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65" r:id="rId2"/>
    <p:sldId id="267" r:id="rId3"/>
    <p:sldId id="279" r:id="rId4"/>
    <p:sldId id="281" r:id="rId5"/>
    <p:sldId id="266" r:id="rId6"/>
    <p:sldId id="269" r:id="rId7"/>
    <p:sldId id="271" r:id="rId8"/>
    <p:sldId id="272" r:id="rId9"/>
    <p:sldId id="274" r:id="rId10"/>
    <p:sldId id="275" r:id="rId11"/>
    <p:sldId id="276" r:id="rId12"/>
    <p:sldId id="278" r:id="rId13"/>
    <p:sldId id="277" r:id="rId14"/>
    <p:sldId id="256" r:id="rId15"/>
    <p:sldId id="261" r:id="rId16"/>
    <p:sldId id="260" r:id="rId17"/>
    <p:sldId id="259" r:id="rId18"/>
    <p:sldId id="257" r:id="rId19"/>
    <p:sldId id="262" r:id="rId20"/>
    <p:sldId id="263" r:id="rId21"/>
    <p:sldId id="26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208"/>
    <p:restoredTop sz="95520"/>
  </p:normalViewPr>
  <p:slideViewPr>
    <p:cSldViewPr snapToGrid="0">
      <p:cViewPr varScale="1">
        <p:scale>
          <a:sx n="140" d="100"/>
          <a:sy n="140" d="100"/>
        </p:scale>
        <p:origin x="3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EAF3CF-3DD3-6246-B19C-D9BA3176297E}" type="datetimeFigureOut">
              <a:rPr lang="en-US" smtClean="0"/>
              <a:t>2/16/24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319A8-7E14-DC4E-9DD7-14A2B76F9D4B}" type="slidenum">
              <a:rPr lang="en-US" smtClean="0"/>
              <a:t>‹#›</a:t>
            </a:fld>
            <a:endParaRPr lang="en-US"/>
          </a:p>
        </p:txBody>
      </p:sp>
    </p:spTree>
    <p:extLst>
      <p:ext uri="{BB962C8B-B14F-4D97-AF65-F5344CB8AC3E}">
        <p14:creationId xmlns:p14="http://schemas.microsoft.com/office/powerpoint/2010/main" val="960695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Alternate formats: </a:t>
            </a:r>
            <a:r>
              <a:rPr lang="en-US" sz="1200" dirty="0">
                <a:effectLst/>
                <a:latin typeface="+mj-lt"/>
                <a:ea typeface="Calibri" panose="020F0502020204030204" pitchFamily="34" charset="0"/>
              </a:rPr>
              <a:t>High-river discharge can lead to low egg survival due to scouring – would not necessarily correlate with summer discharge, would correlate with earlier in the year…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j-lt"/>
              </a:rPr>
              <a:t>SE AK </a:t>
            </a:r>
            <a:r>
              <a:rPr lang="en-US" dirty="0">
                <a:latin typeface="+mj-lt"/>
              </a:rPr>
              <a:t>positive relationship between discharge and CPUE (Kohan et al 2017)….. </a:t>
            </a:r>
            <a:endParaRPr lang="en-US" dirty="0"/>
          </a:p>
          <a:p>
            <a:endParaRPr lang="en-US" dirty="0"/>
          </a:p>
          <a:p>
            <a:r>
              <a:rPr lang="en-US" dirty="0">
                <a:latin typeface="+mj-lt"/>
              </a:rPr>
              <a:t>Yukon: peak discharge occurs may-June</a:t>
            </a:r>
          </a:p>
          <a:p>
            <a:r>
              <a:rPr lang="en-US" dirty="0">
                <a:latin typeface="+mj-lt"/>
              </a:rPr>
              <a:t>	Miller and Weiss looked at Yukon phenology in relationship to discharge and air temp, they found increased chum migration concentration was associated with a higher range in discharge in May. over 80% of the chum salmon migration was complete by day 45, or the last week of June, in all study years. Higher temps in July resulted in a faster overall migration time period, greater concentrations of chum at higher discharge concentrations. unclear how the phenology relates to ocean abundance though. Would have to make some more assumptions here. </a:t>
            </a:r>
          </a:p>
          <a:p>
            <a:r>
              <a:rPr lang="en-US" dirty="0">
                <a:latin typeface="+mj-lt"/>
              </a:rPr>
              <a:t>- marine entry is mid-June to mid-July with minimal variation 2007-2012. Vega et al </a:t>
            </a:r>
            <a:endParaRPr lang="en-US" dirty="0"/>
          </a:p>
        </p:txBody>
      </p:sp>
      <p:sp>
        <p:nvSpPr>
          <p:cNvPr id="4" name="Slide Number Placeholder 3"/>
          <p:cNvSpPr>
            <a:spLocks noGrp="1"/>
          </p:cNvSpPr>
          <p:nvPr>
            <p:ph type="sldNum" sz="quarter" idx="5"/>
          </p:nvPr>
        </p:nvSpPr>
        <p:spPr/>
        <p:txBody>
          <a:bodyPr/>
          <a:lstStyle/>
          <a:p>
            <a:fld id="{87D319A8-7E14-DC4E-9DD7-14A2B76F9D4B}" type="slidenum">
              <a:rPr lang="en-US" smtClean="0"/>
              <a:t>5</a:t>
            </a:fld>
            <a:endParaRPr lang="en-US"/>
          </a:p>
        </p:txBody>
      </p:sp>
    </p:spTree>
    <p:extLst>
      <p:ext uri="{BB962C8B-B14F-4D97-AF65-F5344CB8AC3E}">
        <p14:creationId xmlns:p14="http://schemas.microsoft.com/office/powerpoint/2010/main" val="170185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D5CFD-3985-8338-DBDE-246088274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627E98-1342-DFC8-E647-B54230D5ED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A1E8BC-E851-BA84-D758-961F8F965F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7B291F-7CA2-CBE3-DD07-2D1568C45DA1}"/>
              </a:ext>
            </a:extLst>
          </p:cNvPr>
          <p:cNvSpPr>
            <a:spLocks noGrp="1"/>
          </p:cNvSpPr>
          <p:nvPr>
            <p:ph type="sldNum" sz="quarter" idx="5"/>
          </p:nvPr>
        </p:nvSpPr>
        <p:spPr/>
        <p:txBody>
          <a:bodyPr/>
          <a:lstStyle/>
          <a:p>
            <a:fld id="{87D319A8-7E14-DC4E-9DD7-14A2B76F9D4B}" type="slidenum">
              <a:rPr lang="en-US" smtClean="0"/>
              <a:t>6</a:t>
            </a:fld>
            <a:endParaRPr lang="en-US"/>
          </a:p>
        </p:txBody>
      </p:sp>
    </p:spTree>
    <p:extLst>
      <p:ext uri="{BB962C8B-B14F-4D97-AF65-F5344CB8AC3E}">
        <p14:creationId xmlns:p14="http://schemas.microsoft.com/office/powerpoint/2010/main" val="1742316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62DDB-A3E7-0CD1-34B7-A998F64C87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7B83A7-5BE6-962A-B75E-5DEF3F7F2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88EE2-71C3-66C2-30AA-02604C2D9F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C500DFE-A2A3-36D7-C46E-4B54A84ECCCA}"/>
              </a:ext>
            </a:extLst>
          </p:cNvPr>
          <p:cNvSpPr>
            <a:spLocks noGrp="1"/>
          </p:cNvSpPr>
          <p:nvPr>
            <p:ph type="sldNum" sz="quarter" idx="5"/>
          </p:nvPr>
        </p:nvSpPr>
        <p:spPr/>
        <p:txBody>
          <a:bodyPr/>
          <a:lstStyle/>
          <a:p>
            <a:fld id="{87D319A8-7E14-DC4E-9DD7-14A2B76F9D4B}" type="slidenum">
              <a:rPr lang="en-US" smtClean="0"/>
              <a:t>7</a:t>
            </a:fld>
            <a:endParaRPr lang="en-US"/>
          </a:p>
        </p:txBody>
      </p:sp>
    </p:spTree>
    <p:extLst>
      <p:ext uri="{BB962C8B-B14F-4D97-AF65-F5344CB8AC3E}">
        <p14:creationId xmlns:p14="http://schemas.microsoft.com/office/powerpoint/2010/main" val="3233187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882BB-20BE-D88D-10D0-ECF37E1340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DC6910-986F-7F9C-9089-20F73FFBBA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D85B9F-0148-A820-1CE1-234435C7A6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6280B3-F2BC-3032-9FD9-AFFF9DB9E1B7}"/>
              </a:ext>
            </a:extLst>
          </p:cNvPr>
          <p:cNvSpPr>
            <a:spLocks noGrp="1"/>
          </p:cNvSpPr>
          <p:nvPr>
            <p:ph type="sldNum" sz="quarter" idx="5"/>
          </p:nvPr>
        </p:nvSpPr>
        <p:spPr/>
        <p:txBody>
          <a:bodyPr/>
          <a:lstStyle/>
          <a:p>
            <a:fld id="{87D319A8-7E14-DC4E-9DD7-14A2B76F9D4B}" type="slidenum">
              <a:rPr lang="en-US" smtClean="0"/>
              <a:t>8</a:t>
            </a:fld>
            <a:endParaRPr lang="en-US"/>
          </a:p>
        </p:txBody>
      </p:sp>
    </p:spTree>
    <p:extLst>
      <p:ext uri="{BB962C8B-B14F-4D97-AF65-F5344CB8AC3E}">
        <p14:creationId xmlns:p14="http://schemas.microsoft.com/office/powerpoint/2010/main" val="36220505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5C397-B58B-2D72-3F93-B64114B124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DB6266-C98F-ECB9-AB76-EFC77723B1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1719AF-04DC-872C-EA72-01698E82A0C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1995EE-7738-BC32-2E11-3EAA8ACE55FC}"/>
              </a:ext>
            </a:extLst>
          </p:cNvPr>
          <p:cNvSpPr>
            <a:spLocks noGrp="1"/>
          </p:cNvSpPr>
          <p:nvPr>
            <p:ph type="sldNum" sz="quarter" idx="5"/>
          </p:nvPr>
        </p:nvSpPr>
        <p:spPr/>
        <p:txBody>
          <a:bodyPr/>
          <a:lstStyle/>
          <a:p>
            <a:fld id="{87D319A8-7E14-DC4E-9DD7-14A2B76F9D4B}" type="slidenum">
              <a:rPr lang="en-US" smtClean="0"/>
              <a:t>9</a:t>
            </a:fld>
            <a:endParaRPr lang="en-US"/>
          </a:p>
        </p:txBody>
      </p:sp>
    </p:spTree>
    <p:extLst>
      <p:ext uri="{BB962C8B-B14F-4D97-AF65-F5344CB8AC3E}">
        <p14:creationId xmlns:p14="http://schemas.microsoft.com/office/powerpoint/2010/main" val="448690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84048-A404-D53D-1B95-F8A55DE916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C66E88-1AA3-CC4C-A25D-E5BE3D154D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DCFDEF-0B68-D690-1D2A-21397C7C77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399BCE-EDEC-D841-3C53-97AB74B9F022}"/>
              </a:ext>
            </a:extLst>
          </p:cNvPr>
          <p:cNvSpPr>
            <a:spLocks noGrp="1"/>
          </p:cNvSpPr>
          <p:nvPr>
            <p:ph type="sldNum" sz="quarter" idx="5"/>
          </p:nvPr>
        </p:nvSpPr>
        <p:spPr/>
        <p:txBody>
          <a:bodyPr/>
          <a:lstStyle/>
          <a:p>
            <a:fld id="{87D319A8-7E14-DC4E-9DD7-14A2B76F9D4B}" type="slidenum">
              <a:rPr lang="en-US" smtClean="0"/>
              <a:t>10</a:t>
            </a:fld>
            <a:endParaRPr lang="en-US"/>
          </a:p>
        </p:txBody>
      </p:sp>
    </p:spTree>
    <p:extLst>
      <p:ext uri="{BB962C8B-B14F-4D97-AF65-F5344CB8AC3E}">
        <p14:creationId xmlns:p14="http://schemas.microsoft.com/office/powerpoint/2010/main" val="5012036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3F1AB-41AA-EC9B-9C88-D66EAB9016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9BA99E-17BB-B3F4-4D42-09E16E10C3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121927-CE4C-55E6-9A99-9C7367E153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9E40D2-2A11-ED67-CFF9-EDC910738FA4}"/>
              </a:ext>
            </a:extLst>
          </p:cNvPr>
          <p:cNvSpPr>
            <a:spLocks noGrp="1"/>
          </p:cNvSpPr>
          <p:nvPr>
            <p:ph type="sldNum" sz="quarter" idx="5"/>
          </p:nvPr>
        </p:nvSpPr>
        <p:spPr/>
        <p:txBody>
          <a:bodyPr/>
          <a:lstStyle/>
          <a:p>
            <a:fld id="{87D319A8-7E14-DC4E-9DD7-14A2B76F9D4B}" type="slidenum">
              <a:rPr lang="en-US" smtClean="0"/>
              <a:t>11</a:t>
            </a:fld>
            <a:endParaRPr lang="en-US"/>
          </a:p>
        </p:txBody>
      </p:sp>
    </p:spTree>
    <p:extLst>
      <p:ext uri="{BB962C8B-B14F-4D97-AF65-F5344CB8AC3E}">
        <p14:creationId xmlns:p14="http://schemas.microsoft.com/office/powerpoint/2010/main" val="4175914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1AB75-9E4E-5FFC-ADDB-1C07E082ED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A41D06-442C-F0A7-1BBC-4EDB2BA931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5E3F76-FA54-3776-7DCC-53035AD207C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j-lt"/>
              </a:rPr>
              <a:t>- “4-year moving average of Asian chum salmon abundance (Asian </a:t>
            </a:r>
            <a:r>
              <a:rPr lang="en-US" dirty="0" err="1">
                <a:latin typeface="+mj-lt"/>
              </a:rPr>
              <a:t>chumst</a:t>
            </a:r>
            <a:r>
              <a:rPr lang="en-US" dirty="0">
                <a:latin typeface="+mj-lt"/>
              </a:rPr>
              <a:t>)to coincide with the 4- to 5-year life cycle pattern that dominates North Pacific chum salmon.” (</a:t>
            </a:r>
            <a:r>
              <a:rPr lang="en-US" dirty="0" err="1">
                <a:latin typeface="+mj-lt"/>
              </a:rPr>
              <a:t>Agler</a:t>
            </a:r>
            <a:r>
              <a:rPr lang="en-US" dirty="0">
                <a:latin typeface="+mj-lt"/>
              </a:rPr>
              <a:t> 2013 – more evidence for Asian chum than pink)</a:t>
            </a:r>
          </a:p>
          <a:p>
            <a:endParaRPr lang="en-US" dirty="0"/>
          </a:p>
        </p:txBody>
      </p:sp>
      <p:sp>
        <p:nvSpPr>
          <p:cNvPr id="4" name="Slide Number Placeholder 3">
            <a:extLst>
              <a:ext uri="{FF2B5EF4-FFF2-40B4-BE49-F238E27FC236}">
                <a16:creationId xmlns:a16="http://schemas.microsoft.com/office/drawing/2014/main" id="{DBA10A12-939E-B096-3571-CADA97AEE335}"/>
              </a:ext>
            </a:extLst>
          </p:cNvPr>
          <p:cNvSpPr>
            <a:spLocks noGrp="1"/>
          </p:cNvSpPr>
          <p:nvPr>
            <p:ph type="sldNum" sz="quarter" idx="5"/>
          </p:nvPr>
        </p:nvSpPr>
        <p:spPr/>
        <p:txBody>
          <a:bodyPr/>
          <a:lstStyle/>
          <a:p>
            <a:fld id="{87D319A8-7E14-DC4E-9DD7-14A2B76F9D4B}" type="slidenum">
              <a:rPr lang="en-US" smtClean="0"/>
              <a:t>12</a:t>
            </a:fld>
            <a:endParaRPr lang="en-US"/>
          </a:p>
        </p:txBody>
      </p:sp>
    </p:spTree>
    <p:extLst>
      <p:ext uri="{BB962C8B-B14F-4D97-AF65-F5344CB8AC3E}">
        <p14:creationId xmlns:p14="http://schemas.microsoft.com/office/powerpoint/2010/main" val="3020118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1BA1-F757-0D0C-CCC2-D250745C0DC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33A867-C524-E950-D2DA-7B9BFB419D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8FEAF7-E93F-6006-729F-53F709F21405}"/>
              </a:ext>
            </a:extLst>
          </p:cNvPr>
          <p:cNvSpPr>
            <a:spLocks noGrp="1"/>
          </p:cNvSpPr>
          <p:nvPr>
            <p:ph type="dt" sz="half" idx="10"/>
          </p:nvPr>
        </p:nvSpPr>
        <p:spPr/>
        <p:txBody>
          <a:bodyPr/>
          <a:lstStyle/>
          <a:p>
            <a:fld id="{B6D2E018-ECA7-624B-9A15-2C855CF6C189}" type="datetimeFigureOut">
              <a:rPr lang="en-US" smtClean="0"/>
              <a:t>2/16/24</a:t>
            </a:fld>
            <a:endParaRPr lang="en-US"/>
          </a:p>
        </p:txBody>
      </p:sp>
      <p:sp>
        <p:nvSpPr>
          <p:cNvPr id="5" name="Footer Placeholder 4">
            <a:extLst>
              <a:ext uri="{FF2B5EF4-FFF2-40B4-BE49-F238E27FC236}">
                <a16:creationId xmlns:a16="http://schemas.microsoft.com/office/drawing/2014/main" id="{E6C8762F-538C-B77C-05D6-4A299DFAE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A52C33-8CD9-C2EF-C0B6-38CFCE6A96B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4312798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55188-8860-8EF3-B7E2-9032CB805D2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DECAF0-0948-28A3-79DF-5E894C4970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301EA3-6B0B-224F-9196-92C31B989578}"/>
              </a:ext>
            </a:extLst>
          </p:cNvPr>
          <p:cNvSpPr>
            <a:spLocks noGrp="1"/>
          </p:cNvSpPr>
          <p:nvPr>
            <p:ph type="dt" sz="half" idx="10"/>
          </p:nvPr>
        </p:nvSpPr>
        <p:spPr/>
        <p:txBody>
          <a:bodyPr/>
          <a:lstStyle/>
          <a:p>
            <a:fld id="{B6D2E018-ECA7-624B-9A15-2C855CF6C189}" type="datetimeFigureOut">
              <a:rPr lang="en-US" smtClean="0"/>
              <a:t>2/16/24</a:t>
            </a:fld>
            <a:endParaRPr lang="en-US"/>
          </a:p>
        </p:txBody>
      </p:sp>
      <p:sp>
        <p:nvSpPr>
          <p:cNvPr id="5" name="Footer Placeholder 4">
            <a:extLst>
              <a:ext uri="{FF2B5EF4-FFF2-40B4-BE49-F238E27FC236}">
                <a16:creationId xmlns:a16="http://schemas.microsoft.com/office/drawing/2014/main" id="{53B82A09-B232-A384-206E-99E88CC8E0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2DA38-D2D5-88D6-2082-564606827C19}"/>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621376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BFE67C-FD86-0DA9-4FDE-37BA3D01F7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1A8D5F0-1F5E-B1D5-514F-E03A6F2D9F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23F80A-EE36-C9AF-96F3-AA626CA02000}"/>
              </a:ext>
            </a:extLst>
          </p:cNvPr>
          <p:cNvSpPr>
            <a:spLocks noGrp="1"/>
          </p:cNvSpPr>
          <p:nvPr>
            <p:ph type="dt" sz="half" idx="10"/>
          </p:nvPr>
        </p:nvSpPr>
        <p:spPr/>
        <p:txBody>
          <a:bodyPr/>
          <a:lstStyle/>
          <a:p>
            <a:fld id="{B6D2E018-ECA7-624B-9A15-2C855CF6C189}" type="datetimeFigureOut">
              <a:rPr lang="en-US" smtClean="0"/>
              <a:t>2/16/24</a:t>
            </a:fld>
            <a:endParaRPr lang="en-US"/>
          </a:p>
        </p:txBody>
      </p:sp>
      <p:sp>
        <p:nvSpPr>
          <p:cNvPr id="5" name="Footer Placeholder 4">
            <a:extLst>
              <a:ext uri="{FF2B5EF4-FFF2-40B4-BE49-F238E27FC236}">
                <a16:creationId xmlns:a16="http://schemas.microsoft.com/office/drawing/2014/main" id="{E47D9F32-106A-ADD9-224B-3D0EA57BF3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84CBA-C937-0688-64D8-3967882B4CAD}"/>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4263722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C1B8-20A5-97FF-2A8A-A18BAE0640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A948000-9435-CBFF-553C-F64D23C474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313FD-0C45-8FFB-6938-CAD5DEFF6D3A}"/>
              </a:ext>
            </a:extLst>
          </p:cNvPr>
          <p:cNvSpPr>
            <a:spLocks noGrp="1"/>
          </p:cNvSpPr>
          <p:nvPr>
            <p:ph type="dt" sz="half" idx="10"/>
          </p:nvPr>
        </p:nvSpPr>
        <p:spPr/>
        <p:txBody>
          <a:bodyPr/>
          <a:lstStyle/>
          <a:p>
            <a:fld id="{B6D2E018-ECA7-624B-9A15-2C855CF6C189}" type="datetimeFigureOut">
              <a:rPr lang="en-US" smtClean="0"/>
              <a:t>2/16/24</a:t>
            </a:fld>
            <a:endParaRPr lang="en-US"/>
          </a:p>
        </p:txBody>
      </p:sp>
      <p:sp>
        <p:nvSpPr>
          <p:cNvPr id="5" name="Footer Placeholder 4">
            <a:extLst>
              <a:ext uri="{FF2B5EF4-FFF2-40B4-BE49-F238E27FC236}">
                <a16:creationId xmlns:a16="http://schemas.microsoft.com/office/drawing/2014/main" id="{14D429F5-5372-9388-7865-714BD21EC7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7970B-97DB-DEE4-14E2-9929DDB7363A}"/>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9660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AA004-B925-FC64-5C6F-4A0F25A0B2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A35DF-3DE7-0387-D048-F8636BD417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C8393-7349-F847-21C8-9940FDC50F29}"/>
              </a:ext>
            </a:extLst>
          </p:cNvPr>
          <p:cNvSpPr>
            <a:spLocks noGrp="1"/>
          </p:cNvSpPr>
          <p:nvPr>
            <p:ph type="dt" sz="half" idx="10"/>
          </p:nvPr>
        </p:nvSpPr>
        <p:spPr/>
        <p:txBody>
          <a:bodyPr/>
          <a:lstStyle/>
          <a:p>
            <a:fld id="{B6D2E018-ECA7-624B-9A15-2C855CF6C189}" type="datetimeFigureOut">
              <a:rPr lang="en-US" smtClean="0"/>
              <a:t>2/16/24</a:t>
            </a:fld>
            <a:endParaRPr lang="en-US"/>
          </a:p>
        </p:txBody>
      </p:sp>
      <p:sp>
        <p:nvSpPr>
          <p:cNvPr id="5" name="Footer Placeholder 4">
            <a:extLst>
              <a:ext uri="{FF2B5EF4-FFF2-40B4-BE49-F238E27FC236}">
                <a16:creationId xmlns:a16="http://schemas.microsoft.com/office/drawing/2014/main" id="{1DB2C379-E6A1-5F80-C96A-55A4185DB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CA09F6-68DA-382C-8ECE-9020A9F5BC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410004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4A05-979A-42B3-CCB5-820F2224B1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849E97-573A-B8A1-6D88-9B7E19A510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28FAC1-456A-157D-E8B1-246B48670D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4AF88E-0B9E-09B1-56DF-30F5B0D90BAF}"/>
              </a:ext>
            </a:extLst>
          </p:cNvPr>
          <p:cNvSpPr>
            <a:spLocks noGrp="1"/>
          </p:cNvSpPr>
          <p:nvPr>
            <p:ph type="dt" sz="half" idx="10"/>
          </p:nvPr>
        </p:nvSpPr>
        <p:spPr/>
        <p:txBody>
          <a:bodyPr/>
          <a:lstStyle/>
          <a:p>
            <a:fld id="{B6D2E018-ECA7-624B-9A15-2C855CF6C189}" type="datetimeFigureOut">
              <a:rPr lang="en-US" smtClean="0"/>
              <a:t>2/16/24</a:t>
            </a:fld>
            <a:endParaRPr lang="en-US"/>
          </a:p>
        </p:txBody>
      </p:sp>
      <p:sp>
        <p:nvSpPr>
          <p:cNvPr id="6" name="Footer Placeholder 5">
            <a:extLst>
              <a:ext uri="{FF2B5EF4-FFF2-40B4-BE49-F238E27FC236}">
                <a16:creationId xmlns:a16="http://schemas.microsoft.com/office/drawing/2014/main" id="{87A6E053-F27A-8A0E-0C83-9CBB288DCB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27991B-9CB9-7486-F2DD-512E840593C4}"/>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34035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EDB4E-CFC0-F890-F455-798FD0A138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7F12B-6FB7-E8EB-A369-A192C50667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718B8A6-C6CF-496E-A90F-BF51D141A7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974756-FF09-BA09-F1F0-3980DF1045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D67231-59AF-9D54-578C-F97173BBFD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94022C-3400-67CE-5B04-A67A12AFFAE1}"/>
              </a:ext>
            </a:extLst>
          </p:cNvPr>
          <p:cNvSpPr>
            <a:spLocks noGrp="1"/>
          </p:cNvSpPr>
          <p:nvPr>
            <p:ph type="dt" sz="half" idx="10"/>
          </p:nvPr>
        </p:nvSpPr>
        <p:spPr/>
        <p:txBody>
          <a:bodyPr/>
          <a:lstStyle/>
          <a:p>
            <a:fld id="{B6D2E018-ECA7-624B-9A15-2C855CF6C189}" type="datetimeFigureOut">
              <a:rPr lang="en-US" smtClean="0"/>
              <a:t>2/16/24</a:t>
            </a:fld>
            <a:endParaRPr lang="en-US"/>
          </a:p>
        </p:txBody>
      </p:sp>
      <p:sp>
        <p:nvSpPr>
          <p:cNvPr id="8" name="Footer Placeholder 7">
            <a:extLst>
              <a:ext uri="{FF2B5EF4-FFF2-40B4-BE49-F238E27FC236}">
                <a16:creationId xmlns:a16="http://schemas.microsoft.com/office/drawing/2014/main" id="{0ABBB5FE-98F5-279D-76DE-051CDC062E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3D1752-100F-F83A-657B-EE3FEDAC9FEB}"/>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809644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27CE8-5138-5165-A47D-BB568B2AEA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8313F9-3BFF-44AE-E17D-5CE77FFD104E}"/>
              </a:ext>
            </a:extLst>
          </p:cNvPr>
          <p:cNvSpPr>
            <a:spLocks noGrp="1"/>
          </p:cNvSpPr>
          <p:nvPr>
            <p:ph type="dt" sz="half" idx="10"/>
          </p:nvPr>
        </p:nvSpPr>
        <p:spPr/>
        <p:txBody>
          <a:bodyPr/>
          <a:lstStyle/>
          <a:p>
            <a:fld id="{B6D2E018-ECA7-624B-9A15-2C855CF6C189}" type="datetimeFigureOut">
              <a:rPr lang="en-US" smtClean="0"/>
              <a:t>2/16/24</a:t>
            </a:fld>
            <a:endParaRPr lang="en-US"/>
          </a:p>
        </p:txBody>
      </p:sp>
      <p:sp>
        <p:nvSpPr>
          <p:cNvPr id="4" name="Footer Placeholder 3">
            <a:extLst>
              <a:ext uri="{FF2B5EF4-FFF2-40B4-BE49-F238E27FC236}">
                <a16:creationId xmlns:a16="http://schemas.microsoft.com/office/drawing/2014/main" id="{C129326D-F924-88E7-DE08-8E0AB22338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CB1011-8023-EC6B-0BC3-E5C2CEE84ABC}"/>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2116269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BD8695-C82A-8560-2B1D-B39F36906827}"/>
              </a:ext>
            </a:extLst>
          </p:cNvPr>
          <p:cNvSpPr>
            <a:spLocks noGrp="1"/>
          </p:cNvSpPr>
          <p:nvPr>
            <p:ph type="dt" sz="half" idx="10"/>
          </p:nvPr>
        </p:nvSpPr>
        <p:spPr/>
        <p:txBody>
          <a:bodyPr/>
          <a:lstStyle/>
          <a:p>
            <a:fld id="{B6D2E018-ECA7-624B-9A15-2C855CF6C189}" type="datetimeFigureOut">
              <a:rPr lang="en-US" smtClean="0"/>
              <a:t>2/16/24</a:t>
            </a:fld>
            <a:endParaRPr lang="en-US"/>
          </a:p>
        </p:txBody>
      </p:sp>
      <p:sp>
        <p:nvSpPr>
          <p:cNvPr id="3" name="Footer Placeholder 2">
            <a:extLst>
              <a:ext uri="{FF2B5EF4-FFF2-40B4-BE49-F238E27FC236}">
                <a16:creationId xmlns:a16="http://schemas.microsoft.com/office/drawing/2014/main" id="{A7141CC1-DE64-DD27-DA68-9A99F5FA12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1113F05-5D48-FF98-BD68-41B144028D86}"/>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9827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8469D-E70B-DC4F-DC96-ACC364833F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6FFD2D-2CF9-9E96-ACAC-7F8DBCBFF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D6A9AA-1529-E02A-5FD3-C569B62FC1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417668-D20A-8D1B-6788-DB870FA88C94}"/>
              </a:ext>
            </a:extLst>
          </p:cNvPr>
          <p:cNvSpPr>
            <a:spLocks noGrp="1"/>
          </p:cNvSpPr>
          <p:nvPr>
            <p:ph type="dt" sz="half" idx="10"/>
          </p:nvPr>
        </p:nvSpPr>
        <p:spPr/>
        <p:txBody>
          <a:bodyPr/>
          <a:lstStyle/>
          <a:p>
            <a:fld id="{B6D2E018-ECA7-624B-9A15-2C855CF6C189}" type="datetimeFigureOut">
              <a:rPr lang="en-US" smtClean="0"/>
              <a:t>2/16/24</a:t>
            </a:fld>
            <a:endParaRPr lang="en-US"/>
          </a:p>
        </p:txBody>
      </p:sp>
      <p:sp>
        <p:nvSpPr>
          <p:cNvPr id="6" name="Footer Placeholder 5">
            <a:extLst>
              <a:ext uri="{FF2B5EF4-FFF2-40B4-BE49-F238E27FC236}">
                <a16:creationId xmlns:a16="http://schemas.microsoft.com/office/drawing/2014/main" id="{87C1050F-2135-1AEF-0CB8-FFCFB2D1FC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B46F6E-45A1-62A7-727D-EBBFE9E64BA1}"/>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3955470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0E708-B553-3036-0580-45F389DD6C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909E2-0A2E-A438-AB71-E89F91953F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E5F340F-C269-228A-46C3-B8FAF2E23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5BA15E-45EA-E1C8-F7A7-8FF545610F7B}"/>
              </a:ext>
            </a:extLst>
          </p:cNvPr>
          <p:cNvSpPr>
            <a:spLocks noGrp="1"/>
          </p:cNvSpPr>
          <p:nvPr>
            <p:ph type="dt" sz="half" idx="10"/>
          </p:nvPr>
        </p:nvSpPr>
        <p:spPr/>
        <p:txBody>
          <a:bodyPr/>
          <a:lstStyle/>
          <a:p>
            <a:fld id="{B6D2E018-ECA7-624B-9A15-2C855CF6C189}" type="datetimeFigureOut">
              <a:rPr lang="en-US" smtClean="0"/>
              <a:t>2/16/24</a:t>
            </a:fld>
            <a:endParaRPr lang="en-US"/>
          </a:p>
        </p:txBody>
      </p:sp>
      <p:sp>
        <p:nvSpPr>
          <p:cNvPr id="6" name="Footer Placeholder 5">
            <a:extLst>
              <a:ext uri="{FF2B5EF4-FFF2-40B4-BE49-F238E27FC236}">
                <a16:creationId xmlns:a16="http://schemas.microsoft.com/office/drawing/2014/main" id="{B00815AA-8173-3FB4-6E1C-4B06A0688C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8CAB6A-7230-0E97-142C-76693B8D55D2}"/>
              </a:ext>
            </a:extLst>
          </p:cNvPr>
          <p:cNvSpPr>
            <a:spLocks noGrp="1"/>
          </p:cNvSpPr>
          <p:nvPr>
            <p:ph type="sldNum" sz="quarter" idx="12"/>
          </p:nvPr>
        </p:nvSpPr>
        <p:spPr/>
        <p:txBody>
          <a:bodyPr/>
          <a:lstStyle/>
          <a:p>
            <a:fld id="{1505ED86-AFCD-3E49-ACBF-AF0B7A5A3574}" type="slidenum">
              <a:rPr lang="en-US" smtClean="0"/>
              <a:t>‹#›</a:t>
            </a:fld>
            <a:endParaRPr lang="en-US"/>
          </a:p>
        </p:txBody>
      </p:sp>
    </p:spTree>
    <p:extLst>
      <p:ext uri="{BB962C8B-B14F-4D97-AF65-F5344CB8AC3E}">
        <p14:creationId xmlns:p14="http://schemas.microsoft.com/office/powerpoint/2010/main" val="1737292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A7BDB9-89CF-4565-45A6-AE37E03AFE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00BE4-A54E-7A58-7143-A73EC14240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9E832D-2491-350B-5BAB-A6C9BE0CEB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2E018-ECA7-624B-9A15-2C855CF6C189}" type="datetimeFigureOut">
              <a:rPr lang="en-US" smtClean="0"/>
              <a:t>2/16/24</a:t>
            </a:fld>
            <a:endParaRPr lang="en-US"/>
          </a:p>
        </p:txBody>
      </p:sp>
      <p:sp>
        <p:nvSpPr>
          <p:cNvPr id="5" name="Footer Placeholder 4">
            <a:extLst>
              <a:ext uri="{FF2B5EF4-FFF2-40B4-BE49-F238E27FC236}">
                <a16:creationId xmlns:a16="http://schemas.microsoft.com/office/drawing/2014/main" id="{4A932370-2729-A9EB-D98A-19A919EC0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3925DA-6D14-8BEA-28C2-99821B4848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05ED86-AFCD-3E49-ACBF-AF0B7A5A3574}" type="slidenum">
              <a:rPr lang="en-US" smtClean="0"/>
              <a:t>‹#›</a:t>
            </a:fld>
            <a:endParaRPr lang="en-US"/>
          </a:p>
        </p:txBody>
      </p:sp>
    </p:spTree>
    <p:extLst>
      <p:ext uri="{BB962C8B-B14F-4D97-AF65-F5344CB8AC3E}">
        <p14:creationId xmlns:p14="http://schemas.microsoft.com/office/powerpoint/2010/main" val="30098307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nwis.waterdata.usgs.gov/nwis/inventory/?site_no=15565447"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emf"/><Relationship Id="rId4" Type="http://schemas.openxmlformats.org/officeDocument/2006/relationships/hyperlink" Target="https://waterdata.usgs.gov/monitoring-location/15304000/#parameterCode=00065&amp;period=P7D&amp;showMedian=fals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meetings.npfmc.org/CommentReview/DownloadFile?p=fd891fa4-b73b-4cd6-922c-199e1d558a60.pdf&amp;fileName=2.%20Distribution%2C%20Diet%20and%20Bycatch%20of%20chum%20salmon%20EBS%20Murphy%20et%20al%2C%202016.pdf"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hyperlink" Target="https://nwcc-apps.sc.egov.usda.gov/imap/#version=169&amp;elements=&amp;networks=!&amp;states=AK&amp;counties=!&amp;hucs=&amp;minElevation=&amp;maxElevation=&amp;elementSelectType=any&amp;activeOnly=true&amp;activeForecastPointsOnly=false&amp;hucLabels=false&amp;hucIdLabels=false&amp;hucParameterLabels=true&amp;stationLabels=&amp;overlays=&amp;hucOverlays=2&amp;basinOpacity=75&amp;basinNoDataOpacity=25&amp;basemapOpacity=100&amp;maskOpacity=0&amp;mode=stations&amp;openSections=dataElement,parameter,date,basin,options,elements,location,networks&amp;controlsOpen=true&amp;popup=59O04:AK:SNOW&amp;popupMulti=&amp;popupBasin=&amp;base=esriNgwm&amp;displayType=inventory&amp;basinType=6&amp;dataElement=WTEQ&amp;depth=-8&amp;parameter=PCTMED&amp;frequency=DAILY&amp;duration=I&amp;customDuration=&amp;dayPart=E&amp;monthPart=E&amp;forecastPubDay=1&amp;forecastExceedance=50&amp;useMixedPast=true&amp;seqColor=1&amp;divColor=7&amp;scaleType=D&amp;scaleMin=&amp;scaleMax=&amp;referencePeriodType=POR&amp;referenceBegin=1991&amp;referenceEnd=2020&amp;minimumYears=20&amp;hucAssociations=true&amp;relativeDate=-1&amp;lat=63.307&amp;lon=-154.403&amp;zoom=6.5" TargetMode="Externa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waterdata.usgs.gov/monitoring-location/15304000/#parameterCode=00065&amp;period=P7D&amp;showMedian=false" TargetMode="External"/><Relationship Id="rId2" Type="http://schemas.openxmlformats.org/officeDocument/2006/relationships/hyperlink" Target="https://nwis.waterdata.usgs.gov/nwis/inventory/?site_no=15565447"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dnsciencepub.com/doi/full/10.1139/cjfas-2017-0382?casa_token=Ft2wSiMJFbQAAAAA:y1jtZYv9zQ_BVeIaXe0qTdOxVone4YlYLWI3_R52eEC3QLzeqq-6Ns40ppXeX3w7Wyhkzt2j5kbisg#core-ref4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aterdata.usgs.gov/monitoring-location/15304000/#parameterCode=00065&amp;period=P7D&amp;showMedian=false" TargetMode="External"/><Relationship Id="rId4" Type="http://schemas.openxmlformats.org/officeDocument/2006/relationships/hyperlink" Target="https://nwis.waterdata.usgs.gov/nwis/inventory/?site_no=15565447"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17262-21CA-3FA5-B271-4545BB752314}"/>
              </a:ext>
            </a:extLst>
          </p:cNvPr>
          <p:cNvSpPr>
            <a:spLocks noGrp="1"/>
          </p:cNvSpPr>
          <p:nvPr>
            <p:ph type="title"/>
          </p:nvPr>
        </p:nvSpPr>
        <p:spPr>
          <a:xfrm>
            <a:off x="838200" y="75415"/>
            <a:ext cx="10515600" cy="775612"/>
          </a:xfrm>
        </p:spPr>
        <p:txBody>
          <a:bodyPr/>
          <a:lstStyle/>
          <a:p>
            <a:r>
              <a:rPr lang="en-US" dirty="0"/>
              <a:t>Complete Proposed Covariate list</a:t>
            </a:r>
          </a:p>
        </p:txBody>
      </p:sp>
      <p:sp>
        <p:nvSpPr>
          <p:cNvPr id="3" name="Content Placeholder 2">
            <a:extLst>
              <a:ext uri="{FF2B5EF4-FFF2-40B4-BE49-F238E27FC236}">
                <a16:creationId xmlns:a16="http://schemas.microsoft.com/office/drawing/2014/main" id="{4A45873E-89E6-6DB5-202E-78C3DE4D5E52}"/>
              </a:ext>
            </a:extLst>
          </p:cNvPr>
          <p:cNvSpPr>
            <a:spLocks noGrp="1"/>
          </p:cNvSpPr>
          <p:nvPr>
            <p:ph idx="1"/>
          </p:nvPr>
        </p:nvSpPr>
        <p:spPr>
          <a:xfrm>
            <a:off x="0" y="977774"/>
            <a:ext cx="6095999" cy="5199189"/>
          </a:xfrm>
        </p:spPr>
        <p:txBody>
          <a:bodyPr>
            <a:normAutofit lnSpcReduction="10000"/>
          </a:bodyPr>
          <a:lstStyle/>
          <a:p>
            <a:r>
              <a:rPr lang="en-US" dirty="0"/>
              <a:t>Stage A:</a:t>
            </a:r>
          </a:p>
          <a:p>
            <a:pPr lvl="1"/>
            <a:r>
              <a:rPr lang="en-US" dirty="0"/>
              <a:t> Spring mean and max air temperature (proxy for ice break up – </a:t>
            </a:r>
            <a:r>
              <a:rPr lang="en-US" sz="1500" dirty="0"/>
              <a:t>Miller Weiss 2023</a:t>
            </a:r>
            <a:r>
              <a:rPr lang="en-US" dirty="0"/>
              <a:t>)</a:t>
            </a:r>
          </a:p>
          <a:p>
            <a:pPr lvl="2"/>
            <a:r>
              <a:rPr lang="en-US" dirty="0"/>
              <a:t>SNOTEL, Yukon: Little Chena Ridge, </a:t>
            </a:r>
            <a:r>
              <a:rPr lang="en-US" dirty="0" err="1"/>
              <a:t>Kusko</a:t>
            </a:r>
            <a:r>
              <a:rPr lang="en-US" dirty="0"/>
              <a:t>: Aniak </a:t>
            </a:r>
          </a:p>
          <a:p>
            <a:pPr lvl="1"/>
            <a:r>
              <a:rPr lang="en-US" dirty="0"/>
              <a:t>SST NBS (represented via cumulative degree days, June-Sept)</a:t>
            </a:r>
          </a:p>
          <a:p>
            <a:pPr lvl="2"/>
            <a:r>
              <a:rPr lang="en-US" dirty="0" err="1"/>
              <a:t>AkFIN</a:t>
            </a:r>
            <a:endParaRPr lang="en-US" dirty="0"/>
          </a:p>
          <a:p>
            <a:pPr lvl="1"/>
            <a:r>
              <a:rPr lang="en-US" dirty="0"/>
              <a:t>Zooplankton:</a:t>
            </a:r>
          </a:p>
          <a:p>
            <a:pPr lvl="2"/>
            <a:r>
              <a:rPr lang="en-US" b="1" dirty="0">
                <a:latin typeface="+mj-lt"/>
              </a:rPr>
              <a:t>Index of large zooplankton</a:t>
            </a:r>
          </a:p>
          <a:p>
            <a:pPr lvl="2"/>
            <a:r>
              <a:rPr lang="en-US" b="1" dirty="0">
                <a:latin typeface="+mj-lt"/>
              </a:rPr>
              <a:t>Index of gelatinous zooplankton</a:t>
            </a:r>
          </a:p>
          <a:p>
            <a:pPr lvl="3"/>
            <a:r>
              <a:rPr lang="en-US" b="1" dirty="0" err="1">
                <a:latin typeface="+mj-lt"/>
              </a:rPr>
              <a:t>EcoFOCI</a:t>
            </a:r>
            <a:r>
              <a:rPr lang="en-US" b="1" dirty="0">
                <a:latin typeface="+mj-lt"/>
              </a:rPr>
              <a:t> &amp; EMA </a:t>
            </a:r>
          </a:p>
          <a:p>
            <a:pPr lvl="1"/>
            <a:r>
              <a:rPr lang="en-US" b="1" dirty="0">
                <a:latin typeface="+mj-lt"/>
              </a:rPr>
              <a:t>River discharge </a:t>
            </a:r>
          </a:p>
          <a:p>
            <a:pPr lvl="2"/>
            <a:r>
              <a:rPr lang="en-US" dirty="0">
                <a:solidFill>
                  <a:srgbClr val="000000"/>
                </a:solidFill>
                <a:latin typeface="+mj-lt"/>
              </a:rPr>
              <a:t>Mean, max, min for June 15-July 15</a:t>
            </a:r>
          </a:p>
          <a:p>
            <a:pPr lvl="3"/>
            <a:r>
              <a:rPr lang="en-US" b="1" dirty="0">
                <a:solidFill>
                  <a:srgbClr val="000000"/>
                </a:solidFill>
                <a:latin typeface="+mj-lt"/>
              </a:rPr>
              <a:t>Yukon pilot station, </a:t>
            </a:r>
            <a:r>
              <a:rPr lang="en-US" b="1" dirty="0" err="1">
                <a:solidFill>
                  <a:srgbClr val="000000"/>
                </a:solidFill>
                <a:latin typeface="+mj-lt"/>
              </a:rPr>
              <a:t>Kusko</a:t>
            </a:r>
            <a:r>
              <a:rPr lang="en-US" b="1" dirty="0">
                <a:solidFill>
                  <a:srgbClr val="000000"/>
                </a:solidFill>
                <a:latin typeface="+mj-lt"/>
              </a:rPr>
              <a:t> crooked creek</a:t>
            </a:r>
            <a:endParaRPr lang="en-US" dirty="0"/>
          </a:p>
          <a:p>
            <a:pPr lvl="1"/>
            <a:endParaRPr lang="en-US" dirty="0"/>
          </a:p>
        </p:txBody>
      </p:sp>
      <p:sp>
        <p:nvSpPr>
          <p:cNvPr id="4" name="Content Placeholder 2">
            <a:extLst>
              <a:ext uri="{FF2B5EF4-FFF2-40B4-BE49-F238E27FC236}">
                <a16:creationId xmlns:a16="http://schemas.microsoft.com/office/drawing/2014/main" id="{A1364165-40D8-1F99-A014-2BB5A6F900B0}"/>
              </a:ext>
            </a:extLst>
          </p:cNvPr>
          <p:cNvSpPr txBox="1">
            <a:spLocks/>
          </p:cNvSpPr>
          <p:nvPr/>
        </p:nvSpPr>
        <p:spPr>
          <a:xfrm>
            <a:off x="6364586" y="851027"/>
            <a:ext cx="5367196" cy="5199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Stage B:</a:t>
            </a:r>
          </a:p>
          <a:p>
            <a:pPr lvl="1"/>
            <a:r>
              <a:rPr lang="en-US" dirty="0"/>
              <a:t>Chum hatchery releases</a:t>
            </a:r>
          </a:p>
          <a:p>
            <a:pPr lvl="2"/>
            <a:r>
              <a:rPr lang="en-US" dirty="0"/>
              <a:t>NPAFC</a:t>
            </a:r>
          </a:p>
          <a:p>
            <a:pPr lvl="1"/>
            <a:r>
              <a:rPr lang="en-US" dirty="0"/>
              <a:t>Pink hatchery releases</a:t>
            </a:r>
          </a:p>
          <a:p>
            <a:pPr lvl="2"/>
            <a:r>
              <a:rPr lang="en-US" dirty="0"/>
              <a:t>NPAFC</a:t>
            </a:r>
          </a:p>
          <a:p>
            <a:pPr lvl="1"/>
            <a:r>
              <a:rPr lang="en-US" dirty="0"/>
              <a:t>Mainstem river discharge</a:t>
            </a:r>
          </a:p>
          <a:p>
            <a:pPr lvl="2"/>
            <a:r>
              <a:rPr lang="en-US"/>
              <a:t>June-September</a:t>
            </a:r>
          </a:p>
          <a:p>
            <a:pPr lvl="1"/>
            <a:r>
              <a:rPr lang="en-US" dirty="0"/>
              <a:t>SST SEBS (represented via cumulative degree days, January-June) </a:t>
            </a:r>
          </a:p>
          <a:p>
            <a:pPr lvl="2"/>
            <a:r>
              <a:rPr lang="en-US" dirty="0" err="1"/>
              <a:t>AkFIN</a:t>
            </a:r>
            <a:endParaRPr lang="en-US" dirty="0"/>
          </a:p>
          <a:p>
            <a:pPr lvl="1"/>
            <a:endParaRPr lang="en-US" dirty="0"/>
          </a:p>
        </p:txBody>
      </p:sp>
    </p:spTree>
    <p:extLst>
      <p:ext uri="{BB962C8B-B14F-4D97-AF65-F5344CB8AC3E}">
        <p14:creationId xmlns:p14="http://schemas.microsoft.com/office/powerpoint/2010/main" val="3684358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2FB29-F6CF-3427-AC4A-66470C65E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37F5B2-40C6-A93E-411E-D42D57E696D8}"/>
              </a:ext>
            </a:extLst>
          </p:cNvPr>
          <p:cNvSpPr>
            <a:spLocks noGrp="1"/>
          </p:cNvSpPr>
          <p:nvPr>
            <p:ph type="title"/>
          </p:nvPr>
        </p:nvSpPr>
        <p:spPr>
          <a:xfrm>
            <a:off x="838200" y="2994"/>
            <a:ext cx="10515600" cy="775612"/>
          </a:xfrm>
        </p:spPr>
        <p:txBody>
          <a:bodyPr>
            <a:normAutofit/>
          </a:bodyPr>
          <a:lstStyle/>
          <a:p>
            <a:r>
              <a:rPr lang="en-US" dirty="0"/>
              <a:t>Stage B: SEBS SST   </a:t>
            </a:r>
          </a:p>
        </p:txBody>
      </p:sp>
      <p:sp>
        <p:nvSpPr>
          <p:cNvPr id="5" name="TextBox 4">
            <a:extLst>
              <a:ext uri="{FF2B5EF4-FFF2-40B4-BE49-F238E27FC236}">
                <a16:creationId xmlns:a16="http://schemas.microsoft.com/office/drawing/2014/main" id="{C10C50A1-8D46-86F6-707D-69D1B607DD60}"/>
              </a:ext>
            </a:extLst>
          </p:cNvPr>
          <p:cNvSpPr txBox="1"/>
          <p:nvPr/>
        </p:nvSpPr>
        <p:spPr>
          <a:xfrm>
            <a:off x="6817544" y="606379"/>
            <a:ext cx="5407546" cy="3647152"/>
          </a:xfrm>
          <a:prstGeom prst="rect">
            <a:avLst/>
          </a:prstGeom>
          <a:noFill/>
        </p:spPr>
        <p:txBody>
          <a:bodyPr wrap="square" rtlCol="0">
            <a:spAutoFit/>
          </a:bodyPr>
          <a:lstStyle/>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off shelf degree days and spawner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Higher temperatures lead to stress as fish are staging and preparing to return to FW (for Chinook-- Howard &amp; von Biela, 2023b). </a:t>
            </a:r>
          </a:p>
          <a:p>
            <a:endParaRPr lang="en-US" sz="1800" dirty="0">
              <a:effectLst/>
              <a:latin typeface="Calibri Light" panose="020F0302020204030204" pitchFamily="34" charset="0"/>
              <a:ea typeface="Calibri" panose="020F0502020204030204" pitchFamily="34" charset="0"/>
            </a:endParaRPr>
          </a:p>
          <a:p>
            <a:r>
              <a:rPr lang="en-US" b="1" dirty="0">
                <a:latin typeface="Calibri Light" panose="020F0302020204030204" pitchFamily="34" charset="0"/>
                <a:ea typeface="Calibri" panose="020F0502020204030204" pitchFamily="34" charset="0"/>
              </a:rPr>
              <a:t>Index format:</a:t>
            </a:r>
          </a:p>
          <a:p>
            <a:r>
              <a:rPr lang="en-US" sz="1800" b="1" dirty="0">
                <a:effectLst/>
                <a:latin typeface="Calibri Light" panose="020F0302020204030204" pitchFamily="34" charset="0"/>
                <a:ea typeface="Calibri" panose="020F0502020204030204" pitchFamily="34" charset="0"/>
              </a:rPr>
              <a:t>-</a:t>
            </a:r>
            <a:r>
              <a:rPr lang="en-US" dirty="0">
                <a:latin typeface="Calibri Light" panose="020F0302020204030204" pitchFamily="34" charset="0"/>
                <a:ea typeface="Calibri" panose="020F0502020204030204" pitchFamily="34" charset="0"/>
              </a:rPr>
              <a:t> CDD January to June </a:t>
            </a:r>
            <a:r>
              <a:rPr lang="en-US" b="1" dirty="0">
                <a:latin typeface="Calibri Light" panose="020F0302020204030204" pitchFamily="34" charset="0"/>
                <a:ea typeface="Calibri" panose="020F0502020204030204" pitchFamily="34" charset="0"/>
              </a:rPr>
              <a:t>for SEBS</a:t>
            </a:r>
            <a:endParaRPr lang="en-US" sz="1800" b="1" dirty="0">
              <a:effectLst/>
              <a:latin typeface="Calibri Light" panose="020F0302020204030204" pitchFamily="34" charset="0"/>
              <a:ea typeface="Calibri" panose="020F0502020204030204" pitchFamily="34" charset="0"/>
            </a:endParaRPr>
          </a:p>
          <a:p>
            <a:r>
              <a:rPr lang="en-US" dirty="0">
                <a:latin typeface="Calibri Light" panose="020F0302020204030204" pitchFamily="34" charset="0"/>
                <a:ea typeface="Calibri" panose="020F0502020204030204" pitchFamily="34" charset="0"/>
              </a:rPr>
              <a:t>(Chum are running in June –August so they are staging before that…will do CDD January to June for now. </a:t>
            </a:r>
          </a:p>
          <a:p>
            <a:r>
              <a:rPr lang="en-US" sz="1800" dirty="0">
                <a:effectLst/>
                <a:latin typeface="Calibri Light" panose="020F0302020204030204" pitchFamily="34" charset="0"/>
                <a:ea typeface="Calibri" panose="020F0502020204030204" pitchFamily="34" charset="0"/>
              </a:rPr>
              <a:t>- midpoint of run in 2023 was July 15 (9 days later than average</a:t>
            </a:r>
            <a:r>
              <a:rPr lang="en-US" sz="1500" dirty="0">
                <a:effectLst/>
                <a:latin typeface="Calibri Light" panose="020F0302020204030204" pitchFamily="34" charset="0"/>
                <a:ea typeface="Calibri" panose="020F0502020204030204" pitchFamily="34" charset="0"/>
              </a:rPr>
              <a:t> - https://</a:t>
            </a:r>
            <a:r>
              <a:rPr lang="en-US" sz="1500" dirty="0" err="1">
                <a:effectLst/>
                <a:latin typeface="Calibri Light" panose="020F0302020204030204" pitchFamily="34" charset="0"/>
                <a:ea typeface="Calibri" panose="020F0502020204030204" pitchFamily="34" charset="0"/>
              </a:rPr>
              <a:t>www.adfg.alaska.gov</a:t>
            </a:r>
            <a:r>
              <a:rPr lang="en-US" sz="1500" dirty="0">
                <a:effectLst/>
                <a:latin typeface="Calibri Light" panose="020F0302020204030204" pitchFamily="34" charset="0"/>
                <a:ea typeface="Calibri" panose="020F0502020204030204" pitchFamily="34" charset="0"/>
              </a:rPr>
              <a:t>/static/applications/</a:t>
            </a:r>
            <a:r>
              <a:rPr lang="en-US" sz="1500" dirty="0" err="1">
                <a:effectLst/>
                <a:latin typeface="Calibri Light" panose="020F0302020204030204" pitchFamily="34" charset="0"/>
                <a:ea typeface="Calibri" panose="020F0502020204030204" pitchFamily="34" charset="0"/>
              </a:rPr>
              <a:t>dcfnewsrelease</a:t>
            </a:r>
            <a:r>
              <a:rPr lang="en-US" sz="1500" dirty="0">
                <a:effectLst/>
                <a:latin typeface="Calibri Light" panose="020F0302020204030204" pitchFamily="34" charset="0"/>
                <a:ea typeface="Calibri" panose="020F0502020204030204" pitchFamily="34" charset="0"/>
              </a:rPr>
              <a:t>/)</a:t>
            </a:r>
            <a:endParaRPr lang="en-US" dirty="0">
              <a:latin typeface="Calibri Light" panose="020F0302020204030204" pitchFamily="34" charset="0"/>
            </a:endParaRPr>
          </a:p>
        </p:txBody>
      </p:sp>
      <p:sp>
        <p:nvSpPr>
          <p:cNvPr id="15" name="TextBox 14">
            <a:extLst>
              <a:ext uri="{FF2B5EF4-FFF2-40B4-BE49-F238E27FC236}">
                <a16:creationId xmlns:a16="http://schemas.microsoft.com/office/drawing/2014/main" id="{A632DAE5-E2FA-9184-84BF-15FB983102EE}"/>
              </a:ext>
            </a:extLst>
          </p:cNvPr>
          <p:cNvSpPr txBox="1"/>
          <p:nvPr/>
        </p:nvSpPr>
        <p:spPr>
          <a:xfrm>
            <a:off x="0" y="6186484"/>
            <a:ext cx="12225090" cy="815608"/>
          </a:xfrm>
          <a:prstGeom prst="rect">
            <a:avLst/>
          </a:prstGeom>
          <a:noFill/>
        </p:spPr>
        <p:txBody>
          <a:bodyPr wrap="square" rtlCol="0">
            <a:spAutoFit/>
          </a:bodyPr>
          <a:lstStyle/>
          <a:p>
            <a:r>
              <a:rPr lang="en-US" sz="1500" dirty="0"/>
              <a:t>Source: </a:t>
            </a:r>
            <a:r>
              <a:rPr lang="en-US" sz="1600" dirty="0" err="1">
                <a:latin typeface="+mj-lt"/>
              </a:rPr>
              <a:t>AkFIN</a:t>
            </a:r>
            <a:r>
              <a:rPr lang="en-US" sz="1600" dirty="0">
                <a:latin typeface="+mj-lt"/>
              </a:rPr>
              <a:t> SEBS spatial category (https://</a:t>
            </a:r>
            <a:r>
              <a:rPr lang="en-US" sz="1600" dirty="0" err="1">
                <a:latin typeface="+mj-lt"/>
              </a:rPr>
              <a:t>shinyfin.psmfc.org</a:t>
            </a:r>
            <a:r>
              <a:rPr lang="en-US" sz="1600" dirty="0">
                <a:latin typeface="+mj-lt"/>
              </a:rPr>
              <a:t>/</a:t>
            </a:r>
            <a:r>
              <a:rPr lang="en-US" sz="1600" dirty="0" err="1">
                <a:latin typeface="+mj-lt"/>
              </a:rPr>
              <a:t>ak-sst</a:t>
            </a:r>
            <a:r>
              <a:rPr lang="en-US" sz="1600" dirty="0">
                <a:latin typeface="+mj-lt"/>
              </a:rPr>
              <a:t>- </a:t>
            </a:r>
            <a:r>
              <a:rPr lang="en-US" sz="1600" dirty="0" err="1">
                <a:latin typeface="+mj-lt"/>
              </a:rPr>
              <a:t>mhw</a:t>
            </a:r>
            <a:r>
              <a:rPr lang="en-US" sz="1600" dirty="0">
                <a:latin typeface="+mj-lt"/>
              </a:rPr>
              <a:t>)</a:t>
            </a:r>
          </a:p>
          <a:p>
            <a:endParaRPr lang="en-US" sz="1500" dirty="0"/>
          </a:p>
          <a:p>
            <a:r>
              <a:rPr lang="en-US" sz="1600" dirty="0">
                <a:latin typeface="+mj-lt"/>
              </a:rPr>
              <a:t> </a:t>
            </a:r>
          </a:p>
        </p:txBody>
      </p:sp>
      <p:pic>
        <p:nvPicPr>
          <p:cNvPr id="6" name="Picture 5">
            <a:extLst>
              <a:ext uri="{FF2B5EF4-FFF2-40B4-BE49-F238E27FC236}">
                <a16:creationId xmlns:a16="http://schemas.microsoft.com/office/drawing/2014/main" id="{4DB0A28A-69BB-5BCE-F1A4-54E1FFE36690}"/>
              </a:ext>
            </a:extLst>
          </p:cNvPr>
          <p:cNvPicPr>
            <a:picLocks noChangeAspect="1"/>
          </p:cNvPicPr>
          <p:nvPr/>
        </p:nvPicPr>
        <p:blipFill>
          <a:blip r:embed="rId3"/>
          <a:stretch>
            <a:fillRect/>
          </a:stretch>
        </p:blipFill>
        <p:spPr>
          <a:xfrm>
            <a:off x="0" y="1124712"/>
            <a:ext cx="6400800" cy="3657600"/>
          </a:xfrm>
          <a:prstGeom prst="rect">
            <a:avLst/>
          </a:prstGeom>
        </p:spPr>
      </p:pic>
    </p:spTree>
    <p:extLst>
      <p:ext uri="{BB962C8B-B14F-4D97-AF65-F5344CB8AC3E}">
        <p14:creationId xmlns:p14="http://schemas.microsoft.com/office/powerpoint/2010/main" val="3224243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920C0-293E-271B-BDC6-D381D0259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62AB1-4BA4-6466-524D-27F8CC976FD6}"/>
              </a:ext>
            </a:extLst>
          </p:cNvPr>
          <p:cNvSpPr>
            <a:spLocks noGrp="1"/>
          </p:cNvSpPr>
          <p:nvPr>
            <p:ph type="title"/>
          </p:nvPr>
        </p:nvSpPr>
        <p:spPr>
          <a:xfrm>
            <a:off x="838200" y="2994"/>
            <a:ext cx="10515600" cy="775612"/>
          </a:xfrm>
        </p:spPr>
        <p:txBody>
          <a:bodyPr>
            <a:normAutofit/>
          </a:bodyPr>
          <a:lstStyle/>
          <a:p>
            <a:r>
              <a:rPr lang="en-US" dirty="0"/>
              <a:t>Stage B: Mean river discharge, summer  </a:t>
            </a:r>
          </a:p>
        </p:txBody>
      </p:sp>
      <p:sp>
        <p:nvSpPr>
          <p:cNvPr id="15" name="TextBox 14">
            <a:extLst>
              <a:ext uri="{FF2B5EF4-FFF2-40B4-BE49-F238E27FC236}">
                <a16:creationId xmlns:a16="http://schemas.microsoft.com/office/drawing/2014/main" id="{28434C05-BC96-6296-03AC-61A05B5745BD}"/>
              </a:ext>
            </a:extLst>
          </p:cNvPr>
          <p:cNvSpPr txBox="1"/>
          <p:nvPr/>
        </p:nvSpPr>
        <p:spPr>
          <a:xfrm>
            <a:off x="-16545" y="5695346"/>
            <a:ext cx="12225090" cy="1569660"/>
          </a:xfrm>
          <a:prstGeom prst="rect">
            <a:avLst/>
          </a:prstGeom>
          <a:noFill/>
        </p:spPr>
        <p:txBody>
          <a:bodyPr wrap="square" rtlCol="0">
            <a:spAutoFit/>
          </a:bodyPr>
          <a:lstStyle/>
          <a:p>
            <a:r>
              <a:rPr lang="en-US" sz="1500" dirty="0"/>
              <a:t>Source: </a:t>
            </a:r>
            <a:r>
              <a:rPr lang="en-US" sz="1600" dirty="0">
                <a:latin typeface="+mj-lt"/>
              </a:rPr>
              <a:t> </a:t>
            </a:r>
          </a:p>
          <a:p>
            <a:r>
              <a:rPr lang="en-US" sz="1600" dirty="0">
                <a:latin typeface="+mj-lt"/>
              </a:rPr>
              <a:t>- Yukon: Pilot Station gage  - </a:t>
            </a:r>
            <a:r>
              <a:rPr lang="en-US" sz="1600" dirty="0">
                <a:latin typeface="+mj-lt"/>
                <a:hlinkClick r:id="rId3"/>
              </a:rPr>
              <a:t>https://nwis.waterdata.usgs.gov/nwis/inventory/?site_no=15565447</a:t>
            </a:r>
            <a:endParaRPr lang="en-US" sz="1600" dirty="0">
              <a:latin typeface="+mj-lt"/>
            </a:endParaRPr>
          </a:p>
          <a:p>
            <a:r>
              <a:rPr lang="en-US" sz="1600" dirty="0">
                <a:latin typeface="+mj-lt"/>
              </a:rPr>
              <a:t>- </a:t>
            </a:r>
            <a:r>
              <a:rPr lang="en-US" sz="1600" dirty="0" err="1">
                <a:latin typeface="+mj-lt"/>
              </a:rPr>
              <a:t>Kusko</a:t>
            </a:r>
            <a:r>
              <a:rPr lang="en-US" sz="1600" dirty="0">
                <a:latin typeface="+mj-lt"/>
              </a:rPr>
              <a:t>: Crooked creek is the gage closest to the outflow </a:t>
            </a:r>
            <a:r>
              <a:rPr lang="en-US" sz="1600" dirty="0">
                <a:latin typeface="+mj-lt"/>
                <a:hlinkClick r:id="rId4"/>
              </a:rPr>
              <a:t>https://waterdata.usgs.gov/monitoring-location/15304000/#parameterCode=00065&amp;period=P7D&amp;showMedian=false</a:t>
            </a:r>
            <a:endParaRPr lang="en-US" sz="1600" dirty="0">
              <a:latin typeface="+mj-lt"/>
            </a:endParaRPr>
          </a:p>
          <a:p>
            <a:endParaRPr lang="en-US" sz="1600" dirty="0">
              <a:latin typeface="+mj-lt"/>
            </a:endParaRPr>
          </a:p>
          <a:p>
            <a:r>
              <a:rPr lang="en-US" sz="1600" dirty="0">
                <a:latin typeface="+mj-lt"/>
              </a:rPr>
              <a:t> </a:t>
            </a:r>
          </a:p>
        </p:txBody>
      </p:sp>
      <p:pic>
        <p:nvPicPr>
          <p:cNvPr id="4" name="Picture 3">
            <a:extLst>
              <a:ext uri="{FF2B5EF4-FFF2-40B4-BE49-F238E27FC236}">
                <a16:creationId xmlns:a16="http://schemas.microsoft.com/office/drawing/2014/main" id="{FBAE9AA1-0392-A522-09D6-FAC5C4839B01}"/>
              </a:ext>
            </a:extLst>
          </p:cNvPr>
          <p:cNvPicPr>
            <a:picLocks noChangeAspect="1"/>
          </p:cNvPicPr>
          <p:nvPr/>
        </p:nvPicPr>
        <p:blipFill>
          <a:blip r:embed="rId5"/>
          <a:stretch>
            <a:fillRect/>
          </a:stretch>
        </p:blipFill>
        <p:spPr>
          <a:xfrm>
            <a:off x="0" y="1307592"/>
            <a:ext cx="6752844" cy="3858768"/>
          </a:xfrm>
          <a:prstGeom prst="rect">
            <a:avLst/>
          </a:prstGeom>
        </p:spPr>
      </p:pic>
      <p:sp>
        <p:nvSpPr>
          <p:cNvPr id="8" name="TextBox 7">
            <a:extLst>
              <a:ext uri="{FF2B5EF4-FFF2-40B4-BE49-F238E27FC236}">
                <a16:creationId xmlns:a16="http://schemas.microsoft.com/office/drawing/2014/main" id="{0C57C777-2CB9-C6F1-763B-A44AF646DDC5}"/>
              </a:ext>
            </a:extLst>
          </p:cNvPr>
          <p:cNvSpPr txBox="1"/>
          <p:nvPr/>
        </p:nvSpPr>
        <p:spPr>
          <a:xfrm>
            <a:off x="6848856" y="892523"/>
            <a:ext cx="5495544" cy="3970318"/>
          </a:xfrm>
          <a:prstGeom prst="rect">
            <a:avLst/>
          </a:prstGeom>
          <a:noFill/>
        </p:spPr>
        <p:txBody>
          <a:bodyPr wrap="square">
            <a:spAutoFit/>
          </a:bodyPr>
          <a:lstStyle/>
          <a:p>
            <a:endParaRPr lang="en-US" dirty="0">
              <a:latin typeface="+mj-lt"/>
            </a:endParaRPr>
          </a:p>
          <a:p>
            <a:r>
              <a:rPr lang="en-US" b="1" dirty="0">
                <a:latin typeface="+mj-lt"/>
              </a:rPr>
              <a:t>Hypothesis</a:t>
            </a:r>
            <a:r>
              <a:rPr lang="en-US" dirty="0">
                <a:latin typeface="+mj-lt"/>
              </a:rPr>
              <a:t>: Positive relationship between discharge and spawner abundance, more water – better (Howard and Von Biela for Chinook) </a:t>
            </a:r>
          </a:p>
          <a:p>
            <a:r>
              <a:rPr lang="en-US" b="1" dirty="0">
                <a:latin typeface="+mj-lt"/>
              </a:rPr>
              <a:t>Mechanism</a:t>
            </a:r>
            <a:r>
              <a:rPr lang="en-US" dirty="0">
                <a:latin typeface="+mj-lt"/>
              </a:rPr>
              <a:t>: </a:t>
            </a:r>
            <a:r>
              <a:rPr lang="en-US" b="0" i="0" dirty="0">
                <a:solidFill>
                  <a:srgbClr val="000000"/>
                </a:solidFill>
                <a:effectLst/>
                <a:latin typeface="+mj-lt"/>
              </a:rPr>
              <a:t>Warm water can lead to premature mortality via increased metabolic demands that outstrip cardiovascular aerobic capacity or stored energy and increased virulence of pathogens (See </a:t>
            </a:r>
            <a:r>
              <a:rPr lang="en-US" b="0" i="0" dirty="0" err="1">
                <a:solidFill>
                  <a:srgbClr val="000000"/>
                </a:solidFill>
                <a:effectLst/>
                <a:latin typeface="+mj-lt"/>
              </a:rPr>
              <a:t>howard</a:t>
            </a:r>
            <a:r>
              <a:rPr lang="en-US" b="0" i="0" dirty="0">
                <a:solidFill>
                  <a:srgbClr val="000000"/>
                </a:solidFill>
                <a:effectLst/>
                <a:latin typeface="+mj-lt"/>
              </a:rPr>
              <a:t> and von </a:t>
            </a:r>
            <a:r>
              <a:rPr lang="en-US" b="0" i="0" dirty="0" err="1">
                <a:solidFill>
                  <a:srgbClr val="000000"/>
                </a:solidFill>
                <a:effectLst/>
                <a:latin typeface="+mj-lt"/>
              </a:rPr>
              <a:t>biela</a:t>
            </a:r>
            <a:r>
              <a:rPr lang="en-US" b="0" i="0" dirty="0">
                <a:solidFill>
                  <a:srgbClr val="000000"/>
                </a:solidFill>
                <a:effectLst/>
                <a:latin typeface="+mj-lt"/>
              </a:rPr>
              <a:t> for citations)</a:t>
            </a:r>
          </a:p>
          <a:p>
            <a:r>
              <a:rPr lang="en-US" b="0" i="0" dirty="0">
                <a:solidFill>
                  <a:srgbClr val="000000"/>
                </a:solidFill>
                <a:effectLst/>
                <a:latin typeface="+mj-lt"/>
              </a:rPr>
              <a:t>- Parents that migrated in years of higher discharge and later onset of warm freshwater temperatures (&gt;17°C) were associated with higher juvenile production.</a:t>
            </a:r>
          </a:p>
          <a:p>
            <a:r>
              <a:rPr lang="en-US" b="1" dirty="0">
                <a:solidFill>
                  <a:srgbClr val="000000"/>
                </a:solidFill>
                <a:latin typeface="+mj-lt"/>
              </a:rPr>
              <a:t>Index</a:t>
            </a:r>
            <a:r>
              <a:rPr lang="en-US" dirty="0">
                <a:solidFill>
                  <a:srgbClr val="000000"/>
                </a:solidFill>
                <a:latin typeface="+mj-lt"/>
              </a:rPr>
              <a:t>: Mean (also have max, min) for June-August of returning year.  </a:t>
            </a:r>
            <a:endParaRPr lang="en-US" dirty="0">
              <a:latin typeface="+mj-lt"/>
            </a:endParaRPr>
          </a:p>
        </p:txBody>
      </p:sp>
    </p:spTree>
    <p:extLst>
      <p:ext uri="{BB962C8B-B14F-4D97-AF65-F5344CB8AC3E}">
        <p14:creationId xmlns:p14="http://schemas.microsoft.com/office/powerpoint/2010/main" val="2224881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98914-391E-C931-152A-E25397998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A6F1C0-0283-9294-1941-357BC5CA936A}"/>
              </a:ext>
            </a:extLst>
          </p:cNvPr>
          <p:cNvSpPr>
            <a:spLocks noGrp="1"/>
          </p:cNvSpPr>
          <p:nvPr>
            <p:ph type="title"/>
          </p:nvPr>
        </p:nvSpPr>
        <p:spPr>
          <a:xfrm>
            <a:off x="838200" y="2994"/>
            <a:ext cx="10515600" cy="775612"/>
          </a:xfrm>
        </p:spPr>
        <p:txBody>
          <a:bodyPr>
            <a:normAutofit/>
          </a:bodyPr>
          <a:lstStyle/>
          <a:p>
            <a:r>
              <a:rPr lang="en-US" dirty="0"/>
              <a:t>Stage B: Hatchery releases</a:t>
            </a:r>
          </a:p>
        </p:txBody>
      </p:sp>
      <p:sp>
        <p:nvSpPr>
          <p:cNvPr id="15" name="TextBox 14">
            <a:extLst>
              <a:ext uri="{FF2B5EF4-FFF2-40B4-BE49-F238E27FC236}">
                <a16:creationId xmlns:a16="http://schemas.microsoft.com/office/drawing/2014/main" id="{685F49F4-C6EF-DD80-906E-99B08B115D72}"/>
              </a:ext>
            </a:extLst>
          </p:cNvPr>
          <p:cNvSpPr txBox="1"/>
          <p:nvPr/>
        </p:nvSpPr>
        <p:spPr>
          <a:xfrm>
            <a:off x="-16545" y="5695346"/>
            <a:ext cx="12225090" cy="830997"/>
          </a:xfrm>
          <a:prstGeom prst="rect">
            <a:avLst/>
          </a:prstGeom>
          <a:noFill/>
        </p:spPr>
        <p:txBody>
          <a:bodyPr wrap="square" rtlCol="0">
            <a:spAutoFit/>
          </a:bodyPr>
          <a:lstStyle/>
          <a:p>
            <a:r>
              <a:rPr lang="en-US" sz="1500" dirty="0"/>
              <a:t>Source: </a:t>
            </a:r>
            <a:r>
              <a:rPr lang="en-US" sz="1600" dirty="0">
                <a:latin typeface="+mj-lt"/>
              </a:rPr>
              <a:t> NPAFC</a:t>
            </a:r>
          </a:p>
          <a:p>
            <a:endParaRPr lang="en-US" sz="1600" dirty="0">
              <a:latin typeface="+mj-lt"/>
            </a:endParaRPr>
          </a:p>
          <a:p>
            <a:r>
              <a:rPr lang="en-US" sz="1600" dirty="0">
                <a:latin typeface="+mj-lt"/>
              </a:rPr>
              <a:t> </a:t>
            </a:r>
          </a:p>
        </p:txBody>
      </p:sp>
      <p:sp>
        <p:nvSpPr>
          <p:cNvPr id="8" name="TextBox 7">
            <a:extLst>
              <a:ext uri="{FF2B5EF4-FFF2-40B4-BE49-F238E27FC236}">
                <a16:creationId xmlns:a16="http://schemas.microsoft.com/office/drawing/2014/main" id="{AA38A507-1206-0651-1847-0AB51525244C}"/>
              </a:ext>
            </a:extLst>
          </p:cNvPr>
          <p:cNvSpPr txBox="1"/>
          <p:nvPr/>
        </p:nvSpPr>
        <p:spPr>
          <a:xfrm>
            <a:off x="6848856" y="892523"/>
            <a:ext cx="5495544" cy="3693319"/>
          </a:xfrm>
          <a:prstGeom prst="rect">
            <a:avLst/>
          </a:prstGeom>
          <a:noFill/>
        </p:spPr>
        <p:txBody>
          <a:bodyPr wrap="square">
            <a:spAutoFit/>
          </a:bodyPr>
          <a:lstStyle/>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pink salmon hatchery abundances and Chum salmon spawning abundances. </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Competition at sea between hatchery origin fish and AYK Chum salmon (Tadokoro et al., 1996, </a:t>
            </a:r>
            <a:r>
              <a:rPr lang="en-US" dirty="0">
                <a:latin typeface="+mj-lt"/>
              </a:rPr>
              <a:t>Myers et al 2004).</a:t>
            </a:r>
            <a:endParaRPr lang="en-US" sz="1800" dirty="0">
              <a:effectLst/>
              <a:latin typeface="+mj-lt"/>
              <a:ea typeface="Calibri" panose="020F0502020204030204" pitchFamily="34" charset="0"/>
            </a:endParaRPr>
          </a:p>
          <a:p>
            <a:endParaRPr lang="en-US" b="0" i="0" dirty="0">
              <a:solidFill>
                <a:srgbClr val="000000"/>
              </a:solidFill>
              <a:effectLst/>
              <a:latin typeface="+mj-lt"/>
            </a:endParaRPr>
          </a:p>
          <a:p>
            <a:r>
              <a:rPr lang="en-US" b="1" dirty="0">
                <a:solidFill>
                  <a:srgbClr val="000000"/>
                </a:solidFill>
                <a:latin typeface="+mj-lt"/>
              </a:rPr>
              <a:t>Index</a:t>
            </a:r>
            <a:r>
              <a:rPr lang="en-US" dirty="0">
                <a:solidFill>
                  <a:srgbClr val="000000"/>
                </a:solidFill>
                <a:latin typeface="+mj-lt"/>
              </a:rPr>
              <a:t>: </a:t>
            </a:r>
          </a:p>
          <a:p>
            <a:r>
              <a:rPr lang="en-US" dirty="0">
                <a:latin typeface="+mj-lt"/>
              </a:rPr>
              <a:t>Sum of all Chum salmon releases from Japan, Asia and AK (Myers et al 2004) </a:t>
            </a:r>
          </a:p>
          <a:p>
            <a:r>
              <a:rPr lang="en-US" dirty="0">
                <a:latin typeface="+mj-lt"/>
              </a:rPr>
              <a:t>Pink salmon releases from AK and Asia (</a:t>
            </a:r>
            <a:r>
              <a:rPr lang="en-US" dirty="0" err="1">
                <a:latin typeface="+mj-lt"/>
              </a:rPr>
              <a:t>Ruggerone</a:t>
            </a:r>
            <a:r>
              <a:rPr lang="en-US" dirty="0">
                <a:latin typeface="+mj-lt"/>
              </a:rPr>
              <a:t> 2003) </a:t>
            </a:r>
          </a:p>
        </p:txBody>
      </p:sp>
      <p:pic>
        <p:nvPicPr>
          <p:cNvPr id="5" name="Picture 4">
            <a:extLst>
              <a:ext uri="{FF2B5EF4-FFF2-40B4-BE49-F238E27FC236}">
                <a16:creationId xmlns:a16="http://schemas.microsoft.com/office/drawing/2014/main" id="{EAC2A34D-1AB6-808E-1B6D-16ECA80DBC62}"/>
              </a:ext>
            </a:extLst>
          </p:cNvPr>
          <p:cNvPicPr>
            <a:picLocks noChangeAspect="1"/>
          </p:cNvPicPr>
          <p:nvPr/>
        </p:nvPicPr>
        <p:blipFill rotWithShape="1">
          <a:blip r:embed="rId3"/>
          <a:srcRect l="2349"/>
          <a:stretch/>
        </p:blipFill>
        <p:spPr>
          <a:xfrm>
            <a:off x="-16545" y="959302"/>
            <a:ext cx="6865401" cy="4017456"/>
          </a:xfrm>
          <a:prstGeom prst="rect">
            <a:avLst/>
          </a:prstGeom>
        </p:spPr>
      </p:pic>
    </p:spTree>
    <p:extLst>
      <p:ext uri="{BB962C8B-B14F-4D97-AF65-F5344CB8AC3E}">
        <p14:creationId xmlns:p14="http://schemas.microsoft.com/office/powerpoint/2010/main" val="51514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337B9-C930-CB6A-BF34-8A2719D524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A12FC17-03A2-97B9-6304-40EE0D754F3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47963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0"/>
            <a:ext cx="12636500" cy="14773275"/>
          </a:xfrm>
          <a:prstGeom prst="rect">
            <a:avLst/>
          </a:prstGeom>
          <a:noFill/>
        </p:spPr>
        <p:txBody>
          <a:bodyPr wrap="square" rtlCol="0">
            <a:spAutoFit/>
          </a:bodyPr>
          <a:lstStyle/>
          <a:p>
            <a:r>
              <a:rPr lang="en-US" dirty="0">
                <a:highlight>
                  <a:srgbClr val="FFFF00"/>
                </a:highlight>
                <a:latin typeface="+mj-lt"/>
              </a:rPr>
              <a:t>Zooplankton  index - </a:t>
            </a:r>
            <a:r>
              <a:rPr lang="en-US" b="1" dirty="0">
                <a:latin typeface="+mj-lt"/>
              </a:rPr>
              <a:t>Temporal scale: </a:t>
            </a:r>
            <a:r>
              <a:rPr lang="en-US" dirty="0">
                <a:latin typeface="+mj-lt"/>
              </a:rPr>
              <a:t>Fall, brood year                                                       </a:t>
            </a:r>
            <a:r>
              <a:rPr lang="en-US" b="1" dirty="0">
                <a:latin typeface="+mj-lt"/>
              </a:rPr>
              <a:t>Stage A: FW-Juvenile in the EBS</a:t>
            </a:r>
          </a:p>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dirty="0">
              <a:latin typeface="+mj-lt"/>
            </a:endParaRPr>
          </a:p>
          <a:p>
            <a:r>
              <a:rPr lang="en-US" b="1" dirty="0">
                <a:latin typeface="+mj-lt"/>
              </a:rPr>
              <a:t>Data</a:t>
            </a:r>
            <a:r>
              <a:rPr lang="en-US" dirty="0">
                <a:latin typeface="+mj-lt"/>
              </a:rPr>
              <a:t>:</a:t>
            </a:r>
          </a:p>
          <a:p>
            <a:r>
              <a:rPr lang="en-US" dirty="0">
                <a:latin typeface="+mj-lt"/>
              </a:rPr>
              <a:t>NOAA NBS survey. Source: D Kimmel</a:t>
            </a:r>
          </a:p>
          <a:p>
            <a:r>
              <a:rPr lang="en-US" dirty="0">
                <a:latin typeface="+mj-lt"/>
              </a:rPr>
              <a:t>2000-2018</a:t>
            </a:r>
          </a:p>
          <a:p>
            <a:r>
              <a:rPr lang="en-US" dirty="0" err="1">
                <a:latin typeface="+mj-lt"/>
              </a:rPr>
              <a:t>Spatio</a:t>
            </a:r>
            <a:r>
              <a:rPr lang="en-US" dirty="0">
                <a:latin typeface="+mj-lt"/>
              </a:rPr>
              <a:t>-temporal abundance counts M3 for zooplankton community</a:t>
            </a:r>
          </a:p>
          <a:p>
            <a:endParaRPr lang="en-US" dirty="0">
              <a:latin typeface="+mj-lt"/>
            </a:endParaRPr>
          </a:p>
          <a:p>
            <a:r>
              <a:rPr lang="en-US" dirty="0">
                <a:highlight>
                  <a:srgbClr val="FFFF00"/>
                </a:highlight>
                <a:latin typeface="+mj-lt"/>
              </a:rPr>
              <a:t>DONE</a:t>
            </a:r>
            <a:r>
              <a:rPr lang="en-US" dirty="0">
                <a:latin typeface="+mj-lt"/>
              </a:rPr>
              <a:t>:  </a:t>
            </a:r>
          </a:p>
          <a:p>
            <a:r>
              <a:rPr lang="en-US" dirty="0">
                <a:latin typeface="+mj-lt"/>
              </a:rPr>
              <a:t>- "data/</a:t>
            </a:r>
            <a:r>
              <a:rPr lang="en-US" dirty="0" err="1">
                <a:latin typeface="+mj-lt"/>
              </a:rPr>
              <a:t>covariate_large_zooplankton.csv</a:t>
            </a:r>
            <a:r>
              <a:rPr lang="en-US" dirty="0">
                <a:latin typeface="+mj-lt"/>
              </a:rPr>
              <a:t>” </a:t>
            </a:r>
          </a:p>
          <a:p>
            <a:r>
              <a:rPr lang="en-US" dirty="0">
                <a:latin typeface="+mj-lt"/>
              </a:rPr>
              <a:t>- "data/</a:t>
            </a:r>
            <a:r>
              <a:rPr lang="en-US" dirty="0" err="1">
                <a:latin typeface="+mj-lt"/>
              </a:rPr>
              <a:t>covariate_gelatinous_zooplankton.csv</a:t>
            </a:r>
            <a:r>
              <a:rPr lang="en-US" dirty="0">
                <a:latin typeface="+mj-lt"/>
              </a:rPr>
              <a:t>"</a:t>
            </a:r>
          </a:p>
          <a:p>
            <a:endParaRPr lang="en-US" dirty="0">
              <a:latin typeface="+mj-lt"/>
            </a:endParaRPr>
          </a:p>
          <a:p>
            <a:r>
              <a:rPr lang="en-US" b="1" dirty="0">
                <a:latin typeface="+mj-lt"/>
              </a:rPr>
              <a:t>Covariate To Do:</a:t>
            </a:r>
          </a:p>
          <a:p>
            <a:r>
              <a:rPr lang="en-US" b="1" dirty="0">
                <a:latin typeface="+mj-lt"/>
              </a:rPr>
              <a:t>- </a:t>
            </a:r>
            <a:r>
              <a:rPr lang="en-US" dirty="0">
                <a:latin typeface="+mj-lt"/>
              </a:rPr>
              <a:t>trim data to spatial area of juvenile chum distribution (from CC)</a:t>
            </a:r>
          </a:p>
          <a:p>
            <a:r>
              <a:rPr lang="en-US" dirty="0">
                <a:latin typeface="+mj-lt"/>
              </a:rPr>
              <a:t>- ID seasonality of surveys (I think NBS is always fall)</a:t>
            </a:r>
          </a:p>
          <a:p>
            <a:r>
              <a:rPr lang="en-US" dirty="0">
                <a:latin typeface="+mj-lt"/>
              </a:rPr>
              <a:t>- multiple options for how to organize the index:</a:t>
            </a:r>
          </a:p>
          <a:p>
            <a:pPr marL="742950" lvl="1" indent="-285750">
              <a:buFont typeface="Arial" panose="020B0604020202020204" pitchFamily="34" charset="0"/>
              <a:buChar char="•"/>
            </a:pPr>
            <a:r>
              <a:rPr lang="en-US" b="1" dirty="0">
                <a:highlight>
                  <a:srgbClr val="FFFF00"/>
                </a:highlight>
                <a:latin typeface="+mj-lt"/>
              </a:rPr>
              <a:t>Gelatinous zooplankton index </a:t>
            </a:r>
            <a:r>
              <a:rPr lang="en-US" dirty="0">
                <a:latin typeface="+mj-lt"/>
              </a:rPr>
              <a:t>(</a:t>
            </a:r>
            <a:r>
              <a:rPr lang="en-US" dirty="0" err="1">
                <a:latin typeface="+mj-lt"/>
              </a:rPr>
              <a:t>Cnidera</a:t>
            </a:r>
            <a:r>
              <a:rPr lang="en-US" dirty="0">
                <a:latin typeface="+mj-lt"/>
              </a:rPr>
              <a:t> small and cnidaria large in NBS data) </a:t>
            </a:r>
            <a:r>
              <a:rPr lang="en-US" dirty="0" err="1">
                <a:latin typeface="+mj-lt"/>
              </a:rPr>
              <a:t>Tadakoro</a:t>
            </a:r>
            <a:r>
              <a:rPr lang="en-US" dirty="0">
                <a:latin typeface="+mj-lt"/>
              </a:rPr>
              <a:t> et al 1996 (Moss paper from GOA also shows gelatinous </a:t>
            </a:r>
            <a:r>
              <a:rPr lang="en-US" dirty="0" err="1">
                <a:latin typeface="+mj-lt"/>
              </a:rPr>
              <a:t>zoop</a:t>
            </a:r>
            <a:r>
              <a:rPr lang="en-US" dirty="0">
                <a:latin typeface="+mj-lt"/>
              </a:rPr>
              <a:t>) “Juvenile chum salmon preference for rapidly-digested gelatinous prey (Boldt and </a:t>
            </a:r>
            <a:r>
              <a:rPr lang="en-US" dirty="0" err="1">
                <a:latin typeface="+mj-lt"/>
              </a:rPr>
              <a:t>Haldorson</a:t>
            </a:r>
            <a:r>
              <a:rPr lang="en-US" dirty="0">
                <a:latin typeface="+mj-lt"/>
              </a:rPr>
              <a:t> 2003) has been described throughout its range (Brodeur et al. 2007; Karpenko and </a:t>
            </a:r>
            <a:r>
              <a:rPr lang="en-US" dirty="0" err="1">
                <a:latin typeface="+mj-lt"/>
              </a:rPr>
              <a:t>Koval</a:t>
            </a:r>
            <a:r>
              <a:rPr lang="en-US" dirty="0">
                <a:latin typeface="+mj-lt"/>
              </a:rPr>
              <a:t> 2012).” –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b="1" dirty="0">
                <a:highlight>
                  <a:srgbClr val="FFFF00"/>
                </a:highlight>
                <a:latin typeface="+mj-lt"/>
              </a:rPr>
              <a:t>Index of large zooplankton </a:t>
            </a:r>
            <a:r>
              <a:rPr lang="en-US" dirty="0">
                <a:latin typeface="+mj-lt"/>
              </a:rPr>
              <a:t>– this could include Themisto, </a:t>
            </a:r>
            <a:r>
              <a:rPr lang="en-US" dirty="0" err="1">
                <a:latin typeface="+mj-lt"/>
              </a:rPr>
              <a:t>calanus</a:t>
            </a:r>
            <a:r>
              <a:rPr lang="en-US" dirty="0">
                <a:latin typeface="+mj-lt"/>
              </a:rPr>
              <a:t>, </a:t>
            </a:r>
            <a:r>
              <a:rPr lang="en-US" dirty="0" err="1">
                <a:latin typeface="+mj-lt"/>
              </a:rPr>
              <a:t>copepod_large</a:t>
            </a:r>
            <a:r>
              <a:rPr lang="en-US" dirty="0">
                <a:latin typeface="+mj-lt"/>
              </a:rPr>
              <a:t> from data. </a:t>
            </a:r>
          </a:p>
          <a:p>
            <a:pPr marL="1200150" lvl="2" indent="-285750">
              <a:buFont typeface="Arial" panose="020B0604020202020204" pitchFamily="34" charset="0"/>
              <a:buChar char="•"/>
            </a:pPr>
            <a:r>
              <a:rPr lang="en-US" b="1" dirty="0">
                <a:latin typeface="+mj-lt"/>
              </a:rPr>
              <a:t>Index of </a:t>
            </a:r>
            <a:r>
              <a:rPr lang="en-US" b="1" i="1" dirty="0">
                <a:latin typeface="+mj-lt"/>
              </a:rPr>
              <a:t>Themisto</a:t>
            </a:r>
            <a:r>
              <a:rPr lang="en-US" dirty="0">
                <a:latin typeface="+mj-lt"/>
              </a:rPr>
              <a:t> and </a:t>
            </a:r>
            <a:r>
              <a:rPr lang="en-US" i="1" dirty="0" err="1">
                <a:latin typeface="+mj-lt"/>
              </a:rPr>
              <a:t>Oikopleura</a:t>
            </a:r>
            <a:r>
              <a:rPr lang="en-US" dirty="0">
                <a:latin typeface="+mj-lt"/>
              </a:rPr>
              <a:t> re: </a:t>
            </a:r>
            <a:r>
              <a:rPr lang="en-US" dirty="0">
                <a:latin typeface="+mj-lt"/>
                <a:hlinkClick r:id="rId2"/>
              </a:rPr>
              <a:t>Murphy et al 2016</a:t>
            </a:r>
            <a:r>
              <a:rPr lang="en-US" dirty="0">
                <a:latin typeface="+mj-lt"/>
              </a:rPr>
              <a:t>. “The diet of chum salmon in the northern Bering Sea primarily consisted of Arctic prey species such as </a:t>
            </a:r>
            <a:r>
              <a:rPr lang="en-US" i="1" dirty="0">
                <a:latin typeface="+mj-lt"/>
              </a:rPr>
              <a:t>Themisto </a:t>
            </a:r>
            <a:r>
              <a:rPr lang="en-US" i="1" dirty="0" err="1">
                <a:latin typeface="+mj-lt"/>
              </a:rPr>
              <a:t>libellula</a:t>
            </a:r>
            <a:r>
              <a:rPr lang="en-US" i="1" dirty="0">
                <a:latin typeface="+mj-lt"/>
              </a:rPr>
              <a:t> </a:t>
            </a:r>
            <a:r>
              <a:rPr lang="en-US" dirty="0">
                <a:latin typeface="+mj-lt"/>
              </a:rPr>
              <a:t>and </a:t>
            </a:r>
            <a:r>
              <a:rPr lang="en-US" i="1" dirty="0" err="1">
                <a:latin typeface="+mj-lt"/>
              </a:rPr>
              <a:t>Oikopleura</a:t>
            </a:r>
            <a:r>
              <a:rPr lang="en-US" i="1" dirty="0">
                <a:latin typeface="+mj-lt"/>
              </a:rPr>
              <a:t> </a:t>
            </a:r>
            <a:r>
              <a:rPr lang="en-US" i="1" dirty="0" err="1">
                <a:latin typeface="+mj-lt"/>
              </a:rPr>
              <a:t>vanhoeffeni</a:t>
            </a:r>
            <a:r>
              <a:rPr lang="en-US" dirty="0">
                <a:latin typeface="+mj-lt"/>
              </a:rPr>
              <a:t>” issue: </a:t>
            </a:r>
            <a:r>
              <a:rPr lang="en-US" i="1" dirty="0" err="1">
                <a:latin typeface="+mj-lt"/>
              </a:rPr>
              <a:t>Oikopleura</a:t>
            </a:r>
            <a:r>
              <a:rPr lang="en-US" i="1" dirty="0">
                <a:latin typeface="+mj-lt"/>
              </a:rPr>
              <a:t> </a:t>
            </a:r>
            <a:r>
              <a:rPr lang="en-US" dirty="0">
                <a:latin typeface="+mj-lt"/>
              </a:rPr>
              <a:t>is a larvacean, not caught well in nets (not present in NBS survey data). Cook and </a:t>
            </a:r>
            <a:r>
              <a:rPr lang="en-US" dirty="0" err="1">
                <a:latin typeface="+mj-lt"/>
              </a:rPr>
              <a:t>Sturdevant</a:t>
            </a:r>
            <a:r>
              <a:rPr lang="en-US" dirty="0">
                <a:latin typeface="+mj-lt"/>
              </a:rPr>
              <a:t> for Themisto too.</a:t>
            </a:r>
          </a:p>
          <a:p>
            <a:pPr marL="1200150" lvl="2" indent="-285750">
              <a:buFont typeface="Arial" panose="020B0604020202020204" pitchFamily="34" charset="0"/>
              <a:buChar char="•"/>
            </a:pPr>
            <a:r>
              <a:rPr lang="en-US" dirty="0">
                <a:latin typeface="+mj-lt"/>
              </a:rPr>
              <a:t>“Since C. </a:t>
            </a:r>
            <a:r>
              <a:rPr lang="en-US" dirty="0" err="1">
                <a:latin typeface="+mj-lt"/>
              </a:rPr>
              <a:t>marshallae</a:t>
            </a:r>
            <a:r>
              <a:rPr lang="en-US" dirty="0">
                <a:latin typeface="+mj-lt"/>
              </a:rPr>
              <a:t> is also important in the diet of T. </a:t>
            </a:r>
            <a:r>
              <a:rPr lang="en-US" dirty="0" err="1">
                <a:latin typeface="+mj-lt"/>
              </a:rPr>
              <a:t>libellula</a:t>
            </a:r>
            <a:r>
              <a:rPr lang="en-US" dirty="0">
                <a:latin typeface="+mj-lt"/>
              </a:rPr>
              <a:t> (</a:t>
            </a:r>
            <a:r>
              <a:rPr lang="en-US" dirty="0" err="1">
                <a:latin typeface="+mj-lt"/>
              </a:rPr>
              <a:t>Auel</a:t>
            </a:r>
            <a:r>
              <a:rPr lang="en-US" dirty="0">
                <a:latin typeface="+mj-lt"/>
              </a:rPr>
              <a:t> and Werner 2003; </a:t>
            </a:r>
            <a:r>
              <a:rPr lang="en-US" dirty="0" err="1">
                <a:latin typeface="+mj-lt"/>
              </a:rPr>
              <a:t>Pinchuk</a:t>
            </a:r>
            <a:r>
              <a:rPr lang="en-US" dirty="0">
                <a:latin typeface="+mj-lt"/>
              </a:rPr>
              <a:t> et al. 2013), the carrying capacity of the Bering Strait could be affected by interactions between juvenile salmon and carnivorous </a:t>
            </a:r>
            <a:r>
              <a:rPr lang="en-US" dirty="0" err="1">
                <a:latin typeface="+mj-lt"/>
              </a:rPr>
              <a:t>macrozooplankton</a:t>
            </a:r>
            <a:r>
              <a:rPr lang="en-US" dirty="0">
                <a:latin typeface="+mj-lt"/>
              </a:rPr>
              <a:t> if climate change impacts the availability of these prey (Coyle et al. 2011).”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“Diet overlap between sockeye and chum salmon was very high (80%) in the Aleutian Islands, where both species consumed macro-zooplankton (crustaceans and pteropods) and was reduced when chum salmon consumed gelatinous zooplankton (medusae and ctenophores).” Davis 2003 (also has a 2004 paper – seems like the same paper or at least same conclusions)</a:t>
            </a:r>
          </a:p>
          <a:p>
            <a:pPr marL="742950" lvl="1" indent="-285750">
              <a:buFont typeface="Arial" panose="020B0604020202020204" pitchFamily="34" charset="0"/>
              <a:buChar char="•"/>
            </a:pPr>
            <a:r>
              <a:rPr lang="en-US" dirty="0">
                <a:latin typeface="+mj-lt"/>
              </a:rPr>
              <a:t>“Chum salmon consumed more larvaceans (</a:t>
            </a:r>
            <a:r>
              <a:rPr lang="en-US" dirty="0" err="1">
                <a:latin typeface="+mj-lt"/>
              </a:rPr>
              <a:t>Oikopleura</a:t>
            </a:r>
            <a:r>
              <a:rPr lang="en-US" dirty="0">
                <a:latin typeface="+mj-lt"/>
              </a:rPr>
              <a:t> spp.) in samples collected in odd-numbered years and switched to consuming more fish in 2010, whereas pink salmon consumed more crustaceans in odd-numbered years as compared to consumption of more euphausiids and fish in 2010” –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“Larvaceans and hyperiid amphipods (</a:t>
            </a:r>
            <a:r>
              <a:rPr lang="en-US" dirty="0" err="1">
                <a:latin typeface="+mj-lt"/>
              </a:rPr>
              <a:t>Hyperoche</a:t>
            </a:r>
            <a:r>
              <a:rPr lang="en-US" dirty="0">
                <a:latin typeface="+mj-lt"/>
              </a:rPr>
              <a:t> sp. and Themisto </a:t>
            </a:r>
            <a:r>
              <a:rPr lang="en-US" dirty="0" err="1">
                <a:latin typeface="+mj-lt"/>
              </a:rPr>
              <a:t>libellula</a:t>
            </a:r>
            <a:r>
              <a:rPr lang="en-US" dirty="0">
                <a:latin typeface="+mj-lt"/>
              </a:rPr>
              <a:t>) were consumed by juvenile chum salmon (Fig. 2).”- Cook and </a:t>
            </a:r>
            <a:r>
              <a:rPr lang="en-US" dirty="0" err="1">
                <a:latin typeface="+mj-lt"/>
              </a:rPr>
              <a:t>Sturdevant</a:t>
            </a:r>
            <a:endParaRPr lang="en-US" dirty="0">
              <a:latin typeface="+mj-lt"/>
            </a:endParaRPr>
          </a:p>
          <a:p>
            <a:pPr marL="742950" lvl="1" indent="-285750">
              <a:buFont typeface="Arial" panose="020B0604020202020204" pitchFamily="34" charset="0"/>
              <a:buChar char="•"/>
            </a:pPr>
            <a:r>
              <a:rPr lang="en-US" dirty="0">
                <a:latin typeface="+mj-lt"/>
              </a:rPr>
              <a:t>Euphausiids “chum in NBS preyed most heavily on euphausiids” (Moss et al 2009) other 40% was Megalopa, </a:t>
            </a:r>
            <a:r>
              <a:rPr lang="en-US" dirty="0" err="1">
                <a:latin typeface="+mj-lt"/>
              </a:rPr>
              <a:t>Coelenterata</a:t>
            </a:r>
            <a:r>
              <a:rPr lang="en-US" dirty="0">
                <a:latin typeface="+mj-lt"/>
              </a:rPr>
              <a:t> and Appendicularia in the S </a:t>
            </a:r>
            <a:r>
              <a:rPr lang="en-US" dirty="0" err="1">
                <a:latin typeface="+mj-lt"/>
              </a:rPr>
              <a:t>chuckchi</a:t>
            </a:r>
            <a:r>
              <a:rPr lang="en-US" dirty="0">
                <a:latin typeface="+mj-lt"/>
              </a:rPr>
              <a:t>/NBS. </a:t>
            </a:r>
          </a:p>
          <a:p>
            <a:pPr marL="742950" lvl="1" indent="-285750">
              <a:buFont typeface="Arial" panose="020B0604020202020204" pitchFamily="34" charset="0"/>
              <a:buChar char="•"/>
            </a:pPr>
            <a:r>
              <a:rPr lang="en-US" dirty="0">
                <a:latin typeface="+mj-lt"/>
              </a:rPr>
              <a:t>Amphipods, copepods euphausiids, gelatinous </a:t>
            </a:r>
            <a:r>
              <a:rPr lang="en-US" dirty="0" err="1">
                <a:latin typeface="+mj-lt"/>
              </a:rPr>
              <a:t>zoop</a:t>
            </a:r>
            <a:r>
              <a:rPr lang="en-US" dirty="0">
                <a:latin typeface="+mj-lt"/>
              </a:rPr>
              <a:t> (</a:t>
            </a:r>
            <a:r>
              <a:rPr lang="en-US" dirty="0" err="1">
                <a:latin typeface="+mj-lt"/>
              </a:rPr>
              <a:t>Tadakoro</a:t>
            </a:r>
            <a:r>
              <a:rPr lang="en-US" dirty="0">
                <a:latin typeface="+mj-lt"/>
              </a:rPr>
              <a:t> et al 1996) make up 17% of identified diet (56% not identified)</a:t>
            </a:r>
          </a:p>
          <a:p>
            <a:pPr marL="742950" lvl="1" indent="-285750">
              <a:buFont typeface="Arial" panose="020B0604020202020204" pitchFamily="34" charset="0"/>
              <a:buChar char="•"/>
            </a:pPr>
            <a:r>
              <a:rPr lang="en-US" dirty="0">
                <a:latin typeface="+mj-lt"/>
              </a:rPr>
              <a:t>Calanoid copepods (but this is for estuarine smolts!!) </a:t>
            </a:r>
            <a:r>
              <a:rPr lang="en-US" dirty="0" err="1">
                <a:latin typeface="+mj-lt"/>
              </a:rPr>
              <a:t>Hillgruber</a:t>
            </a:r>
            <a:r>
              <a:rPr lang="en-US" dirty="0">
                <a:latin typeface="+mj-lt"/>
              </a:rPr>
              <a:t> et al 2009</a:t>
            </a:r>
          </a:p>
          <a:p>
            <a:pPr marL="742950" lvl="1" indent="-285750">
              <a:buFont typeface="Arial" panose="020B0604020202020204" pitchFamily="34" charset="0"/>
              <a:buChar char="•"/>
            </a:pPr>
            <a:r>
              <a:rPr lang="en-US" dirty="0">
                <a:latin typeface="+mj-lt"/>
              </a:rPr>
              <a:t>Juvenile chum salmon preyed on euphausiids (~30%) copepods and amphipods (~15% each) Daly et al </a:t>
            </a:r>
          </a:p>
          <a:p>
            <a:pPr marL="742950" lvl="1" indent="-285750">
              <a:buFont typeface="Arial" panose="020B0604020202020204" pitchFamily="34" charset="0"/>
              <a:buChar char="•"/>
            </a:pPr>
            <a:r>
              <a:rPr lang="en-US" dirty="0">
                <a:latin typeface="+mj-lt"/>
              </a:rPr>
              <a:t>“Prey switching was observed in age-0 pollock and juvenile salmon (chum, pink, and sockeye salmon) by shifting their prey from large crustacean zooplankton to other prey in the southeastern Bering Sea in years of scarce crustacean zooplankton biomass (Moss et al. 2009, Coyle et al. 2011, Hunt et al. 2011).”</a:t>
            </a:r>
          </a:p>
          <a:p>
            <a:pPr marL="742950" lvl="1" indent="-285750">
              <a:buFont typeface="Arial" panose="020B0604020202020204" pitchFamily="34" charset="0"/>
              <a:buChar char="•"/>
            </a:pPr>
            <a:r>
              <a:rPr lang="en-US" dirty="0">
                <a:latin typeface="+mj-lt"/>
              </a:rPr>
              <a:t>In summary, we conclude that lipid content of chum salmon decreased due to a shift in their prey selection from crustaceans to lower-lipid and </a:t>
            </a:r>
            <a:r>
              <a:rPr lang="en-US" dirty="0" err="1">
                <a:latin typeface="+mj-lt"/>
              </a:rPr>
              <a:t>higherprotein</a:t>
            </a:r>
            <a:r>
              <a:rPr lang="en-US" dirty="0">
                <a:latin typeface="+mj-lt"/>
              </a:rPr>
              <a:t> non-crustacean zooplankton due to interspecific competition with abundant pink salmon. Low lipid storage in chum salmon during summer, especially in young fish, could positively affect starvation-based mortality during the following winter. </a:t>
            </a:r>
            <a:r>
              <a:rPr lang="en-US" dirty="0" err="1">
                <a:latin typeface="+mj-lt"/>
              </a:rPr>
              <a:t>Kaga</a:t>
            </a:r>
            <a:r>
              <a:rPr lang="en-US" dirty="0">
                <a:latin typeface="+mj-lt"/>
              </a:rPr>
              <a:t> 2013</a:t>
            </a:r>
          </a:p>
          <a:p>
            <a:pPr marL="742950" lvl="1" indent="-285750">
              <a:buFont typeface="Arial" panose="020B0604020202020204" pitchFamily="34" charset="0"/>
              <a:buChar char="•"/>
            </a:pPr>
            <a:r>
              <a:rPr lang="en-US" dirty="0">
                <a:latin typeface="+mj-lt"/>
              </a:rPr>
              <a:t>Davis et al 1998 has energetic values of common Chum diets – gelatinous </a:t>
            </a:r>
            <a:r>
              <a:rPr lang="en-US" dirty="0" err="1">
                <a:latin typeface="+mj-lt"/>
              </a:rPr>
              <a:t>zoop</a:t>
            </a:r>
            <a:r>
              <a:rPr lang="en-US" dirty="0">
                <a:latin typeface="+mj-lt"/>
              </a:rPr>
              <a:t> lowest, copepods middle, fish and squid were higher. </a:t>
            </a:r>
          </a:p>
          <a:p>
            <a:r>
              <a:rPr lang="en-US" b="1" dirty="0">
                <a:latin typeface="+mj-lt"/>
              </a:rPr>
              <a:t>Relevant scripts:</a:t>
            </a:r>
          </a:p>
          <a:p>
            <a:r>
              <a:rPr lang="en-US" dirty="0" err="1">
                <a:latin typeface="+mj-lt"/>
              </a:rPr>
              <a:t>EcoDaat_EMA_Combine_Data.Rmd</a:t>
            </a:r>
            <a:r>
              <a:rPr lang="en-US" dirty="0">
                <a:latin typeface="+mj-lt"/>
              </a:rPr>
              <a:t> (adapted from DK to combine EMA and </a:t>
            </a:r>
            <a:r>
              <a:rPr lang="en-US" dirty="0" err="1">
                <a:latin typeface="+mj-lt"/>
              </a:rPr>
              <a:t>ECOFoci</a:t>
            </a:r>
            <a:r>
              <a:rPr lang="en-US" dirty="0">
                <a:latin typeface="+mj-lt"/>
              </a:rPr>
              <a:t> data</a:t>
            </a:r>
          </a:p>
          <a:p>
            <a:r>
              <a:rPr lang="en-US" dirty="0" err="1">
                <a:latin typeface="+mj-lt"/>
              </a:rPr>
              <a:t>Covariate_Zooplankton.R</a:t>
            </a:r>
            <a:r>
              <a:rPr lang="en-US" dirty="0">
                <a:latin typeface="+mj-lt"/>
              </a:rPr>
              <a:t> </a:t>
            </a:r>
          </a:p>
        </p:txBody>
      </p:sp>
    </p:spTree>
    <p:extLst>
      <p:ext uri="{BB962C8B-B14F-4D97-AF65-F5344CB8AC3E}">
        <p14:creationId xmlns:p14="http://schemas.microsoft.com/office/powerpoint/2010/main" val="49128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294468" y="725214"/>
            <a:ext cx="11747715" cy="5355312"/>
          </a:xfrm>
          <a:prstGeom prst="rect">
            <a:avLst/>
          </a:prstGeom>
          <a:noFill/>
        </p:spPr>
        <p:txBody>
          <a:bodyPr wrap="square" rtlCol="0">
            <a:spAutoFit/>
          </a:bodyPr>
          <a:lstStyle/>
          <a:p>
            <a:r>
              <a:rPr lang="en-US" sz="1800" dirty="0">
                <a:effectLst/>
                <a:highlight>
                  <a:srgbClr val="FFFF00"/>
                </a:highlight>
                <a:latin typeface="Calibri Light" panose="020F0302020204030204" pitchFamily="34" charset="0"/>
                <a:ea typeface="Calibri" panose="020F0502020204030204" pitchFamily="34" charset="0"/>
              </a:rPr>
              <a:t>NBS cumulative degree days </a:t>
            </a:r>
            <a:r>
              <a:rPr lang="en-US" sz="1800" dirty="0">
                <a:effectLst/>
                <a:latin typeface="Calibri Light" panose="020F0302020204030204" pitchFamily="34" charset="0"/>
                <a:ea typeface="Calibri" panose="020F0502020204030204" pitchFamily="34" charset="0"/>
              </a:rPr>
              <a:t>in center of juvenile Chum distribution in EBS (t).</a:t>
            </a:r>
          </a:p>
          <a:p>
            <a:r>
              <a:rPr lang="en-US" dirty="0">
                <a:effectLst/>
              </a:rPr>
              <a:t>Focus on out migrating fish before their first winter</a:t>
            </a:r>
          </a:p>
          <a:p>
            <a:r>
              <a:rPr lang="en-US" dirty="0"/>
              <a:t>Stage A: FW-Juvenile in the EBS</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between on-shelf degree days and juvenile salmon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Warm water is related to a higher metabolism and enables faster growth (</a:t>
            </a:r>
            <a:r>
              <a:rPr lang="en-US" sz="1800" dirty="0" err="1">
                <a:effectLst/>
                <a:latin typeface="Calibri Light" panose="020F0302020204030204" pitchFamily="34" charset="0"/>
                <a:ea typeface="Calibri" panose="020F0502020204030204" pitchFamily="34" charset="0"/>
              </a:rPr>
              <a:t>Stachura</a:t>
            </a:r>
            <a:r>
              <a:rPr lang="en-US" sz="1800" dirty="0">
                <a:effectLst/>
                <a:latin typeface="Calibri Light" panose="020F0302020204030204" pitchFamily="34" charset="0"/>
                <a:ea typeface="Calibri" panose="020F0502020204030204" pitchFamily="34" charset="0"/>
              </a:rPr>
              <a:t> et al., 2014). However, I will test this covariate as a linear effect and as a non-linear effect to test the validity of a temperature threshold effect. At high temperatures there may be a prey mismatch or lack of zooplankton prey that leads to a lack of prey during high metabolism enabled by warm temperatures</a:t>
            </a:r>
            <a:r>
              <a:rPr lang="en-US" dirty="0">
                <a:effectLst/>
              </a:rPr>
              <a:t> </a:t>
            </a:r>
          </a:p>
          <a:p>
            <a:endParaRPr lang="en-US" dirty="0"/>
          </a:p>
          <a:p>
            <a:r>
              <a:rPr lang="en-US" dirty="0"/>
              <a:t>Look at </a:t>
            </a:r>
            <a:r>
              <a:rPr lang="en-US" dirty="0" err="1"/>
              <a:t>covariability</a:t>
            </a:r>
            <a:r>
              <a:rPr lang="en-US" dirty="0"/>
              <a:t> with zooplankton!</a:t>
            </a:r>
          </a:p>
          <a:p>
            <a:endParaRPr lang="en-US" dirty="0"/>
          </a:p>
          <a:p>
            <a:r>
              <a:rPr lang="en-US" dirty="0"/>
              <a:t>Source: </a:t>
            </a:r>
            <a:r>
              <a:rPr lang="en-US" dirty="0" err="1">
                <a:latin typeface="+mj-lt"/>
              </a:rPr>
              <a:t>AkFIN</a:t>
            </a:r>
            <a:r>
              <a:rPr lang="en-US" dirty="0">
                <a:latin typeface="+mj-lt"/>
              </a:rPr>
              <a:t> (https://</a:t>
            </a:r>
            <a:r>
              <a:rPr lang="en-US" dirty="0" err="1">
                <a:latin typeface="+mj-lt"/>
              </a:rPr>
              <a:t>shinyfin.psmfc.org</a:t>
            </a:r>
            <a:r>
              <a:rPr lang="en-US" dirty="0">
                <a:latin typeface="+mj-lt"/>
              </a:rPr>
              <a:t>/</a:t>
            </a:r>
            <a:r>
              <a:rPr lang="en-US" dirty="0" err="1">
                <a:latin typeface="+mj-lt"/>
              </a:rPr>
              <a:t>ak-sst</a:t>
            </a:r>
            <a:r>
              <a:rPr lang="en-US" dirty="0">
                <a:latin typeface="+mj-lt"/>
              </a:rPr>
              <a:t>- </a:t>
            </a:r>
            <a:r>
              <a:rPr lang="en-US" dirty="0" err="1">
                <a:latin typeface="+mj-lt"/>
              </a:rPr>
              <a:t>mhw</a:t>
            </a:r>
            <a:r>
              <a:rPr lang="en-US" dirty="0">
                <a:latin typeface="+mj-lt"/>
              </a:rPr>
              <a:t>) also used in </a:t>
            </a:r>
            <a:r>
              <a:rPr lang="en-US" dirty="0" err="1">
                <a:latin typeface="+mj-lt"/>
              </a:rPr>
              <a:t>howard</a:t>
            </a:r>
            <a:r>
              <a:rPr lang="en-US" dirty="0">
                <a:latin typeface="+mj-lt"/>
              </a:rPr>
              <a:t> von </a:t>
            </a:r>
            <a:r>
              <a:rPr lang="en-US" dirty="0" err="1">
                <a:latin typeface="+mj-lt"/>
              </a:rPr>
              <a:t>biela</a:t>
            </a:r>
            <a:r>
              <a:rPr lang="en-US" dirty="0">
                <a:latin typeface="+mj-lt"/>
              </a:rPr>
              <a:t> paper </a:t>
            </a:r>
          </a:p>
          <a:p>
            <a:endParaRPr lang="en-US" dirty="0">
              <a:latin typeface="+mj-lt"/>
            </a:endParaRPr>
          </a:p>
          <a:p>
            <a:r>
              <a:rPr lang="en-US" b="1" dirty="0">
                <a:latin typeface="+mj-lt"/>
              </a:rPr>
              <a:t>Format</a:t>
            </a:r>
            <a:r>
              <a:rPr lang="en-US" dirty="0">
                <a:latin typeface="+mj-lt"/>
              </a:rPr>
              <a:t>:</a:t>
            </a:r>
          </a:p>
          <a:p>
            <a:r>
              <a:rPr lang="en-US" dirty="0">
                <a:latin typeface="+mj-lt"/>
              </a:rPr>
              <a:t>Cumulative degree days from June 15 to September 15 (ocean entry to mean BASIS survey date)</a:t>
            </a:r>
          </a:p>
          <a:p>
            <a:r>
              <a:rPr lang="en-US" dirty="0">
                <a:latin typeface="+mj-lt"/>
              </a:rPr>
              <a:t>	- (Vega et al 2017 found that chum in WAK enter marine from mid-June to mid-July in 2007, 2012, 2013)</a:t>
            </a:r>
          </a:p>
          <a:p>
            <a:r>
              <a:rPr lang="en-US" b="1" dirty="0">
                <a:latin typeface="+mj-lt"/>
              </a:rPr>
              <a:t>Status:</a:t>
            </a:r>
          </a:p>
          <a:p>
            <a:r>
              <a:rPr lang="en-US" b="1" dirty="0">
                <a:highlight>
                  <a:srgbClr val="FFFF00"/>
                </a:highlight>
                <a:latin typeface="+mj-lt"/>
              </a:rPr>
              <a:t>DONE</a:t>
            </a:r>
            <a:r>
              <a:rPr lang="en-US" b="1" dirty="0">
                <a:latin typeface="+mj-lt"/>
              </a:rPr>
              <a:t>: </a:t>
            </a:r>
            <a:r>
              <a:rPr lang="en-US" dirty="0">
                <a:latin typeface="+mj-lt"/>
              </a:rPr>
              <a:t>"data/</a:t>
            </a:r>
            <a:r>
              <a:rPr lang="en-US" dirty="0" err="1">
                <a:latin typeface="+mj-lt"/>
              </a:rPr>
              <a:t>processed_covariates</a:t>
            </a:r>
            <a:r>
              <a:rPr lang="en-US" dirty="0">
                <a:latin typeface="+mj-lt"/>
              </a:rPr>
              <a:t>/</a:t>
            </a:r>
            <a:r>
              <a:rPr lang="en-US" dirty="0" err="1">
                <a:latin typeface="+mj-lt"/>
              </a:rPr>
              <a:t>Stage_A_CDD.csv</a:t>
            </a:r>
            <a:r>
              <a:rPr lang="en-US" dirty="0">
                <a:latin typeface="+mj-lt"/>
              </a:rPr>
              <a:t>"</a:t>
            </a:r>
          </a:p>
        </p:txBody>
      </p:sp>
    </p:spTree>
    <p:extLst>
      <p:ext uri="{BB962C8B-B14F-4D97-AF65-F5344CB8AC3E}">
        <p14:creationId xmlns:p14="http://schemas.microsoft.com/office/powerpoint/2010/main" val="2484262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79653"/>
            <a:ext cx="12192000" cy="8125301"/>
          </a:xfrm>
          <a:prstGeom prst="rect">
            <a:avLst/>
          </a:prstGeom>
          <a:noFill/>
        </p:spPr>
        <p:txBody>
          <a:bodyPr wrap="square" rtlCol="0">
            <a:spAutoFit/>
          </a:bodyPr>
          <a:lstStyle/>
          <a:p>
            <a:endParaRPr lang="en-US" dirty="0">
              <a:latin typeface="+mj-lt"/>
            </a:endParaRPr>
          </a:p>
          <a:p>
            <a:r>
              <a:rPr lang="en-US" dirty="0">
                <a:highlight>
                  <a:srgbClr val="FFFF00"/>
                </a:highlight>
                <a:latin typeface="+mj-lt"/>
              </a:rPr>
              <a:t>Air temp : Stage A</a:t>
            </a:r>
          </a:p>
          <a:p>
            <a:r>
              <a:rPr lang="en-US" dirty="0">
                <a:latin typeface="+mj-lt"/>
              </a:rPr>
              <a:t>Source: https://</a:t>
            </a:r>
            <a:r>
              <a:rPr lang="en-US" dirty="0" err="1">
                <a:latin typeface="+mj-lt"/>
              </a:rPr>
              <a:t>wcc.sc.egov.usda.gov</a:t>
            </a:r>
            <a:r>
              <a:rPr lang="en-US" dirty="0">
                <a:latin typeface="+mj-lt"/>
              </a:rPr>
              <a:t>/</a:t>
            </a:r>
            <a:r>
              <a:rPr lang="en-US" dirty="0" err="1">
                <a:latin typeface="+mj-lt"/>
              </a:rPr>
              <a:t>nwcc</a:t>
            </a:r>
            <a:r>
              <a:rPr lang="en-US" dirty="0">
                <a:latin typeface="+mj-lt"/>
              </a:rPr>
              <a:t>/</a:t>
            </a:r>
            <a:r>
              <a:rPr lang="en-US" dirty="0" err="1">
                <a:latin typeface="+mj-lt"/>
              </a:rPr>
              <a:t>rgrpt?report</a:t>
            </a:r>
            <a:r>
              <a:rPr lang="en-US" dirty="0">
                <a:latin typeface="+mj-lt"/>
              </a:rPr>
              <a:t>=</a:t>
            </a:r>
            <a:r>
              <a:rPr lang="en-US" dirty="0" err="1">
                <a:latin typeface="+mj-lt"/>
              </a:rPr>
              <a:t>temperature_hist&amp;state</a:t>
            </a:r>
            <a:r>
              <a:rPr lang="en-US" dirty="0">
                <a:latin typeface="+mj-lt"/>
              </a:rPr>
              <a:t>=</a:t>
            </a:r>
            <a:r>
              <a:rPr lang="en-US" dirty="0" err="1">
                <a:latin typeface="+mj-lt"/>
              </a:rPr>
              <a:t>AK&amp;operation</a:t>
            </a:r>
            <a:r>
              <a:rPr lang="en-US" dirty="0">
                <a:latin typeface="+mj-lt"/>
              </a:rPr>
              <a:t>=View</a:t>
            </a:r>
          </a:p>
          <a:p>
            <a:r>
              <a:rPr lang="en-US" dirty="0">
                <a:latin typeface="+mj-lt"/>
                <a:hlinkClick r:id="rId2"/>
              </a:rPr>
              <a:t>Map of options</a:t>
            </a:r>
            <a:endParaRPr lang="en-US" dirty="0">
              <a:latin typeface="+mj-lt"/>
            </a:endParaRPr>
          </a:p>
          <a:p>
            <a:r>
              <a:rPr lang="en-US" dirty="0">
                <a:highlight>
                  <a:srgbClr val="FFFF00"/>
                </a:highlight>
                <a:latin typeface="+mj-lt"/>
              </a:rPr>
              <a:t>Done</a:t>
            </a:r>
            <a:r>
              <a:rPr lang="en-US" dirty="0">
                <a:latin typeface="+mj-lt"/>
              </a:rPr>
              <a:t>: </a:t>
            </a:r>
            <a:r>
              <a:rPr lang="en-US" dirty="0" err="1">
                <a:latin typeface="+mj-lt"/>
              </a:rPr>
              <a:t>processed_covariates</a:t>
            </a:r>
            <a:r>
              <a:rPr lang="en-US" dirty="0">
                <a:latin typeface="+mj-lt"/>
              </a:rPr>
              <a:t>/</a:t>
            </a:r>
            <a:r>
              <a:rPr lang="en-US" dirty="0" err="1">
                <a:latin typeface="+mj-lt"/>
              </a:rPr>
              <a:t>Stage_A_airtemp.csv</a:t>
            </a:r>
            <a:r>
              <a:rPr lang="en-US" dirty="0">
                <a:latin typeface="+mj-lt"/>
              </a:rPr>
              <a:t>"</a:t>
            </a:r>
          </a:p>
          <a:p>
            <a:endParaRPr lang="en-US" dirty="0">
              <a:latin typeface="+mj-lt"/>
            </a:endParaRP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with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Earlier ice break up can facilitate a longer growing season resulting in larger fish upon ocean entry, associated with higher marine survival. </a:t>
            </a:r>
          </a:p>
          <a:p>
            <a:endParaRPr lang="en-US" sz="1800" dirty="0">
              <a:effectLst/>
              <a:latin typeface="+mj-lt"/>
              <a:ea typeface="Calibri" panose="020F0502020204030204" pitchFamily="34" charset="0"/>
            </a:endParaRPr>
          </a:p>
          <a:p>
            <a:r>
              <a:rPr lang="en-US" dirty="0">
                <a:latin typeface="+mj-lt"/>
                <a:ea typeface="Calibri" panose="020F0502020204030204" pitchFamily="34" charset="0"/>
              </a:rPr>
              <a:t>** air temp correlated with water temp and ice break up and there are more complete air temp data sets</a:t>
            </a:r>
            <a:endParaRPr lang="en-US" sz="1800" dirty="0">
              <a:effectLst/>
              <a:latin typeface="+mj-lt"/>
              <a:ea typeface="Calibri" panose="020F0502020204030204" pitchFamily="34" charset="0"/>
            </a:endParaRPr>
          </a:p>
          <a:p>
            <a:endParaRPr lang="en-US" dirty="0">
              <a:latin typeface="+mj-lt"/>
            </a:endParaRPr>
          </a:p>
          <a:p>
            <a:r>
              <a:rPr lang="en-US" dirty="0">
                <a:latin typeface="+mj-lt"/>
              </a:rPr>
              <a:t>Currently have:</a:t>
            </a:r>
          </a:p>
          <a:p>
            <a:r>
              <a:rPr lang="en-US" dirty="0" err="1">
                <a:latin typeface="+mj-lt"/>
              </a:rPr>
              <a:t>Kusko</a:t>
            </a:r>
            <a:r>
              <a:rPr lang="en-US" dirty="0">
                <a:latin typeface="+mj-lt"/>
              </a:rPr>
              <a:t>: Aniak</a:t>
            </a:r>
          </a:p>
          <a:p>
            <a:r>
              <a:rPr lang="en-US" dirty="0">
                <a:latin typeface="+mj-lt"/>
              </a:rPr>
              <a:t>Yukon: Little Chena Ridge (not ideal but seems like best option)</a:t>
            </a:r>
          </a:p>
          <a:p>
            <a:endParaRPr lang="en-US" dirty="0">
              <a:latin typeface="+mj-lt"/>
            </a:endParaRPr>
          </a:p>
          <a:p>
            <a:r>
              <a:rPr lang="en-US" dirty="0">
                <a:latin typeface="+mj-lt"/>
              </a:rPr>
              <a:t>Actual Index: Maximum and mean air temperatures for </a:t>
            </a:r>
            <a:r>
              <a:rPr lang="en-US" b="1" dirty="0">
                <a:latin typeface="+mj-lt"/>
              </a:rPr>
              <a:t>April and May </a:t>
            </a:r>
            <a:r>
              <a:rPr lang="en-US" dirty="0">
                <a:latin typeface="+mj-lt"/>
              </a:rPr>
              <a:t>are included to represent solar loading influencing snow-off and melt duration periods. Maximum and mean air temperatures during the migration period are proxies for water temperatures. (Miller Weiss)</a:t>
            </a:r>
          </a:p>
          <a:p>
            <a:endParaRPr lang="en-US" dirty="0">
              <a:latin typeface="+mj-lt"/>
            </a:endParaRPr>
          </a:p>
          <a:p>
            <a:r>
              <a:rPr lang="en-US" dirty="0">
                <a:latin typeface="+mj-lt"/>
              </a:rPr>
              <a:t>Notes:</a:t>
            </a:r>
          </a:p>
          <a:p>
            <a:r>
              <a:rPr lang="en-US" dirty="0">
                <a:latin typeface="+mj-lt"/>
              </a:rPr>
              <a:t>Galena has a </a:t>
            </a:r>
            <a:r>
              <a:rPr lang="en-US" dirty="0" err="1">
                <a:latin typeface="+mj-lt"/>
              </a:rPr>
              <a:t>snotel</a:t>
            </a:r>
            <a:r>
              <a:rPr lang="en-US" dirty="0">
                <a:latin typeface="+mj-lt"/>
              </a:rPr>
              <a:t> but the air temp download has an error</a:t>
            </a:r>
          </a:p>
          <a:p>
            <a:pPr marL="0" marR="0">
              <a:spcBef>
                <a:spcPts val="0"/>
              </a:spcBef>
              <a:spcAft>
                <a:spcPts val="0"/>
              </a:spcAft>
            </a:pPr>
            <a:endParaRPr lang="en-US" dirty="0">
              <a:latin typeface="+mj-lt"/>
            </a:endParaRPr>
          </a:p>
          <a:p>
            <a:r>
              <a:rPr lang="en-US" dirty="0">
                <a:latin typeface="+mj-lt"/>
              </a:rPr>
              <a:t>Miller and Weiss 2023 is a good resource for this </a:t>
            </a:r>
            <a:r>
              <a:rPr lang="en-US" dirty="0" err="1">
                <a:latin typeface="+mj-lt"/>
              </a:rPr>
              <a:t>lifestage</a:t>
            </a:r>
            <a:r>
              <a:rPr lang="en-US" dirty="0">
                <a:latin typeface="+mj-lt"/>
              </a:rPr>
              <a:t>- Yukon juveniles. </a:t>
            </a:r>
          </a:p>
          <a:p>
            <a:r>
              <a:rPr lang="en-US" dirty="0">
                <a:latin typeface="+mj-lt"/>
              </a:rPr>
              <a:t>The most complete air temperature data for the analysis period were obtained from the Natural Resources Conservation Service (NRCS) snow telemetry station at Little Chena Ridge near Fairbanks (miller and Weiss)</a:t>
            </a:r>
          </a:p>
          <a:p>
            <a:r>
              <a:rPr lang="en-US" dirty="0">
                <a:latin typeface="+mj-lt"/>
              </a:rPr>
              <a:t>They argue that air temperatures inform water temperatures  and there is a complete air temp dataset they use, water temps not complete</a:t>
            </a:r>
          </a:p>
        </p:txBody>
      </p:sp>
    </p:spTree>
    <p:extLst>
      <p:ext uri="{BB962C8B-B14F-4D97-AF65-F5344CB8AC3E}">
        <p14:creationId xmlns:p14="http://schemas.microsoft.com/office/powerpoint/2010/main" val="2592517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0" y="-19370"/>
            <a:ext cx="12192000" cy="10064294"/>
          </a:xfrm>
          <a:prstGeom prst="rect">
            <a:avLst/>
          </a:prstGeom>
          <a:noFill/>
        </p:spPr>
        <p:txBody>
          <a:bodyPr wrap="square" rtlCol="0">
            <a:spAutoFit/>
          </a:bodyPr>
          <a:lstStyle/>
          <a:p>
            <a:r>
              <a:rPr lang="en-US" dirty="0">
                <a:highlight>
                  <a:srgbClr val="FFFF00"/>
                </a:highlight>
                <a:latin typeface="+mj-lt"/>
              </a:rPr>
              <a:t>Main stem river discharge</a:t>
            </a:r>
          </a:p>
          <a:p>
            <a:r>
              <a:rPr lang="en-US" dirty="0">
                <a:latin typeface="+mj-lt"/>
              </a:rPr>
              <a:t>Stage A: FW-Juvenile in the EBS</a:t>
            </a:r>
          </a:p>
          <a:p>
            <a:r>
              <a:rPr lang="en-US" dirty="0">
                <a:latin typeface="+mj-lt"/>
              </a:rPr>
              <a:t>Stage B: Flow for returning fish (Howard and Von Biela did this for Chinook)</a:t>
            </a:r>
          </a:p>
          <a:p>
            <a:endParaRPr lang="en-US" dirty="0">
              <a:latin typeface="+mj-lt"/>
            </a:endParaRPr>
          </a:p>
          <a:p>
            <a:r>
              <a:rPr lang="en-US" b="1" dirty="0" err="1">
                <a:latin typeface="+mj-lt"/>
              </a:rPr>
              <a:t>Juv</a:t>
            </a:r>
            <a:r>
              <a:rPr lang="en-US" dirty="0">
                <a:latin typeface="+mj-lt"/>
              </a:rPr>
              <a:t>:</a:t>
            </a: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river discharge and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High-river discharge can lead to low egg survival due to scouring. Higher river discharge, which is correlated with warmer river temperatures, can also limit foraging ability for juvenile fish in streams (</a:t>
            </a:r>
            <a:r>
              <a:rPr lang="en-US" sz="1800" dirty="0" err="1">
                <a:effectLst/>
                <a:latin typeface="+mj-lt"/>
                <a:ea typeface="Calibri" panose="020F0502020204030204" pitchFamily="34" charset="0"/>
              </a:rPr>
              <a:t>Neuswanger</a:t>
            </a:r>
            <a:r>
              <a:rPr lang="en-US" sz="1800" dirty="0">
                <a:effectLst/>
                <a:latin typeface="+mj-lt"/>
                <a:ea typeface="Calibri" panose="020F0502020204030204" pitchFamily="34" charset="0"/>
              </a:rPr>
              <a:t> et al., 2015).</a:t>
            </a:r>
            <a:r>
              <a:rPr lang="en-US" dirty="0">
                <a:effectLst/>
                <a:latin typeface="+mj-lt"/>
              </a:rPr>
              <a:t> </a:t>
            </a:r>
          </a:p>
          <a:p>
            <a:r>
              <a:rPr lang="en-US" dirty="0">
                <a:latin typeface="+mj-lt"/>
              </a:rPr>
              <a:t>- </a:t>
            </a:r>
            <a:r>
              <a:rPr lang="en-US" dirty="0">
                <a:highlight>
                  <a:srgbClr val="FFFF00"/>
                </a:highlight>
                <a:latin typeface="+mj-lt"/>
              </a:rPr>
              <a:t>Index</a:t>
            </a:r>
            <a:r>
              <a:rPr lang="en-US" dirty="0">
                <a:latin typeface="+mj-lt"/>
              </a:rPr>
              <a:t> of </a:t>
            </a:r>
            <a:r>
              <a:rPr lang="en-US" dirty="0">
                <a:solidFill>
                  <a:srgbClr val="000000"/>
                </a:solidFill>
                <a:latin typeface="+mj-lt"/>
              </a:rPr>
              <a:t>mean, max, min for June 15-July 15 of brood year. Done: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Stage_a_Yukon_drainage.csv</a:t>
            </a:r>
            <a:r>
              <a:rPr lang="en-US" dirty="0">
                <a:solidFill>
                  <a:srgbClr val="000000"/>
                </a:solidFill>
                <a:latin typeface="+mj-lt"/>
              </a:rPr>
              <a:t>"),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Stage_a_kusko_drainage.csv</a:t>
            </a:r>
            <a:r>
              <a:rPr lang="en-US" dirty="0">
                <a:solidFill>
                  <a:srgbClr val="000000"/>
                </a:solidFill>
                <a:latin typeface="+mj-lt"/>
              </a:rPr>
              <a:t>")</a:t>
            </a:r>
            <a:endParaRPr lang="en-US" dirty="0">
              <a:latin typeface="+mj-lt"/>
            </a:endParaRPr>
          </a:p>
          <a:p>
            <a:endParaRPr lang="en-US" dirty="0">
              <a:latin typeface="+mj-lt"/>
            </a:endParaRPr>
          </a:p>
          <a:p>
            <a:r>
              <a:rPr lang="en-US" b="1" dirty="0">
                <a:latin typeface="+mj-lt"/>
              </a:rPr>
              <a:t>Adult</a:t>
            </a:r>
            <a:r>
              <a:rPr lang="en-US" dirty="0">
                <a:latin typeface="+mj-lt"/>
              </a:rPr>
              <a:t>: </a:t>
            </a:r>
          </a:p>
          <a:p>
            <a:r>
              <a:rPr lang="en-US" b="1" dirty="0">
                <a:latin typeface="+mj-lt"/>
              </a:rPr>
              <a:t>Hypothesis</a:t>
            </a:r>
            <a:r>
              <a:rPr lang="en-US" dirty="0">
                <a:latin typeface="+mj-lt"/>
              </a:rPr>
              <a:t>: Positive relationship between discharge and spawner abundance, more water – better (Howard and Von Biela for Chinook) </a:t>
            </a:r>
          </a:p>
          <a:p>
            <a:r>
              <a:rPr lang="en-US" b="1" dirty="0">
                <a:latin typeface="+mj-lt"/>
              </a:rPr>
              <a:t>Mechanism</a:t>
            </a:r>
            <a:r>
              <a:rPr lang="en-US" dirty="0">
                <a:latin typeface="+mj-lt"/>
              </a:rPr>
              <a:t>: </a:t>
            </a:r>
            <a:r>
              <a:rPr lang="en-US" b="0" i="0" dirty="0">
                <a:solidFill>
                  <a:srgbClr val="000000"/>
                </a:solidFill>
                <a:effectLst/>
                <a:latin typeface="+mj-lt"/>
              </a:rPr>
              <a:t>Warm water can lead to premature mortality via increased metabolic demands that outstrip cardiovascular aerobic capacity or stored energy and increased virulence of pathogens (See </a:t>
            </a:r>
            <a:r>
              <a:rPr lang="en-US" b="0" i="0" dirty="0" err="1">
                <a:solidFill>
                  <a:srgbClr val="000000"/>
                </a:solidFill>
                <a:effectLst/>
                <a:latin typeface="+mj-lt"/>
              </a:rPr>
              <a:t>howard</a:t>
            </a:r>
            <a:r>
              <a:rPr lang="en-US" b="0" i="0" dirty="0">
                <a:solidFill>
                  <a:srgbClr val="000000"/>
                </a:solidFill>
                <a:effectLst/>
                <a:latin typeface="+mj-lt"/>
              </a:rPr>
              <a:t> and von </a:t>
            </a:r>
            <a:r>
              <a:rPr lang="en-US" b="0" i="0" dirty="0" err="1">
                <a:solidFill>
                  <a:srgbClr val="000000"/>
                </a:solidFill>
                <a:effectLst/>
                <a:latin typeface="+mj-lt"/>
              </a:rPr>
              <a:t>biela</a:t>
            </a:r>
            <a:r>
              <a:rPr lang="en-US" b="0" i="0" dirty="0">
                <a:solidFill>
                  <a:srgbClr val="000000"/>
                </a:solidFill>
                <a:effectLst/>
                <a:latin typeface="+mj-lt"/>
              </a:rPr>
              <a:t> for citations)</a:t>
            </a:r>
          </a:p>
          <a:p>
            <a:r>
              <a:rPr lang="en-US" b="0" i="0" dirty="0">
                <a:solidFill>
                  <a:srgbClr val="000000"/>
                </a:solidFill>
                <a:effectLst/>
                <a:latin typeface="+mj-lt"/>
              </a:rPr>
              <a:t>- Parents that migrated in years of higher discharge and later onset of warm freshwater temperatures (&gt;17°C) were associated with higher juvenile production.</a:t>
            </a:r>
          </a:p>
          <a:p>
            <a:r>
              <a:rPr lang="en-US" dirty="0">
                <a:solidFill>
                  <a:srgbClr val="000000"/>
                </a:solidFill>
                <a:latin typeface="+mj-lt"/>
              </a:rPr>
              <a:t>- </a:t>
            </a:r>
            <a:r>
              <a:rPr lang="en-US" dirty="0">
                <a:solidFill>
                  <a:srgbClr val="000000"/>
                </a:solidFill>
                <a:highlight>
                  <a:srgbClr val="FFFF00"/>
                </a:highlight>
                <a:latin typeface="+mj-lt"/>
              </a:rPr>
              <a:t>Index</a:t>
            </a:r>
            <a:r>
              <a:rPr lang="en-US" dirty="0">
                <a:solidFill>
                  <a:srgbClr val="000000"/>
                </a:solidFill>
                <a:latin typeface="+mj-lt"/>
              </a:rPr>
              <a:t> of mean, max, min for June-August of returning year.  Done: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Stage_b_Yukon_drainage.csv</a:t>
            </a:r>
            <a:r>
              <a:rPr lang="en-US" dirty="0">
                <a:solidFill>
                  <a:srgbClr val="000000"/>
                </a:solidFill>
                <a:latin typeface="+mj-lt"/>
              </a:rPr>
              <a:t>"), </a:t>
            </a:r>
            <a:r>
              <a:rPr lang="en-US" dirty="0" err="1">
                <a:solidFill>
                  <a:srgbClr val="000000"/>
                </a:solidFill>
                <a:latin typeface="+mj-lt"/>
              </a:rPr>
              <a:t>processed_covariates</a:t>
            </a:r>
            <a:r>
              <a:rPr lang="en-US" dirty="0">
                <a:solidFill>
                  <a:srgbClr val="000000"/>
                </a:solidFill>
                <a:latin typeface="+mj-lt"/>
              </a:rPr>
              <a:t>/</a:t>
            </a:r>
            <a:r>
              <a:rPr lang="en-US" dirty="0" err="1">
                <a:solidFill>
                  <a:srgbClr val="000000"/>
                </a:solidFill>
                <a:latin typeface="+mj-lt"/>
              </a:rPr>
              <a:t>Stage_b_kusko_drainage.csv</a:t>
            </a:r>
            <a:r>
              <a:rPr lang="en-US" dirty="0">
                <a:solidFill>
                  <a:srgbClr val="000000"/>
                </a:solidFill>
                <a:latin typeface="+mj-lt"/>
              </a:rPr>
              <a:t>")</a:t>
            </a:r>
            <a:endParaRPr lang="en-US" dirty="0">
              <a:latin typeface="+mj-lt"/>
            </a:endParaRPr>
          </a:p>
          <a:p>
            <a:r>
              <a:rPr lang="en-US" dirty="0">
                <a:latin typeface="+mj-lt"/>
              </a:rPr>
              <a:t> </a:t>
            </a:r>
          </a:p>
          <a:p>
            <a:r>
              <a:rPr lang="en-US" dirty="0">
                <a:latin typeface="+mj-lt"/>
              </a:rPr>
              <a:t>- Cant find many papers for w </a:t>
            </a:r>
            <a:r>
              <a:rPr lang="en-US" dirty="0" err="1">
                <a:latin typeface="+mj-lt"/>
              </a:rPr>
              <a:t>ak</a:t>
            </a:r>
            <a:r>
              <a:rPr lang="en-US" dirty="0">
                <a:latin typeface="+mj-lt"/>
              </a:rPr>
              <a:t> that look at the relationship, but for SE, there is actually a positive relationship between discharge and CPUE (Kohan et al 2017)</a:t>
            </a:r>
          </a:p>
          <a:p>
            <a:endParaRPr lang="en-US" dirty="0">
              <a:latin typeface="+mj-lt"/>
            </a:endParaRPr>
          </a:p>
          <a:p>
            <a:r>
              <a:rPr lang="en-US" dirty="0">
                <a:latin typeface="+mj-lt"/>
              </a:rPr>
              <a:t>Data sources:</a:t>
            </a:r>
          </a:p>
          <a:p>
            <a:r>
              <a:rPr lang="en-US" dirty="0">
                <a:latin typeface="+mj-lt"/>
              </a:rPr>
              <a:t>- Yukon: Pilot Station gage (miller and Weiss paper) - </a:t>
            </a:r>
            <a:r>
              <a:rPr lang="en-US" dirty="0">
                <a:latin typeface="+mj-lt"/>
                <a:hlinkClick r:id="rId2"/>
              </a:rPr>
              <a:t>https://nwis.waterdata.usgs.gov/nwis/inventory/?site_no=15565447</a:t>
            </a:r>
            <a:endParaRPr lang="en-US" dirty="0">
              <a:latin typeface="+mj-lt"/>
            </a:endParaRPr>
          </a:p>
          <a:p>
            <a:r>
              <a:rPr lang="en-US" dirty="0">
                <a:latin typeface="+mj-lt"/>
              </a:rPr>
              <a:t>- </a:t>
            </a:r>
            <a:r>
              <a:rPr lang="en-US" dirty="0" err="1">
                <a:latin typeface="+mj-lt"/>
              </a:rPr>
              <a:t>Kusko</a:t>
            </a:r>
            <a:r>
              <a:rPr lang="en-US" dirty="0">
                <a:latin typeface="+mj-lt"/>
              </a:rPr>
              <a:t>: Crooked creek is the gage closest to the outflow </a:t>
            </a:r>
            <a:r>
              <a:rPr lang="en-US" dirty="0">
                <a:latin typeface="+mj-lt"/>
                <a:hlinkClick r:id="rId3"/>
              </a:rPr>
              <a:t>https://waterdata.usgs.gov/monitoring-location/15304000/#parameterCode=00065&amp;period=P7D&amp;showMedian=false</a:t>
            </a:r>
            <a:endParaRPr lang="en-US" dirty="0">
              <a:latin typeface="+mj-lt"/>
            </a:endParaRPr>
          </a:p>
          <a:p>
            <a:endParaRPr lang="en-US" dirty="0">
              <a:latin typeface="+mj-lt"/>
            </a:endParaRPr>
          </a:p>
          <a:p>
            <a:r>
              <a:rPr lang="en-US" dirty="0">
                <a:latin typeface="+mj-lt"/>
              </a:rPr>
              <a:t>- Yukon: peak discharge occurs may-June</a:t>
            </a:r>
          </a:p>
          <a:p>
            <a:r>
              <a:rPr lang="en-US" dirty="0">
                <a:latin typeface="+mj-lt"/>
              </a:rPr>
              <a:t>	Miller and Weiss looked at Yukon phenology in relationship to discharge and air temp, they found increased chum migration concentration was associated with a higher range in discharge in May. over 80% of the chum salmon migration was complete by day 45, or the last week of June, in all study years. Higher temps in July resulted in a faster overall migration time period, greater concentrations of chum at higher discharge concentrations. unclear how the phenology relates to ocean abundance though. Would have to make some more assumptions here. </a:t>
            </a:r>
          </a:p>
          <a:p>
            <a:r>
              <a:rPr lang="en-US" dirty="0">
                <a:latin typeface="+mj-lt"/>
              </a:rPr>
              <a:t>- marine entry is mid-June to mid-July with minimal variation 2007-2012. Vega et al </a:t>
            </a:r>
          </a:p>
        </p:txBody>
      </p:sp>
    </p:spTree>
    <p:extLst>
      <p:ext uri="{BB962C8B-B14F-4D97-AF65-F5344CB8AC3E}">
        <p14:creationId xmlns:p14="http://schemas.microsoft.com/office/powerpoint/2010/main" val="302557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809296" y="725214"/>
            <a:ext cx="10457972" cy="5632311"/>
          </a:xfrm>
          <a:prstGeom prst="rect">
            <a:avLst/>
          </a:prstGeom>
          <a:noFill/>
        </p:spPr>
        <p:txBody>
          <a:bodyPr wrap="square" rtlCol="0">
            <a:spAutoFit/>
          </a:bodyPr>
          <a:lstStyle/>
          <a:p>
            <a:r>
              <a:rPr lang="en-US" sz="1800" dirty="0">
                <a:effectLst/>
                <a:highlight>
                  <a:srgbClr val="FFFF00"/>
                </a:highlight>
                <a:latin typeface="Calibri Light" panose="020F0302020204030204" pitchFamily="34" charset="0"/>
                <a:ea typeface="Calibri" panose="020F0502020204030204" pitchFamily="34" charset="0"/>
              </a:rPr>
              <a:t>cumulative degree days for brood year t+3, January – June. </a:t>
            </a:r>
          </a:p>
          <a:p>
            <a:r>
              <a:rPr lang="en-US" sz="1800" dirty="0">
                <a:effectLst/>
                <a:highlight>
                  <a:srgbClr val="FFFF00"/>
                </a:highlight>
                <a:latin typeface="Calibri Light" panose="020F0302020204030204" pitchFamily="34" charset="0"/>
                <a:ea typeface="Calibri" panose="020F0502020204030204" pitchFamily="34" charset="0"/>
              </a:rPr>
              <a:t>SEBS</a:t>
            </a:r>
            <a:r>
              <a:rPr lang="en-US" dirty="0">
                <a:latin typeface="Calibri Light" panose="020F0302020204030204" pitchFamily="34" charset="0"/>
                <a:ea typeface="Calibri" panose="020F0502020204030204" pitchFamily="34" charset="0"/>
              </a:rPr>
              <a:t> or GOA?!</a:t>
            </a:r>
            <a:endParaRPr lang="en-US" sz="1800" dirty="0">
              <a:effectLst/>
              <a:latin typeface="Calibri Light" panose="020F0302020204030204" pitchFamily="34" charset="0"/>
              <a:ea typeface="Calibri" panose="020F0502020204030204" pitchFamily="34" charset="0"/>
            </a:endParaRPr>
          </a:p>
          <a:p>
            <a:r>
              <a:rPr lang="en-US" dirty="0"/>
              <a:t>Stage B: Juvenile to spawner</a:t>
            </a:r>
          </a:p>
          <a:p>
            <a:endParaRPr lang="en-US" dirty="0"/>
          </a:p>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Negative relationship between off shelf degree days and spawner abundance. </a:t>
            </a: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Higher temperatures lead to stress as fish are staging and preparing to return to FW (Howard &amp; von Biela, 2023b). </a:t>
            </a:r>
          </a:p>
          <a:p>
            <a:r>
              <a:rPr lang="en-US" dirty="0">
                <a:latin typeface="Calibri Light" panose="020F0302020204030204" pitchFamily="34" charset="0"/>
                <a:ea typeface="Calibri" panose="020F0502020204030204" pitchFamily="34" charset="0"/>
              </a:rPr>
              <a:t>Chum are running in June –August so they are staging before that…will do CDD January to June for now. </a:t>
            </a:r>
          </a:p>
          <a:p>
            <a:r>
              <a:rPr lang="en-US" sz="1800" dirty="0">
                <a:effectLst/>
                <a:latin typeface="Calibri Light" panose="020F0302020204030204" pitchFamily="34" charset="0"/>
                <a:ea typeface="Calibri" panose="020F0502020204030204" pitchFamily="34" charset="0"/>
              </a:rPr>
              <a:t>	- midpoint of run in 2023 was July 15 (9 days later than average)</a:t>
            </a:r>
            <a:r>
              <a:rPr lang="en-US" dirty="0">
                <a:latin typeface="Calibri Light" panose="020F0302020204030204" pitchFamily="34" charset="0"/>
                <a:ea typeface="Calibri" panose="020F0502020204030204" pitchFamily="34" charset="0"/>
              </a:rPr>
              <a:t> </a:t>
            </a:r>
            <a:r>
              <a:rPr lang="en-US" sz="1800" dirty="0">
                <a:effectLst/>
                <a:latin typeface="Calibri Light" panose="020F0302020204030204" pitchFamily="34" charset="0"/>
                <a:ea typeface="Calibri" panose="020F0502020204030204" pitchFamily="34" charset="0"/>
              </a:rPr>
              <a:t>(https://</a:t>
            </a:r>
            <a:r>
              <a:rPr lang="en-US" sz="1800" dirty="0" err="1">
                <a:effectLst/>
                <a:latin typeface="Calibri Light" panose="020F0302020204030204" pitchFamily="34" charset="0"/>
                <a:ea typeface="Calibri" panose="020F0502020204030204" pitchFamily="34" charset="0"/>
              </a:rPr>
              <a:t>www.adfg.alaska.gov</a:t>
            </a:r>
            <a:r>
              <a:rPr lang="en-US" sz="1800" dirty="0">
                <a:effectLst/>
                <a:latin typeface="Calibri Light" panose="020F0302020204030204" pitchFamily="34" charset="0"/>
                <a:ea typeface="Calibri" panose="020F0502020204030204" pitchFamily="34" charset="0"/>
              </a:rPr>
              <a:t>/static/applications/</a:t>
            </a:r>
            <a:r>
              <a:rPr lang="en-US" sz="1800" dirty="0" err="1">
                <a:effectLst/>
                <a:latin typeface="Calibri Light" panose="020F0302020204030204" pitchFamily="34" charset="0"/>
                <a:ea typeface="Calibri" panose="020F0502020204030204" pitchFamily="34" charset="0"/>
              </a:rPr>
              <a:t>dcfnewsrelease</a:t>
            </a:r>
            <a:r>
              <a:rPr lang="en-US" sz="1800" dirty="0">
                <a:effectLst/>
                <a:latin typeface="Calibri Light" panose="020F0302020204030204" pitchFamily="34" charset="0"/>
                <a:ea typeface="Calibri" panose="020F0502020204030204" pitchFamily="34" charset="0"/>
              </a:rPr>
              <a:t>/1546786260.pdf)</a:t>
            </a:r>
          </a:p>
          <a:p>
            <a:endParaRPr lang="en-US" dirty="0">
              <a:latin typeface="Calibri Light" panose="020F0302020204030204" pitchFamily="34" charset="0"/>
              <a:ea typeface="Calibri" panose="020F0502020204030204" pitchFamily="34" charset="0"/>
            </a:endParaRPr>
          </a:p>
          <a:p>
            <a:r>
              <a:rPr lang="en-US" dirty="0">
                <a:latin typeface="Calibri Light" panose="020F0302020204030204" pitchFamily="34" charset="0"/>
              </a:rPr>
              <a:t>- Could also consider GOA temperatures because it seems like a lot hang out there but may be too far removed.</a:t>
            </a:r>
          </a:p>
          <a:p>
            <a:endParaRPr lang="en-US" dirty="0">
              <a:latin typeface="Calibri Light" panose="020F0302020204030204" pitchFamily="34" charset="0"/>
            </a:endParaRPr>
          </a:p>
          <a:p>
            <a:r>
              <a:rPr lang="en-US" dirty="0"/>
              <a:t>Source: </a:t>
            </a:r>
            <a:r>
              <a:rPr lang="en-US" dirty="0" err="1">
                <a:latin typeface="+mj-lt"/>
              </a:rPr>
              <a:t>AkFIN</a:t>
            </a:r>
            <a:r>
              <a:rPr lang="en-US" dirty="0">
                <a:latin typeface="+mj-lt"/>
              </a:rPr>
              <a:t> (https://</a:t>
            </a:r>
            <a:r>
              <a:rPr lang="en-US" dirty="0" err="1">
                <a:latin typeface="+mj-lt"/>
              </a:rPr>
              <a:t>shinyfin.psmfc.org</a:t>
            </a:r>
            <a:r>
              <a:rPr lang="en-US" dirty="0">
                <a:latin typeface="+mj-lt"/>
              </a:rPr>
              <a:t>/</a:t>
            </a:r>
            <a:r>
              <a:rPr lang="en-US" dirty="0" err="1">
                <a:latin typeface="+mj-lt"/>
              </a:rPr>
              <a:t>ak-sst</a:t>
            </a:r>
            <a:r>
              <a:rPr lang="en-US" dirty="0">
                <a:latin typeface="+mj-lt"/>
              </a:rPr>
              <a:t>- </a:t>
            </a:r>
            <a:r>
              <a:rPr lang="en-US" dirty="0" err="1">
                <a:latin typeface="+mj-lt"/>
              </a:rPr>
              <a:t>mhw</a:t>
            </a:r>
            <a:r>
              <a:rPr lang="en-US" dirty="0">
                <a:latin typeface="+mj-lt"/>
              </a:rPr>
              <a:t>) also used in </a:t>
            </a:r>
            <a:r>
              <a:rPr lang="en-US" dirty="0" err="1">
                <a:latin typeface="+mj-lt"/>
              </a:rPr>
              <a:t>howard</a:t>
            </a:r>
            <a:r>
              <a:rPr lang="en-US" dirty="0">
                <a:latin typeface="+mj-lt"/>
              </a:rPr>
              <a:t> von </a:t>
            </a:r>
            <a:r>
              <a:rPr lang="en-US" dirty="0" err="1">
                <a:latin typeface="+mj-lt"/>
              </a:rPr>
              <a:t>biela</a:t>
            </a:r>
            <a:r>
              <a:rPr lang="en-US" dirty="0">
                <a:latin typeface="+mj-lt"/>
              </a:rPr>
              <a:t> paper </a:t>
            </a:r>
          </a:p>
          <a:p>
            <a:r>
              <a:rPr lang="en-US" dirty="0">
                <a:latin typeface="Calibri Light" panose="020F0302020204030204" pitchFamily="34" charset="0"/>
              </a:rPr>
              <a:t> </a:t>
            </a:r>
          </a:p>
          <a:p>
            <a:r>
              <a:rPr lang="en-US" b="1" dirty="0">
                <a:latin typeface="Calibri Light" panose="020F0302020204030204" pitchFamily="34" charset="0"/>
              </a:rPr>
              <a:t>Status</a:t>
            </a:r>
            <a:r>
              <a:rPr lang="en-US" dirty="0">
                <a:latin typeface="Calibri Light" panose="020F0302020204030204" pitchFamily="34" charset="0"/>
              </a:rPr>
              <a:t>:</a:t>
            </a:r>
          </a:p>
          <a:p>
            <a:r>
              <a:rPr lang="en-US" dirty="0">
                <a:highlight>
                  <a:srgbClr val="FFFF00"/>
                </a:highlight>
                <a:latin typeface="Calibri Light" panose="020F0302020204030204" pitchFamily="34" charset="0"/>
              </a:rPr>
              <a:t>DONE</a:t>
            </a:r>
          </a:p>
          <a:p>
            <a:r>
              <a:rPr lang="en-US" dirty="0">
                <a:latin typeface="Calibri Light" panose="020F0302020204030204" pitchFamily="34" charset="0"/>
              </a:rPr>
              <a:t>Not sure what is best SEBS or GOA (leaning towards SEBS) so currently just have SEBS, probably need to think about the GOA timing more if I use that one. </a:t>
            </a:r>
          </a:p>
          <a:p>
            <a:r>
              <a:rPr lang="en-US" dirty="0"/>
              <a:t>Here: data/</a:t>
            </a:r>
            <a:r>
              <a:rPr lang="en-US" dirty="0" err="1"/>
              <a:t>processed_covariates</a:t>
            </a:r>
            <a:r>
              <a:rPr lang="en-US" dirty="0"/>
              <a:t>/</a:t>
            </a:r>
            <a:r>
              <a:rPr lang="en-US" dirty="0" err="1"/>
              <a:t>Stage_B_CDD.csv</a:t>
            </a:r>
            <a:endParaRPr lang="en-US" dirty="0"/>
          </a:p>
        </p:txBody>
      </p:sp>
    </p:spTree>
    <p:extLst>
      <p:ext uri="{BB962C8B-B14F-4D97-AF65-F5344CB8AC3E}">
        <p14:creationId xmlns:p14="http://schemas.microsoft.com/office/powerpoint/2010/main" val="193475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0955664-0DAD-167C-09C8-4313E2607FFE}"/>
              </a:ext>
            </a:extLst>
          </p:cNvPr>
          <p:cNvSpPr txBox="1"/>
          <p:nvPr/>
        </p:nvSpPr>
        <p:spPr>
          <a:xfrm>
            <a:off x="-3242" y="29175"/>
            <a:ext cx="11964773" cy="9510296"/>
          </a:xfrm>
          <a:prstGeom prst="rect">
            <a:avLst/>
          </a:prstGeom>
          <a:noFill/>
        </p:spPr>
        <p:txBody>
          <a:bodyPr wrap="square" rtlCol="0">
            <a:spAutoFit/>
          </a:bodyPr>
          <a:lstStyle/>
          <a:p>
            <a:r>
              <a:rPr lang="en-US" sz="1800" dirty="0">
                <a:effectLst/>
                <a:latin typeface="+mj-lt"/>
                <a:ea typeface="Calibri" panose="020F0502020204030204" pitchFamily="34" charset="0"/>
              </a:rPr>
              <a:t>Hatchery origin pink salmon release abundance in each hatchery-origin brood year t+1. </a:t>
            </a:r>
          </a:p>
          <a:p>
            <a:r>
              <a:rPr lang="en-US" b="1" dirty="0">
                <a:latin typeface="+mj-lt"/>
              </a:rPr>
              <a:t>Stage B</a:t>
            </a:r>
            <a:r>
              <a:rPr lang="en-US" dirty="0">
                <a:latin typeface="+mj-lt"/>
              </a:rPr>
              <a:t>: Juvenile to spawner</a:t>
            </a:r>
          </a:p>
          <a:p>
            <a:r>
              <a:rPr lang="en-US" b="1" dirty="0">
                <a:latin typeface="+mj-lt"/>
              </a:rPr>
              <a:t>Source</a:t>
            </a:r>
            <a:r>
              <a:rPr lang="en-US" dirty="0">
                <a:latin typeface="+mj-lt"/>
              </a:rPr>
              <a:t>: NPAFC https://</a:t>
            </a:r>
            <a:r>
              <a:rPr lang="en-US" dirty="0" err="1">
                <a:latin typeface="+mj-lt"/>
              </a:rPr>
              <a:t>www.npafc.org</a:t>
            </a:r>
            <a:r>
              <a:rPr lang="en-US" dirty="0">
                <a:latin typeface="+mj-lt"/>
              </a:rPr>
              <a:t>/statistics/ - Data download 1-8-2024</a:t>
            </a:r>
          </a:p>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pink salmon hatchery abundances and Chum salmon spawning abundances. </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Competition at sea between hatchery origin fish and AYK Chum salmon (Tadokoro et al., 1996). </a:t>
            </a:r>
          </a:p>
          <a:p>
            <a:endParaRPr lang="en-US" dirty="0">
              <a:latin typeface="+mj-lt"/>
            </a:endParaRPr>
          </a:p>
          <a:p>
            <a:r>
              <a:rPr lang="en-US" b="1" dirty="0">
                <a:highlight>
                  <a:srgbClr val="FFFF00"/>
                </a:highlight>
                <a:latin typeface="+mj-lt"/>
              </a:rPr>
              <a:t>Index format (ended up creating 2)</a:t>
            </a:r>
          </a:p>
          <a:p>
            <a:r>
              <a:rPr lang="en-US" b="1" dirty="0">
                <a:highlight>
                  <a:srgbClr val="FFFF00"/>
                </a:highlight>
                <a:latin typeface="+mj-lt"/>
              </a:rPr>
              <a:t>DONE</a:t>
            </a:r>
            <a:endParaRPr lang="en-US" dirty="0">
              <a:highlight>
                <a:srgbClr val="FFFF00"/>
              </a:highlight>
              <a:latin typeface="+mj-lt"/>
            </a:endParaRPr>
          </a:p>
          <a:p>
            <a:r>
              <a:rPr lang="en-US" dirty="0">
                <a:latin typeface="+mj-lt"/>
              </a:rPr>
              <a:t>- Sum of all Pink salmon releases from AK and Asia (</a:t>
            </a:r>
            <a:r>
              <a:rPr lang="en-US" dirty="0" err="1">
                <a:latin typeface="+mj-lt"/>
              </a:rPr>
              <a:t>Ruggerone</a:t>
            </a:r>
            <a:r>
              <a:rPr lang="en-US" dirty="0">
                <a:latin typeface="+mj-lt"/>
              </a:rPr>
              <a:t> 2003) (saved as: output/</a:t>
            </a:r>
            <a:r>
              <a:rPr lang="en-US" dirty="0" err="1">
                <a:latin typeface="+mj-lt"/>
              </a:rPr>
              <a:t>hatchery_Pink_Covariate_AKandAsia.csv</a:t>
            </a:r>
            <a:r>
              <a:rPr lang="en-US" dirty="0">
                <a:latin typeface="+mj-lt"/>
              </a:rPr>
              <a:t>)</a:t>
            </a:r>
          </a:p>
          <a:p>
            <a:r>
              <a:rPr lang="en-US" dirty="0">
                <a:latin typeface="+mj-lt"/>
              </a:rPr>
              <a:t>	- OR total Pink salmon abundance (</a:t>
            </a:r>
            <a:r>
              <a:rPr lang="en-US" dirty="0" err="1">
                <a:latin typeface="+mj-lt"/>
              </a:rPr>
              <a:t>Cunnigham</a:t>
            </a:r>
            <a:r>
              <a:rPr lang="en-US" dirty="0">
                <a:latin typeface="+mj-lt"/>
              </a:rPr>
              <a:t> et al 2018 argue that this is a better metric </a:t>
            </a:r>
            <a:r>
              <a:rPr lang="en-US" dirty="0" err="1">
                <a:latin typeface="+mj-lt"/>
              </a:rPr>
              <a:t>bc</a:t>
            </a:r>
            <a:r>
              <a:rPr lang="en-US" dirty="0">
                <a:latin typeface="+mj-lt"/>
              </a:rPr>
              <a:t> there is a lot of marine mortality for hatchery pinks). Should consider but haven’t done it yet. </a:t>
            </a:r>
          </a:p>
          <a:p>
            <a:r>
              <a:rPr lang="en-US" dirty="0">
                <a:latin typeface="+mj-lt"/>
              </a:rPr>
              <a:t>- Sum of all Chum salmon releases from Japan, Asia and AK (Myers et al 2004) suggests Yukon chum and hatchery fish compete in the GOA. (saved as: output/</a:t>
            </a:r>
            <a:r>
              <a:rPr lang="en-US" dirty="0" err="1">
                <a:latin typeface="+mj-lt"/>
              </a:rPr>
              <a:t>hatchery_Chum_Covariate_AKandAsia.csv</a:t>
            </a:r>
            <a:r>
              <a:rPr lang="en-US" dirty="0">
                <a:latin typeface="+mj-lt"/>
              </a:rPr>
              <a:t>)</a:t>
            </a:r>
          </a:p>
          <a:p>
            <a:r>
              <a:rPr lang="en-US" dirty="0">
                <a:latin typeface="+mj-lt"/>
              </a:rPr>
              <a:t>- “4-year moving average of Asian chum salmon abundance (Asian </a:t>
            </a:r>
            <a:r>
              <a:rPr lang="en-US" dirty="0" err="1">
                <a:latin typeface="+mj-lt"/>
              </a:rPr>
              <a:t>chumst</a:t>
            </a:r>
            <a:r>
              <a:rPr lang="en-US" dirty="0">
                <a:latin typeface="+mj-lt"/>
              </a:rPr>
              <a:t>)to coincide with the 4- to 5-year life cycle pattern that dominates North Pacific chum salmon.” (</a:t>
            </a:r>
            <a:r>
              <a:rPr lang="en-US" dirty="0" err="1">
                <a:latin typeface="+mj-lt"/>
              </a:rPr>
              <a:t>Agler</a:t>
            </a:r>
            <a:r>
              <a:rPr lang="en-US" dirty="0">
                <a:latin typeface="+mj-lt"/>
              </a:rPr>
              <a:t> 2013 – more evidence for Asian chum than pink)</a:t>
            </a:r>
          </a:p>
          <a:p>
            <a:endParaRPr lang="en-US" dirty="0">
              <a:latin typeface="+mj-lt"/>
            </a:endParaRPr>
          </a:p>
          <a:p>
            <a:r>
              <a:rPr lang="en-US" b="1" dirty="0">
                <a:latin typeface="+mj-lt"/>
              </a:rPr>
              <a:t>Notes:</a:t>
            </a:r>
          </a:p>
          <a:p>
            <a:r>
              <a:rPr lang="en-US" dirty="0">
                <a:latin typeface="+mj-lt"/>
              </a:rPr>
              <a:t>- PWS pink is a huge hatchery, these should probably be included in the pink hatchery releases unless it is known that they don’t go to GOA? Seems unlikely </a:t>
            </a:r>
          </a:p>
          <a:p>
            <a:r>
              <a:rPr lang="en-US" dirty="0">
                <a:latin typeface="+mj-lt"/>
              </a:rPr>
              <a:t>- Diet overlap between hatchery chum and chum – mechanism for negative impacts (Myers et al 2004)</a:t>
            </a:r>
          </a:p>
          <a:p>
            <a:r>
              <a:rPr lang="en-US" dirty="0">
                <a:latin typeface="+mj-lt"/>
              </a:rPr>
              <a:t>- Adult pink salmon distribution is broader in the western and central North Pacific Ocean and Bering Sea in odd-numbered years compared with even-numbered years (</a:t>
            </a:r>
            <a:r>
              <a:rPr lang="en-US" dirty="0" err="1">
                <a:latin typeface="+mj-lt"/>
              </a:rPr>
              <a:t>Azumaya</a:t>
            </a:r>
            <a:r>
              <a:rPr lang="en-US" dirty="0">
                <a:latin typeface="+mj-lt"/>
              </a:rPr>
              <a:t> and Ishida, 2000).</a:t>
            </a:r>
          </a:p>
          <a:p>
            <a:r>
              <a:rPr lang="en-US" dirty="0">
                <a:latin typeface="+mj-lt"/>
              </a:rPr>
              <a:t>- When the amount or quality of prey available to chum salmon is reduced and oceanographic changes are more likely to result in a decrease the ocean growth and survival of Yukon River chum salmon” Myers (GOA)</a:t>
            </a:r>
          </a:p>
          <a:p>
            <a:r>
              <a:rPr lang="en-US" dirty="0">
                <a:latin typeface="+mj-lt"/>
              </a:rPr>
              <a:t>- “Chum and pink salmon diets varied in odd- and even-numbered years, a strategy that may reduce competition (Wilson et al. 2006) and be related to the lower lipid content of chum salmon observed in years when pink salmon are abundant (</a:t>
            </a:r>
            <a:r>
              <a:rPr lang="en-US" dirty="0" err="1">
                <a:latin typeface="+mj-lt"/>
              </a:rPr>
              <a:t>Kaga</a:t>
            </a:r>
            <a:r>
              <a:rPr lang="en-US" dirty="0">
                <a:latin typeface="+mj-lt"/>
              </a:rPr>
              <a:t> et al. 2013).” – Cook and </a:t>
            </a:r>
            <a:r>
              <a:rPr lang="en-US" dirty="0" err="1">
                <a:latin typeface="+mj-lt"/>
              </a:rPr>
              <a:t>Sturdevant</a:t>
            </a:r>
            <a:r>
              <a:rPr lang="en-US" dirty="0">
                <a:latin typeface="+mj-lt"/>
              </a:rPr>
              <a:t> </a:t>
            </a:r>
          </a:p>
          <a:p>
            <a:r>
              <a:rPr lang="en-US" dirty="0">
                <a:latin typeface="+mj-lt"/>
              </a:rPr>
              <a:t>- For sockeye: “Indicated that smolts entering the ocean during even-numbered years and interacting with abundant odd-year pink salmon during the following year experienced 26% (age-2 smolt) to 45% (age-1 smolt) lower survival than fish entering during odd numbered years” </a:t>
            </a:r>
            <a:r>
              <a:rPr lang="en-US" dirty="0" err="1">
                <a:latin typeface="+mj-lt"/>
              </a:rPr>
              <a:t>Ruggerone</a:t>
            </a:r>
            <a:r>
              <a:rPr lang="en-US" dirty="0">
                <a:latin typeface="+mj-lt"/>
              </a:rPr>
              <a:t> 2003</a:t>
            </a:r>
          </a:p>
          <a:p>
            <a:endParaRPr lang="en-US" dirty="0">
              <a:latin typeface="+mj-lt"/>
            </a:endParaRPr>
          </a:p>
          <a:p>
            <a:r>
              <a:rPr lang="en-US" b="1" dirty="0">
                <a:latin typeface="+mj-lt"/>
              </a:rPr>
              <a:t>Relevant Scripts:</a:t>
            </a:r>
          </a:p>
          <a:p>
            <a:r>
              <a:rPr lang="en-US" dirty="0" err="1">
                <a:latin typeface="+mj-lt"/>
              </a:rPr>
              <a:t>Covariate_hatchery.R</a:t>
            </a:r>
            <a:endParaRPr lang="en-US" dirty="0">
              <a:latin typeface="+mj-lt"/>
            </a:endParaRPr>
          </a:p>
        </p:txBody>
      </p:sp>
    </p:spTree>
    <p:extLst>
      <p:ext uri="{BB962C8B-B14F-4D97-AF65-F5344CB8AC3E}">
        <p14:creationId xmlns:p14="http://schemas.microsoft.com/office/powerpoint/2010/main" val="4266684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5EB0A98-AE95-AD49-F531-51E8B0F6665A}"/>
              </a:ext>
            </a:extLst>
          </p:cNvPr>
          <p:cNvPicPr>
            <a:picLocks noChangeAspect="1"/>
          </p:cNvPicPr>
          <p:nvPr/>
        </p:nvPicPr>
        <p:blipFill>
          <a:blip r:embed="rId2"/>
          <a:stretch>
            <a:fillRect/>
          </a:stretch>
        </p:blipFill>
        <p:spPr>
          <a:xfrm>
            <a:off x="184652" y="0"/>
            <a:ext cx="5402331" cy="6858000"/>
          </a:xfrm>
          <a:prstGeom prst="rect">
            <a:avLst/>
          </a:prstGeom>
        </p:spPr>
      </p:pic>
      <p:pic>
        <p:nvPicPr>
          <p:cNvPr id="13" name="Picture 12">
            <a:extLst>
              <a:ext uri="{FF2B5EF4-FFF2-40B4-BE49-F238E27FC236}">
                <a16:creationId xmlns:a16="http://schemas.microsoft.com/office/drawing/2014/main" id="{738AE15F-D71C-A839-AFCC-FE6671DEEABF}"/>
              </a:ext>
            </a:extLst>
          </p:cNvPr>
          <p:cNvPicPr>
            <a:picLocks noChangeAspect="1"/>
          </p:cNvPicPr>
          <p:nvPr/>
        </p:nvPicPr>
        <p:blipFill>
          <a:blip r:embed="rId3"/>
          <a:stretch>
            <a:fillRect/>
          </a:stretch>
        </p:blipFill>
        <p:spPr>
          <a:xfrm>
            <a:off x="5586983" y="0"/>
            <a:ext cx="6018291" cy="6858000"/>
          </a:xfrm>
          <a:prstGeom prst="rect">
            <a:avLst/>
          </a:prstGeom>
        </p:spPr>
      </p:pic>
    </p:spTree>
    <p:extLst>
      <p:ext uri="{BB962C8B-B14F-4D97-AF65-F5344CB8AC3E}">
        <p14:creationId xmlns:p14="http://schemas.microsoft.com/office/powerpoint/2010/main" val="6878579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14F86-66E1-6095-7303-C9D56690E08A}"/>
              </a:ext>
            </a:extLst>
          </p:cNvPr>
          <p:cNvSpPr>
            <a:spLocks noGrp="1"/>
          </p:cNvSpPr>
          <p:nvPr>
            <p:ph type="title"/>
          </p:nvPr>
        </p:nvSpPr>
        <p:spPr/>
        <p:txBody>
          <a:bodyPr/>
          <a:lstStyle/>
          <a:p>
            <a:r>
              <a:rPr lang="en-US" dirty="0"/>
              <a:t>Random useful notes</a:t>
            </a:r>
          </a:p>
        </p:txBody>
      </p:sp>
      <p:sp>
        <p:nvSpPr>
          <p:cNvPr id="3" name="Content Placeholder 2">
            <a:extLst>
              <a:ext uri="{FF2B5EF4-FFF2-40B4-BE49-F238E27FC236}">
                <a16:creationId xmlns:a16="http://schemas.microsoft.com/office/drawing/2014/main" id="{54DDB273-3F8D-5F9E-C477-2DC6A2F9921E}"/>
              </a:ext>
            </a:extLst>
          </p:cNvPr>
          <p:cNvSpPr>
            <a:spLocks noGrp="1"/>
          </p:cNvSpPr>
          <p:nvPr>
            <p:ph idx="1"/>
          </p:nvPr>
        </p:nvSpPr>
        <p:spPr/>
        <p:txBody>
          <a:bodyPr/>
          <a:lstStyle/>
          <a:p>
            <a:r>
              <a:rPr lang="en-US" dirty="0"/>
              <a:t>“Predictions on salmon recruitment are only as accurate as the state of understanding on how different variables influence salmon abundance.” – </a:t>
            </a:r>
            <a:r>
              <a:rPr lang="en-US" dirty="0" err="1"/>
              <a:t>Mcphee</a:t>
            </a:r>
            <a:r>
              <a:rPr lang="en-US" dirty="0"/>
              <a:t> </a:t>
            </a:r>
          </a:p>
          <a:p>
            <a:r>
              <a:rPr lang="en-US" dirty="0"/>
              <a:t>“shifts in prey composition for sockeye, chum and chinook between seasons, habitats, and salmon age groups were likely due to changes in prey availability. Davis et al 2003 – if prey availability is reduced by poor ocean conditions, increased food competition could decrease growth and survival of Yukon fish in the BS and AI” - Myers et al 2004</a:t>
            </a:r>
          </a:p>
        </p:txBody>
      </p:sp>
    </p:spTree>
    <p:extLst>
      <p:ext uri="{BB962C8B-B14F-4D97-AF65-F5344CB8AC3E}">
        <p14:creationId xmlns:p14="http://schemas.microsoft.com/office/powerpoint/2010/main" val="970517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2EE13-5EC5-DA93-F62D-29E326622FEB}"/>
              </a:ext>
            </a:extLst>
          </p:cNvPr>
          <p:cNvSpPr>
            <a:spLocks noGrp="1"/>
          </p:cNvSpPr>
          <p:nvPr>
            <p:ph type="title"/>
          </p:nvPr>
        </p:nvSpPr>
        <p:spPr/>
        <p:txBody>
          <a:bodyPr/>
          <a:lstStyle/>
          <a:p>
            <a:r>
              <a:rPr lang="en-US" dirty="0"/>
              <a:t>priors</a:t>
            </a:r>
          </a:p>
        </p:txBody>
      </p:sp>
      <p:sp>
        <p:nvSpPr>
          <p:cNvPr id="3" name="Content Placeholder 2">
            <a:extLst>
              <a:ext uri="{FF2B5EF4-FFF2-40B4-BE49-F238E27FC236}">
                <a16:creationId xmlns:a16="http://schemas.microsoft.com/office/drawing/2014/main" id="{A016D639-CC29-FB93-1273-77A8E4308A5B}"/>
              </a:ext>
            </a:extLst>
          </p:cNvPr>
          <p:cNvSpPr>
            <a:spLocks noGrp="1"/>
          </p:cNvSpPr>
          <p:nvPr>
            <p:ph idx="1"/>
          </p:nvPr>
        </p:nvSpPr>
        <p:spPr/>
        <p:txBody>
          <a:bodyPr/>
          <a:lstStyle/>
          <a:p>
            <a:r>
              <a:rPr lang="en-US" b="0" i="0" dirty="0">
                <a:solidFill>
                  <a:srgbClr val="333333"/>
                </a:solidFill>
                <a:effectLst/>
                <a:latin typeface="Noto Serif" panose="020F0502020204030204" pitchFamily="34" charset="0"/>
              </a:rPr>
              <a:t>We used informative priors for the stage-specific productivity and capacity based on survey data and previous studies, including meta-analyses of other coho salmon populations, in line with the recommendation to use prior information derived from meta-analytical approaches in fisheries science (</a:t>
            </a:r>
            <a:r>
              <a:rPr lang="en-US" b="0" i="0" u="sng" dirty="0">
                <a:solidFill>
                  <a:srgbClr val="707070"/>
                </a:solidFill>
                <a:effectLst/>
                <a:latin typeface="Noto Serif" panose="020F0502020204030204" pitchFamily="34" charset="0"/>
                <a:hlinkClick r:id="rId2"/>
              </a:rPr>
              <a:t>Thorson et al. 2015</a:t>
            </a:r>
            <a:r>
              <a:rPr lang="en-US" b="0" i="0" dirty="0">
                <a:solidFill>
                  <a:srgbClr val="333333"/>
                </a:solidFill>
                <a:effectLst/>
                <a:latin typeface="Noto Serif" panose="020F0502020204030204" pitchFamily="34" charset="0"/>
              </a:rPr>
              <a:t>). </a:t>
            </a:r>
          </a:p>
          <a:p>
            <a:endParaRPr lang="en-US" dirty="0"/>
          </a:p>
        </p:txBody>
      </p:sp>
    </p:spTree>
    <p:extLst>
      <p:ext uri="{BB962C8B-B14F-4D97-AF65-F5344CB8AC3E}">
        <p14:creationId xmlns:p14="http://schemas.microsoft.com/office/powerpoint/2010/main" val="3952908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F79E9BD9-B396-46B1-4C3F-F5D70ACB2DA3}"/>
              </a:ext>
            </a:extLst>
          </p:cNvPr>
          <p:cNvPicPr>
            <a:picLocks noChangeAspect="1"/>
          </p:cNvPicPr>
          <p:nvPr/>
        </p:nvPicPr>
        <p:blipFill>
          <a:blip r:embed="rId2"/>
          <a:stretch>
            <a:fillRect/>
          </a:stretch>
        </p:blipFill>
        <p:spPr>
          <a:xfrm>
            <a:off x="4855464" y="17526"/>
            <a:ext cx="6822948" cy="6822948"/>
          </a:xfrm>
          <a:prstGeom prst="rect">
            <a:avLst/>
          </a:prstGeom>
        </p:spPr>
      </p:pic>
      <p:sp>
        <p:nvSpPr>
          <p:cNvPr id="2" name="Title 1">
            <a:extLst>
              <a:ext uri="{FF2B5EF4-FFF2-40B4-BE49-F238E27FC236}">
                <a16:creationId xmlns:a16="http://schemas.microsoft.com/office/drawing/2014/main" id="{F362D867-AD60-2DA3-A220-00F26505AED1}"/>
              </a:ext>
            </a:extLst>
          </p:cNvPr>
          <p:cNvSpPr>
            <a:spLocks noGrp="1"/>
          </p:cNvSpPr>
          <p:nvPr>
            <p:ph type="title"/>
          </p:nvPr>
        </p:nvSpPr>
        <p:spPr>
          <a:xfrm>
            <a:off x="-30480" y="-338963"/>
            <a:ext cx="4264152" cy="1325563"/>
          </a:xfrm>
        </p:spPr>
        <p:txBody>
          <a:bodyPr/>
          <a:lstStyle/>
          <a:p>
            <a:r>
              <a:rPr lang="en-US" dirty="0" err="1"/>
              <a:t>Cov</a:t>
            </a:r>
            <a:r>
              <a:rPr lang="en-US" dirty="0"/>
              <a:t> A </a:t>
            </a:r>
            <a:r>
              <a:rPr lang="en-US" dirty="0" err="1"/>
              <a:t>colinearity</a:t>
            </a:r>
            <a:endParaRPr lang="en-US" dirty="0"/>
          </a:p>
        </p:txBody>
      </p:sp>
      <p:sp>
        <p:nvSpPr>
          <p:cNvPr id="8" name="Rectangle 7">
            <a:extLst>
              <a:ext uri="{FF2B5EF4-FFF2-40B4-BE49-F238E27FC236}">
                <a16:creationId xmlns:a16="http://schemas.microsoft.com/office/drawing/2014/main" id="{39F41B68-B23F-1D05-5706-6A20056DBC7B}"/>
              </a:ext>
            </a:extLst>
          </p:cNvPr>
          <p:cNvSpPr/>
          <p:nvPr/>
        </p:nvSpPr>
        <p:spPr>
          <a:xfrm>
            <a:off x="6059424" y="323818"/>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FC05F14-8C53-8EE1-CD18-F4A5BE01E7C7}"/>
              </a:ext>
            </a:extLst>
          </p:cNvPr>
          <p:cNvSpPr txBox="1"/>
          <p:nvPr/>
        </p:nvSpPr>
        <p:spPr>
          <a:xfrm>
            <a:off x="0" y="1628177"/>
            <a:ext cx="4233788" cy="1754326"/>
          </a:xfrm>
          <a:prstGeom prst="rect">
            <a:avLst/>
          </a:prstGeom>
          <a:noFill/>
        </p:spPr>
        <p:txBody>
          <a:bodyPr wrap="none" rtlCol="0">
            <a:spAutoFit/>
          </a:bodyPr>
          <a:lstStyle/>
          <a:p>
            <a:r>
              <a:rPr lang="en-US" dirty="0"/>
              <a:t>- </a:t>
            </a:r>
            <a:r>
              <a:rPr lang="en-US" dirty="0" err="1"/>
              <a:t>Kusko</a:t>
            </a:r>
            <a:r>
              <a:rPr lang="en-US" dirty="0"/>
              <a:t> and Yukon discharge</a:t>
            </a:r>
          </a:p>
          <a:p>
            <a:r>
              <a:rPr lang="en-US" dirty="0"/>
              <a:t>- Chena air temp and Yukon discharge</a:t>
            </a:r>
          </a:p>
          <a:p>
            <a:r>
              <a:rPr lang="en-US" dirty="0"/>
              <a:t>- NBS SST and Aniak mean air temp</a:t>
            </a:r>
          </a:p>
          <a:p>
            <a:r>
              <a:rPr lang="en-US" dirty="0"/>
              <a:t>- </a:t>
            </a:r>
            <a:r>
              <a:rPr lang="en-US" b="1" dirty="0"/>
              <a:t>NBS SST and gelatinous </a:t>
            </a:r>
            <a:r>
              <a:rPr lang="en-US" b="1" dirty="0" err="1"/>
              <a:t>zoop</a:t>
            </a:r>
            <a:endParaRPr lang="en-US" b="1" dirty="0"/>
          </a:p>
          <a:p>
            <a:r>
              <a:rPr lang="en-US" dirty="0"/>
              <a:t>- Gelatinous </a:t>
            </a:r>
            <a:r>
              <a:rPr lang="en-US" dirty="0" err="1"/>
              <a:t>zoop</a:t>
            </a:r>
            <a:r>
              <a:rPr lang="en-US" dirty="0"/>
              <a:t> and Aniak mean air temp</a:t>
            </a:r>
          </a:p>
          <a:p>
            <a:endParaRPr lang="en-US" dirty="0"/>
          </a:p>
        </p:txBody>
      </p:sp>
      <p:sp>
        <p:nvSpPr>
          <p:cNvPr id="10" name="Rectangle 9">
            <a:extLst>
              <a:ext uri="{FF2B5EF4-FFF2-40B4-BE49-F238E27FC236}">
                <a16:creationId xmlns:a16="http://schemas.microsoft.com/office/drawing/2014/main" id="{32D77C70-9E0B-4718-8DF6-B5710F05112D}"/>
              </a:ext>
            </a:extLst>
          </p:cNvPr>
          <p:cNvSpPr/>
          <p:nvPr/>
        </p:nvSpPr>
        <p:spPr>
          <a:xfrm>
            <a:off x="8730234" y="320694"/>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D2D15A8-D6B8-B425-86F9-723465166C32}"/>
              </a:ext>
            </a:extLst>
          </p:cNvPr>
          <p:cNvSpPr/>
          <p:nvPr/>
        </p:nvSpPr>
        <p:spPr>
          <a:xfrm>
            <a:off x="10509504" y="2150909"/>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3CDF48-9E2D-4B76-D35E-F5362F148D91}"/>
              </a:ext>
            </a:extLst>
          </p:cNvPr>
          <p:cNvSpPr/>
          <p:nvPr/>
        </p:nvSpPr>
        <p:spPr>
          <a:xfrm>
            <a:off x="10509504" y="4928648"/>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755271D-A3A0-4ADF-00F1-21DFDC43AB2B}"/>
              </a:ext>
            </a:extLst>
          </p:cNvPr>
          <p:cNvSpPr/>
          <p:nvPr/>
        </p:nvSpPr>
        <p:spPr>
          <a:xfrm>
            <a:off x="8730234" y="1239557"/>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926A050-0DE9-FB20-33DA-BD9DBB79653E}"/>
              </a:ext>
            </a:extLst>
          </p:cNvPr>
          <p:cNvSpPr/>
          <p:nvPr/>
        </p:nvSpPr>
        <p:spPr>
          <a:xfrm>
            <a:off x="10533888" y="3976661"/>
            <a:ext cx="850392" cy="777240"/>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066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53A98D-026C-594C-1A84-C68A1461E9C8}"/>
              </a:ext>
            </a:extLst>
          </p:cNvPr>
          <p:cNvSpPr txBox="1">
            <a:spLocks/>
          </p:cNvSpPr>
          <p:nvPr/>
        </p:nvSpPr>
        <p:spPr>
          <a:xfrm>
            <a:off x="-30480" y="-338963"/>
            <a:ext cx="426415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err="1"/>
              <a:t>Cov</a:t>
            </a:r>
            <a:r>
              <a:rPr lang="en-US" dirty="0"/>
              <a:t> B </a:t>
            </a:r>
            <a:r>
              <a:rPr lang="en-US" dirty="0" err="1"/>
              <a:t>colinearity</a:t>
            </a:r>
            <a:endParaRPr lang="en-US" dirty="0"/>
          </a:p>
        </p:txBody>
      </p:sp>
      <p:pic>
        <p:nvPicPr>
          <p:cNvPr id="14" name="Picture 13">
            <a:extLst>
              <a:ext uri="{FF2B5EF4-FFF2-40B4-BE49-F238E27FC236}">
                <a16:creationId xmlns:a16="http://schemas.microsoft.com/office/drawing/2014/main" id="{0C988956-EE3B-EA27-C159-3622AFA09F9E}"/>
              </a:ext>
            </a:extLst>
          </p:cNvPr>
          <p:cNvPicPr>
            <a:picLocks noChangeAspect="1"/>
          </p:cNvPicPr>
          <p:nvPr/>
        </p:nvPicPr>
        <p:blipFill>
          <a:blip r:embed="rId2"/>
          <a:stretch>
            <a:fillRect/>
          </a:stretch>
        </p:blipFill>
        <p:spPr>
          <a:xfrm>
            <a:off x="4514090" y="-3048"/>
            <a:ext cx="6888480" cy="6888480"/>
          </a:xfrm>
          <a:prstGeom prst="rect">
            <a:avLst/>
          </a:prstGeom>
        </p:spPr>
      </p:pic>
    </p:spTree>
    <p:extLst>
      <p:ext uri="{BB962C8B-B14F-4D97-AF65-F5344CB8AC3E}">
        <p14:creationId xmlns:p14="http://schemas.microsoft.com/office/powerpoint/2010/main" val="4230756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8FA5-70BA-3CC4-0205-9C3533EED072}"/>
              </a:ext>
            </a:extLst>
          </p:cNvPr>
          <p:cNvSpPr>
            <a:spLocks noGrp="1"/>
          </p:cNvSpPr>
          <p:nvPr>
            <p:ph type="title"/>
          </p:nvPr>
        </p:nvSpPr>
        <p:spPr>
          <a:xfrm>
            <a:off x="838200" y="2994"/>
            <a:ext cx="10515600" cy="775612"/>
          </a:xfrm>
        </p:spPr>
        <p:txBody>
          <a:bodyPr>
            <a:normAutofit fontScale="90000"/>
          </a:bodyPr>
          <a:lstStyle/>
          <a:p>
            <a:r>
              <a:rPr lang="en-US" dirty="0"/>
              <a:t>Stage A: Mean summer mainstem river discharge</a:t>
            </a:r>
          </a:p>
        </p:txBody>
      </p:sp>
      <p:sp>
        <p:nvSpPr>
          <p:cNvPr id="5" name="TextBox 4">
            <a:extLst>
              <a:ext uri="{FF2B5EF4-FFF2-40B4-BE49-F238E27FC236}">
                <a16:creationId xmlns:a16="http://schemas.microsoft.com/office/drawing/2014/main" id="{CD5BCBB7-9C6F-646E-03C8-D1327D92C69B}"/>
              </a:ext>
            </a:extLst>
          </p:cNvPr>
          <p:cNvSpPr txBox="1"/>
          <p:nvPr/>
        </p:nvSpPr>
        <p:spPr>
          <a:xfrm>
            <a:off x="6599976" y="1292787"/>
            <a:ext cx="5592024" cy="3139321"/>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Negative relationship between river discharge and Bering Sea juvenile abundance.</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Higher river discharge, which is correlated with warmer river temperatures, can also limit foraging ability for juvenile fish in streams (</a:t>
            </a:r>
            <a:r>
              <a:rPr lang="en-US" sz="1800" dirty="0" err="1">
                <a:effectLst/>
                <a:latin typeface="+mj-lt"/>
                <a:ea typeface="Calibri" panose="020F0502020204030204" pitchFamily="34" charset="0"/>
              </a:rPr>
              <a:t>Neuswanger</a:t>
            </a:r>
            <a:r>
              <a:rPr lang="en-US" sz="1800" dirty="0">
                <a:effectLst/>
                <a:latin typeface="+mj-lt"/>
                <a:ea typeface="Calibri" panose="020F0502020204030204" pitchFamily="34" charset="0"/>
              </a:rPr>
              <a:t> et al., 2015).</a:t>
            </a:r>
            <a:r>
              <a:rPr lang="en-US" dirty="0">
                <a:effectLst/>
                <a:latin typeface="+mj-lt"/>
              </a:rPr>
              <a:t> </a:t>
            </a:r>
          </a:p>
          <a:p>
            <a:endParaRPr lang="en-US" dirty="0">
              <a:effectLst/>
              <a:latin typeface="+mj-lt"/>
            </a:endParaRPr>
          </a:p>
          <a:p>
            <a:r>
              <a:rPr lang="en-US" b="1" dirty="0">
                <a:latin typeface="+mj-lt"/>
              </a:rPr>
              <a:t>Index format: </a:t>
            </a:r>
            <a:r>
              <a:rPr lang="en-US" dirty="0">
                <a:latin typeface="+mj-lt"/>
              </a:rPr>
              <a:t>Mean Discharge (cubic ft/second) </a:t>
            </a:r>
            <a:r>
              <a:rPr lang="en-US" dirty="0">
                <a:solidFill>
                  <a:srgbClr val="000000"/>
                </a:solidFill>
                <a:latin typeface="+mj-lt"/>
              </a:rPr>
              <a:t>June 15-July 15 (timing citation Vega et al 2017) of brood year (also have min and max, which could be a good fit too)</a:t>
            </a:r>
            <a:endParaRPr lang="en-US" dirty="0"/>
          </a:p>
        </p:txBody>
      </p:sp>
      <p:pic>
        <p:nvPicPr>
          <p:cNvPr id="14" name="Picture 13">
            <a:extLst>
              <a:ext uri="{FF2B5EF4-FFF2-40B4-BE49-F238E27FC236}">
                <a16:creationId xmlns:a16="http://schemas.microsoft.com/office/drawing/2014/main" id="{6B3EA744-020B-AEEF-6490-82ED1970C6C2}"/>
              </a:ext>
            </a:extLst>
          </p:cNvPr>
          <p:cNvPicPr>
            <a:picLocks noChangeAspect="1"/>
          </p:cNvPicPr>
          <p:nvPr/>
        </p:nvPicPr>
        <p:blipFill>
          <a:blip r:embed="rId3"/>
          <a:stretch>
            <a:fillRect/>
          </a:stretch>
        </p:blipFill>
        <p:spPr>
          <a:xfrm>
            <a:off x="0" y="732329"/>
            <a:ext cx="6138622" cy="3507784"/>
          </a:xfrm>
          <a:prstGeom prst="rect">
            <a:avLst/>
          </a:prstGeom>
        </p:spPr>
      </p:pic>
      <p:sp>
        <p:nvSpPr>
          <p:cNvPr id="15" name="TextBox 14">
            <a:extLst>
              <a:ext uri="{FF2B5EF4-FFF2-40B4-BE49-F238E27FC236}">
                <a16:creationId xmlns:a16="http://schemas.microsoft.com/office/drawing/2014/main" id="{DF75A81F-AFB1-819C-1041-1C8F3CB9316E}"/>
              </a:ext>
            </a:extLst>
          </p:cNvPr>
          <p:cNvSpPr txBox="1"/>
          <p:nvPr/>
        </p:nvSpPr>
        <p:spPr>
          <a:xfrm>
            <a:off x="-33090" y="5976172"/>
            <a:ext cx="12225090" cy="784830"/>
          </a:xfrm>
          <a:prstGeom prst="rect">
            <a:avLst/>
          </a:prstGeom>
          <a:noFill/>
        </p:spPr>
        <p:txBody>
          <a:bodyPr wrap="square" rtlCol="0">
            <a:spAutoFit/>
          </a:bodyPr>
          <a:lstStyle/>
          <a:p>
            <a:r>
              <a:rPr lang="en-US" sz="1500" dirty="0"/>
              <a:t>Source:</a:t>
            </a:r>
            <a:r>
              <a:rPr lang="en-US" sz="1500" dirty="0">
                <a:latin typeface="+mj-lt"/>
              </a:rPr>
              <a:t> </a:t>
            </a:r>
          </a:p>
          <a:p>
            <a:r>
              <a:rPr lang="en-US" sz="1500" dirty="0">
                <a:latin typeface="+mj-lt"/>
              </a:rPr>
              <a:t>- Yukon: Pilot Station gage - </a:t>
            </a:r>
            <a:r>
              <a:rPr lang="en-US" sz="1500" dirty="0">
                <a:latin typeface="+mj-lt"/>
                <a:hlinkClick r:id="rId4"/>
              </a:rPr>
              <a:t>https://nwis.waterdata.usgs.gov/nwis/inventory/?site_no=15565447</a:t>
            </a:r>
            <a:endParaRPr lang="en-US" sz="1500" dirty="0">
              <a:latin typeface="+mj-lt"/>
            </a:endParaRPr>
          </a:p>
          <a:p>
            <a:r>
              <a:rPr lang="en-US" sz="1500" dirty="0">
                <a:latin typeface="+mj-lt"/>
              </a:rPr>
              <a:t>- </a:t>
            </a:r>
            <a:r>
              <a:rPr lang="en-US" sz="1500" dirty="0" err="1">
                <a:latin typeface="+mj-lt"/>
              </a:rPr>
              <a:t>Kusko</a:t>
            </a:r>
            <a:r>
              <a:rPr lang="en-US" sz="1500" dirty="0">
                <a:latin typeface="+mj-lt"/>
              </a:rPr>
              <a:t>: Crooked creek - </a:t>
            </a:r>
            <a:r>
              <a:rPr lang="en-US" sz="1500" dirty="0">
                <a:latin typeface="+mj-lt"/>
                <a:hlinkClick r:id="rId5"/>
              </a:rPr>
              <a:t>https://waterdata.usgs.gov/monitoring-location/15304000/#parameterCode=00065&amp;period=P7D&amp;showMedian=false</a:t>
            </a:r>
            <a:endParaRPr lang="en-US" sz="1500" dirty="0">
              <a:latin typeface="+mj-lt"/>
            </a:endParaRPr>
          </a:p>
        </p:txBody>
      </p:sp>
    </p:spTree>
    <p:extLst>
      <p:ext uri="{BB962C8B-B14F-4D97-AF65-F5344CB8AC3E}">
        <p14:creationId xmlns:p14="http://schemas.microsoft.com/office/powerpoint/2010/main" val="3239122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5CB0B-B743-FBAD-D5E5-07007E850B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8E5AF5-1BB3-A9F2-2838-6348633D826E}"/>
              </a:ext>
            </a:extLst>
          </p:cNvPr>
          <p:cNvSpPr>
            <a:spLocks noGrp="1"/>
          </p:cNvSpPr>
          <p:nvPr>
            <p:ph type="title"/>
          </p:nvPr>
        </p:nvSpPr>
        <p:spPr>
          <a:xfrm>
            <a:off x="838200" y="2994"/>
            <a:ext cx="10515600" cy="775612"/>
          </a:xfrm>
        </p:spPr>
        <p:txBody>
          <a:bodyPr>
            <a:normAutofit/>
          </a:bodyPr>
          <a:lstStyle/>
          <a:p>
            <a:r>
              <a:rPr lang="en-US" dirty="0"/>
              <a:t>Stage A: Air Temperature  </a:t>
            </a:r>
          </a:p>
        </p:txBody>
      </p:sp>
      <p:sp>
        <p:nvSpPr>
          <p:cNvPr id="5" name="TextBox 4">
            <a:extLst>
              <a:ext uri="{FF2B5EF4-FFF2-40B4-BE49-F238E27FC236}">
                <a16:creationId xmlns:a16="http://schemas.microsoft.com/office/drawing/2014/main" id="{44143D98-2B26-3A38-F48A-71025826FBB9}"/>
              </a:ext>
            </a:extLst>
          </p:cNvPr>
          <p:cNvSpPr txBox="1"/>
          <p:nvPr/>
        </p:nvSpPr>
        <p:spPr>
          <a:xfrm>
            <a:off x="6784454" y="1292787"/>
            <a:ext cx="5407546" cy="4247317"/>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with Bering Sea juvenile abundance.</a:t>
            </a: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Earlier ice break up (higher air temp) can facilitate a longer growing season resulting in larger fish upon ocean entry, associated with higher marine survival. </a:t>
            </a:r>
          </a:p>
          <a:p>
            <a:endParaRPr lang="en-US" sz="1800" dirty="0">
              <a:effectLst/>
              <a:latin typeface="+mj-lt"/>
              <a:ea typeface="Calibri" panose="020F0502020204030204" pitchFamily="34" charset="0"/>
            </a:endParaRPr>
          </a:p>
          <a:p>
            <a:r>
              <a:rPr lang="en-US" dirty="0">
                <a:latin typeface="+mj-lt"/>
                <a:ea typeface="Calibri" panose="020F0502020204030204" pitchFamily="34" charset="0"/>
              </a:rPr>
              <a:t>** air temp correlated with water temp and ice break up and there are more complete air temp data sets (Miller and Weiss 2023)</a:t>
            </a:r>
            <a:endParaRPr lang="en-US" sz="1800" dirty="0">
              <a:effectLst/>
              <a:latin typeface="+mj-lt"/>
              <a:ea typeface="Calibri" panose="020F0502020204030204" pitchFamily="34" charset="0"/>
            </a:endParaRPr>
          </a:p>
          <a:p>
            <a:endParaRPr lang="en-US" dirty="0">
              <a:effectLst/>
              <a:latin typeface="+mj-lt"/>
            </a:endParaRPr>
          </a:p>
          <a:p>
            <a:r>
              <a:rPr lang="en-US" b="1" dirty="0">
                <a:latin typeface="+mj-lt"/>
              </a:rPr>
              <a:t>Index format: </a:t>
            </a:r>
            <a:r>
              <a:rPr lang="en-US" dirty="0">
                <a:latin typeface="+mj-lt"/>
              </a:rPr>
              <a:t>Mean (also have max and min) air temperatures for April and May. Goal is to represent solar loading influencing snow-off and melt duration periods. </a:t>
            </a:r>
            <a:endParaRPr lang="en-US" dirty="0"/>
          </a:p>
        </p:txBody>
      </p:sp>
      <p:sp>
        <p:nvSpPr>
          <p:cNvPr id="15" name="TextBox 14">
            <a:extLst>
              <a:ext uri="{FF2B5EF4-FFF2-40B4-BE49-F238E27FC236}">
                <a16:creationId xmlns:a16="http://schemas.microsoft.com/office/drawing/2014/main" id="{FBA22518-E2E6-4AE7-1735-57AD33101ACB}"/>
              </a:ext>
            </a:extLst>
          </p:cNvPr>
          <p:cNvSpPr txBox="1"/>
          <p:nvPr/>
        </p:nvSpPr>
        <p:spPr>
          <a:xfrm>
            <a:off x="-33090" y="5976172"/>
            <a:ext cx="12225090" cy="784830"/>
          </a:xfrm>
          <a:prstGeom prst="rect">
            <a:avLst/>
          </a:prstGeom>
          <a:noFill/>
        </p:spPr>
        <p:txBody>
          <a:bodyPr wrap="square" rtlCol="0">
            <a:spAutoFit/>
          </a:bodyPr>
          <a:lstStyle/>
          <a:p>
            <a:r>
              <a:rPr lang="en-US" sz="1500" dirty="0"/>
              <a:t>Source:</a:t>
            </a:r>
          </a:p>
          <a:p>
            <a:r>
              <a:rPr lang="en-US" sz="1500" dirty="0">
                <a:latin typeface="+mj-lt"/>
              </a:rPr>
              <a:t>Aniak for Kuskokwim and Little Chena Ridge (not ideal but seems like best option) for Yukon</a:t>
            </a:r>
            <a:endParaRPr lang="en-US" sz="1500" dirty="0"/>
          </a:p>
          <a:p>
            <a:r>
              <a:rPr lang="en-US" sz="1500" dirty="0">
                <a:latin typeface="+mj-lt"/>
              </a:rPr>
              <a:t>SNOTEL sites: https://</a:t>
            </a:r>
            <a:r>
              <a:rPr lang="en-US" sz="1500" dirty="0" err="1">
                <a:latin typeface="+mj-lt"/>
              </a:rPr>
              <a:t>wcc.sc.egov.usda.gov</a:t>
            </a:r>
            <a:r>
              <a:rPr lang="en-US" sz="1500" dirty="0">
                <a:latin typeface="+mj-lt"/>
              </a:rPr>
              <a:t>/</a:t>
            </a:r>
            <a:r>
              <a:rPr lang="en-US" sz="1500" dirty="0" err="1">
                <a:latin typeface="+mj-lt"/>
              </a:rPr>
              <a:t>nwcc</a:t>
            </a:r>
            <a:r>
              <a:rPr lang="en-US" sz="1500" dirty="0">
                <a:latin typeface="+mj-lt"/>
              </a:rPr>
              <a:t>/</a:t>
            </a:r>
            <a:r>
              <a:rPr lang="en-US" sz="1500" dirty="0" err="1">
                <a:latin typeface="+mj-lt"/>
              </a:rPr>
              <a:t>rgrpt?report</a:t>
            </a:r>
            <a:r>
              <a:rPr lang="en-US" sz="1500" dirty="0">
                <a:latin typeface="+mj-lt"/>
              </a:rPr>
              <a:t>=</a:t>
            </a:r>
            <a:r>
              <a:rPr lang="en-US" sz="1500" dirty="0" err="1">
                <a:latin typeface="+mj-lt"/>
              </a:rPr>
              <a:t>temperature_hist&amp;state</a:t>
            </a:r>
            <a:r>
              <a:rPr lang="en-US" sz="1500" dirty="0">
                <a:latin typeface="+mj-lt"/>
              </a:rPr>
              <a:t>=</a:t>
            </a:r>
            <a:r>
              <a:rPr lang="en-US" sz="1500" dirty="0" err="1">
                <a:latin typeface="+mj-lt"/>
              </a:rPr>
              <a:t>AK&amp;operation</a:t>
            </a:r>
            <a:r>
              <a:rPr lang="en-US" sz="1500" dirty="0">
                <a:latin typeface="+mj-lt"/>
              </a:rPr>
              <a:t>=View</a:t>
            </a:r>
          </a:p>
        </p:txBody>
      </p:sp>
      <p:pic>
        <p:nvPicPr>
          <p:cNvPr id="9" name="Picture 8">
            <a:extLst>
              <a:ext uri="{FF2B5EF4-FFF2-40B4-BE49-F238E27FC236}">
                <a16:creationId xmlns:a16="http://schemas.microsoft.com/office/drawing/2014/main" id="{69B6D750-EB1D-0641-49D0-B8C21F3ABD11}"/>
              </a:ext>
            </a:extLst>
          </p:cNvPr>
          <p:cNvPicPr>
            <a:picLocks noChangeAspect="1"/>
          </p:cNvPicPr>
          <p:nvPr/>
        </p:nvPicPr>
        <p:blipFill>
          <a:blip r:embed="rId3"/>
          <a:stretch>
            <a:fillRect/>
          </a:stretch>
        </p:blipFill>
        <p:spPr>
          <a:xfrm>
            <a:off x="0" y="901148"/>
            <a:ext cx="6784454" cy="3876831"/>
          </a:xfrm>
          <a:prstGeom prst="rect">
            <a:avLst/>
          </a:prstGeom>
        </p:spPr>
      </p:pic>
    </p:spTree>
    <p:extLst>
      <p:ext uri="{BB962C8B-B14F-4D97-AF65-F5344CB8AC3E}">
        <p14:creationId xmlns:p14="http://schemas.microsoft.com/office/powerpoint/2010/main" val="231770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DD5BC-5125-BAE4-2C7F-B129D1713F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A12FC6-BC79-9C07-54AC-C3FA5E58322D}"/>
              </a:ext>
            </a:extLst>
          </p:cNvPr>
          <p:cNvSpPr>
            <a:spLocks noGrp="1"/>
          </p:cNvSpPr>
          <p:nvPr>
            <p:ph type="title"/>
          </p:nvPr>
        </p:nvSpPr>
        <p:spPr>
          <a:xfrm>
            <a:off x="838200" y="2994"/>
            <a:ext cx="10515600" cy="775612"/>
          </a:xfrm>
        </p:spPr>
        <p:txBody>
          <a:bodyPr>
            <a:normAutofit/>
          </a:bodyPr>
          <a:lstStyle/>
          <a:p>
            <a:r>
              <a:rPr lang="en-US" dirty="0"/>
              <a:t>Stage A: NBS Cumulative Degree Days</a:t>
            </a:r>
          </a:p>
        </p:txBody>
      </p:sp>
      <p:sp>
        <p:nvSpPr>
          <p:cNvPr id="5" name="TextBox 4">
            <a:extLst>
              <a:ext uri="{FF2B5EF4-FFF2-40B4-BE49-F238E27FC236}">
                <a16:creationId xmlns:a16="http://schemas.microsoft.com/office/drawing/2014/main" id="{51C75D39-2D4B-72E5-B509-D925506F3A40}"/>
              </a:ext>
            </a:extLst>
          </p:cNvPr>
          <p:cNvSpPr txBox="1"/>
          <p:nvPr/>
        </p:nvSpPr>
        <p:spPr>
          <a:xfrm>
            <a:off x="6817544" y="1593931"/>
            <a:ext cx="5407546" cy="3970318"/>
          </a:xfrm>
          <a:prstGeom prst="rect">
            <a:avLst/>
          </a:prstGeom>
          <a:noFill/>
        </p:spPr>
        <p:txBody>
          <a:bodyPr wrap="square" rtlCol="0">
            <a:spAutoFit/>
          </a:bodyPr>
          <a:lstStyle/>
          <a:p>
            <a:pPr marL="0" marR="0">
              <a:spcBef>
                <a:spcPts val="0"/>
              </a:spcBef>
              <a:spcAft>
                <a:spcPts val="0"/>
              </a:spcAft>
            </a:pPr>
            <a:r>
              <a:rPr lang="en-US" sz="1800" b="1" dirty="0">
                <a:effectLst/>
                <a:latin typeface="Calibri Light" panose="020F0302020204030204" pitchFamily="34" charset="0"/>
                <a:ea typeface="Calibri" panose="020F0502020204030204" pitchFamily="34" charset="0"/>
              </a:rPr>
              <a:t>Hypothesis</a:t>
            </a:r>
            <a:r>
              <a:rPr lang="en-US" sz="1800" dirty="0">
                <a:effectLst/>
                <a:latin typeface="Calibri Light" panose="020F0302020204030204" pitchFamily="34" charset="0"/>
                <a:ea typeface="Calibri" panose="020F0502020204030204" pitchFamily="34" charset="0"/>
              </a:rPr>
              <a:t>:  Positive relationship between on-shelf degree days and juvenile salmon abundance.  </a:t>
            </a:r>
          </a:p>
          <a:p>
            <a:pPr marL="0" marR="0">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r>
              <a:rPr lang="en-US" sz="1800" b="1" dirty="0">
                <a:effectLst/>
                <a:latin typeface="Calibri Light" panose="020F0302020204030204" pitchFamily="34" charset="0"/>
                <a:ea typeface="Calibri" panose="020F0502020204030204" pitchFamily="34" charset="0"/>
              </a:rPr>
              <a:t>Mechanism</a:t>
            </a:r>
            <a:r>
              <a:rPr lang="en-US" sz="1800" dirty="0">
                <a:effectLst/>
                <a:latin typeface="Calibri Light" panose="020F0302020204030204" pitchFamily="34" charset="0"/>
                <a:ea typeface="Calibri" panose="020F0502020204030204" pitchFamily="34" charset="0"/>
              </a:rPr>
              <a:t>: Warm water is related to a higher metabolism and enables faster growth (</a:t>
            </a:r>
            <a:r>
              <a:rPr lang="en-US" sz="1800" dirty="0" err="1">
                <a:effectLst/>
                <a:latin typeface="Calibri Light" panose="020F0302020204030204" pitchFamily="34" charset="0"/>
                <a:ea typeface="Calibri" panose="020F0502020204030204" pitchFamily="34" charset="0"/>
              </a:rPr>
              <a:t>Stachura</a:t>
            </a:r>
            <a:r>
              <a:rPr lang="en-US" sz="1800" dirty="0">
                <a:effectLst/>
                <a:latin typeface="Calibri Light" panose="020F0302020204030204" pitchFamily="34" charset="0"/>
                <a:ea typeface="Calibri" panose="020F0502020204030204" pitchFamily="34" charset="0"/>
              </a:rPr>
              <a:t> et al., 2014). However, I will test this covariate as a linear effect and as a non-linear effect to test the validity of a temperature threshold effect. At high temperatures there may be a prey mismatch or lack of zooplankton prey that leads to a lack of prey during high metabolism enabled by warm temperatures</a:t>
            </a:r>
            <a:r>
              <a:rPr lang="en-US" dirty="0">
                <a:effectLst/>
              </a:rPr>
              <a:t> </a:t>
            </a:r>
          </a:p>
          <a:p>
            <a:r>
              <a:rPr lang="en-US" sz="1800" dirty="0">
                <a:effectLst/>
                <a:latin typeface="+mj-lt"/>
                <a:ea typeface="Calibri" panose="020F0502020204030204" pitchFamily="34" charset="0"/>
              </a:rPr>
              <a:t> </a:t>
            </a:r>
            <a:endParaRPr lang="en-US" dirty="0">
              <a:effectLst/>
              <a:latin typeface="+mj-lt"/>
            </a:endParaRPr>
          </a:p>
          <a:p>
            <a:r>
              <a:rPr lang="en-US" b="1" dirty="0">
                <a:latin typeface="+mj-lt"/>
              </a:rPr>
              <a:t>Index format: </a:t>
            </a:r>
            <a:r>
              <a:rPr lang="en-US" dirty="0">
                <a:latin typeface="+mj-lt"/>
              </a:rPr>
              <a:t>Cumulative degree days from June 15 to September 15 (ocean entry to mean BASIS survey date)</a:t>
            </a:r>
          </a:p>
        </p:txBody>
      </p:sp>
      <p:sp>
        <p:nvSpPr>
          <p:cNvPr id="15" name="TextBox 14">
            <a:extLst>
              <a:ext uri="{FF2B5EF4-FFF2-40B4-BE49-F238E27FC236}">
                <a16:creationId xmlns:a16="http://schemas.microsoft.com/office/drawing/2014/main" id="{BC9E5CF6-0B37-090B-A233-738362F3EEB9}"/>
              </a:ext>
            </a:extLst>
          </p:cNvPr>
          <p:cNvSpPr txBox="1"/>
          <p:nvPr/>
        </p:nvSpPr>
        <p:spPr>
          <a:xfrm>
            <a:off x="0" y="6186484"/>
            <a:ext cx="12225090" cy="569387"/>
          </a:xfrm>
          <a:prstGeom prst="rect">
            <a:avLst/>
          </a:prstGeom>
          <a:noFill/>
        </p:spPr>
        <p:txBody>
          <a:bodyPr wrap="square" rtlCol="0">
            <a:spAutoFit/>
          </a:bodyPr>
          <a:lstStyle/>
          <a:p>
            <a:r>
              <a:rPr lang="en-US" sz="1500" dirty="0"/>
              <a:t>Source:</a:t>
            </a:r>
          </a:p>
          <a:p>
            <a:r>
              <a:rPr lang="en-US" sz="1600" dirty="0">
                <a:latin typeface="+mj-lt"/>
              </a:rPr>
              <a:t>*from entirety of NBS because </a:t>
            </a:r>
            <a:r>
              <a:rPr lang="en-US" sz="1600" dirty="0" err="1">
                <a:latin typeface="+mj-lt"/>
              </a:rPr>
              <a:t>AkFIN</a:t>
            </a:r>
            <a:r>
              <a:rPr lang="en-US" sz="1600" dirty="0">
                <a:latin typeface="+mj-lt"/>
              </a:rPr>
              <a:t> groups that way (https://</a:t>
            </a:r>
            <a:r>
              <a:rPr lang="en-US" sz="1600" dirty="0" err="1">
                <a:latin typeface="+mj-lt"/>
              </a:rPr>
              <a:t>shinyfin.psmfc.org</a:t>
            </a:r>
            <a:r>
              <a:rPr lang="en-US" sz="1600" dirty="0">
                <a:latin typeface="+mj-lt"/>
              </a:rPr>
              <a:t>/</a:t>
            </a:r>
            <a:r>
              <a:rPr lang="en-US" sz="1600" dirty="0" err="1">
                <a:latin typeface="+mj-lt"/>
              </a:rPr>
              <a:t>ak-sst</a:t>
            </a:r>
            <a:r>
              <a:rPr lang="en-US" sz="1600" dirty="0">
                <a:latin typeface="+mj-lt"/>
              </a:rPr>
              <a:t>- </a:t>
            </a:r>
            <a:r>
              <a:rPr lang="en-US" sz="1600" dirty="0" err="1">
                <a:latin typeface="+mj-lt"/>
              </a:rPr>
              <a:t>mhw</a:t>
            </a:r>
            <a:r>
              <a:rPr lang="en-US" sz="1600" dirty="0">
                <a:latin typeface="+mj-lt"/>
              </a:rPr>
              <a:t>) also used in </a:t>
            </a:r>
            <a:r>
              <a:rPr lang="en-US" sz="1600" dirty="0" err="1">
                <a:latin typeface="+mj-lt"/>
              </a:rPr>
              <a:t>howard</a:t>
            </a:r>
            <a:r>
              <a:rPr lang="en-US" sz="1600" dirty="0">
                <a:latin typeface="+mj-lt"/>
              </a:rPr>
              <a:t> von </a:t>
            </a:r>
            <a:r>
              <a:rPr lang="en-US" sz="1600" dirty="0" err="1">
                <a:latin typeface="+mj-lt"/>
              </a:rPr>
              <a:t>biela</a:t>
            </a:r>
            <a:r>
              <a:rPr lang="en-US" sz="1600" dirty="0">
                <a:latin typeface="+mj-lt"/>
              </a:rPr>
              <a:t> paper </a:t>
            </a:r>
          </a:p>
        </p:txBody>
      </p:sp>
      <p:pic>
        <p:nvPicPr>
          <p:cNvPr id="3" name="Content Placeholder 4">
            <a:extLst>
              <a:ext uri="{FF2B5EF4-FFF2-40B4-BE49-F238E27FC236}">
                <a16:creationId xmlns:a16="http://schemas.microsoft.com/office/drawing/2014/main" id="{F2C1BF13-5C66-A143-DC41-80C33E351746}"/>
              </a:ext>
            </a:extLst>
          </p:cNvPr>
          <p:cNvPicPr>
            <a:picLocks noChangeAspect="1"/>
          </p:cNvPicPr>
          <p:nvPr/>
        </p:nvPicPr>
        <p:blipFill>
          <a:blip r:embed="rId3"/>
          <a:stretch>
            <a:fillRect/>
          </a:stretch>
        </p:blipFill>
        <p:spPr>
          <a:xfrm>
            <a:off x="0" y="920163"/>
            <a:ext cx="6784454" cy="3877123"/>
          </a:xfrm>
          <a:prstGeom prst="rect">
            <a:avLst/>
          </a:prstGeom>
        </p:spPr>
      </p:pic>
    </p:spTree>
    <p:extLst>
      <p:ext uri="{BB962C8B-B14F-4D97-AF65-F5344CB8AC3E}">
        <p14:creationId xmlns:p14="http://schemas.microsoft.com/office/powerpoint/2010/main" val="2630177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580AE-A572-C205-1CB1-9393CFBD19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E6B773-4D8F-9C5E-D070-A04B7089C1A4}"/>
              </a:ext>
            </a:extLst>
          </p:cNvPr>
          <p:cNvSpPr>
            <a:spLocks noGrp="1"/>
          </p:cNvSpPr>
          <p:nvPr>
            <p:ph type="title"/>
          </p:nvPr>
        </p:nvSpPr>
        <p:spPr>
          <a:xfrm>
            <a:off x="838200" y="2994"/>
            <a:ext cx="10515600" cy="775612"/>
          </a:xfrm>
        </p:spPr>
        <p:txBody>
          <a:bodyPr>
            <a:normAutofit/>
          </a:bodyPr>
          <a:lstStyle/>
          <a:p>
            <a:r>
              <a:rPr lang="en-US" dirty="0"/>
              <a:t>Stage A: Large Zooplankton NBS</a:t>
            </a:r>
          </a:p>
        </p:txBody>
      </p:sp>
      <p:sp>
        <p:nvSpPr>
          <p:cNvPr id="5" name="TextBox 4">
            <a:extLst>
              <a:ext uri="{FF2B5EF4-FFF2-40B4-BE49-F238E27FC236}">
                <a16:creationId xmlns:a16="http://schemas.microsoft.com/office/drawing/2014/main" id="{65958D09-02A8-AA7F-6273-DC2A1D8C512B}"/>
              </a:ext>
            </a:extLst>
          </p:cNvPr>
          <p:cNvSpPr txBox="1"/>
          <p:nvPr/>
        </p:nvSpPr>
        <p:spPr>
          <a:xfrm>
            <a:off x="6817544" y="1593931"/>
            <a:ext cx="5407546" cy="2862322"/>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b="1" dirty="0">
              <a:latin typeface="+mj-lt"/>
            </a:endParaRPr>
          </a:p>
          <a:p>
            <a:r>
              <a:rPr lang="en-US" b="1" dirty="0">
                <a:latin typeface="+mj-lt"/>
              </a:rPr>
              <a:t>Index format: </a:t>
            </a:r>
            <a:r>
              <a:rPr lang="en-US" dirty="0">
                <a:latin typeface="+mj-lt"/>
              </a:rPr>
              <a:t>Mean (NOT a modeled index!) large copepods in Fall for NBS region: Themisto, Calanus, </a:t>
            </a:r>
            <a:r>
              <a:rPr lang="en-US" dirty="0" err="1">
                <a:latin typeface="+mj-lt"/>
              </a:rPr>
              <a:t>Neocalanus</a:t>
            </a:r>
            <a:r>
              <a:rPr lang="en-US" dirty="0">
                <a:latin typeface="+mj-lt"/>
              </a:rPr>
              <a:t> </a:t>
            </a:r>
            <a:r>
              <a:rPr lang="en-US" dirty="0" err="1">
                <a:latin typeface="+mj-lt"/>
              </a:rPr>
              <a:t>copepod_large</a:t>
            </a:r>
            <a:r>
              <a:rPr lang="en-US" dirty="0">
                <a:latin typeface="+mj-lt"/>
              </a:rPr>
              <a:t>. </a:t>
            </a:r>
          </a:p>
          <a:p>
            <a:r>
              <a:rPr lang="en-US" dirty="0">
                <a:latin typeface="+mj-lt"/>
              </a:rPr>
              <a:t>Could trim to Chum distribution from CC VAST output. </a:t>
            </a:r>
          </a:p>
        </p:txBody>
      </p:sp>
      <p:sp>
        <p:nvSpPr>
          <p:cNvPr id="15" name="TextBox 14">
            <a:extLst>
              <a:ext uri="{FF2B5EF4-FFF2-40B4-BE49-F238E27FC236}">
                <a16:creationId xmlns:a16="http://schemas.microsoft.com/office/drawing/2014/main" id="{D81DF531-AFCA-E457-16AB-5B124C751E7B}"/>
              </a:ext>
            </a:extLst>
          </p:cNvPr>
          <p:cNvSpPr txBox="1"/>
          <p:nvPr/>
        </p:nvSpPr>
        <p:spPr>
          <a:xfrm>
            <a:off x="0" y="6186484"/>
            <a:ext cx="12225090" cy="569387"/>
          </a:xfrm>
          <a:prstGeom prst="rect">
            <a:avLst/>
          </a:prstGeom>
          <a:noFill/>
        </p:spPr>
        <p:txBody>
          <a:bodyPr wrap="square" rtlCol="0">
            <a:spAutoFit/>
          </a:bodyPr>
          <a:lstStyle/>
          <a:p>
            <a:r>
              <a:rPr lang="en-US" sz="1500" dirty="0"/>
              <a:t>Source:</a:t>
            </a:r>
          </a:p>
          <a:p>
            <a:r>
              <a:rPr lang="en-US" sz="1600" dirty="0">
                <a:latin typeface="+mj-lt"/>
              </a:rPr>
              <a:t>NOAA NBS survey, </a:t>
            </a:r>
            <a:r>
              <a:rPr lang="en-US" sz="1600" dirty="0" err="1">
                <a:latin typeface="+mj-lt"/>
              </a:rPr>
              <a:t>EcoFOCI</a:t>
            </a:r>
            <a:r>
              <a:rPr lang="en-US" sz="1600" dirty="0">
                <a:latin typeface="+mj-lt"/>
              </a:rPr>
              <a:t> and EMA, sent from D Kimmel 2000-2018</a:t>
            </a:r>
          </a:p>
        </p:txBody>
      </p:sp>
      <p:pic>
        <p:nvPicPr>
          <p:cNvPr id="6" name="Picture 5">
            <a:extLst>
              <a:ext uri="{FF2B5EF4-FFF2-40B4-BE49-F238E27FC236}">
                <a16:creationId xmlns:a16="http://schemas.microsoft.com/office/drawing/2014/main" id="{15F70408-213A-8236-6D54-8298A856D1ED}"/>
              </a:ext>
            </a:extLst>
          </p:cNvPr>
          <p:cNvPicPr>
            <a:picLocks noChangeAspect="1"/>
          </p:cNvPicPr>
          <p:nvPr/>
        </p:nvPicPr>
        <p:blipFill>
          <a:blip r:embed="rId3"/>
          <a:stretch>
            <a:fillRect/>
          </a:stretch>
        </p:blipFill>
        <p:spPr>
          <a:xfrm>
            <a:off x="68277" y="1648794"/>
            <a:ext cx="6603795" cy="3773597"/>
          </a:xfrm>
          <a:prstGeom prst="rect">
            <a:avLst/>
          </a:prstGeom>
        </p:spPr>
      </p:pic>
    </p:spTree>
    <p:extLst>
      <p:ext uri="{BB962C8B-B14F-4D97-AF65-F5344CB8AC3E}">
        <p14:creationId xmlns:p14="http://schemas.microsoft.com/office/powerpoint/2010/main" val="1803638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778DF-66DD-3862-4720-298D6909DA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3975B6-65B2-6809-C047-FDBA5D381C8C}"/>
              </a:ext>
            </a:extLst>
          </p:cNvPr>
          <p:cNvSpPr>
            <a:spLocks noGrp="1"/>
          </p:cNvSpPr>
          <p:nvPr>
            <p:ph type="title"/>
          </p:nvPr>
        </p:nvSpPr>
        <p:spPr>
          <a:xfrm>
            <a:off x="838200" y="2994"/>
            <a:ext cx="10515600" cy="775612"/>
          </a:xfrm>
        </p:spPr>
        <p:txBody>
          <a:bodyPr>
            <a:normAutofit/>
          </a:bodyPr>
          <a:lstStyle/>
          <a:p>
            <a:r>
              <a:rPr lang="en-US" dirty="0"/>
              <a:t>Stage A: Gelatinous Zooplankton NBS</a:t>
            </a:r>
          </a:p>
        </p:txBody>
      </p:sp>
      <p:sp>
        <p:nvSpPr>
          <p:cNvPr id="5" name="TextBox 4">
            <a:extLst>
              <a:ext uri="{FF2B5EF4-FFF2-40B4-BE49-F238E27FC236}">
                <a16:creationId xmlns:a16="http://schemas.microsoft.com/office/drawing/2014/main" id="{D6F19FBC-7AE1-F518-B6A0-4FD3677430CF}"/>
              </a:ext>
            </a:extLst>
          </p:cNvPr>
          <p:cNvSpPr txBox="1"/>
          <p:nvPr/>
        </p:nvSpPr>
        <p:spPr>
          <a:xfrm>
            <a:off x="6817544" y="1593931"/>
            <a:ext cx="5407546" cy="2862322"/>
          </a:xfrm>
          <a:prstGeom prst="rect">
            <a:avLst/>
          </a:prstGeom>
          <a:noFill/>
        </p:spPr>
        <p:txBody>
          <a:bodyPr wrap="square" rtlCol="0">
            <a:spAutoFit/>
          </a:bodyPr>
          <a:lstStyle/>
          <a:p>
            <a:pPr marL="0" marR="0">
              <a:spcBef>
                <a:spcPts val="0"/>
              </a:spcBef>
              <a:spcAft>
                <a:spcPts val="0"/>
              </a:spcAft>
            </a:pPr>
            <a:r>
              <a:rPr lang="en-US" sz="1800" b="1" dirty="0">
                <a:effectLst/>
                <a:latin typeface="+mj-lt"/>
                <a:ea typeface="Calibri" panose="020F0502020204030204" pitchFamily="34" charset="0"/>
              </a:rPr>
              <a:t>Hypothesis</a:t>
            </a:r>
            <a:r>
              <a:rPr lang="en-US" sz="1800" dirty="0">
                <a:effectLst/>
                <a:latin typeface="+mj-lt"/>
                <a:ea typeface="Calibri" panose="020F0502020204030204" pitchFamily="34" charset="0"/>
              </a:rPr>
              <a:t>: Positive relationship between prey abundance and juvenile abundance. </a:t>
            </a:r>
          </a:p>
          <a:p>
            <a:pPr marL="0" marR="0">
              <a:spcBef>
                <a:spcPts val="0"/>
              </a:spcBef>
              <a:spcAft>
                <a:spcPts val="0"/>
              </a:spcAft>
            </a:pPr>
            <a:endParaRPr lang="en-US" sz="1800" dirty="0">
              <a:effectLst/>
              <a:latin typeface="+mj-lt"/>
              <a:ea typeface="Times New Roman" panose="02020603050405020304" pitchFamily="18" charset="0"/>
            </a:endParaRPr>
          </a:p>
          <a:p>
            <a:r>
              <a:rPr lang="en-US" sz="1800" b="1" dirty="0">
                <a:effectLst/>
                <a:latin typeface="+mj-lt"/>
                <a:ea typeface="Calibri" panose="020F0502020204030204" pitchFamily="34" charset="0"/>
              </a:rPr>
              <a:t>Mechanism</a:t>
            </a:r>
            <a:r>
              <a:rPr lang="en-US" sz="1800" dirty="0">
                <a:effectLst/>
                <a:latin typeface="+mj-lt"/>
                <a:ea typeface="Calibri" panose="020F0502020204030204" pitchFamily="34" charset="0"/>
              </a:rPr>
              <a:t>: More available prey can foster greater survival, greater abundances </a:t>
            </a:r>
          </a:p>
          <a:p>
            <a:endParaRPr lang="en-US" b="1" dirty="0">
              <a:latin typeface="+mj-lt"/>
            </a:endParaRPr>
          </a:p>
          <a:p>
            <a:r>
              <a:rPr lang="en-US" b="1" dirty="0">
                <a:latin typeface="+mj-lt"/>
              </a:rPr>
              <a:t>Index format: </a:t>
            </a:r>
            <a:r>
              <a:rPr lang="en-US" dirty="0">
                <a:latin typeface="+mj-lt"/>
              </a:rPr>
              <a:t>Mean (NOT a modeled index!) gelatinous </a:t>
            </a:r>
            <a:r>
              <a:rPr lang="en-US" dirty="0" err="1">
                <a:latin typeface="+mj-lt"/>
              </a:rPr>
              <a:t>zoop</a:t>
            </a:r>
            <a:r>
              <a:rPr lang="en-US" dirty="0">
                <a:latin typeface="+mj-lt"/>
              </a:rPr>
              <a:t> in Fall for NBS region: </a:t>
            </a:r>
            <a:r>
              <a:rPr lang="en-US" dirty="0" err="1">
                <a:latin typeface="+mj-lt"/>
              </a:rPr>
              <a:t>Cnideria</a:t>
            </a:r>
            <a:r>
              <a:rPr lang="en-US" dirty="0">
                <a:latin typeface="+mj-lt"/>
              </a:rPr>
              <a:t> small and large</a:t>
            </a:r>
          </a:p>
          <a:p>
            <a:endParaRPr lang="en-US" dirty="0">
              <a:latin typeface="+mj-lt"/>
            </a:endParaRPr>
          </a:p>
          <a:p>
            <a:r>
              <a:rPr lang="en-US" dirty="0">
                <a:latin typeface="+mj-lt"/>
              </a:rPr>
              <a:t>Could trim to Chum distribution from CC VAST output. </a:t>
            </a:r>
          </a:p>
        </p:txBody>
      </p:sp>
      <p:sp>
        <p:nvSpPr>
          <p:cNvPr id="15" name="TextBox 14">
            <a:extLst>
              <a:ext uri="{FF2B5EF4-FFF2-40B4-BE49-F238E27FC236}">
                <a16:creationId xmlns:a16="http://schemas.microsoft.com/office/drawing/2014/main" id="{D7BFC3B5-5E21-374F-D60C-6BC132891A09}"/>
              </a:ext>
            </a:extLst>
          </p:cNvPr>
          <p:cNvSpPr txBox="1"/>
          <p:nvPr/>
        </p:nvSpPr>
        <p:spPr>
          <a:xfrm>
            <a:off x="0" y="6186484"/>
            <a:ext cx="12225090" cy="569387"/>
          </a:xfrm>
          <a:prstGeom prst="rect">
            <a:avLst/>
          </a:prstGeom>
          <a:noFill/>
        </p:spPr>
        <p:txBody>
          <a:bodyPr wrap="square" rtlCol="0">
            <a:spAutoFit/>
          </a:bodyPr>
          <a:lstStyle/>
          <a:p>
            <a:r>
              <a:rPr lang="en-US" sz="1500" dirty="0"/>
              <a:t>Source:</a:t>
            </a:r>
          </a:p>
          <a:p>
            <a:r>
              <a:rPr lang="en-US" sz="1600" dirty="0">
                <a:latin typeface="+mj-lt"/>
              </a:rPr>
              <a:t>NOAA NBS survey, </a:t>
            </a:r>
            <a:r>
              <a:rPr lang="en-US" sz="1600" dirty="0" err="1">
                <a:latin typeface="+mj-lt"/>
              </a:rPr>
              <a:t>EcoFOCI</a:t>
            </a:r>
            <a:r>
              <a:rPr lang="en-US" sz="1600" dirty="0">
                <a:latin typeface="+mj-lt"/>
              </a:rPr>
              <a:t> and EMA, sent from D Kimmel 2000-2018</a:t>
            </a:r>
          </a:p>
        </p:txBody>
      </p:sp>
      <p:pic>
        <p:nvPicPr>
          <p:cNvPr id="4" name="Picture 3">
            <a:extLst>
              <a:ext uri="{FF2B5EF4-FFF2-40B4-BE49-F238E27FC236}">
                <a16:creationId xmlns:a16="http://schemas.microsoft.com/office/drawing/2014/main" id="{B8C1F928-4C8F-C6C3-8712-21CB0DABA545}"/>
              </a:ext>
            </a:extLst>
          </p:cNvPr>
          <p:cNvPicPr>
            <a:picLocks noChangeAspect="1"/>
          </p:cNvPicPr>
          <p:nvPr/>
        </p:nvPicPr>
        <p:blipFill>
          <a:blip r:embed="rId3"/>
          <a:stretch>
            <a:fillRect/>
          </a:stretch>
        </p:blipFill>
        <p:spPr>
          <a:xfrm>
            <a:off x="0" y="1593931"/>
            <a:ext cx="6400800" cy="3657600"/>
          </a:xfrm>
          <a:prstGeom prst="rect">
            <a:avLst/>
          </a:prstGeom>
        </p:spPr>
      </p:pic>
      <p:sp>
        <p:nvSpPr>
          <p:cNvPr id="7" name="Rectangle 6">
            <a:extLst>
              <a:ext uri="{FF2B5EF4-FFF2-40B4-BE49-F238E27FC236}">
                <a16:creationId xmlns:a16="http://schemas.microsoft.com/office/drawing/2014/main" id="{77F4B907-1B8C-FA42-C572-74CA10CF7EA8}"/>
              </a:ext>
            </a:extLst>
          </p:cNvPr>
          <p:cNvSpPr/>
          <p:nvPr/>
        </p:nvSpPr>
        <p:spPr>
          <a:xfrm>
            <a:off x="3401568" y="1865376"/>
            <a:ext cx="539496" cy="4297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1102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11181</TotalTime>
  <Words>3905</Words>
  <Application>Microsoft Macintosh PowerPoint</Application>
  <PresentationFormat>Widescreen</PresentationFormat>
  <Paragraphs>267</Paragraphs>
  <Slides>21</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Noto Serif</vt:lpstr>
      <vt:lpstr>Times New Roman</vt:lpstr>
      <vt:lpstr>Office Theme</vt:lpstr>
      <vt:lpstr>Complete Proposed Covariate list</vt:lpstr>
      <vt:lpstr>PowerPoint Presentation</vt:lpstr>
      <vt:lpstr>Cov A colinearity</vt:lpstr>
      <vt:lpstr>PowerPoint Presentation</vt:lpstr>
      <vt:lpstr>Stage A: Mean summer mainstem river discharge</vt:lpstr>
      <vt:lpstr>Stage A: Air Temperature  </vt:lpstr>
      <vt:lpstr>Stage A: NBS Cumulative Degree Days</vt:lpstr>
      <vt:lpstr>Stage A: Large Zooplankton NBS</vt:lpstr>
      <vt:lpstr>Stage A: Gelatinous Zooplankton NBS</vt:lpstr>
      <vt:lpstr>Stage B: SEBS SST   </vt:lpstr>
      <vt:lpstr>Stage B: Mean river discharge, summer  </vt:lpstr>
      <vt:lpstr>Stage B: Hatchery releases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useful notes</vt:lpstr>
      <vt:lpstr>priors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Genoa Sullaway</dc:creator>
  <cp:lastModifiedBy>Genoa Sullaway</cp:lastModifiedBy>
  <cp:revision>43</cp:revision>
  <dcterms:created xsi:type="dcterms:W3CDTF">2024-01-08T14:29:42Z</dcterms:created>
  <dcterms:modified xsi:type="dcterms:W3CDTF">2024-02-16T20:27:18Z</dcterms:modified>
</cp:coreProperties>
</file>