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5a9af092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45a9af092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45a9af092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45a9af092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5a9af092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45a9af092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5a9af092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45a9af092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5a9af092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45a9af092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5a9af0928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45a9af0928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5a9af092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45a9af092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5a9af09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45a9af09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5a9af092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5a9af092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5a9af09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5a9af09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5a9af092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5a9af092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5a9af092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5a9af092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5a9af092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5a9af092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5a9af092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45a9af092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5a9af092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45a9af092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30.png"/><Relationship Id="rId7" Type="http://schemas.openxmlformats.org/officeDocument/2006/relationships/image" Target="../media/image22.png"/><Relationship Id="rId8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-231550"/>
            <a:ext cx="8520600" cy="14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500"/>
              <a:t>Airbnb pricing in the Berlin region</a:t>
            </a:r>
            <a:endParaRPr sz="4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226100" y="1310125"/>
            <a:ext cx="6449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679"/>
              <a:t>What insights can we gain from an exploratory data analysis (EDA) and a simple linear regression model?</a:t>
            </a:r>
            <a:endParaRPr sz="1679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06450" y="4384150"/>
            <a:ext cx="6449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280">
                <a:solidFill>
                  <a:srgbClr val="B7B7B7"/>
                </a:solidFill>
              </a:rPr>
              <a:t>Oriana Genolet </a:t>
            </a:r>
            <a:endParaRPr sz="128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8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280">
                <a:solidFill>
                  <a:srgbClr val="B7B7B7"/>
                </a:solidFill>
              </a:rPr>
              <a:t>19.08.2022</a:t>
            </a:r>
            <a:endParaRPr sz="1280">
              <a:solidFill>
                <a:srgbClr val="B7B7B7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950" y="2102725"/>
            <a:ext cx="4616801" cy="25969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/>
        </p:nvSpPr>
        <p:spPr>
          <a:xfrm>
            <a:off x="169025" y="217325"/>
            <a:ext cx="848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LRM: </a:t>
            </a:r>
            <a:r>
              <a:rPr lang="de" sz="1800"/>
              <a:t>what are the factors that might influence the Airbnb prices in Berlin?</a:t>
            </a:r>
            <a:endParaRPr sz="1800"/>
          </a:p>
        </p:txBody>
      </p:sp>
      <p:pic>
        <p:nvPicPr>
          <p:cNvPr id="219" name="Google Shape;2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600" y="785425"/>
            <a:ext cx="4788362" cy="4159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2"/>
          <p:cNvSpPr txBox="1"/>
          <p:nvPr/>
        </p:nvSpPr>
        <p:spPr>
          <a:xfrm>
            <a:off x="427150" y="1771900"/>
            <a:ext cx="2909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LRM gives us additional information about which are the top features in this Airbnb dataset and how they impact </a:t>
            </a:r>
            <a:r>
              <a:rPr lang="de"/>
              <a:t>pricing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With an EDA is easier to visualize which districts and neighbourhoods are more expensive/cheaper </a:t>
            </a:r>
            <a:endParaRPr/>
          </a:p>
        </p:txBody>
      </p:sp>
      <p:sp>
        <p:nvSpPr>
          <p:cNvPr id="221" name="Google Shape;221;p22"/>
          <p:cNvSpPr/>
          <p:nvPr/>
        </p:nvSpPr>
        <p:spPr>
          <a:xfrm>
            <a:off x="3753975" y="974900"/>
            <a:ext cx="1086900" cy="1109400"/>
          </a:xfrm>
          <a:prstGeom prst="rect">
            <a:avLst/>
          </a:prstGeom>
          <a:noFill/>
          <a:ln cap="flat" cmpd="sng" w="9525">
            <a:solidFill>
              <a:srgbClr val="DC2D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Thank you for your attention!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2">
              <a:solidFill>
                <a:srgbClr val="999999"/>
              </a:solidFill>
            </a:endParaRPr>
          </a:p>
        </p:txBody>
      </p:sp>
      <p:pic>
        <p:nvPicPr>
          <p:cNvPr id="227" name="Google Shape;2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300" y="1200500"/>
            <a:ext cx="4778201" cy="3185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8" name="Google Shape;228;p23"/>
          <p:cNvSpPr txBox="1"/>
          <p:nvPr/>
        </p:nvSpPr>
        <p:spPr>
          <a:xfrm>
            <a:off x="7187450" y="4416350"/>
            <a:ext cx="3529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022">
                <a:solidFill>
                  <a:srgbClr val="999999"/>
                </a:solidFill>
              </a:rPr>
              <a:t>Questions?.... </a:t>
            </a:r>
            <a:endParaRPr sz="2022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/>
        </p:nvSpPr>
        <p:spPr>
          <a:xfrm>
            <a:off x="169025" y="217325"/>
            <a:ext cx="848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LRM: </a:t>
            </a:r>
            <a:r>
              <a:rPr lang="de" sz="1800"/>
              <a:t>what are the factors that might influence the Airbnb prices in Berlin?</a:t>
            </a:r>
            <a:endParaRPr sz="1800"/>
          </a:p>
        </p:txBody>
      </p:sp>
      <p:pic>
        <p:nvPicPr>
          <p:cNvPr id="234" name="Google Shape;2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831425"/>
            <a:ext cx="2238250" cy="20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4025" y="828136"/>
            <a:ext cx="2277675" cy="2100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0150" y="831425"/>
            <a:ext cx="2238250" cy="2093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3300" y="831426"/>
            <a:ext cx="2238273" cy="20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675" y="3001512"/>
            <a:ext cx="2238250" cy="2093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00150" y="3001512"/>
            <a:ext cx="2238250" cy="2093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20126" y="3001501"/>
            <a:ext cx="2238250" cy="2093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100" y="788287"/>
            <a:ext cx="2277664" cy="20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5975" y="788300"/>
            <a:ext cx="2277675" cy="209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5975" y="2997300"/>
            <a:ext cx="2277675" cy="2093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8500" y="2948825"/>
            <a:ext cx="2277675" cy="2137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1975" y="2997300"/>
            <a:ext cx="2334575" cy="2146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80326" y="782600"/>
            <a:ext cx="2277675" cy="209388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5"/>
          <p:cNvSpPr txBox="1"/>
          <p:nvPr/>
        </p:nvSpPr>
        <p:spPr>
          <a:xfrm>
            <a:off x="169025" y="217325"/>
            <a:ext cx="848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LRM: </a:t>
            </a:r>
            <a:r>
              <a:rPr lang="de" sz="1800"/>
              <a:t>what are the factors that might influence the Airbnb prices in Berlin?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/>
        </p:nvSpPr>
        <p:spPr>
          <a:xfrm>
            <a:off x="169025" y="217325"/>
            <a:ext cx="848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LRM: </a:t>
            </a:r>
            <a:r>
              <a:rPr lang="de" sz="1800"/>
              <a:t>what are the factors that might influence the Airbnb prices in Berlin?</a:t>
            </a:r>
            <a:endParaRPr sz="1800"/>
          </a:p>
        </p:txBody>
      </p:sp>
      <p:pic>
        <p:nvPicPr>
          <p:cNvPr id="257" name="Google Shape;2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64825"/>
            <a:ext cx="2733275" cy="25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5700" y="1364825"/>
            <a:ext cx="2733275" cy="2512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9200" y="1364825"/>
            <a:ext cx="2676125" cy="246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/>
        </p:nvSpPr>
        <p:spPr>
          <a:xfrm>
            <a:off x="169025" y="217325"/>
            <a:ext cx="848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LRM: </a:t>
            </a:r>
            <a:r>
              <a:rPr lang="de" sz="1800"/>
              <a:t>what are the factors that might influence the Airbnb prices in Berlin?</a:t>
            </a:r>
            <a:endParaRPr sz="1800"/>
          </a:p>
        </p:txBody>
      </p:sp>
      <p:pic>
        <p:nvPicPr>
          <p:cNvPr id="265" name="Google Shape;2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975" y="1201225"/>
            <a:ext cx="3162300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200" y="1201225"/>
            <a:ext cx="3248025" cy="303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27"/>
          <p:cNvCxnSpPr/>
          <p:nvPr/>
        </p:nvCxnSpPr>
        <p:spPr>
          <a:xfrm>
            <a:off x="3911375" y="2720463"/>
            <a:ext cx="116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/>
        </p:nvSpPr>
        <p:spPr>
          <a:xfrm>
            <a:off x="169025" y="217325"/>
            <a:ext cx="848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LRM: </a:t>
            </a:r>
            <a:r>
              <a:rPr lang="de" sz="1800"/>
              <a:t>what are the factors that might influence the Airbnb prices in Berlin?</a:t>
            </a:r>
            <a:endParaRPr sz="1800"/>
          </a:p>
        </p:txBody>
      </p:sp>
      <p:pic>
        <p:nvPicPr>
          <p:cNvPr id="273" name="Google Shape;2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925" y="831425"/>
            <a:ext cx="7543817" cy="41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750" y="755237"/>
            <a:ext cx="4242500" cy="34229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69025" y="217325"/>
            <a:ext cx="695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Data: </a:t>
            </a:r>
            <a:r>
              <a:rPr b="1" lang="de" sz="1600">
                <a:solidFill>
                  <a:srgbClr val="666666"/>
                </a:solidFill>
              </a:rPr>
              <a:t>Inside Airbnb </a:t>
            </a:r>
            <a:endParaRPr b="1" sz="1600">
              <a:solidFill>
                <a:srgbClr val="66666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25975" y="4407000"/>
            <a:ext cx="69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14711 </a:t>
            </a:r>
            <a:r>
              <a:rPr lang="de"/>
              <a:t>data points</a:t>
            </a:r>
            <a:r>
              <a:rPr lang="de"/>
              <a:t> from the Berlin region (AF)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558550" y="366000"/>
            <a:ext cx="44841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Features: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N° of bathrooms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Bedrooms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N° of people it accommodates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District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Neighbourhood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Room type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Property type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Amenities</a:t>
            </a:r>
            <a:r>
              <a:rPr lang="de"/>
              <a:t>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Balcony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Bbq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Kitchen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Washer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Parking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Wifi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>
                <a:solidFill>
                  <a:schemeClr val="dk1"/>
                </a:solidFill>
              </a:rPr>
              <a:t>Host verification</a:t>
            </a:r>
            <a:r>
              <a:rPr lang="de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">
                <a:solidFill>
                  <a:schemeClr val="dk1"/>
                </a:solidFill>
              </a:rPr>
              <a:t>Phone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">
                <a:solidFill>
                  <a:schemeClr val="dk1"/>
                </a:solidFill>
              </a:rPr>
              <a:t>Email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">
                <a:solidFill>
                  <a:schemeClr val="dk1"/>
                </a:solidFill>
              </a:rPr>
              <a:t>Work email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69025" y="217325"/>
            <a:ext cx="848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EDA: </a:t>
            </a:r>
            <a:r>
              <a:rPr lang="de" sz="1800"/>
              <a:t>what are the factors that might influence the Airbnb prices in Berlin?</a:t>
            </a:r>
            <a:endParaRPr sz="1800"/>
          </a:p>
        </p:txBody>
      </p:sp>
      <p:grpSp>
        <p:nvGrpSpPr>
          <p:cNvPr id="71" name="Google Shape;71;p15"/>
          <p:cNvGrpSpPr/>
          <p:nvPr/>
        </p:nvGrpSpPr>
        <p:grpSpPr>
          <a:xfrm>
            <a:off x="1612275" y="646425"/>
            <a:ext cx="5099774" cy="4433024"/>
            <a:chOff x="1612275" y="646425"/>
            <a:chExt cx="5099774" cy="4433024"/>
          </a:xfrm>
        </p:grpSpPr>
        <p:pic>
          <p:nvPicPr>
            <p:cNvPr id="72" name="Google Shape;7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12275" y="679025"/>
              <a:ext cx="5099774" cy="440042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3" name="Google Shape;73;p15"/>
            <p:cNvCxnSpPr/>
            <p:nvPr/>
          </p:nvCxnSpPr>
          <p:spPr>
            <a:xfrm rot="10800000">
              <a:off x="2409825" y="909750"/>
              <a:ext cx="0" cy="6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5"/>
            <p:cNvCxnSpPr/>
            <p:nvPr/>
          </p:nvCxnSpPr>
          <p:spPr>
            <a:xfrm>
              <a:off x="2414600" y="909650"/>
              <a:ext cx="1576500" cy="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5"/>
            <p:cNvCxnSpPr/>
            <p:nvPr/>
          </p:nvCxnSpPr>
          <p:spPr>
            <a:xfrm>
              <a:off x="3990975" y="919175"/>
              <a:ext cx="0" cy="4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" name="Google Shape;76;p15"/>
            <p:cNvSpPr txBox="1"/>
            <p:nvPr/>
          </p:nvSpPr>
          <p:spPr>
            <a:xfrm>
              <a:off x="2981325" y="651200"/>
              <a:ext cx="44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/>
                <a:t>***</a:t>
              </a:r>
              <a:endParaRPr sz="1200"/>
            </a:p>
          </p:txBody>
        </p:sp>
        <p:cxnSp>
          <p:nvCxnSpPr>
            <p:cNvPr id="77" name="Google Shape;77;p15"/>
            <p:cNvCxnSpPr/>
            <p:nvPr/>
          </p:nvCxnSpPr>
          <p:spPr>
            <a:xfrm rot="10800000">
              <a:off x="4691075" y="904975"/>
              <a:ext cx="0" cy="6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5"/>
            <p:cNvCxnSpPr/>
            <p:nvPr/>
          </p:nvCxnSpPr>
          <p:spPr>
            <a:xfrm>
              <a:off x="4695850" y="904875"/>
              <a:ext cx="1576500" cy="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5"/>
            <p:cNvCxnSpPr/>
            <p:nvPr/>
          </p:nvCxnSpPr>
          <p:spPr>
            <a:xfrm>
              <a:off x="6272225" y="914400"/>
              <a:ext cx="0" cy="4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" name="Google Shape;80;p15"/>
            <p:cNvSpPr txBox="1"/>
            <p:nvPr/>
          </p:nvSpPr>
          <p:spPr>
            <a:xfrm>
              <a:off x="5262575" y="646425"/>
              <a:ext cx="44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/>
                <a:t>**</a:t>
              </a:r>
              <a:endParaRPr sz="1200"/>
            </a:p>
          </p:txBody>
        </p:sp>
        <p:cxnSp>
          <p:nvCxnSpPr>
            <p:cNvPr id="81" name="Google Shape;81;p15"/>
            <p:cNvCxnSpPr/>
            <p:nvPr/>
          </p:nvCxnSpPr>
          <p:spPr>
            <a:xfrm rot="10800000">
              <a:off x="2486025" y="3043350"/>
              <a:ext cx="0" cy="6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15"/>
            <p:cNvCxnSpPr/>
            <p:nvPr/>
          </p:nvCxnSpPr>
          <p:spPr>
            <a:xfrm>
              <a:off x="2490800" y="3043250"/>
              <a:ext cx="1576500" cy="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5"/>
            <p:cNvCxnSpPr/>
            <p:nvPr/>
          </p:nvCxnSpPr>
          <p:spPr>
            <a:xfrm>
              <a:off x="4067175" y="3052775"/>
              <a:ext cx="0" cy="4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4" name="Google Shape;84;p15"/>
            <p:cNvSpPr txBox="1"/>
            <p:nvPr/>
          </p:nvSpPr>
          <p:spPr>
            <a:xfrm>
              <a:off x="3057525" y="2784800"/>
              <a:ext cx="44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/>
                <a:t>*</a:t>
              </a:r>
              <a:endParaRPr sz="1200"/>
            </a:p>
          </p:txBody>
        </p:sp>
      </p:grpSp>
      <p:sp>
        <p:nvSpPr>
          <p:cNvPr id="85" name="Google Shape;85;p15"/>
          <p:cNvSpPr txBox="1"/>
          <p:nvPr/>
        </p:nvSpPr>
        <p:spPr>
          <a:xfrm>
            <a:off x="4865525" y="3315775"/>
            <a:ext cx="2595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higher the number of bathrooms, bedrooms and the more people the object can accommodate, the higher the prices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169025" y="217325"/>
            <a:ext cx="848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EDA: </a:t>
            </a:r>
            <a:r>
              <a:rPr lang="de" sz="1800"/>
              <a:t>what are the factors that might influence the Airbnb prices in Berlin?</a:t>
            </a:r>
            <a:endParaRPr sz="1800"/>
          </a:p>
        </p:txBody>
      </p:sp>
      <p:grpSp>
        <p:nvGrpSpPr>
          <p:cNvPr id="91" name="Google Shape;91;p16"/>
          <p:cNvGrpSpPr/>
          <p:nvPr/>
        </p:nvGrpSpPr>
        <p:grpSpPr>
          <a:xfrm>
            <a:off x="1796275" y="803700"/>
            <a:ext cx="5647400" cy="4139125"/>
            <a:chOff x="1796275" y="803700"/>
            <a:chExt cx="5647400" cy="4139125"/>
          </a:xfrm>
        </p:grpSpPr>
        <p:pic>
          <p:nvPicPr>
            <p:cNvPr id="92" name="Google Shape;92;p16"/>
            <p:cNvPicPr preferRelativeResize="0"/>
            <p:nvPr/>
          </p:nvPicPr>
          <p:blipFill rotWithShape="1">
            <a:blip r:embed="rId3">
              <a:alphaModFix/>
            </a:blip>
            <a:srcRect b="0" l="0" r="5078" t="12234"/>
            <a:stretch/>
          </p:blipFill>
          <p:spPr>
            <a:xfrm>
              <a:off x="1796275" y="803700"/>
              <a:ext cx="5188100" cy="41391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3" name="Google Shape;93;p16"/>
            <p:cNvCxnSpPr/>
            <p:nvPr/>
          </p:nvCxnSpPr>
          <p:spPr>
            <a:xfrm>
              <a:off x="6996125" y="1200150"/>
              <a:ext cx="85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16"/>
            <p:cNvCxnSpPr/>
            <p:nvPr/>
          </p:nvCxnSpPr>
          <p:spPr>
            <a:xfrm>
              <a:off x="7077075" y="1200150"/>
              <a:ext cx="0" cy="318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16"/>
            <p:cNvCxnSpPr/>
            <p:nvPr/>
          </p:nvCxnSpPr>
          <p:spPr>
            <a:xfrm rot="10800000">
              <a:off x="6339050" y="4386275"/>
              <a:ext cx="74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16"/>
            <p:cNvCxnSpPr/>
            <p:nvPr/>
          </p:nvCxnSpPr>
          <p:spPr>
            <a:xfrm>
              <a:off x="2409825" y="1452575"/>
              <a:ext cx="833400" cy="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16"/>
            <p:cNvCxnSpPr/>
            <p:nvPr/>
          </p:nvCxnSpPr>
          <p:spPr>
            <a:xfrm>
              <a:off x="3433775" y="1462175"/>
              <a:ext cx="881100" cy="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16"/>
            <p:cNvCxnSpPr/>
            <p:nvPr/>
          </p:nvCxnSpPr>
          <p:spPr>
            <a:xfrm>
              <a:off x="4310075" y="1481150"/>
              <a:ext cx="0" cy="31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9" name="Google Shape;99;p16"/>
            <p:cNvSpPr txBox="1"/>
            <p:nvPr/>
          </p:nvSpPr>
          <p:spPr>
            <a:xfrm>
              <a:off x="3190850" y="1329250"/>
              <a:ext cx="366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900"/>
                <a:t>***</a:t>
              </a:r>
              <a:endParaRPr sz="900"/>
            </a:p>
          </p:txBody>
        </p:sp>
        <p:sp>
          <p:nvSpPr>
            <p:cNvPr id="100" name="Google Shape;100;p16"/>
            <p:cNvSpPr txBox="1"/>
            <p:nvPr/>
          </p:nvSpPr>
          <p:spPr>
            <a:xfrm>
              <a:off x="7077075" y="2647950"/>
              <a:ext cx="366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900"/>
                <a:t>***</a:t>
              </a:r>
              <a:endParaRPr sz="900"/>
            </a:p>
          </p:txBody>
        </p:sp>
      </p:grpSp>
      <p:sp>
        <p:nvSpPr>
          <p:cNvPr id="101" name="Google Shape;101;p16"/>
          <p:cNvSpPr txBox="1"/>
          <p:nvPr/>
        </p:nvSpPr>
        <p:spPr>
          <a:xfrm>
            <a:off x="1985750" y="3702125"/>
            <a:ext cx="2595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District and neighbourhood also seem to have a considerable impact on Airbnb prices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/>
        </p:nvSpPr>
        <p:spPr>
          <a:xfrm>
            <a:off x="169025" y="217325"/>
            <a:ext cx="848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EDA: </a:t>
            </a:r>
            <a:r>
              <a:rPr lang="de" sz="1800"/>
              <a:t>what are the factors that might influence the Airbnb prices in Berlin?</a:t>
            </a:r>
            <a:endParaRPr sz="1800"/>
          </a:p>
        </p:txBody>
      </p:sp>
      <p:grpSp>
        <p:nvGrpSpPr>
          <p:cNvPr id="107" name="Google Shape;107;p17"/>
          <p:cNvGrpSpPr/>
          <p:nvPr/>
        </p:nvGrpSpPr>
        <p:grpSpPr>
          <a:xfrm>
            <a:off x="1734600" y="821025"/>
            <a:ext cx="5861475" cy="4170076"/>
            <a:chOff x="1734600" y="821025"/>
            <a:chExt cx="5861475" cy="4170076"/>
          </a:xfrm>
        </p:grpSpPr>
        <p:pic>
          <p:nvPicPr>
            <p:cNvPr id="108" name="Google Shape;108;p17"/>
            <p:cNvPicPr preferRelativeResize="0"/>
            <p:nvPr/>
          </p:nvPicPr>
          <p:blipFill rotWithShape="1">
            <a:blip r:embed="rId3">
              <a:alphaModFix/>
            </a:blip>
            <a:srcRect b="0" l="0" r="3975" t="12518"/>
            <a:stretch/>
          </p:blipFill>
          <p:spPr>
            <a:xfrm>
              <a:off x="1734600" y="821025"/>
              <a:ext cx="5304773" cy="417007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17"/>
            <p:cNvCxnSpPr/>
            <p:nvPr/>
          </p:nvCxnSpPr>
          <p:spPr>
            <a:xfrm>
              <a:off x="2581400" y="1509850"/>
              <a:ext cx="561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7"/>
            <p:cNvCxnSpPr/>
            <p:nvPr/>
          </p:nvCxnSpPr>
          <p:spPr>
            <a:xfrm>
              <a:off x="3448050" y="1505050"/>
              <a:ext cx="590700" cy="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17"/>
            <p:cNvCxnSpPr/>
            <p:nvPr/>
          </p:nvCxnSpPr>
          <p:spPr>
            <a:xfrm flipH="1">
              <a:off x="4033950" y="1509850"/>
              <a:ext cx="4800" cy="87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2" name="Google Shape;112;p17"/>
            <p:cNvSpPr txBox="1"/>
            <p:nvPr/>
          </p:nvSpPr>
          <p:spPr>
            <a:xfrm>
              <a:off x="3143300" y="1391175"/>
              <a:ext cx="366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900"/>
                <a:t>***</a:t>
              </a:r>
              <a:endParaRPr sz="900"/>
            </a:p>
          </p:txBody>
        </p:sp>
        <p:cxnSp>
          <p:nvCxnSpPr>
            <p:cNvPr id="113" name="Google Shape;113;p17"/>
            <p:cNvCxnSpPr/>
            <p:nvPr/>
          </p:nvCxnSpPr>
          <p:spPr>
            <a:xfrm>
              <a:off x="7148525" y="1200150"/>
              <a:ext cx="85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7"/>
            <p:cNvCxnSpPr/>
            <p:nvPr/>
          </p:nvCxnSpPr>
          <p:spPr>
            <a:xfrm>
              <a:off x="7229475" y="1200150"/>
              <a:ext cx="9600" cy="322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7"/>
            <p:cNvCxnSpPr/>
            <p:nvPr/>
          </p:nvCxnSpPr>
          <p:spPr>
            <a:xfrm flipH="1">
              <a:off x="6058200" y="4410075"/>
              <a:ext cx="1180800" cy="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" name="Google Shape;116;p17"/>
            <p:cNvSpPr txBox="1"/>
            <p:nvPr/>
          </p:nvSpPr>
          <p:spPr>
            <a:xfrm>
              <a:off x="7229475" y="2647950"/>
              <a:ext cx="366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900"/>
                <a:t>***</a:t>
              </a:r>
              <a:endParaRPr sz="900"/>
            </a:p>
          </p:txBody>
        </p:sp>
      </p:grpSp>
      <p:sp>
        <p:nvSpPr>
          <p:cNvPr id="117" name="Google Shape;117;p17"/>
          <p:cNvSpPr txBox="1"/>
          <p:nvPr/>
        </p:nvSpPr>
        <p:spPr>
          <a:xfrm>
            <a:off x="1545750" y="3822875"/>
            <a:ext cx="259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Of course, the type of accommodation has a significant influence in pricing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169025" y="217325"/>
            <a:ext cx="848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EDA: </a:t>
            </a:r>
            <a:r>
              <a:rPr lang="de" sz="1800"/>
              <a:t>what are the factors that might influence the Airbnb prices in Berlin?</a:t>
            </a:r>
            <a:endParaRPr sz="1800"/>
          </a:p>
        </p:txBody>
      </p:sp>
      <p:sp>
        <p:nvSpPr>
          <p:cNvPr id="123" name="Google Shape;123;p18"/>
          <p:cNvSpPr txBox="1"/>
          <p:nvPr/>
        </p:nvSpPr>
        <p:spPr>
          <a:xfrm>
            <a:off x="5928300" y="2229125"/>
            <a:ext cx="3018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Having a bbq, a balcony and parking increases Airbnb pricing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Kitchens and washers seem to decrease Airnb prices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Having wifi does not seem to have an impact on prices </a:t>
            </a: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228600" y="923925"/>
            <a:ext cx="7353225" cy="3965225"/>
            <a:chOff x="228600" y="923925"/>
            <a:chExt cx="7353225" cy="3965225"/>
          </a:xfrm>
        </p:grpSpPr>
        <p:pic>
          <p:nvPicPr>
            <p:cNvPr id="125" name="Google Shape;125;p18"/>
            <p:cNvPicPr preferRelativeResize="0"/>
            <p:nvPr/>
          </p:nvPicPr>
          <p:blipFill rotWithShape="1">
            <a:blip r:embed="rId3">
              <a:alphaModFix/>
            </a:blip>
            <a:srcRect b="9272" l="0" r="0" t="11943"/>
            <a:stretch/>
          </p:blipFill>
          <p:spPr>
            <a:xfrm>
              <a:off x="228600" y="1097925"/>
              <a:ext cx="5577000" cy="3791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18"/>
            <p:cNvSpPr/>
            <p:nvPr/>
          </p:nvSpPr>
          <p:spPr>
            <a:xfrm>
              <a:off x="1104900" y="1276350"/>
              <a:ext cx="4286400" cy="180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 txBox="1"/>
            <p:nvPr/>
          </p:nvSpPr>
          <p:spPr>
            <a:xfrm>
              <a:off x="1200150" y="923925"/>
              <a:ext cx="428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900"/>
                <a:t>Bbq</a:t>
              </a:r>
              <a:endParaRPr sz="900"/>
            </a:p>
          </p:txBody>
        </p:sp>
        <p:sp>
          <p:nvSpPr>
            <p:cNvPr id="128" name="Google Shape;128;p18"/>
            <p:cNvSpPr txBox="1"/>
            <p:nvPr/>
          </p:nvSpPr>
          <p:spPr>
            <a:xfrm>
              <a:off x="2952750" y="923925"/>
              <a:ext cx="581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900"/>
                <a:t>Kitchen</a:t>
              </a:r>
              <a:endParaRPr sz="900"/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4819650" y="951875"/>
              <a:ext cx="581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900"/>
                <a:t>Wifi</a:t>
              </a:r>
              <a:endParaRPr sz="900"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1181100" y="3257550"/>
              <a:ext cx="4286400" cy="180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 txBox="1"/>
            <p:nvPr/>
          </p:nvSpPr>
          <p:spPr>
            <a:xfrm>
              <a:off x="1123950" y="2828925"/>
              <a:ext cx="581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900"/>
                <a:t>Parking</a:t>
              </a:r>
              <a:endParaRPr sz="900"/>
            </a:p>
          </p:txBody>
        </p:sp>
        <p:sp>
          <p:nvSpPr>
            <p:cNvPr id="132" name="Google Shape;132;p18"/>
            <p:cNvSpPr txBox="1"/>
            <p:nvPr/>
          </p:nvSpPr>
          <p:spPr>
            <a:xfrm>
              <a:off x="2952750" y="2828925"/>
              <a:ext cx="581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900"/>
                <a:t>Washer</a:t>
              </a:r>
              <a:endParaRPr sz="900"/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4781550" y="2858250"/>
              <a:ext cx="657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900"/>
                <a:t>Balcony</a:t>
              </a:r>
              <a:endParaRPr sz="900"/>
            </a:p>
          </p:txBody>
        </p:sp>
        <p:cxnSp>
          <p:nvCxnSpPr>
            <p:cNvPr id="134" name="Google Shape;134;p18"/>
            <p:cNvCxnSpPr/>
            <p:nvPr/>
          </p:nvCxnSpPr>
          <p:spPr>
            <a:xfrm>
              <a:off x="1071575" y="1395425"/>
              <a:ext cx="0" cy="8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18"/>
            <p:cNvCxnSpPr/>
            <p:nvPr/>
          </p:nvCxnSpPr>
          <p:spPr>
            <a:xfrm>
              <a:off x="1743225" y="1404950"/>
              <a:ext cx="0" cy="8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18"/>
            <p:cNvCxnSpPr/>
            <p:nvPr/>
          </p:nvCxnSpPr>
          <p:spPr>
            <a:xfrm>
              <a:off x="1076325" y="1404950"/>
              <a:ext cx="666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18"/>
            <p:cNvCxnSpPr/>
            <p:nvPr/>
          </p:nvCxnSpPr>
          <p:spPr>
            <a:xfrm>
              <a:off x="2900375" y="1395425"/>
              <a:ext cx="0" cy="8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18"/>
            <p:cNvCxnSpPr/>
            <p:nvPr/>
          </p:nvCxnSpPr>
          <p:spPr>
            <a:xfrm>
              <a:off x="3572025" y="1404950"/>
              <a:ext cx="0" cy="8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18"/>
            <p:cNvCxnSpPr/>
            <p:nvPr/>
          </p:nvCxnSpPr>
          <p:spPr>
            <a:xfrm>
              <a:off x="2905125" y="1404950"/>
              <a:ext cx="666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18"/>
            <p:cNvCxnSpPr/>
            <p:nvPr/>
          </p:nvCxnSpPr>
          <p:spPr>
            <a:xfrm>
              <a:off x="4805375" y="1395425"/>
              <a:ext cx="0" cy="8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8"/>
            <p:cNvCxnSpPr/>
            <p:nvPr/>
          </p:nvCxnSpPr>
          <p:spPr>
            <a:xfrm>
              <a:off x="5477025" y="1404950"/>
              <a:ext cx="0" cy="8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8"/>
            <p:cNvCxnSpPr/>
            <p:nvPr/>
          </p:nvCxnSpPr>
          <p:spPr>
            <a:xfrm>
              <a:off x="4810125" y="1404950"/>
              <a:ext cx="666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8"/>
            <p:cNvCxnSpPr/>
            <p:nvPr/>
          </p:nvCxnSpPr>
          <p:spPr>
            <a:xfrm>
              <a:off x="4807750" y="3347925"/>
              <a:ext cx="0" cy="8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8"/>
            <p:cNvCxnSpPr/>
            <p:nvPr/>
          </p:nvCxnSpPr>
          <p:spPr>
            <a:xfrm>
              <a:off x="5479400" y="3357450"/>
              <a:ext cx="0" cy="8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8"/>
            <p:cNvCxnSpPr/>
            <p:nvPr/>
          </p:nvCxnSpPr>
          <p:spPr>
            <a:xfrm>
              <a:off x="4812500" y="3357450"/>
              <a:ext cx="666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8"/>
            <p:cNvCxnSpPr/>
            <p:nvPr/>
          </p:nvCxnSpPr>
          <p:spPr>
            <a:xfrm>
              <a:off x="2902750" y="3347925"/>
              <a:ext cx="0" cy="8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8"/>
            <p:cNvCxnSpPr/>
            <p:nvPr/>
          </p:nvCxnSpPr>
          <p:spPr>
            <a:xfrm>
              <a:off x="3574400" y="3357450"/>
              <a:ext cx="0" cy="8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8"/>
            <p:cNvCxnSpPr/>
            <p:nvPr/>
          </p:nvCxnSpPr>
          <p:spPr>
            <a:xfrm>
              <a:off x="2907500" y="3357450"/>
              <a:ext cx="666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8"/>
            <p:cNvCxnSpPr/>
            <p:nvPr/>
          </p:nvCxnSpPr>
          <p:spPr>
            <a:xfrm>
              <a:off x="1104900" y="3343163"/>
              <a:ext cx="0" cy="8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8"/>
            <p:cNvCxnSpPr/>
            <p:nvPr/>
          </p:nvCxnSpPr>
          <p:spPr>
            <a:xfrm>
              <a:off x="1776550" y="3352688"/>
              <a:ext cx="0" cy="8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18"/>
            <p:cNvCxnSpPr/>
            <p:nvPr/>
          </p:nvCxnSpPr>
          <p:spPr>
            <a:xfrm>
              <a:off x="1109650" y="3352688"/>
              <a:ext cx="666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2" name="Google Shape;152;p18"/>
            <p:cNvSpPr txBox="1"/>
            <p:nvPr/>
          </p:nvSpPr>
          <p:spPr>
            <a:xfrm>
              <a:off x="4953150" y="3093050"/>
              <a:ext cx="365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/>
                <a:t>***</a:t>
              </a:r>
              <a:endParaRPr sz="1200"/>
            </a:p>
          </p:txBody>
        </p:sp>
        <p:sp>
          <p:nvSpPr>
            <p:cNvPr id="153" name="Google Shape;153;p18"/>
            <p:cNvSpPr txBox="1"/>
            <p:nvPr/>
          </p:nvSpPr>
          <p:spPr>
            <a:xfrm>
              <a:off x="1219350" y="3093050"/>
              <a:ext cx="365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/>
                <a:t>***</a:t>
              </a:r>
              <a:endParaRPr sz="1200"/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3048150" y="3093050"/>
              <a:ext cx="365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/>
                <a:t>***</a:t>
              </a:r>
              <a:endParaRPr sz="1200"/>
            </a:p>
          </p:txBody>
        </p:sp>
        <p:sp>
          <p:nvSpPr>
            <p:cNvPr id="155" name="Google Shape;155;p18"/>
            <p:cNvSpPr txBox="1"/>
            <p:nvPr/>
          </p:nvSpPr>
          <p:spPr>
            <a:xfrm>
              <a:off x="3053350" y="1136025"/>
              <a:ext cx="365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/>
                <a:t>***</a:t>
              </a:r>
              <a:endParaRPr sz="1200"/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1224550" y="1136025"/>
              <a:ext cx="365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/>
                <a:t>***</a:t>
              </a:r>
              <a:endParaRPr sz="1200"/>
            </a:p>
          </p:txBody>
        </p:sp>
        <p:sp>
          <p:nvSpPr>
            <p:cNvPr id="157" name="Google Shape;157;p18"/>
            <p:cNvSpPr txBox="1"/>
            <p:nvPr/>
          </p:nvSpPr>
          <p:spPr>
            <a:xfrm>
              <a:off x="4958350" y="1136025"/>
              <a:ext cx="365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900"/>
                <a:t>ns</a:t>
              </a:r>
              <a:endParaRPr sz="900"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6324600" y="1076325"/>
              <a:ext cx="162000" cy="1668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6324600" y="1381125"/>
              <a:ext cx="162000" cy="166800"/>
            </a:xfrm>
            <a:prstGeom prst="rect">
              <a:avLst/>
            </a:prstGeom>
            <a:solidFill>
              <a:srgbClr val="DC2D69"/>
            </a:solidFill>
            <a:ln cap="flat" cmpd="sng" w="9525">
              <a:solidFill>
                <a:srgbClr val="DC2D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6524625" y="990375"/>
              <a:ext cx="1057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/>
                <a:t>True</a:t>
              </a:r>
              <a:endParaRPr sz="1000"/>
            </a:p>
          </p:txBody>
        </p:sp>
        <p:sp>
          <p:nvSpPr>
            <p:cNvPr id="161" name="Google Shape;161;p18"/>
            <p:cNvSpPr txBox="1"/>
            <p:nvPr/>
          </p:nvSpPr>
          <p:spPr>
            <a:xfrm>
              <a:off x="6524625" y="1295175"/>
              <a:ext cx="1057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/>
                <a:t>False</a:t>
              </a:r>
              <a:endParaRPr sz="1000"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933450" y="2628900"/>
              <a:ext cx="4619700" cy="228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014450" y="4563175"/>
              <a:ext cx="4619700" cy="228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/>
        </p:nvSpPr>
        <p:spPr>
          <a:xfrm>
            <a:off x="169025" y="217325"/>
            <a:ext cx="848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EDA: </a:t>
            </a:r>
            <a:r>
              <a:rPr lang="de" sz="1800"/>
              <a:t>what are the factors that might influence the Airbnb prices in Berlin?</a:t>
            </a:r>
            <a:endParaRPr sz="1800"/>
          </a:p>
        </p:txBody>
      </p:sp>
      <p:grpSp>
        <p:nvGrpSpPr>
          <p:cNvPr id="169" name="Google Shape;169;p19"/>
          <p:cNvGrpSpPr/>
          <p:nvPr/>
        </p:nvGrpSpPr>
        <p:grpSpPr>
          <a:xfrm>
            <a:off x="1219200" y="771525"/>
            <a:ext cx="6438825" cy="4219575"/>
            <a:chOff x="1219200" y="771525"/>
            <a:chExt cx="6438825" cy="4219575"/>
          </a:xfrm>
        </p:grpSpPr>
        <p:pic>
          <p:nvPicPr>
            <p:cNvPr id="170" name="Google Shape;170;p19"/>
            <p:cNvPicPr preferRelativeResize="0"/>
            <p:nvPr/>
          </p:nvPicPr>
          <p:blipFill rotWithShape="1">
            <a:blip r:embed="rId3">
              <a:alphaModFix/>
            </a:blip>
            <a:srcRect b="1154" l="-1250" r="1250" t="13977"/>
            <a:stretch/>
          </p:blipFill>
          <p:spPr>
            <a:xfrm>
              <a:off x="1219200" y="905550"/>
              <a:ext cx="5579226" cy="4085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19"/>
            <p:cNvSpPr/>
            <p:nvPr/>
          </p:nvSpPr>
          <p:spPr>
            <a:xfrm>
              <a:off x="2466975" y="1162050"/>
              <a:ext cx="3362400" cy="21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2209800" y="3161700"/>
              <a:ext cx="1514400" cy="21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 txBox="1"/>
            <p:nvPr/>
          </p:nvSpPr>
          <p:spPr>
            <a:xfrm>
              <a:off x="2495550" y="771525"/>
              <a:ext cx="828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900"/>
                <a:t>Host phone</a:t>
              </a:r>
              <a:endParaRPr sz="900"/>
            </a:p>
          </p:txBody>
        </p:sp>
        <p:sp>
          <p:nvSpPr>
            <p:cNvPr id="174" name="Google Shape;174;p19"/>
            <p:cNvSpPr txBox="1"/>
            <p:nvPr/>
          </p:nvSpPr>
          <p:spPr>
            <a:xfrm>
              <a:off x="4667250" y="799475"/>
              <a:ext cx="1057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900"/>
                <a:t>Host work email</a:t>
              </a:r>
              <a:endParaRPr sz="900"/>
            </a:p>
          </p:txBody>
        </p:sp>
        <p:cxnSp>
          <p:nvCxnSpPr>
            <p:cNvPr id="175" name="Google Shape;175;p19"/>
            <p:cNvCxnSpPr/>
            <p:nvPr/>
          </p:nvCxnSpPr>
          <p:spPr>
            <a:xfrm>
              <a:off x="2595575" y="1243025"/>
              <a:ext cx="0" cy="8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19"/>
            <p:cNvCxnSpPr/>
            <p:nvPr/>
          </p:nvCxnSpPr>
          <p:spPr>
            <a:xfrm>
              <a:off x="3267225" y="1252550"/>
              <a:ext cx="0" cy="8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19"/>
            <p:cNvCxnSpPr/>
            <p:nvPr/>
          </p:nvCxnSpPr>
          <p:spPr>
            <a:xfrm>
              <a:off x="2600325" y="1252550"/>
              <a:ext cx="666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9"/>
            <p:cNvCxnSpPr/>
            <p:nvPr/>
          </p:nvCxnSpPr>
          <p:spPr>
            <a:xfrm>
              <a:off x="4881575" y="1243025"/>
              <a:ext cx="0" cy="8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9"/>
            <p:cNvCxnSpPr/>
            <p:nvPr/>
          </p:nvCxnSpPr>
          <p:spPr>
            <a:xfrm>
              <a:off x="5553225" y="1252550"/>
              <a:ext cx="0" cy="8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9"/>
            <p:cNvCxnSpPr/>
            <p:nvPr/>
          </p:nvCxnSpPr>
          <p:spPr>
            <a:xfrm>
              <a:off x="4886325" y="1252550"/>
              <a:ext cx="666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1" name="Google Shape;181;p19"/>
            <p:cNvSpPr txBox="1"/>
            <p:nvPr/>
          </p:nvSpPr>
          <p:spPr>
            <a:xfrm>
              <a:off x="2824750" y="983625"/>
              <a:ext cx="365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/>
                <a:t>*</a:t>
              </a:r>
              <a:endParaRPr sz="1200"/>
            </a:p>
          </p:txBody>
        </p:sp>
        <p:sp>
          <p:nvSpPr>
            <p:cNvPr id="182" name="Google Shape;182;p19"/>
            <p:cNvSpPr txBox="1"/>
            <p:nvPr/>
          </p:nvSpPr>
          <p:spPr>
            <a:xfrm>
              <a:off x="5034550" y="983625"/>
              <a:ext cx="365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/>
                <a:t>***</a:t>
              </a:r>
              <a:endParaRPr sz="1200"/>
            </a:p>
          </p:txBody>
        </p:sp>
        <p:sp>
          <p:nvSpPr>
            <p:cNvPr id="183" name="Google Shape;183;p19"/>
            <p:cNvSpPr txBox="1"/>
            <p:nvPr/>
          </p:nvSpPr>
          <p:spPr>
            <a:xfrm>
              <a:off x="2457450" y="2780675"/>
              <a:ext cx="1057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900"/>
                <a:t>Host  email</a:t>
              </a:r>
              <a:endParaRPr sz="900"/>
            </a:p>
          </p:txBody>
        </p:sp>
        <p:cxnSp>
          <p:nvCxnSpPr>
            <p:cNvPr id="184" name="Google Shape;184;p19"/>
            <p:cNvCxnSpPr/>
            <p:nvPr/>
          </p:nvCxnSpPr>
          <p:spPr>
            <a:xfrm>
              <a:off x="2671775" y="3224225"/>
              <a:ext cx="0" cy="8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9"/>
            <p:cNvCxnSpPr/>
            <p:nvPr/>
          </p:nvCxnSpPr>
          <p:spPr>
            <a:xfrm>
              <a:off x="3343425" y="3233750"/>
              <a:ext cx="0" cy="8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9"/>
            <p:cNvCxnSpPr/>
            <p:nvPr/>
          </p:nvCxnSpPr>
          <p:spPr>
            <a:xfrm>
              <a:off x="2676525" y="3233750"/>
              <a:ext cx="666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7" name="Google Shape;187;p19"/>
            <p:cNvSpPr txBox="1"/>
            <p:nvPr/>
          </p:nvSpPr>
          <p:spPr>
            <a:xfrm>
              <a:off x="2824750" y="2964825"/>
              <a:ext cx="365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/>
                <a:t>*</a:t>
              </a:r>
              <a:endParaRPr sz="1200"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6400800" y="923925"/>
              <a:ext cx="162000" cy="1668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6400800" y="1228725"/>
              <a:ext cx="162000" cy="166800"/>
            </a:xfrm>
            <a:prstGeom prst="rect">
              <a:avLst/>
            </a:prstGeom>
            <a:solidFill>
              <a:srgbClr val="DC2D69"/>
            </a:solidFill>
            <a:ln cap="flat" cmpd="sng" w="9525">
              <a:solidFill>
                <a:srgbClr val="DC2D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 txBox="1"/>
            <p:nvPr/>
          </p:nvSpPr>
          <p:spPr>
            <a:xfrm>
              <a:off x="6600825" y="837975"/>
              <a:ext cx="1057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/>
                <a:t>True</a:t>
              </a:r>
              <a:endParaRPr sz="1000"/>
            </a:p>
          </p:txBody>
        </p:sp>
        <p:sp>
          <p:nvSpPr>
            <p:cNvPr id="191" name="Google Shape;191;p19"/>
            <p:cNvSpPr txBox="1"/>
            <p:nvPr/>
          </p:nvSpPr>
          <p:spPr>
            <a:xfrm>
              <a:off x="6600825" y="1142775"/>
              <a:ext cx="1057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/>
                <a:t>False</a:t>
              </a:r>
              <a:endParaRPr sz="1000"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2486025" y="2562225"/>
              <a:ext cx="3238500" cy="21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2047875" y="4531525"/>
              <a:ext cx="1724100" cy="21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19"/>
          <p:cNvSpPr txBox="1"/>
          <p:nvPr/>
        </p:nvSpPr>
        <p:spPr>
          <a:xfrm>
            <a:off x="4183950" y="3380700"/>
            <a:ext cx="2909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Whether the host has a phone or work email seems to impact pricing, less whether his email is stated in the description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/>
        </p:nvSpPr>
        <p:spPr>
          <a:xfrm>
            <a:off x="169025" y="217325"/>
            <a:ext cx="848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EDA: </a:t>
            </a:r>
            <a:r>
              <a:rPr lang="de" sz="1800"/>
              <a:t>what are the factors that might influence the Airbnb prices in Berlin?</a:t>
            </a:r>
            <a:endParaRPr sz="1800"/>
          </a:p>
        </p:txBody>
      </p:sp>
      <p:sp>
        <p:nvSpPr>
          <p:cNvPr id="200" name="Google Shape;200;p20"/>
          <p:cNvSpPr txBox="1"/>
          <p:nvPr/>
        </p:nvSpPr>
        <p:spPr>
          <a:xfrm>
            <a:off x="229400" y="725250"/>
            <a:ext cx="5360700" cy="45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5"/>
                </a:solidFill>
              </a:rPr>
              <a:t>Positive effect on price: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sz="1300"/>
              <a:t>B</a:t>
            </a:r>
            <a:r>
              <a:rPr lang="de" sz="1300"/>
              <a:t>edrooms: </a:t>
            </a:r>
            <a:r>
              <a:rPr lang="de">
                <a:solidFill>
                  <a:srgbClr val="333333"/>
                </a:solidFill>
                <a:highlight>
                  <a:srgbClr val="FFFFFF"/>
                </a:highlight>
              </a:rPr>
              <a:t>🛏</a:t>
            </a:r>
            <a:r>
              <a:rPr lang="de">
                <a:solidFill>
                  <a:srgbClr val="333333"/>
                </a:solidFill>
                <a:highlight>
                  <a:srgbClr val="FFFFFF"/>
                </a:highlight>
              </a:rPr>
              <a:t>🛏🛏🛏🛏🛏🛏🛏🛏</a:t>
            </a:r>
            <a:endParaRPr sz="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sz="1300"/>
              <a:t>Bathrooms: </a:t>
            </a:r>
            <a:r>
              <a:rPr lang="de" sz="1300">
                <a:solidFill>
                  <a:srgbClr val="333333"/>
                </a:solidFill>
                <a:highlight>
                  <a:srgbClr val="FFFFFF"/>
                </a:highlight>
              </a:rPr>
              <a:t>🚽</a:t>
            </a:r>
            <a:r>
              <a:rPr lang="de" sz="1300">
                <a:solidFill>
                  <a:srgbClr val="333333"/>
                </a:solidFill>
                <a:highlight>
                  <a:srgbClr val="FFFFFF"/>
                </a:highlight>
              </a:rPr>
              <a:t>🚽🚽🚽🚽🚽🚽🚽🚽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sz="1300">
                <a:solidFill>
                  <a:schemeClr val="dk1"/>
                </a:solidFill>
              </a:rPr>
              <a:t>Accommodates: </a:t>
            </a:r>
            <a:r>
              <a:rPr lang="de" sz="1300">
                <a:solidFill>
                  <a:schemeClr val="dk1"/>
                </a:solidFill>
              </a:rPr>
              <a:t>👨🏽‍🦱👩🏻‍🦳👨🏽‍🦱👩🏻‍🦳👨🏽‍🦱👩🏻‍🦳👨🏽‍🦱👩🏻‍🦳👨🏽‍🦱👩🏻‍🦳</a:t>
            </a:r>
            <a:endParaRPr sz="1300"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sz="1300"/>
              <a:t>Object has a balcony, parking, bbq</a:t>
            </a:r>
            <a:endParaRPr sz="1300"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sz="1300"/>
              <a:t>Certain districts or neighbourhoods </a:t>
            </a:r>
            <a:r>
              <a:rPr lang="de" sz="1300">
                <a:solidFill>
                  <a:srgbClr val="333333"/>
                </a:solidFill>
                <a:highlight>
                  <a:srgbClr val="FFFFFF"/>
                </a:highlight>
              </a:rPr>
              <a:t>🌆</a:t>
            </a:r>
            <a:endParaRPr sz="200"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sz="1300"/>
              <a:t>Certain room or property types </a:t>
            </a:r>
            <a:r>
              <a:rPr lang="de" sz="1300">
                <a:solidFill>
                  <a:srgbClr val="333333"/>
                </a:solidFill>
                <a:highlight>
                  <a:srgbClr val="FFFFFF"/>
                </a:highlight>
              </a:rPr>
              <a:t>🏠</a:t>
            </a:r>
            <a:endParaRPr sz="200"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sz="1300"/>
              <a:t>Host phone/ work email </a:t>
            </a:r>
            <a:r>
              <a:rPr lang="de" sz="1300">
                <a:solidFill>
                  <a:srgbClr val="333333"/>
                </a:solidFill>
                <a:highlight>
                  <a:srgbClr val="FFFFFF"/>
                </a:highlight>
              </a:rPr>
              <a:t>📞</a:t>
            </a:r>
            <a:endParaRPr sz="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DC2D69"/>
                </a:solidFill>
              </a:rPr>
              <a:t>Negative effect on price:</a:t>
            </a:r>
            <a:endParaRPr>
              <a:solidFill>
                <a:srgbClr val="DC2D6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C2D69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sz="1300"/>
              <a:t>K</a:t>
            </a:r>
            <a:r>
              <a:rPr lang="de" sz="1300"/>
              <a:t>itchen/ washing </a:t>
            </a:r>
            <a:r>
              <a:rPr lang="de" sz="1300"/>
              <a:t>machine (?)</a:t>
            </a:r>
            <a:endParaRPr sz="1300"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de" sz="1300">
                <a:solidFill>
                  <a:schemeClr val="dk1"/>
                </a:solidFill>
              </a:rPr>
              <a:t>Certain districts or neighbourhoods </a:t>
            </a:r>
            <a:r>
              <a:rPr lang="de" sz="1300">
                <a:solidFill>
                  <a:srgbClr val="333333"/>
                </a:solidFill>
                <a:highlight>
                  <a:srgbClr val="FFFFFF"/>
                </a:highlight>
              </a:rPr>
              <a:t>🌆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de" sz="1300">
                <a:solidFill>
                  <a:schemeClr val="dk1"/>
                </a:solidFill>
              </a:rPr>
              <a:t>Certain room or property types </a:t>
            </a:r>
            <a:r>
              <a:rPr lang="de" sz="1300">
                <a:solidFill>
                  <a:srgbClr val="333333"/>
                </a:solidFill>
                <a:highlight>
                  <a:srgbClr val="FFFFFF"/>
                </a:highlight>
              </a:rPr>
              <a:t>🏠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</a:rPr>
              <a:t>No effect: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de" sz="1300">
                <a:solidFill>
                  <a:schemeClr val="dk1"/>
                </a:solidFill>
              </a:rPr>
              <a:t>Whether the object has Wifi </a:t>
            </a:r>
            <a:r>
              <a:rPr lang="de" sz="1300">
                <a:solidFill>
                  <a:srgbClr val="333333"/>
                </a:solidFill>
                <a:highlight>
                  <a:srgbClr val="FFFFFF"/>
                </a:highlight>
              </a:rPr>
              <a:t>💻</a:t>
            </a:r>
            <a:endParaRPr sz="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5590100" y="2330275"/>
            <a:ext cx="3235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Can we get more insights from a linear regression model?: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Which features have a stronger impact on Airbnb pricing?</a:t>
            </a:r>
            <a:endParaRPr/>
          </a:p>
        </p:txBody>
      </p:sp>
      <p:sp>
        <p:nvSpPr>
          <p:cNvPr id="202" name="Google Shape;202;p20"/>
          <p:cNvSpPr txBox="1"/>
          <p:nvPr/>
        </p:nvSpPr>
        <p:spPr>
          <a:xfrm>
            <a:off x="6688175" y="1521325"/>
            <a:ext cx="3066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100">
                <a:solidFill>
                  <a:schemeClr val="accent5"/>
                </a:solidFill>
              </a:rPr>
              <a:t>?</a:t>
            </a:r>
            <a:endParaRPr b="1" sz="31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/>
        </p:nvSpPr>
        <p:spPr>
          <a:xfrm>
            <a:off x="169025" y="217325"/>
            <a:ext cx="848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LRM</a:t>
            </a:r>
            <a:r>
              <a:rPr b="1" lang="de" sz="1800"/>
              <a:t>: </a:t>
            </a:r>
            <a:r>
              <a:rPr lang="de" sz="1800"/>
              <a:t>what are the factors that might influence the Airbnb prices in Berlin?</a:t>
            </a:r>
            <a:endParaRPr sz="1800"/>
          </a:p>
        </p:txBody>
      </p:sp>
      <p:pic>
        <p:nvPicPr>
          <p:cNvPr id="208" name="Google Shape;2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600" y="785425"/>
            <a:ext cx="4788362" cy="4159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21"/>
          <p:cNvGrpSpPr/>
          <p:nvPr/>
        </p:nvGrpSpPr>
        <p:grpSpPr>
          <a:xfrm>
            <a:off x="611225" y="785413"/>
            <a:ext cx="6959250" cy="4195704"/>
            <a:chOff x="611225" y="785413"/>
            <a:chExt cx="6959250" cy="4195704"/>
          </a:xfrm>
        </p:grpSpPr>
        <p:pic>
          <p:nvPicPr>
            <p:cNvPr id="210" name="Google Shape;210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1225" y="785412"/>
              <a:ext cx="2142684" cy="2004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2400" y="2970800"/>
              <a:ext cx="2142675" cy="20103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21"/>
            <p:cNvSpPr txBox="1"/>
            <p:nvPr/>
          </p:nvSpPr>
          <p:spPr>
            <a:xfrm>
              <a:off x="1762775" y="905550"/>
              <a:ext cx="5807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100"/>
                <a:t>r2 = 0.40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100"/>
                <a:t>mape = 0.36</a:t>
              </a:r>
              <a:endParaRPr sz="1100"/>
            </a:p>
          </p:txBody>
        </p:sp>
      </p:grpSp>
      <p:sp>
        <p:nvSpPr>
          <p:cNvPr id="213" name="Google Shape;213;p21"/>
          <p:cNvSpPr txBox="1"/>
          <p:nvPr/>
        </p:nvSpPr>
        <p:spPr>
          <a:xfrm>
            <a:off x="2714050" y="785425"/>
            <a:ext cx="645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>
                <a:solidFill>
                  <a:srgbClr val="333333"/>
                </a:solidFill>
                <a:highlight>
                  <a:srgbClr val="FFFFFF"/>
                </a:highlight>
              </a:rPr>
              <a:t>👎</a:t>
            </a:r>
            <a:endParaRPr sz="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