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60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6" r:id="rId27"/>
    <p:sldId id="294" r:id="rId28"/>
    <p:sldId id="29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7365B-8C7F-A249-91BA-F583F110278A}" type="datetimeFigureOut">
              <a:rPr lang="en-US" smtClean="0"/>
              <a:t>02/02/16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0FE03-A672-A54F-AA8C-10BFAD235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7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aligner cannot always assign a read to its point of origin with high confidence. For instance, a read that originated inside a repeat element might align equally well to many occurrences of the element throughout the genome, leaving the aligner with no basis for preferring one over the others.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Mapping quality is related to "uniqueness." We say an alignment is unique if it has a much higher alignment score than all the other possible alignments. The bigger the gap between the best alignment's score and the second-best alignment's score, the more unique the best alignment, and the higher its mapping quality should be.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BBC8D-6286-754D-9983-607390D6BF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63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aligner cannot always assign a read to its point of origin with high confidence. For instance, a read that originated inside a repeat element might align equally well to many occurrences of the element throughout the genome, leaving the aligner with no basis for preferring one over the others.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Mapping quality is related to "uniqueness." We say an alignment is unique if it has a much higher alignment score than all the other possible alignments. The bigger the gap between the best alignment's score and the second-best alignment's score, the more unique the best alignment, and the higher its mapping quality should be.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BBC8D-6286-754D-9983-607390D6BF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63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aligner cannot always assign a read to its point of origin with high confidence. For instance, a read that originated inside a repeat element might align equally well to many occurrences of the element throughout the genome, leaving the aligner with no basis for preferring one over the others.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Mapping quality is related to "uniqueness." We say an alignment is unique if it has a much higher alignment score than all the other possible alignments. The bigger the gap between the best alignment's score and the second-best alignment's score, the more unique the best alignment, and the higher its mapping quality should be.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BBC8D-6286-754D-9983-607390D6BF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63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aligner cannot always assign a read to its point of origin with high confidence. For instance, a read that originated inside a repeat element might align equally well to many occurrences of the element throughout the genome, leaving the aligner with no basis for preferring one over the others.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Mapping quality is related to "uniqueness." We say an alignment is unique if it has a much higher alignment score than all the other possible alignments. The bigger the gap between the best alignment's score and the second-best alignment's score, the more unique the best alignment, and the higher its mapping quality should be.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BBC8D-6286-754D-9983-607390D6BF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63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aligner cannot always assign a read to its point of origin with high confidence. For instance, a read that originated inside a repeat element might align equally well to many occurrences of the element throughout the genome, leaving the aligner with no basis for preferring one over the others.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Mapping quality is related to "uniqueness." We say an alignment is unique if it has a much higher alignment score than all the other possible alignments. The bigger the gap between the best alignment's score and the second-best alignment's score, the more unique the best alignment, and the higher its mapping quality should be.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BBC8D-6286-754D-9983-607390D6BF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63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DDC3-DE8D-F44E-B279-DBAAB5AAFA37}" type="datetimeFigureOut">
              <a:rPr lang="en-US" smtClean="0"/>
              <a:t>02/02/16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33F1-4AEE-BB48-9DCF-AAEAD9DD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DDC3-DE8D-F44E-B279-DBAAB5AAFA37}" type="datetimeFigureOut">
              <a:rPr lang="en-US" smtClean="0"/>
              <a:t>02/02/16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33F1-4AEE-BB48-9DCF-AAEAD9DD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1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DDC3-DE8D-F44E-B279-DBAAB5AAFA37}" type="datetimeFigureOut">
              <a:rPr lang="en-US" smtClean="0"/>
              <a:t>02/02/16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33F1-4AEE-BB48-9DCF-AAEAD9DD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DDC3-DE8D-F44E-B279-DBAAB5AAFA37}" type="datetimeFigureOut">
              <a:rPr lang="en-US" smtClean="0"/>
              <a:t>02/02/16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33F1-4AEE-BB48-9DCF-AAEAD9DD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7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DDC3-DE8D-F44E-B279-DBAAB5AAFA37}" type="datetimeFigureOut">
              <a:rPr lang="en-US" smtClean="0"/>
              <a:t>02/02/16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33F1-4AEE-BB48-9DCF-AAEAD9DD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9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DDC3-DE8D-F44E-B279-DBAAB5AAFA37}" type="datetimeFigureOut">
              <a:rPr lang="en-US" smtClean="0"/>
              <a:t>02/02/16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33F1-4AEE-BB48-9DCF-AAEAD9DD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DDC3-DE8D-F44E-B279-DBAAB5AAFA37}" type="datetimeFigureOut">
              <a:rPr lang="en-US" smtClean="0"/>
              <a:t>02/02/16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33F1-4AEE-BB48-9DCF-AAEAD9DD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DDC3-DE8D-F44E-B279-DBAAB5AAFA37}" type="datetimeFigureOut">
              <a:rPr lang="en-US" smtClean="0"/>
              <a:t>02/02/16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33F1-4AEE-BB48-9DCF-AAEAD9DD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3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DDC3-DE8D-F44E-B279-DBAAB5AAFA37}" type="datetimeFigureOut">
              <a:rPr lang="en-US" smtClean="0"/>
              <a:t>02/02/16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33F1-4AEE-BB48-9DCF-AAEAD9DD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7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DDC3-DE8D-F44E-B279-DBAAB5AAFA37}" type="datetimeFigureOut">
              <a:rPr lang="en-US" smtClean="0"/>
              <a:t>02/02/16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33F1-4AEE-BB48-9DCF-AAEAD9DD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5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DDC3-DE8D-F44E-B279-DBAAB5AAFA37}" type="datetimeFigureOut">
              <a:rPr lang="en-US" smtClean="0"/>
              <a:t>02/02/16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33F1-4AEE-BB48-9DCF-AAEAD9DD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6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EDDC3-DE8D-F44E-B279-DBAAB5AAFA37}" type="datetimeFigureOut">
              <a:rPr lang="en-US" smtClean="0"/>
              <a:t>02/02/16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833F1-4AEE-BB48-9DCF-AAEAD9DD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7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Dizi</a:t>
            </a:r>
            <a:r>
              <a:rPr lang="en-US" b="1" dirty="0" smtClean="0"/>
              <a:t> </a:t>
            </a:r>
            <a:r>
              <a:rPr lang="en-US" b="1" dirty="0" err="1" smtClean="0"/>
              <a:t>Yerlestirme</a:t>
            </a:r>
            <a:r>
              <a:rPr lang="en-US" b="1" dirty="0" smtClean="0"/>
              <a:t> </a:t>
            </a:r>
            <a:r>
              <a:rPr lang="en-US" b="1" dirty="0" err="1" smtClean="0"/>
              <a:t>ve</a:t>
            </a:r>
            <a:r>
              <a:rPr lang="en-US" b="1" dirty="0" smtClean="0"/>
              <a:t> </a:t>
            </a:r>
            <a:r>
              <a:rPr lang="en-US" b="1" dirty="0" err="1" smtClean="0"/>
              <a:t>Varyant</a:t>
            </a:r>
            <a:r>
              <a:rPr lang="en-US" b="1" dirty="0" smtClean="0"/>
              <a:t> </a:t>
            </a:r>
            <a:r>
              <a:rPr lang="en-US" b="1" dirty="0" err="1" smtClean="0"/>
              <a:t>Tespiti</a:t>
            </a:r>
            <a:r>
              <a:rPr lang="en-US" b="1" dirty="0" smtClean="0"/>
              <a:t> </a:t>
            </a:r>
            <a:r>
              <a:rPr lang="en-US" b="1" dirty="0" err="1"/>
              <a:t>P</a:t>
            </a:r>
            <a:r>
              <a:rPr lang="en-US" b="1" dirty="0" err="1" smtClean="0"/>
              <a:t>ratigi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5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Tugce Bilgin Sonay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UZH,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Isvicre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1951" y="6488668"/>
            <a:ext cx="3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GenomBilim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Kis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Okulu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2016, ODTU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729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Yerlestime</a:t>
            </a:r>
            <a:r>
              <a:rPr lang="en-US" b="1" dirty="0" smtClean="0"/>
              <a:t> </a:t>
            </a:r>
            <a:r>
              <a:rPr lang="en-US" b="1" dirty="0" err="1" smtClean="0"/>
              <a:t>Kalitesi</a:t>
            </a: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2219260" y="2930444"/>
            <a:ext cx="5627638" cy="1706238"/>
            <a:chOff x="3102136" y="1098241"/>
            <a:chExt cx="5627638" cy="170623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102136" y="2804479"/>
              <a:ext cx="5627638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649569" y="1127409"/>
              <a:ext cx="16139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649569" y="1127409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269977" y="1098241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2766693" y="4926438"/>
            <a:ext cx="1613993" cy="1529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10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21951" y="6488668"/>
            <a:ext cx="3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GenomBilim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Kis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Okulu</a:t>
            </a:r>
            <a:r>
              <a:rPr lang="en-US" dirty="0" smtClean="0">
                <a:solidFill>
                  <a:srgbClr val="7F7F7F"/>
                </a:solidFill>
              </a:rPr>
              <a:t>, 2016, ODTU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190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19260" y="4636682"/>
            <a:ext cx="5627638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66693" y="4926438"/>
            <a:ext cx="1613993" cy="1529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57894" y="4926438"/>
            <a:ext cx="1613993" cy="1529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67220" y="4819345"/>
            <a:ext cx="130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		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11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Yerlestime</a:t>
            </a:r>
            <a:r>
              <a:rPr lang="en-US" b="1" dirty="0" smtClean="0"/>
              <a:t> </a:t>
            </a:r>
            <a:r>
              <a:rPr lang="en-US" b="1" dirty="0" err="1" smtClean="0"/>
              <a:t>Kalitesi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521951" y="6488668"/>
            <a:ext cx="3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GenomBilim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Kis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Okulu</a:t>
            </a:r>
            <a:r>
              <a:rPr lang="en-US" dirty="0" smtClean="0">
                <a:solidFill>
                  <a:srgbClr val="7F7F7F"/>
                </a:solidFill>
              </a:rPr>
              <a:t>, 2016, ODTU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88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19260" y="2930444"/>
            <a:ext cx="5627638" cy="1706238"/>
            <a:chOff x="3102136" y="1098241"/>
            <a:chExt cx="5627638" cy="170623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102136" y="2804479"/>
              <a:ext cx="5627638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649569" y="1127409"/>
              <a:ext cx="16139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649569" y="1127409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269977" y="1098241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2766693" y="4926438"/>
            <a:ext cx="1613993" cy="1529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57894" y="4926438"/>
            <a:ext cx="1613993" cy="1529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67220" y="4819345"/>
            <a:ext cx="130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		X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12</a:t>
            </a:fld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Yerlestime Kalitesi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21951" y="6488668"/>
            <a:ext cx="3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GenomBilim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Kis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Okulu</a:t>
            </a:r>
            <a:r>
              <a:rPr lang="en-US" dirty="0" smtClean="0">
                <a:solidFill>
                  <a:srgbClr val="7F7F7F"/>
                </a:solidFill>
              </a:rPr>
              <a:t>, 2016, ODTU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632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19260" y="2959612"/>
            <a:ext cx="5627638" cy="1677070"/>
            <a:chOff x="3102136" y="1127409"/>
            <a:chExt cx="5627638" cy="167707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102136" y="2804479"/>
              <a:ext cx="5627638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133724" y="1127409"/>
              <a:ext cx="16139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2766693" y="4926438"/>
            <a:ext cx="1613993" cy="1529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57894" y="4926438"/>
            <a:ext cx="1613993" cy="1529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864841" y="3289392"/>
            <a:ext cx="362489" cy="611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886343" y="3289392"/>
            <a:ext cx="433141" cy="611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87947" y="3105798"/>
            <a:ext cx="12699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4F6228"/>
                </a:solidFill>
              </a:rPr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13</a:t>
            </a:fld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Yerlestime</a:t>
            </a:r>
            <a:r>
              <a:rPr lang="en-US" b="1" dirty="0" smtClean="0"/>
              <a:t> </a:t>
            </a:r>
            <a:r>
              <a:rPr lang="en-US" b="1" dirty="0" err="1" smtClean="0"/>
              <a:t>Kalitesi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521951" y="6488668"/>
            <a:ext cx="3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GenomBilim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Kis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Okulu</a:t>
            </a:r>
            <a:r>
              <a:rPr lang="en-US" dirty="0" smtClean="0">
                <a:solidFill>
                  <a:srgbClr val="7F7F7F"/>
                </a:solidFill>
              </a:rPr>
              <a:t>, 2016, ODTU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286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19260" y="2959612"/>
            <a:ext cx="5627638" cy="1677070"/>
            <a:chOff x="3102136" y="1127409"/>
            <a:chExt cx="5627638" cy="167707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102136" y="2804479"/>
              <a:ext cx="5627638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133724" y="1127409"/>
              <a:ext cx="16139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2766693" y="4926438"/>
            <a:ext cx="1613993" cy="1529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57894" y="4926438"/>
            <a:ext cx="1613993" cy="1529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864841" y="3289392"/>
            <a:ext cx="362489" cy="611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886343" y="3289392"/>
            <a:ext cx="433141" cy="611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87947" y="3105798"/>
            <a:ext cx="12699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4F6228"/>
                </a:solidFill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5137" y="1835921"/>
            <a:ext cx="708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 </a:t>
            </a:r>
            <a:r>
              <a:rPr lang="en-US" dirty="0" err="1" smtClean="0"/>
              <a:t>parcacik</a:t>
            </a:r>
            <a:r>
              <a:rPr lang="en-US" dirty="0" smtClean="0"/>
              <a:t> </a:t>
            </a:r>
            <a:r>
              <a:rPr lang="en-US" dirty="0" err="1" smtClean="0"/>
              <a:t>genoma</a:t>
            </a:r>
            <a:r>
              <a:rPr lang="en-US" dirty="0" smtClean="0"/>
              <a:t> </a:t>
            </a:r>
            <a:r>
              <a:rPr lang="en-US" dirty="0" err="1" smtClean="0"/>
              <a:t>yerlestirilirken</a:t>
            </a:r>
            <a:r>
              <a:rPr lang="en-US" dirty="0" smtClean="0"/>
              <a:t> ne </a:t>
            </a:r>
            <a:r>
              <a:rPr lang="en-US" dirty="0" err="1" smtClean="0"/>
              <a:t>kadar</a:t>
            </a:r>
            <a:r>
              <a:rPr lang="en-US" dirty="0" smtClean="0"/>
              <a:t> </a:t>
            </a:r>
            <a:r>
              <a:rPr lang="en-US" dirty="0" err="1" smtClean="0"/>
              <a:t>kesin</a:t>
            </a:r>
            <a:r>
              <a:rPr lang="en-US" dirty="0" smtClean="0"/>
              <a:t> </a:t>
            </a:r>
            <a:r>
              <a:rPr lang="en-US" dirty="0" err="1" smtClean="0"/>
              <a:t>konusabiliriz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14</a:t>
            </a:fld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Yerlestime</a:t>
            </a:r>
            <a:r>
              <a:rPr lang="en-US" b="1" dirty="0" smtClean="0"/>
              <a:t> </a:t>
            </a:r>
            <a:r>
              <a:rPr lang="en-US" b="1" dirty="0" err="1" smtClean="0"/>
              <a:t>Kalitesi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521951" y="6488668"/>
            <a:ext cx="3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GenomBilim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Kis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Okulu</a:t>
            </a:r>
            <a:r>
              <a:rPr lang="en-US" dirty="0" smtClean="0">
                <a:solidFill>
                  <a:srgbClr val="7F7F7F"/>
                </a:solidFill>
              </a:rPr>
              <a:t>, 2016, ODTU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300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/>
          <p:cNvSpPr/>
          <p:nvPr/>
        </p:nvSpPr>
        <p:spPr>
          <a:xfrm>
            <a:off x="312178" y="213587"/>
            <a:ext cx="1264913" cy="155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4908351" y="269136"/>
            <a:ext cx="4045149" cy="19731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644290" y="342924"/>
            <a:ext cx="1264913" cy="155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/>
          <p:cNvSpPr/>
          <p:nvPr/>
        </p:nvSpPr>
        <p:spPr>
          <a:xfrm>
            <a:off x="1716705" y="1045887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3972703" y="990337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428750" y="1803044"/>
            <a:ext cx="139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SRA toolkit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564915" y="1827090"/>
            <a:ext cx="141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FastQC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689641" y="1546139"/>
            <a:ext cx="141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Bowtie2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6635750" y="1190625"/>
            <a:ext cx="285750" cy="2022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8893" y="393109"/>
            <a:ext cx="1611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SRA</a:t>
            </a:r>
          </a:p>
          <a:p>
            <a:pPr algn="ctr"/>
            <a:r>
              <a:rPr lang="en-US" sz="2000" b="1" dirty="0" smtClean="0"/>
              <a:t>S</a:t>
            </a:r>
            <a:r>
              <a:rPr lang="en-US" sz="2000" dirty="0" smtClean="0"/>
              <a:t>hort </a:t>
            </a:r>
            <a:r>
              <a:rPr lang="en-US" sz="2000" b="1" dirty="0"/>
              <a:t>R</a:t>
            </a:r>
            <a:r>
              <a:rPr lang="en-US" sz="2000" dirty="0" smtClean="0"/>
              <a:t>ead </a:t>
            </a:r>
            <a:r>
              <a:rPr lang="en-US" sz="2000" b="1" dirty="0" smtClean="0"/>
              <a:t>A</a:t>
            </a:r>
            <a:r>
              <a:rPr lang="en-US" sz="2000" dirty="0" smtClean="0"/>
              <a:t>rchive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4908351" y="743446"/>
            <a:ext cx="2092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SAM file</a:t>
            </a:r>
          </a:p>
          <a:p>
            <a:pPr algn="ctr"/>
            <a:r>
              <a:rPr lang="en-US" sz="2000" b="1" dirty="0" smtClean="0"/>
              <a:t>S</a:t>
            </a:r>
            <a:r>
              <a:rPr lang="en-US" sz="2000" dirty="0" smtClean="0"/>
              <a:t>equence </a:t>
            </a:r>
            <a:r>
              <a:rPr lang="en-US" sz="2000" b="1" dirty="0" smtClean="0"/>
              <a:t>A</a:t>
            </a:r>
            <a:r>
              <a:rPr lang="en-US" sz="2000" dirty="0" smtClean="0"/>
              <a:t>lignment </a:t>
            </a:r>
            <a:r>
              <a:rPr lang="en-US" sz="2000" b="1" dirty="0"/>
              <a:t>M</a:t>
            </a:r>
            <a:r>
              <a:rPr lang="en-US" sz="2000" dirty="0" smtClean="0"/>
              <a:t>ap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860976" y="736371"/>
            <a:ext cx="2092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BAM file</a:t>
            </a:r>
          </a:p>
          <a:p>
            <a:pPr algn="ctr"/>
            <a:r>
              <a:rPr lang="en-US" sz="2000" b="1" dirty="0" smtClean="0"/>
              <a:t>B</a:t>
            </a:r>
            <a:r>
              <a:rPr lang="en-US" sz="2000" dirty="0" smtClean="0"/>
              <a:t>inary </a:t>
            </a:r>
            <a:r>
              <a:rPr lang="en-US" sz="2000" b="1" dirty="0" smtClean="0"/>
              <a:t>A</a:t>
            </a:r>
            <a:r>
              <a:rPr lang="en-US" sz="2000" dirty="0" smtClean="0"/>
              <a:t>lignment </a:t>
            </a:r>
            <a:r>
              <a:rPr lang="en-US" sz="2000" b="1" dirty="0" smtClean="0"/>
              <a:t>M</a:t>
            </a:r>
            <a:r>
              <a:rPr lang="en-US" sz="2000" dirty="0" smtClean="0"/>
              <a:t>ap, compressed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6362393" y="1803044"/>
            <a:ext cx="132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SAMTools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11666" y="355806"/>
            <a:ext cx="275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Yerlestirme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15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488294" y="342924"/>
            <a:ext cx="1611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fastQ</a:t>
            </a:r>
            <a:endParaRPr lang="en-US" sz="2000" b="1" dirty="0" smtClean="0"/>
          </a:p>
          <a:p>
            <a:pPr algn="ctr"/>
            <a:r>
              <a:rPr lang="en-US" sz="2000" dirty="0" smtClean="0"/>
              <a:t> </a:t>
            </a:r>
            <a:r>
              <a:rPr lang="en-US" sz="2000" b="1" dirty="0" err="1" smtClean="0"/>
              <a:t>fast</a:t>
            </a:r>
            <a:r>
              <a:rPr lang="en-US" sz="2000" dirty="0" err="1" smtClean="0"/>
              <a:t>a</a:t>
            </a:r>
            <a:r>
              <a:rPr lang="en-US" sz="2000" dirty="0" smtClean="0"/>
              <a:t> </a:t>
            </a:r>
            <a:r>
              <a:rPr lang="en-US" sz="2000" dirty="0" err="1" smtClean="0"/>
              <a:t>ve</a:t>
            </a:r>
            <a:r>
              <a:rPr lang="en-US" sz="2000" dirty="0" smtClean="0"/>
              <a:t> </a:t>
            </a:r>
            <a:r>
              <a:rPr lang="en-US" sz="2000" b="1" dirty="0" smtClean="0"/>
              <a:t>Q</a:t>
            </a:r>
            <a:r>
              <a:rPr lang="en-US" sz="2000" dirty="0" smtClean="0"/>
              <a:t>uality data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5521951" y="6488668"/>
            <a:ext cx="3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GenomBilim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Kis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Okulu</a:t>
            </a:r>
            <a:r>
              <a:rPr lang="en-US" dirty="0" smtClean="0">
                <a:solidFill>
                  <a:srgbClr val="7F7F7F"/>
                </a:solidFill>
              </a:rPr>
              <a:t>, 2016, ODTU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129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17357" y="1367342"/>
            <a:ext cx="2022744" cy="1437137"/>
            <a:chOff x="517357" y="648774"/>
            <a:chExt cx="2022744" cy="143713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78820" y="861356"/>
              <a:ext cx="12408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17357" y="648774"/>
              <a:ext cx="16139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45818" y="1276544"/>
              <a:ext cx="107385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50930" y="1063962"/>
              <a:ext cx="13804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78820" y="1670723"/>
              <a:ext cx="180377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17357" y="1458141"/>
              <a:ext cx="202274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37784" y="2085911"/>
              <a:ext cx="78189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45818" y="1873329"/>
              <a:ext cx="12408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2219260" y="2930444"/>
            <a:ext cx="5627638" cy="2546448"/>
            <a:chOff x="3102136" y="1098241"/>
            <a:chExt cx="5627638" cy="25464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102136" y="2804479"/>
              <a:ext cx="5627638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3649569" y="1127409"/>
              <a:ext cx="4581849" cy="1464488"/>
              <a:chOff x="-476209" y="648774"/>
              <a:chExt cx="4581849" cy="1464488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-103070" y="861356"/>
                <a:ext cx="124085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-476209" y="648774"/>
                <a:ext cx="161399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382746" y="1276544"/>
                <a:ext cx="107385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447574" y="1063962"/>
                <a:ext cx="138042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382746" y="1698074"/>
                <a:ext cx="180377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73707" y="1458141"/>
                <a:ext cx="202274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323750" y="2113262"/>
                <a:ext cx="78189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366682" y="1918611"/>
                <a:ext cx="124085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>
              <a:off x="3649569" y="1127409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269977" y="1098241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99927" y="1338174"/>
              <a:ext cx="0" cy="1466305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263562" y="1398054"/>
              <a:ext cx="0" cy="1466305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573352" y="1542597"/>
              <a:ext cx="25107" cy="12618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928665" y="1602477"/>
              <a:ext cx="25107" cy="12618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483417" y="1755179"/>
              <a:ext cx="25108" cy="104930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6864715" y="1910485"/>
              <a:ext cx="25108" cy="953874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4899485" y="1907579"/>
              <a:ext cx="36497" cy="89690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275797" y="2143447"/>
              <a:ext cx="36498" cy="631864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6455963" y="2389291"/>
              <a:ext cx="36498" cy="415188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7712294" y="2397246"/>
              <a:ext cx="36498" cy="407233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7467776" y="2591897"/>
              <a:ext cx="1" cy="2125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8213169" y="2585127"/>
              <a:ext cx="36498" cy="21935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Left Bracket 64"/>
            <p:cNvSpPr/>
            <p:nvPr/>
          </p:nvSpPr>
          <p:spPr>
            <a:xfrm rot="16200000">
              <a:off x="5828014" y="753684"/>
              <a:ext cx="206713" cy="4563600"/>
            </a:xfrm>
            <a:prstGeom prst="leftBracke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60511" y="3275357"/>
              <a:ext cx="3115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Kapsanan</a:t>
              </a:r>
              <a:r>
                <a:rPr lang="en-US" dirty="0" smtClean="0"/>
                <a:t> </a:t>
              </a:r>
              <a:r>
                <a:rPr lang="en-US" dirty="0" err="1" smtClean="0"/>
                <a:t>Genom</a:t>
              </a:r>
              <a:r>
                <a:rPr lang="en-US" dirty="0" smtClean="0"/>
                <a:t>: %90</a:t>
              </a:r>
              <a:endParaRPr lang="en-US" dirty="0"/>
            </a:p>
          </p:txBody>
        </p:sp>
      </p:grpSp>
      <p:sp>
        <p:nvSpPr>
          <p:cNvPr id="50" name="Bent Arrow 49"/>
          <p:cNvSpPr/>
          <p:nvPr/>
        </p:nvSpPr>
        <p:spPr>
          <a:xfrm rot="5400000">
            <a:off x="3125247" y="1360894"/>
            <a:ext cx="809367" cy="1247432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16</a:t>
            </a:fld>
            <a:endParaRPr lang="en-US"/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Parcacik</a:t>
            </a:r>
            <a:r>
              <a:rPr lang="en-US" b="1" dirty="0" smtClean="0"/>
              <a:t> </a:t>
            </a:r>
            <a:r>
              <a:rPr lang="en-US" b="1" dirty="0" err="1" smtClean="0"/>
              <a:t>Yerlestirme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521951" y="6488668"/>
            <a:ext cx="3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GenomBilim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Kis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Okulu</a:t>
            </a:r>
            <a:r>
              <a:rPr lang="en-US" dirty="0" smtClean="0">
                <a:solidFill>
                  <a:srgbClr val="7F7F7F"/>
                </a:solidFill>
              </a:rPr>
              <a:t>, 2016, ODTU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80686" y="1579948"/>
            <a:ext cx="33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Kisa</a:t>
            </a:r>
            <a:r>
              <a:rPr lang="en-US" dirty="0" smtClean="0"/>
              <a:t> </a:t>
            </a:r>
            <a:r>
              <a:rPr lang="en-US" dirty="0" err="1" smtClean="0"/>
              <a:t>dizileri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refereans</a:t>
            </a:r>
            <a:r>
              <a:rPr lang="en-US" dirty="0" smtClean="0"/>
              <a:t> </a:t>
            </a:r>
            <a:r>
              <a:rPr lang="en-US" dirty="0" err="1" smtClean="0"/>
              <a:t>genomununa</a:t>
            </a:r>
            <a:r>
              <a:rPr lang="en-US" dirty="0" smtClean="0"/>
              <a:t> gore </a:t>
            </a:r>
            <a:r>
              <a:rPr lang="en-US" dirty="0" err="1" smtClean="0"/>
              <a:t>yerlestirmek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021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17357" y="1367342"/>
            <a:ext cx="2022744" cy="1437137"/>
            <a:chOff x="517357" y="648774"/>
            <a:chExt cx="2022744" cy="143713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78820" y="861356"/>
              <a:ext cx="12408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17357" y="648774"/>
              <a:ext cx="16139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45818" y="1276544"/>
              <a:ext cx="107385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50930" y="1063962"/>
              <a:ext cx="13804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78820" y="1670723"/>
              <a:ext cx="180377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17357" y="1458141"/>
              <a:ext cx="202274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37784" y="2085911"/>
              <a:ext cx="78189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45818" y="1873329"/>
              <a:ext cx="12408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2182764" y="2930444"/>
            <a:ext cx="6242402" cy="2785769"/>
            <a:chOff x="3065640" y="1098241"/>
            <a:chExt cx="6242402" cy="2785769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102136" y="2804479"/>
              <a:ext cx="5627638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3649569" y="1127409"/>
              <a:ext cx="4581849" cy="1464488"/>
              <a:chOff x="-476209" y="648774"/>
              <a:chExt cx="4581849" cy="1464488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-103070" y="861356"/>
                <a:ext cx="124085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-476209" y="648774"/>
                <a:ext cx="161399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382746" y="1276544"/>
                <a:ext cx="107385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447574" y="1063962"/>
                <a:ext cx="138042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382746" y="1698074"/>
                <a:ext cx="180377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73707" y="1458141"/>
                <a:ext cx="202274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323750" y="2113262"/>
                <a:ext cx="78189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366682" y="1918611"/>
                <a:ext cx="124085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>
              <a:off x="3649569" y="1127409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269977" y="1098241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99927" y="1338174"/>
              <a:ext cx="0" cy="1466305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263562" y="1398054"/>
              <a:ext cx="0" cy="1466305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573352" y="1542597"/>
              <a:ext cx="25107" cy="12618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928665" y="1602477"/>
              <a:ext cx="25107" cy="12618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483417" y="1755179"/>
              <a:ext cx="25108" cy="104930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6864715" y="1910485"/>
              <a:ext cx="25108" cy="953874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4899485" y="1907579"/>
              <a:ext cx="36497" cy="89690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275797" y="2143447"/>
              <a:ext cx="36498" cy="631864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6455963" y="2389291"/>
              <a:ext cx="36498" cy="415188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7712294" y="2397246"/>
              <a:ext cx="36498" cy="407233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7467776" y="2591897"/>
              <a:ext cx="1" cy="2125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8213169" y="2585127"/>
              <a:ext cx="36498" cy="21935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Left Bracket 64"/>
            <p:cNvSpPr/>
            <p:nvPr/>
          </p:nvSpPr>
          <p:spPr>
            <a:xfrm rot="16200000">
              <a:off x="5828014" y="753684"/>
              <a:ext cx="206713" cy="4563600"/>
            </a:xfrm>
            <a:prstGeom prst="leftBracke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213171" y="3511170"/>
              <a:ext cx="1094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uclar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9" name="Left Brace 68"/>
            <p:cNvSpPr/>
            <p:nvPr/>
          </p:nvSpPr>
          <p:spPr>
            <a:xfrm rot="16200000">
              <a:off x="8207112" y="2974682"/>
              <a:ext cx="565218" cy="480107"/>
            </a:xfrm>
            <a:prstGeom prst="lef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65640" y="3514678"/>
              <a:ext cx="1094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uclar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" name="Left Brace 70"/>
            <p:cNvSpPr/>
            <p:nvPr/>
          </p:nvSpPr>
          <p:spPr>
            <a:xfrm rot="16200000">
              <a:off x="3059581" y="2978190"/>
              <a:ext cx="565218" cy="480107"/>
            </a:xfrm>
            <a:prstGeom prst="lef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Bent Arrow 49"/>
          <p:cNvSpPr/>
          <p:nvPr/>
        </p:nvSpPr>
        <p:spPr>
          <a:xfrm rot="5400000">
            <a:off x="3125247" y="1360894"/>
            <a:ext cx="809367" cy="1247432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17</a:t>
            </a:fld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521951" y="6488668"/>
            <a:ext cx="3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GenomBilim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Kis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Okulu</a:t>
            </a:r>
            <a:r>
              <a:rPr lang="en-US" dirty="0" smtClean="0">
                <a:solidFill>
                  <a:srgbClr val="7F7F7F"/>
                </a:solidFill>
              </a:rPr>
              <a:t>, 2016, ODTU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Parcacik</a:t>
            </a:r>
            <a:r>
              <a:rPr lang="en-US" b="1" dirty="0" smtClean="0"/>
              <a:t> </a:t>
            </a:r>
            <a:r>
              <a:rPr lang="en-US" b="1" dirty="0" err="1" smtClean="0"/>
              <a:t>Yerlestirme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380686" y="1579948"/>
            <a:ext cx="33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Kisa</a:t>
            </a:r>
            <a:r>
              <a:rPr lang="en-US" dirty="0" smtClean="0"/>
              <a:t> </a:t>
            </a:r>
            <a:r>
              <a:rPr lang="en-US" dirty="0" err="1" smtClean="0"/>
              <a:t>dizileri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refereans</a:t>
            </a:r>
            <a:r>
              <a:rPr lang="en-US" dirty="0" smtClean="0"/>
              <a:t> </a:t>
            </a:r>
            <a:r>
              <a:rPr lang="en-US" dirty="0" err="1" smtClean="0"/>
              <a:t>genomununa</a:t>
            </a:r>
            <a:r>
              <a:rPr lang="en-US" dirty="0" smtClean="0"/>
              <a:t> gore </a:t>
            </a:r>
            <a:r>
              <a:rPr lang="en-US" dirty="0" err="1" smtClean="0"/>
              <a:t>yerlestirmek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277635" y="5107560"/>
            <a:ext cx="311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Kapsanan</a:t>
            </a:r>
            <a:r>
              <a:rPr lang="en-US" dirty="0" smtClean="0"/>
              <a:t> </a:t>
            </a:r>
            <a:r>
              <a:rPr lang="en-US" dirty="0" err="1" smtClean="0"/>
              <a:t>Genom</a:t>
            </a:r>
            <a:r>
              <a:rPr lang="en-US" dirty="0" smtClean="0"/>
              <a:t>: %90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63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17357" y="1367342"/>
            <a:ext cx="2022744" cy="1437137"/>
            <a:chOff x="517357" y="648774"/>
            <a:chExt cx="2022744" cy="143713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78820" y="861356"/>
              <a:ext cx="12408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17357" y="648774"/>
              <a:ext cx="16139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45818" y="1276544"/>
              <a:ext cx="107385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50930" y="1063962"/>
              <a:ext cx="13804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78820" y="1670723"/>
              <a:ext cx="180377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17357" y="1458141"/>
              <a:ext cx="202274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37784" y="2085911"/>
              <a:ext cx="78189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45818" y="1873329"/>
              <a:ext cx="12408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2219260" y="2930444"/>
            <a:ext cx="5627638" cy="2402612"/>
            <a:chOff x="3102136" y="1098241"/>
            <a:chExt cx="5627638" cy="24026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102136" y="2804479"/>
              <a:ext cx="5627638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3649569" y="1127409"/>
              <a:ext cx="4581849" cy="1464488"/>
              <a:chOff x="-476209" y="648774"/>
              <a:chExt cx="4581849" cy="1464488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-103070" y="861356"/>
                <a:ext cx="124085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-476209" y="648774"/>
                <a:ext cx="161399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382746" y="1276544"/>
                <a:ext cx="107385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447574" y="1063962"/>
                <a:ext cx="138042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382746" y="1698074"/>
                <a:ext cx="180377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73707" y="1458141"/>
                <a:ext cx="202274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323750" y="2113262"/>
                <a:ext cx="78189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366682" y="1918611"/>
                <a:ext cx="124085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>
              <a:off x="3649569" y="1127409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269977" y="1098241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99927" y="1338174"/>
              <a:ext cx="0" cy="1466305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263562" y="1398054"/>
              <a:ext cx="0" cy="1466305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573352" y="1542597"/>
              <a:ext cx="25107" cy="12618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928665" y="1602477"/>
              <a:ext cx="25107" cy="12618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483417" y="1755179"/>
              <a:ext cx="25108" cy="104930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6864715" y="1910485"/>
              <a:ext cx="25108" cy="953874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4899485" y="1907579"/>
              <a:ext cx="36497" cy="89690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275797" y="2143447"/>
              <a:ext cx="36498" cy="631864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6455963" y="2389291"/>
              <a:ext cx="36498" cy="415188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7712294" y="2397246"/>
              <a:ext cx="36498" cy="407233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7467776" y="2591897"/>
              <a:ext cx="1" cy="2125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8213169" y="2585127"/>
              <a:ext cx="36498" cy="21935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Left Bracket 64"/>
            <p:cNvSpPr/>
            <p:nvPr/>
          </p:nvSpPr>
          <p:spPr>
            <a:xfrm rot="16200000">
              <a:off x="5828014" y="753684"/>
              <a:ext cx="206713" cy="4563600"/>
            </a:xfrm>
            <a:prstGeom prst="leftBracke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Left Brace 68"/>
            <p:cNvSpPr/>
            <p:nvPr/>
          </p:nvSpPr>
          <p:spPr>
            <a:xfrm rot="16200000">
              <a:off x="8207112" y="2974682"/>
              <a:ext cx="565218" cy="480107"/>
            </a:xfrm>
            <a:prstGeom prst="lef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Left Brace 70"/>
            <p:cNvSpPr/>
            <p:nvPr/>
          </p:nvSpPr>
          <p:spPr>
            <a:xfrm rot="16200000">
              <a:off x="3059581" y="2978190"/>
              <a:ext cx="565218" cy="480107"/>
            </a:xfrm>
            <a:prstGeom prst="lef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256222" y="3147828"/>
            <a:ext cx="1830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Dizi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Derinligi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–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bir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baz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kac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kere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yerlestiildi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0" name="Bent Arrow 49"/>
          <p:cNvSpPr/>
          <p:nvPr/>
        </p:nvSpPr>
        <p:spPr>
          <a:xfrm rot="5400000">
            <a:off x="3125247" y="1360894"/>
            <a:ext cx="809367" cy="1247432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277635" y="2591897"/>
            <a:ext cx="0" cy="372822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15242" y="6364943"/>
            <a:ext cx="784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X</a:t>
            </a:r>
            <a:endParaRPr lang="en-US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5357447" y="2591897"/>
            <a:ext cx="0" cy="372822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871557" y="6364943"/>
            <a:ext cx="784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2X</a:t>
            </a:r>
            <a:endParaRPr lang="en-US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6989024" y="2591897"/>
            <a:ext cx="0" cy="372822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546033" y="6364943"/>
            <a:ext cx="784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1X</a:t>
            </a:r>
            <a:endParaRPr lang="en-US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18</a:t>
            </a:fld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521951" y="6488668"/>
            <a:ext cx="3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GenomBilim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Kis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Okulu</a:t>
            </a:r>
            <a:r>
              <a:rPr lang="en-US" dirty="0" smtClean="0">
                <a:solidFill>
                  <a:srgbClr val="7F7F7F"/>
                </a:solidFill>
              </a:rPr>
              <a:t>, 2016, ODTU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6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Parcacik</a:t>
            </a:r>
            <a:r>
              <a:rPr lang="en-US" b="1" dirty="0" smtClean="0"/>
              <a:t> </a:t>
            </a:r>
            <a:r>
              <a:rPr lang="en-US" b="1" dirty="0" err="1" smtClean="0"/>
              <a:t>Yerlestirme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380686" y="1579948"/>
            <a:ext cx="33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Kisa</a:t>
            </a:r>
            <a:r>
              <a:rPr lang="en-US" dirty="0" smtClean="0"/>
              <a:t> </a:t>
            </a:r>
            <a:r>
              <a:rPr lang="en-US" dirty="0" err="1" smtClean="0"/>
              <a:t>dizileri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refereans</a:t>
            </a:r>
            <a:r>
              <a:rPr lang="en-US" dirty="0" smtClean="0"/>
              <a:t> </a:t>
            </a:r>
            <a:r>
              <a:rPr lang="en-US" dirty="0" err="1" smtClean="0"/>
              <a:t>genomununa</a:t>
            </a:r>
            <a:r>
              <a:rPr lang="en-US" dirty="0" smtClean="0"/>
              <a:t> gore </a:t>
            </a:r>
            <a:r>
              <a:rPr lang="en-US" dirty="0" err="1" smtClean="0"/>
              <a:t>yerlestirmek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277635" y="5107560"/>
            <a:ext cx="311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Kapsanan</a:t>
            </a:r>
            <a:r>
              <a:rPr lang="en-US" dirty="0" smtClean="0"/>
              <a:t> </a:t>
            </a:r>
            <a:r>
              <a:rPr lang="en-US" dirty="0" err="1" smtClean="0"/>
              <a:t>Genom</a:t>
            </a:r>
            <a:r>
              <a:rPr lang="en-US" dirty="0" smtClean="0"/>
              <a:t>: %90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182764" y="5346881"/>
            <a:ext cx="109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uclar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330295" y="5343373"/>
            <a:ext cx="109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uclar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852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/>
          <p:cNvSpPr/>
          <p:nvPr/>
        </p:nvSpPr>
        <p:spPr>
          <a:xfrm>
            <a:off x="312178" y="213587"/>
            <a:ext cx="1264913" cy="155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4908351" y="269136"/>
            <a:ext cx="4045149" cy="19731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644290" y="342924"/>
            <a:ext cx="1264913" cy="155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/>
          <p:cNvSpPr/>
          <p:nvPr/>
        </p:nvSpPr>
        <p:spPr>
          <a:xfrm>
            <a:off x="1716705" y="1045887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3972703" y="990337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428750" y="1803044"/>
            <a:ext cx="139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SRA toolkit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564915" y="1827090"/>
            <a:ext cx="141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FastQC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689641" y="1546139"/>
            <a:ext cx="141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Bowtie2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6635750" y="1190625"/>
            <a:ext cx="285750" cy="2022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40119" y="3032125"/>
            <a:ext cx="6719995" cy="3143250"/>
            <a:chOff x="799584" y="3032125"/>
            <a:chExt cx="6719995" cy="3143250"/>
          </a:xfrm>
        </p:grpSpPr>
        <p:pic>
          <p:nvPicPr>
            <p:cNvPr id="17" name="Picture 16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0625" y="3032125"/>
              <a:ext cx="6328954" cy="265684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 rot="16200000">
              <a:off x="-412750" y="4244459"/>
              <a:ext cx="279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Derinlik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5097" y="5794375"/>
              <a:ext cx="269875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Pozisyon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924059" y="3937000"/>
            <a:ext cx="2344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Kapsam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Derinlik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68893" y="393109"/>
            <a:ext cx="1611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SRA</a:t>
            </a:r>
          </a:p>
          <a:p>
            <a:pPr algn="ctr"/>
            <a:r>
              <a:rPr lang="en-US" sz="2000" b="1" dirty="0" smtClean="0"/>
              <a:t>S</a:t>
            </a:r>
            <a:r>
              <a:rPr lang="en-US" sz="2000" dirty="0" smtClean="0"/>
              <a:t>hort </a:t>
            </a:r>
            <a:r>
              <a:rPr lang="en-US" sz="2000" b="1" dirty="0"/>
              <a:t>R</a:t>
            </a:r>
            <a:r>
              <a:rPr lang="en-US" sz="2000" dirty="0" smtClean="0"/>
              <a:t>ead </a:t>
            </a:r>
            <a:r>
              <a:rPr lang="en-US" sz="2000" b="1" dirty="0" smtClean="0"/>
              <a:t>A</a:t>
            </a:r>
            <a:r>
              <a:rPr lang="en-US" sz="2000" dirty="0" smtClean="0"/>
              <a:t>rchive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4908351" y="743446"/>
            <a:ext cx="2092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SAM file</a:t>
            </a:r>
          </a:p>
          <a:p>
            <a:pPr algn="ctr"/>
            <a:r>
              <a:rPr lang="en-US" sz="2000" b="1" dirty="0" smtClean="0"/>
              <a:t>S</a:t>
            </a:r>
            <a:r>
              <a:rPr lang="en-US" sz="2000" dirty="0" smtClean="0"/>
              <a:t>equence </a:t>
            </a:r>
            <a:r>
              <a:rPr lang="en-US" sz="2000" b="1" dirty="0" smtClean="0"/>
              <a:t>A</a:t>
            </a:r>
            <a:r>
              <a:rPr lang="en-US" sz="2000" dirty="0" smtClean="0"/>
              <a:t>lignment </a:t>
            </a:r>
            <a:r>
              <a:rPr lang="en-US" sz="2000" b="1" dirty="0"/>
              <a:t>M</a:t>
            </a:r>
            <a:r>
              <a:rPr lang="en-US" sz="2000" dirty="0" smtClean="0"/>
              <a:t>ap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6860976" y="736371"/>
            <a:ext cx="2092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BAM file</a:t>
            </a:r>
          </a:p>
          <a:p>
            <a:pPr algn="ctr"/>
            <a:r>
              <a:rPr lang="en-US" sz="2000" b="1" dirty="0" smtClean="0"/>
              <a:t>B</a:t>
            </a:r>
            <a:r>
              <a:rPr lang="en-US" sz="2000" dirty="0" smtClean="0"/>
              <a:t>inary </a:t>
            </a:r>
            <a:r>
              <a:rPr lang="en-US" sz="2000" b="1" dirty="0" smtClean="0"/>
              <a:t>A</a:t>
            </a:r>
            <a:r>
              <a:rPr lang="en-US" sz="2000" dirty="0" smtClean="0"/>
              <a:t>lignment </a:t>
            </a:r>
            <a:r>
              <a:rPr lang="en-US" sz="2000" b="1" dirty="0" smtClean="0"/>
              <a:t>M</a:t>
            </a:r>
            <a:r>
              <a:rPr lang="en-US" sz="2000" dirty="0" smtClean="0"/>
              <a:t>ap, compressed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6362393" y="1803044"/>
            <a:ext cx="132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SAMTools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11666" y="355806"/>
            <a:ext cx="275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erlestirme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19</a:t>
            </a:fld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521951" y="6488668"/>
            <a:ext cx="3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GenomBilim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Kis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Okulu</a:t>
            </a:r>
            <a:r>
              <a:rPr lang="en-US" dirty="0" smtClean="0">
                <a:solidFill>
                  <a:srgbClr val="7F7F7F"/>
                </a:solidFill>
              </a:rPr>
              <a:t>, 2016, ODTU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88294" y="342924"/>
            <a:ext cx="1611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fastQ</a:t>
            </a:r>
            <a:endParaRPr lang="en-US" sz="2000" b="1" dirty="0" smtClean="0"/>
          </a:p>
          <a:p>
            <a:pPr algn="ctr"/>
            <a:r>
              <a:rPr lang="en-US" sz="2000" dirty="0" smtClean="0"/>
              <a:t> </a:t>
            </a:r>
            <a:r>
              <a:rPr lang="en-US" sz="2000" b="1" dirty="0" err="1" smtClean="0"/>
              <a:t>fast</a:t>
            </a:r>
            <a:r>
              <a:rPr lang="en-US" sz="2000" dirty="0" err="1" smtClean="0"/>
              <a:t>a</a:t>
            </a:r>
            <a:r>
              <a:rPr lang="en-US" sz="2000" dirty="0" smtClean="0"/>
              <a:t> </a:t>
            </a:r>
            <a:r>
              <a:rPr lang="en-US" sz="2000" dirty="0" err="1" smtClean="0"/>
              <a:t>ve</a:t>
            </a:r>
            <a:r>
              <a:rPr lang="en-US" sz="2000" dirty="0" smtClean="0"/>
              <a:t> </a:t>
            </a:r>
            <a:r>
              <a:rPr lang="en-US" sz="2000" b="1" dirty="0" smtClean="0"/>
              <a:t>Q</a:t>
            </a:r>
            <a:r>
              <a:rPr lang="en-US" sz="2000" dirty="0" smtClean="0"/>
              <a:t>uality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9522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Screen Shot 2015-05-12 at 14.55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2126"/>
            <a:ext cx="9144000" cy="3239784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751578" y="881869"/>
            <a:ext cx="3480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156 </a:t>
            </a:r>
            <a:r>
              <a:rPr lang="en-US" dirty="0" err="1" smtClean="0"/>
              <a:t>kisinin</a:t>
            </a:r>
            <a:r>
              <a:rPr lang="en-US" dirty="0" smtClean="0"/>
              <a:t> </a:t>
            </a:r>
            <a:r>
              <a:rPr lang="en-US" dirty="0" err="1" smtClean="0"/>
              <a:t>mitokondriyal</a:t>
            </a:r>
            <a:r>
              <a:rPr lang="en-US" dirty="0" smtClean="0"/>
              <a:t> </a:t>
            </a:r>
            <a:r>
              <a:rPr lang="en-US" dirty="0" err="1" smtClean="0"/>
              <a:t>DNAsi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Agizdan</a:t>
            </a:r>
            <a:r>
              <a:rPr lang="en-US" dirty="0" smtClean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</a:t>
            </a:r>
            <a:r>
              <a:rPr lang="en-US" dirty="0" err="1" smtClean="0"/>
              <a:t>kandan</a:t>
            </a:r>
            <a:r>
              <a:rPr lang="en-US" dirty="0" smtClean="0"/>
              <a:t> </a:t>
            </a:r>
            <a:r>
              <a:rPr lang="en-US" dirty="0" err="1" smtClean="0"/>
              <a:t>ornek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20,000X </a:t>
            </a:r>
            <a:r>
              <a:rPr lang="en-US" dirty="0" err="1" smtClean="0"/>
              <a:t>dizi</a:t>
            </a:r>
            <a:r>
              <a:rPr lang="en-US" dirty="0" smtClean="0"/>
              <a:t> </a:t>
            </a:r>
            <a:r>
              <a:rPr lang="en-US" dirty="0" err="1" smtClean="0"/>
              <a:t>derinligi</a:t>
            </a:r>
            <a:endParaRPr lang="en-US" dirty="0" smtClean="0"/>
          </a:p>
        </p:txBody>
      </p:sp>
      <p:pic>
        <p:nvPicPr>
          <p:cNvPr id="97" name="Picture 96" descr="Screen Shot 2015-05-11 at 12.26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94" y="754359"/>
            <a:ext cx="1403656" cy="1142065"/>
          </a:xfrm>
          <a:prstGeom prst="rect">
            <a:avLst/>
          </a:prstGeom>
        </p:spPr>
      </p:pic>
      <p:sp>
        <p:nvSpPr>
          <p:cNvPr id="98" name="Right Arrow 97"/>
          <p:cNvSpPr/>
          <p:nvPr/>
        </p:nvSpPr>
        <p:spPr>
          <a:xfrm>
            <a:off x="1716705" y="1045887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21951" y="6488668"/>
            <a:ext cx="3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GenomBilim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Kis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Okulu</a:t>
            </a:r>
            <a:r>
              <a:rPr lang="en-US" dirty="0" smtClean="0">
                <a:solidFill>
                  <a:srgbClr val="7F7F7F"/>
                </a:solidFill>
              </a:rPr>
              <a:t>, 2016, ODTU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35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ounded Rectangle 91"/>
          <p:cNvSpPr/>
          <p:nvPr/>
        </p:nvSpPr>
        <p:spPr>
          <a:xfrm>
            <a:off x="4739452" y="3312295"/>
            <a:ext cx="4045149" cy="28313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4908351" y="269136"/>
            <a:ext cx="4045149" cy="19731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644290" y="342924"/>
            <a:ext cx="1264913" cy="155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864013" y="913924"/>
            <a:ext cx="910064" cy="800157"/>
            <a:chOff x="517357" y="648774"/>
            <a:chExt cx="2022744" cy="143713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78820" y="861356"/>
              <a:ext cx="12408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17357" y="648774"/>
              <a:ext cx="16139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45818" y="1276544"/>
              <a:ext cx="107385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50930" y="1063962"/>
              <a:ext cx="13804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78820" y="1670723"/>
              <a:ext cx="180377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17357" y="1458141"/>
              <a:ext cx="202274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37784" y="2085911"/>
              <a:ext cx="78189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45818" y="1873329"/>
              <a:ext cx="12408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7" name="Picture 106" descr="Screen Shot 2015-05-11 at 12.26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94" y="754359"/>
            <a:ext cx="1403656" cy="1142065"/>
          </a:xfrm>
          <a:prstGeom prst="rect">
            <a:avLst/>
          </a:prstGeom>
        </p:spPr>
      </p:pic>
      <p:sp>
        <p:nvSpPr>
          <p:cNvPr id="109" name="Right Arrow 108"/>
          <p:cNvSpPr/>
          <p:nvPr/>
        </p:nvSpPr>
        <p:spPr>
          <a:xfrm>
            <a:off x="1716705" y="1045887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988341" y="500816"/>
            <a:ext cx="3820093" cy="1486886"/>
            <a:chOff x="3102136" y="1098241"/>
            <a:chExt cx="5627638" cy="1766118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3102136" y="2804479"/>
              <a:ext cx="5627638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3649569" y="1127409"/>
              <a:ext cx="4581849" cy="1464488"/>
              <a:chOff x="-476209" y="648774"/>
              <a:chExt cx="4581849" cy="1464488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-103070" y="861356"/>
                <a:ext cx="124085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-476209" y="648774"/>
                <a:ext cx="161399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382746" y="1276544"/>
                <a:ext cx="107385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47574" y="1063962"/>
                <a:ext cx="138042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382746" y="1698074"/>
                <a:ext cx="180377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73707" y="1458141"/>
                <a:ext cx="202274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323750" y="2113262"/>
                <a:ext cx="78189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2366682" y="1918611"/>
                <a:ext cx="124085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/>
            <p:cNvCxnSpPr/>
            <p:nvPr/>
          </p:nvCxnSpPr>
          <p:spPr>
            <a:xfrm>
              <a:off x="3649569" y="1127409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269977" y="1098241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999927" y="1338174"/>
              <a:ext cx="0" cy="1466305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263562" y="1398054"/>
              <a:ext cx="0" cy="1466305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573352" y="1542597"/>
              <a:ext cx="25107" cy="12618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5928665" y="1602477"/>
              <a:ext cx="25107" cy="12618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483417" y="1755179"/>
              <a:ext cx="25108" cy="104930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6864715" y="1910485"/>
              <a:ext cx="25108" cy="953874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899485" y="1907579"/>
              <a:ext cx="36497" cy="89690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7275797" y="2143447"/>
              <a:ext cx="36498" cy="631864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6455963" y="2389291"/>
              <a:ext cx="36498" cy="415188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7712294" y="2397246"/>
              <a:ext cx="36498" cy="407233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7467776" y="2591897"/>
              <a:ext cx="1" cy="2125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8213169" y="2585127"/>
              <a:ext cx="36498" cy="21935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Arrow 44"/>
          <p:cNvSpPr/>
          <p:nvPr/>
        </p:nvSpPr>
        <p:spPr>
          <a:xfrm>
            <a:off x="3972703" y="990337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784459" y="4081319"/>
            <a:ext cx="3902684" cy="1917366"/>
            <a:chOff x="1485372" y="2841625"/>
            <a:chExt cx="5627638" cy="2460625"/>
          </a:xfrm>
        </p:grpSpPr>
        <p:grpSp>
          <p:nvGrpSpPr>
            <p:cNvPr id="47" name="Group 46"/>
            <p:cNvGrpSpPr/>
            <p:nvPr/>
          </p:nvGrpSpPr>
          <p:grpSpPr>
            <a:xfrm>
              <a:off x="1485372" y="3144951"/>
              <a:ext cx="5627638" cy="1766118"/>
              <a:chOff x="3102136" y="1098241"/>
              <a:chExt cx="5627638" cy="176611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3102136" y="2804479"/>
                <a:ext cx="5627638" cy="0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/>
              <p:cNvGrpSpPr/>
              <p:nvPr/>
            </p:nvGrpSpPr>
            <p:grpSpPr>
              <a:xfrm>
                <a:off x="3649569" y="1127409"/>
                <a:ext cx="4581849" cy="1464488"/>
                <a:chOff x="-476209" y="648774"/>
                <a:chExt cx="4581849" cy="1464488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>
                  <a:off x="-103070" y="861356"/>
                  <a:ext cx="1240854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-476209" y="648774"/>
                  <a:ext cx="1613993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1382746" y="1276544"/>
                  <a:ext cx="1073856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447574" y="1063962"/>
                  <a:ext cx="1380420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1382746" y="1698074"/>
                  <a:ext cx="1803770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773707" y="1458141"/>
                  <a:ext cx="2022744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3323750" y="2113262"/>
                  <a:ext cx="781890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2366682" y="1918611"/>
                  <a:ext cx="1240854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Straight Connector 57"/>
              <p:cNvCxnSpPr/>
              <p:nvPr/>
            </p:nvCxnSpPr>
            <p:spPr>
              <a:xfrm>
                <a:off x="3649569" y="1127409"/>
                <a:ext cx="0" cy="1677070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5269977" y="1098241"/>
                <a:ext cx="0" cy="1677070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999927" y="1338174"/>
                <a:ext cx="0" cy="1466305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5263562" y="1398054"/>
                <a:ext cx="0" cy="1466305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4573352" y="1542597"/>
                <a:ext cx="25107" cy="1261882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5928665" y="1602477"/>
                <a:ext cx="25107" cy="1261882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5483417" y="1755179"/>
                <a:ext cx="25108" cy="1049300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6864715" y="1910485"/>
                <a:ext cx="25108" cy="953874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4899485" y="1907579"/>
                <a:ext cx="36497" cy="896900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7275797" y="2143447"/>
                <a:ext cx="36498" cy="631864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6455963" y="2389291"/>
                <a:ext cx="36498" cy="415188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7712294" y="2397246"/>
                <a:ext cx="36498" cy="407233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>
                <a:off x="7467776" y="2591897"/>
                <a:ext cx="1" cy="212582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8213169" y="2585127"/>
                <a:ext cx="36498" cy="219352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Rectangle 51"/>
            <p:cNvSpPr/>
            <p:nvPr/>
          </p:nvSpPr>
          <p:spPr>
            <a:xfrm>
              <a:off x="4451971" y="2841625"/>
              <a:ext cx="262904" cy="2460625"/>
            </a:xfrm>
            <a:prstGeom prst="rect">
              <a:avLst/>
            </a:prstGeom>
            <a:solidFill>
              <a:srgbClr val="F2DCDB">
                <a:alpha val="3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898198" y="2841625"/>
              <a:ext cx="262904" cy="2460625"/>
            </a:xfrm>
            <a:prstGeom prst="rect">
              <a:avLst/>
            </a:prstGeom>
            <a:solidFill>
              <a:srgbClr val="F2DCDB">
                <a:alpha val="3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065839" y="2841625"/>
              <a:ext cx="262904" cy="2460625"/>
            </a:xfrm>
            <a:prstGeom prst="rect">
              <a:avLst/>
            </a:prstGeom>
            <a:solidFill>
              <a:srgbClr val="F2DCDB">
                <a:alpha val="3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901353" y="2841625"/>
              <a:ext cx="262904" cy="2460625"/>
            </a:xfrm>
            <a:prstGeom prst="rect">
              <a:avLst/>
            </a:prstGeom>
            <a:solidFill>
              <a:srgbClr val="F2DCDB">
                <a:alpha val="3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2488294" y="342924"/>
            <a:ext cx="1611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Kisa</a:t>
            </a:r>
            <a:r>
              <a:rPr lang="en-US" sz="2000" dirty="0" smtClean="0"/>
              <a:t> </a:t>
            </a:r>
            <a:r>
              <a:rPr lang="en-US" sz="2000" dirty="0" err="1" smtClean="0"/>
              <a:t>Diziler</a:t>
            </a:r>
            <a:endParaRPr lang="en-US" sz="2000" dirty="0"/>
          </a:p>
        </p:txBody>
      </p:sp>
      <p:sp>
        <p:nvSpPr>
          <p:cNvPr id="81" name="TextBox 80"/>
          <p:cNvSpPr txBox="1"/>
          <p:nvPr/>
        </p:nvSpPr>
        <p:spPr>
          <a:xfrm>
            <a:off x="6545810" y="347929"/>
            <a:ext cx="275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Yerlestirme</a:t>
            </a:r>
            <a:endParaRPr lang="en-US" sz="2000" dirty="0"/>
          </a:p>
        </p:txBody>
      </p:sp>
      <p:sp>
        <p:nvSpPr>
          <p:cNvPr id="82" name="Right Arrow 81"/>
          <p:cNvSpPr/>
          <p:nvPr/>
        </p:nvSpPr>
        <p:spPr>
          <a:xfrm rot="5400000">
            <a:off x="6189739" y="2404445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5364663" y="3306379"/>
            <a:ext cx="275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Varyant</a:t>
            </a:r>
            <a:r>
              <a:rPr lang="en-US" sz="2000" dirty="0" smtClean="0"/>
              <a:t> </a:t>
            </a:r>
            <a:r>
              <a:rPr lang="en-US" sz="2000" dirty="0" err="1" smtClean="0"/>
              <a:t>Tespiti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20</a:t>
            </a:fld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5521951" y="6488668"/>
            <a:ext cx="3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GenomBilim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Kis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Okulu</a:t>
            </a:r>
            <a:r>
              <a:rPr lang="en-US" dirty="0" smtClean="0">
                <a:solidFill>
                  <a:srgbClr val="7F7F7F"/>
                </a:solidFill>
              </a:rPr>
              <a:t>, 2016, ODTU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730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1485372" y="3144951"/>
            <a:ext cx="5627638" cy="1766118"/>
            <a:chOff x="3102136" y="1098241"/>
            <a:chExt cx="5627638" cy="176611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102136" y="2804479"/>
              <a:ext cx="5627638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3649569" y="1127409"/>
              <a:ext cx="4581849" cy="1464488"/>
              <a:chOff x="-476209" y="648774"/>
              <a:chExt cx="4581849" cy="1464488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-103070" y="861356"/>
                <a:ext cx="124085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-476209" y="648774"/>
                <a:ext cx="161399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382746" y="1276544"/>
                <a:ext cx="107385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447574" y="1063962"/>
                <a:ext cx="138042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382746" y="1698074"/>
                <a:ext cx="180377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73707" y="1458141"/>
                <a:ext cx="202274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323750" y="2113262"/>
                <a:ext cx="78189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366682" y="1918611"/>
                <a:ext cx="124085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>
              <a:off x="3649569" y="1127409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269977" y="1098241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99927" y="1338174"/>
              <a:ext cx="0" cy="1466305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263562" y="1398054"/>
              <a:ext cx="0" cy="1466305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573352" y="1542597"/>
              <a:ext cx="25107" cy="12618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928665" y="1602477"/>
              <a:ext cx="25107" cy="12618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483417" y="1755179"/>
              <a:ext cx="25108" cy="104930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6864715" y="1910485"/>
              <a:ext cx="25108" cy="953874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4899485" y="1907579"/>
              <a:ext cx="36497" cy="89690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275797" y="2143447"/>
              <a:ext cx="36498" cy="631864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6455963" y="2389291"/>
              <a:ext cx="36498" cy="415188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7712294" y="2397246"/>
              <a:ext cx="36498" cy="407233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7467776" y="2591897"/>
              <a:ext cx="1" cy="2125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8213169" y="2585127"/>
              <a:ext cx="36498" cy="21935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Varyant</a:t>
            </a:r>
            <a:r>
              <a:rPr lang="en-US" b="1" dirty="0" smtClean="0"/>
              <a:t> </a:t>
            </a:r>
            <a:r>
              <a:rPr lang="en-US" b="1" dirty="0" err="1" smtClean="0"/>
              <a:t>Tespiti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220488" y="4631837"/>
            <a:ext cx="159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Referans</a:t>
            </a:r>
            <a:r>
              <a:rPr lang="en-US" dirty="0" smtClean="0"/>
              <a:t> </a:t>
            </a:r>
            <a:r>
              <a:rPr lang="en-US" dirty="0" err="1" smtClean="0"/>
              <a:t>Dizisi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16383" y="3636932"/>
            <a:ext cx="636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20221" y="3913731"/>
            <a:ext cx="636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391662" y="4538334"/>
            <a:ext cx="636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4410033" y="3392457"/>
            <a:ext cx="636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21</a:t>
            </a:fld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521951" y="6488668"/>
            <a:ext cx="3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GenomBilim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Kis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Okulu</a:t>
            </a:r>
            <a:r>
              <a:rPr lang="en-US" dirty="0" smtClean="0">
                <a:solidFill>
                  <a:srgbClr val="7F7F7F"/>
                </a:solidFill>
              </a:rPr>
              <a:t>, 2016, ODTU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539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Varyant</a:t>
            </a:r>
            <a:r>
              <a:rPr lang="en-US" b="1" dirty="0" smtClean="0"/>
              <a:t> </a:t>
            </a:r>
            <a:r>
              <a:rPr lang="en-US" b="1" dirty="0" err="1" smtClean="0"/>
              <a:t>Tespiti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220488" y="4539523"/>
            <a:ext cx="1590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 sequence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485372" y="2841625"/>
            <a:ext cx="5627638" cy="2460625"/>
            <a:chOff x="1485372" y="2841625"/>
            <a:chExt cx="5627638" cy="2460625"/>
          </a:xfrm>
        </p:grpSpPr>
        <p:grpSp>
          <p:nvGrpSpPr>
            <p:cNvPr id="74" name="Group 73"/>
            <p:cNvGrpSpPr/>
            <p:nvPr/>
          </p:nvGrpSpPr>
          <p:grpSpPr>
            <a:xfrm>
              <a:off x="1485372" y="3144951"/>
              <a:ext cx="5627638" cy="1766118"/>
              <a:chOff x="3102136" y="1098241"/>
              <a:chExt cx="5627638" cy="1766118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3102136" y="2804479"/>
                <a:ext cx="5627638" cy="0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3649569" y="1127409"/>
                <a:ext cx="4581849" cy="1464488"/>
                <a:chOff x="-476209" y="648774"/>
                <a:chExt cx="4581849" cy="1464488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-103070" y="861356"/>
                  <a:ext cx="1240854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-476209" y="648774"/>
                  <a:ext cx="1613993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382746" y="1276544"/>
                  <a:ext cx="1073856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47574" y="1063962"/>
                  <a:ext cx="1380420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382746" y="1698074"/>
                  <a:ext cx="1803770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773707" y="1458141"/>
                  <a:ext cx="2022744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3323750" y="2113262"/>
                  <a:ext cx="781890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366682" y="1918611"/>
                  <a:ext cx="1240854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/>
              <p:cNvCxnSpPr/>
              <p:nvPr/>
            </p:nvCxnSpPr>
            <p:spPr>
              <a:xfrm>
                <a:off x="3649569" y="1127409"/>
                <a:ext cx="0" cy="1677070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269977" y="1098241"/>
                <a:ext cx="0" cy="1677070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999927" y="1338174"/>
                <a:ext cx="0" cy="1466305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5263562" y="1398054"/>
                <a:ext cx="0" cy="1466305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4573352" y="1542597"/>
                <a:ext cx="25107" cy="1261882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5928665" y="1602477"/>
                <a:ext cx="25107" cy="1261882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5483417" y="1755179"/>
                <a:ext cx="25108" cy="1049300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6864715" y="1910485"/>
                <a:ext cx="25108" cy="953874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4899485" y="1907579"/>
                <a:ext cx="36497" cy="896900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7275797" y="2143447"/>
                <a:ext cx="36498" cy="631864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6455963" y="2389291"/>
                <a:ext cx="36498" cy="415188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>
                <a:off x="7712294" y="2397246"/>
                <a:ext cx="36498" cy="407233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7467776" y="2591897"/>
                <a:ext cx="1" cy="212582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8213169" y="2585127"/>
                <a:ext cx="36498" cy="219352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4416383" y="3636932"/>
              <a:ext cx="636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20221" y="3913731"/>
              <a:ext cx="636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391662" y="4538334"/>
              <a:ext cx="636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</a:t>
              </a:r>
              <a:endParaRPr lang="en-US" sz="28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10033" y="3392457"/>
              <a:ext cx="636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4451971" y="2841625"/>
              <a:ext cx="262904" cy="2460625"/>
            </a:xfrm>
            <a:prstGeom prst="rect">
              <a:avLst/>
            </a:prstGeom>
            <a:solidFill>
              <a:srgbClr val="F2DCDB">
                <a:alpha val="3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898198" y="2841625"/>
              <a:ext cx="262904" cy="2460625"/>
            </a:xfrm>
            <a:prstGeom prst="rect">
              <a:avLst/>
            </a:prstGeom>
            <a:solidFill>
              <a:srgbClr val="F2DCDB">
                <a:alpha val="3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065839" y="2841625"/>
              <a:ext cx="262904" cy="2460625"/>
            </a:xfrm>
            <a:prstGeom prst="rect">
              <a:avLst/>
            </a:prstGeom>
            <a:solidFill>
              <a:srgbClr val="F2DCDB">
                <a:alpha val="3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901353" y="2841625"/>
              <a:ext cx="262904" cy="2460625"/>
            </a:xfrm>
            <a:prstGeom prst="rect">
              <a:avLst/>
            </a:prstGeom>
            <a:solidFill>
              <a:srgbClr val="F2DCDB">
                <a:alpha val="3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22</a:t>
            </a:fld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521951" y="6488668"/>
            <a:ext cx="3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GenomBilim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Kis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Okulu</a:t>
            </a:r>
            <a:r>
              <a:rPr lang="en-US" dirty="0" smtClean="0">
                <a:solidFill>
                  <a:srgbClr val="7F7F7F"/>
                </a:solidFill>
              </a:rPr>
              <a:t>, 2016, ODTU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313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/>
          <p:cNvSpPr/>
          <p:nvPr/>
        </p:nvSpPr>
        <p:spPr>
          <a:xfrm>
            <a:off x="312178" y="213587"/>
            <a:ext cx="1264913" cy="155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4908351" y="269136"/>
            <a:ext cx="4045149" cy="19731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644290" y="342924"/>
            <a:ext cx="1264913" cy="155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/>
          <p:cNvSpPr/>
          <p:nvPr/>
        </p:nvSpPr>
        <p:spPr>
          <a:xfrm>
            <a:off x="1716705" y="1045887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3972703" y="990337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8893" y="393109"/>
            <a:ext cx="1611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SRA</a:t>
            </a:r>
          </a:p>
          <a:p>
            <a:pPr algn="ctr"/>
            <a:r>
              <a:rPr lang="en-US" sz="2000" b="1" dirty="0" smtClean="0"/>
              <a:t>S</a:t>
            </a:r>
            <a:r>
              <a:rPr lang="en-US" sz="2000" dirty="0" smtClean="0"/>
              <a:t>hort </a:t>
            </a:r>
            <a:r>
              <a:rPr lang="en-US" sz="2000" b="1" dirty="0"/>
              <a:t>R</a:t>
            </a:r>
            <a:r>
              <a:rPr lang="en-US" sz="2000" dirty="0" smtClean="0"/>
              <a:t>ead </a:t>
            </a:r>
            <a:r>
              <a:rPr lang="en-US" sz="2000" b="1" dirty="0" smtClean="0"/>
              <a:t>A</a:t>
            </a:r>
            <a:r>
              <a:rPr lang="en-US" sz="2000" dirty="0" smtClean="0"/>
              <a:t>rchive</a:t>
            </a:r>
            <a:endParaRPr lang="en-US" sz="2000" dirty="0"/>
          </a:p>
        </p:txBody>
      </p:sp>
      <p:sp>
        <p:nvSpPr>
          <p:cNvPr id="81" name="TextBox 80"/>
          <p:cNvSpPr txBox="1"/>
          <p:nvPr/>
        </p:nvSpPr>
        <p:spPr>
          <a:xfrm>
            <a:off x="4908351" y="743446"/>
            <a:ext cx="2092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SAM file</a:t>
            </a:r>
          </a:p>
          <a:p>
            <a:pPr algn="ctr"/>
            <a:r>
              <a:rPr lang="en-US" sz="2000" b="1" dirty="0" smtClean="0"/>
              <a:t>S</a:t>
            </a:r>
            <a:r>
              <a:rPr lang="en-US" sz="2000" dirty="0" smtClean="0"/>
              <a:t>equence </a:t>
            </a:r>
            <a:r>
              <a:rPr lang="en-US" sz="2000" b="1" dirty="0" smtClean="0"/>
              <a:t>A</a:t>
            </a:r>
            <a:r>
              <a:rPr lang="en-US" sz="2000" dirty="0" smtClean="0"/>
              <a:t>lignment </a:t>
            </a:r>
            <a:r>
              <a:rPr lang="en-US" sz="2000" b="1" dirty="0"/>
              <a:t>M</a:t>
            </a:r>
            <a:r>
              <a:rPr lang="en-US" sz="2000" dirty="0" smtClean="0"/>
              <a:t>ap</a:t>
            </a:r>
            <a:endParaRPr lang="en-US" sz="2000" dirty="0"/>
          </a:p>
        </p:txBody>
      </p:sp>
      <p:sp>
        <p:nvSpPr>
          <p:cNvPr id="84" name="TextBox 83"/>
          <p:cNvSpPr txBox="1"/>
          <p:nvPr/>
        </p:nvSpPr>
        <p:spPr>
          <a:xfrm>
            <a:off x="1428750" y="1803044"/>
            <a:ext cx="139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SRA toolkit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564915" y="1827090"/>
            <a:ext cx="141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FastQC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689641" y="1546139"/>
            <a:ext cx="141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Bowtie2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860976" y="736371"/>
            <a:ext cx="2092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BAM file</a:t>
            </a:r>
          </a:p>
          <a:p>
            <a:pPr algn="ctr"/>
            <a:r>
              <a:rPr lang="en-US" sz="2000" b="1" dirty="0" smtClean="0"/>
              <a:t>B</a:t>
            </a:r>
            <a:r>
              <a:rPr lang="en-US" sz="2000" dirty="0" smtClean="0"/>
              <a:t>inary </a:t>
            </a:r>
            <a:r>
              <a:rPr lang="en-US" sz="2000" b="1" dirty="0" smtClean="0"/>
              <a:t>A</a:t>
            </a:r>
            <a:r>
              <a:rPr lang="en-US" sz="2000" dirty="0" smtClean="0"/>
              <a:t>lignment </a:t>
            </a:r>
            <a:r>
              <a:rPr lang="en-US" sz="2000" b="1" dirty="0" smtClean="0"/>
              <a:t>M</a:t>
            </a:r>
            <a:r>
              <a:rPr lang="en-US" sz="2000" dirty="0" smtClean="0"/>
              <a:t>ap, compressed</a:t>
            </a:r>
            <a:endParaRPr lang="en-US" sz="2000" dirty="0"/>
          </a:p>
        </p:txBody>
      </p:sp>
      <p:sp>
        <p:nvSpPr>
          <p:cNvPr id="3" name="Right Arrow 2"/>
          <p:cNvSpPr/>
          <p:nvPr/>
        </p:nvSpPr>
        <p:spPr>
          <a:xfrm>
            <a:off x="6635750" y="1190625"/>
            <a:ext cx="285750" cy="2022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6362393" y="1803044"/>
            <a:ext cx="132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SAMTools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739452" y="3312295"/>
            <a:ext cx="4045149" cy="28313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5400000">
            <a:off x="6189739" y="2404445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364663" y="3306379"/>
            <a:ext cx="275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376092"/>
                </a:solidFill>
              </a:rPr>
              <a:t>Varyant</a:t>
            </a:r>
            <a:r>
              <a:rPr lang="en-US" sz="2000" b="1" dirty="0" smtClean="0">
                <a:solidFill>
                  <a:srgbClr val="376092"/>
                </a:solidFill>
              </a:rPr>
              <a:t> </a:t>
            </a:r>
            <a:r>
              <a:rPr lang="en-US" sz="2000" b="1" dirty="0" err="1" smtClean="0">
                <a:solidFill>
                  <a:srgbClr val="376092"/>
                </a:solidFill>
              </a:rPr>
              <a:t>Tespiti</a:t>
            </a:r>
            <a:endParaRPr lang="en-US" sz="2000" b="1" dirty="0">
              <a:solidFill>
                <a:srgbClr val="37609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10289" y="2531037"/>
            <a:ext cx="132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BCFTools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511666" y="355806"/>
            <a:ext cx="275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Yerlestirme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895325" y="4395082"/>
            <a:ext cx="2092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BCF file</a:t>
            </a:r>
          </a:p>
          <a:p>
            <a:pPr algn="ctr"/>
            <a:r>
              <a:rPr lang="en-US" sz="2000" b="1" dirty="0" smtClean="0"/>
              <a:t>B</a:t>
            </a:r>
            <a:r>
              <a:rPr lang="en-US" sz="2000" dirty="0" smtClean="0"/>
              <a:t>inary</a:t>
            </a:r>
            <a:r>
              <a:rPr lang="en-US" sz="2000" b="1" dirty="0" smtClean="0"/>
              <a:t> C</a:t>
            </a:r>
            <a:r>
              <a:rPr lang="en-US" sz="2000" dirty="0" smtClean="0"/>
              <a:t>all</a:t>
            </a:r>
            <a:r>
              <a:rPr lang="en-US" sz="2000" b="1" dirty="0" smtClean="0"/>
              <a:t> F</a:t>
            </a:r>
            <a:r>
              <a:rPr lang="en-US" sz="2000" dirty="0" smtClean="0"/>
              <a:t>ile</a:t>
            </a:r>
            <a:endParaRPr lang="en-US" sz="2000" dirty="0"/>
          </a:p>
        </p:txBody>
      </p:sp>
      <p:sp>
        <p:nvSpPr>
          <p:cNvPr id="58" name="Right Arrow 57"/>
          <p:cNvSpPr/>
          <p:nvPr/>
        </p:nvSpPr>
        <p:spPr>
          <a:xfrm rot="10800000">
            <a:off x="6684870" y="4687580"/>
            <a:ext cx="285750" cy="2022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603986" y="4399344"/>
            <a:ext cx="2092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VCF file</a:t>
            </a:r>
          </a:p>
          <a:p>
            <a:pPr algn="ctr"/>
            <a:r>
              <a:rPr lang="en-US" sz="2000" b="1" dirty="0" smtClean="0"/>
              <a:t>V</a:t>
            </a:r>
            <a:r>
              <a:rPr lang="en-US" sz="2000" dirty="0" smtClean="0"/>
              <a:t>ariant</a:t>
            </a:r>
            <a:r>
              <a:rPr lang="en-US" sz="2000" b="1" dirty="0" smtClean="0"/>
              <a:t> C</a:t>
            </a:r>
            <a:r>
              <a:rPr lang="en-US" sz="2000" dirty="0" smtClean="0"/>
              <a:t>all</a:t>
            </a:r>
            <a:r>
              <a:rPr lang="en-US" sz="2000" b="1" dirty="0" smtClean="0"/>
              <a:t> F</a:t>
            </a:r>
            <a:r>
              <a:rPr lang="en-US" sz="2000" dirty="0" smtClean="0"/>
              <a:t>ile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6362393" y="5102968"/>
            <a:ext cx="132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BCFTools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88294" y="3993091"/>
            <a:ext cx="1918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Varyantlar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SNPler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indeller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23</a:t>
            </a:fld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521951" y="6488668"/>
            <a:ext cx="3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GenomBilim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Kis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Okulu</a:t>
            </a:r>
            <a:r>
              <a:rPr lang="en-US" dirty="0" smtClean="0">
                <a:solidFill>
                  <a:srgbClr val="7F7F7F"/>
                </a:solidFill>
              </a:rPr>
              <a:t>, 2016, ODTU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88294" y="342924"/>
            <a:ext cx="1611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fastQ</a:t>
            </a:r>
            <a:endParaRPr lang="en-US" sz="2000" b="1" dirty="0" smtClean="0"/>
          </a:p>
          <a:p>
            <a:pPr algn="ctr"/>
            <a:r>
              <a:rPr lang="en-US" sz="2000" dirty="0" smtClean="0"/>
              <a:t> </a:t>
            </a:r>
            <a:r>
              <a:rPr lang="en-US" sz="2000" b="1" dirty="0" err="1" smtClean="0"/>
              <a:t>fast</a:t>
            </a:r>
            <a:r>
              <a:rPr lang="en-US" sz="2000" dirty="0" err="1" smtClean="0"/>
              <a:t>a</a:t>
            </a:r>
            <a:r>
              <a:rPr lang="en-US" sz="2000" dirty="0" smtClean="0"/>
              <a:t> </a:t>
            </a:r>
            <a:r>
              <a:rPr lang="en-US" sz="2000" dirty="0" err="1" smtClean="0"/>
              <a:t>ve</a:t>
            </a:r>
            <a:r>
              <a:rPr lang="en-US" sz="2000" dirty="0" smtClean="0"/>
              <a:t> </a:t>
            </a:r>
            <a:r>
              <a:rPr lang="en-US" sz="2000" b="1" dirty="0" smtClean="0"/>
              <a:t>Q</a:t>
            </a:r>
            <a:r>
              <a:rPr lang="en-US" sz="2000" dirty="0" smtClean="0"/>
              <a:t>uality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3927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5-13 at 10.55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" y="828623"/>
            <a:ext cx="9144000" cy="602937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-14867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V</a:t>
            </a:r>
            <a:r>
              <a:rPr lang="en-US" dirty="0" smtClean="0"/>
              <a:t>ariant </a:t>
            </a:r>
            <a:r>
              <a:rPr lang="en-US" b="1" dirty="0" smtClean="0"/>
              <a:t>C</a:t>
            </a:r>
            <a:r>
              <a:rPr lang="en-US" dirty="0" smtClean="0"/>
              <a:t>all </a:t>
            </a:r>
            <a:r>
              <a:rPr lang="en-US" b="1" dirty="0" smtClean="0"/>
              <a:t>F</a:t>
            </a:r>
            <a:r>
              <a:rPr lang="en-US" dirty="0" smtClean="0"/>
              <a:t>ile </a:t>
            </a:r>
            <a:r>
              <a:rPr lang="en-US" dirty="0"/>
              <a:t>F</a:t>
            </a:r>
            <a:r>
              <a:rPr lang="en-US" dirty="0" smtClean="0"/>
              <a:t>ormat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61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/>
          <p:cNvSpPr/>
          <p:nvPr/>
        </p:nvSpPr>
        <p:spPr>
          <a:xfrm>
            <a:off x="312178" y="4012222"/>
            <a:ext cx="2820489" cy="13507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4739452" y="3312295"/>
            <a:ext cx="4045149" cy="28313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4908351" y="269136"/>
            <a:ext cx="4045149" cy="19731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644290" y="342924"/>
            <a:ext cx="1264913" cy="155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864013" y="913924"/>
            <a:ext cx="910064" cy="800157"/>
            <a:chOff x="517357" y="648774"/>
            <a:chExt cx="2022744" cy="143713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78820" y="861356"/>
              <a:ext cx="12408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17357" y="648774"/>
              <a:ext cx="16139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45818" y="1276544"/>
              <a:ext cx="107385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50930" y="1063962"/>
              <a:ext cx="13804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78820" y="1670723"/>
              <a:ext cx="180377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17357" y="1458141"/>
              <a:ext cx="202274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37784" y="2085911"/>
              <a:ext cx="78189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45818" y="1873329"/>
              <a:ext cx="12408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7" name="Picture 106" descr="Screen Shot 2015-05-11 at 12.26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94" y="754359"/>
            <a:ext cx="1403656" cy="1142065"/>
          </a:xfrm>
          <a:prstGeom prst="rect">
            <a:avLst/>
          </a:prstGeom>
        </p:spPr>
      </p:pic>
      <p:sp>
        <p:nvSpPr>
          <p:cNvPr id="109" name="Right Arrow 108"/>
          <p:cNvSpPr/>
          <p:nvPr/>
        </p:nvSpPr>
        <p:spPr>
          <a:xfrm>
            <a:off x="1716705" y="1045887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988341" y="500816"/>
            <a:ext cx="3820093" cy="1486886"/>
            <a:chOff x="3102136" y="1098241"/>
            <a:chExt cx="5627638" cy="1766118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3102136" y="2804479"/>
              <a:ext cx="5627638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3649569" y="1127409"/>
              <a:ext cx="4581849" cy="1464488"/>
              <a:chOff x="-476209" y="648774"/>
              <a:chExt cx="4581849" cy="1464488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-103070" y="861356"/>
                <a:ext cx="124085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-476209" y="648774"/>
                <a:ext cx="161399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382746" y="1276544"/>
                <a:ext cx="107385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47574" y="1063962"/>
                <a:ext cx="138042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382746" y="1698074"/>
                <a:ext cx="180377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73707" y="1458141"/>
                <a:ext cx="202274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323750" y="2113262"/>
                <a:ext cx="78189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2366682" y="1918611"/>
                <a:ext cx="124085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/>
            <p:cNvCxnSpPr/>
            <p:nvPr/>
          </p:nvCxnSpPr>
          <p:spPr>
            <a:xfrm>
              <a:off x="3649569" y="1127409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269977" y="1098241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999927" y="1338174"/>
              <a:ext cx="0" cy="1466305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263562" y="1398054"/>
              <a:ext cx="0" cy="1466305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573352" y="1542597"/>
              <a:ext cx="25107" cy="12618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5928665" y="1602477"/>
              <a:ext cx="25107" cy="12618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483417" y="1755179"/>
              <a:ext cx="25108" cy="104930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6864715" y="1910485"/>
              <a:ext cx="25108" cy="953874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899485" y="1907579"/>
              <a:ext cx="36497" cy="89690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7275797" y="2143447"/>
              <a:ext cx="36498" cy="631864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6455963" y="2389291"/>
              <a:ext cx="36498" cy="415188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7712294" y="2397246"/>
              <a:ext cx="36498" cy="407233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7467776" y="2591897"/>
              <a:ext cx="1" cy="2125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8213169" y="2585127"/>
              <a:ext cx="36498" cy="21935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Arrow 44"/>
          <p:cNvSpPr/>
          <p:nvPr/>
        </p:nvSpPr>
        <p:spPr>
          <a:xfrm>
            <a:off x="3972703" y="990337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784459" y="4081319"/>
            <a:ext cx="3902684" cy="1917366"/>
            <a:chOff x="1485372" y="2841625"/>
            <a:chExt cx="5627638" cy="2460625"/>
          </a:xfrm>
        </p:grpSpPr>
        <p:grpSp>
          <p:nvGrpSpPr>
            <p:cNvPr id="47" name="Group 46"/>
            <p:cNvGrpSpPr/>
            <p:nvPr/>
          </p:nvGrpSpPr>
          <p:grpSpPr>
            <a:xfrm>
              <a:off x="1485372" y="3144951"/>
              <a:ext cx="5627638" cy="1766118"/>
              <a:chOff x="3102136" y="1098241"/>
              <a:chExt cx="5627638" cy="176611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3102136" y="2804479"/>
                <a:ext cx="5627638" cy="0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/>
              <p:cNvGrpSpPr/>
              <p:nvPr/>
            </p:nvGrpSpPr>
            <p:grpSpPr>
              <a:xfrm>
                <a:off x="3649569" y="1127409"/>
                <a:ext cx="4581849" cy="1464488"/>
                <a:chOff x="-476209" y="648774"/>
                <a:chExt cx="4581849" cy="1464488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>
                  <a:off x="-103070" y="861356"/>
                  <a:ext cx="1240854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-476209" y="648774"/>
                  <a:ext cx="1613993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1382746" y="1276544"/>
                  <a:ext cx="1073856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447574" y="1063962"/>
                  <a:ext cx="1380420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1382746" y="1698074"/>
                  <a:ext cx="1803770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773707" y="1458141"/>
                  <a:ext cx="2022744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3323750" y="2113262"/>
                  <a:ext cx="781890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2366682" y="1918611"/>
                  <a:ext cx="1240854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Straight Connector 57"/>
              <p:cNvCxnSpPr/>
              <p:nvPr/>
            </p:nvCxnSpPr>
            <p:spPr>
              <a:xfrm>
                <a:off x="3649569" y="1127409"/>
                <a:ext cx="0" cy="1677070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5269977" y="1098241"/>
                <a:ext cx="0" cy="1677070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999927" y="1338174"/>
                <a:ext cx="0" cy="1466305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5263562" y="1398054"/>
                <a:ext cx="0" cy="1466305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4573352" y="1542597"/>
                <a:ext cx="25107" cy="1261882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5928665" y="1602477"/>
                <a:ext cx="25107" cy="1261882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5483417" y="1755179"/>
                <a:ext cx="25108" cy="1049300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6864715" y="1910485"/>
                <a:ext cx="25108" cy="953874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4899485" y="1907579"/>
                <a:ext cx="36497" cy="896900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7275797" y="2143447"/>
                <a:ext cx="36498" cy="631864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6455963" y="2389291"/>
                <a:ext cx="36498" cy="415188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7712294" y="2397246"/>
                <a:ext cx="36498" cy="407233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>
                <a:off x="7467776" y="2591897"/>
                <a:ext cx="1" cy="212582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8213169" y="2585127"/>
                <a:ext cx="36498" cy="219352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Rectangle 51"/>
            <p:cNvSpPr/>
            <p:nvPr/>
          </p:nvSpPr>
          <p:spPr>
            <a:xfrm>
              <a:off x="4451971" y="2841625"/>
              <a:ext cx="262904" cy="2460625"/>
            </a:xfrm>
            <a:prstGeom prst="rect">
              <a:avLst/>
            </a:prstGeom>
            <a:solidFill>
              <a:srgbClr val="F2DCDB">
                <a:alpha val="3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898198" y="2841625"/>
              <a:ext cx="262904" cy="2460625"/>
            </a:xfrm>
            <a:prstGeom prst="rect">
              <a:avLst/>
            </a:prstGeom>
            <a:solidFill>
              <a:srgbClr val="F2DCDB">
                <a:alpha val="3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065839" y="2841625"/>
              <a:ext cx="262904" cy="2460625"/>
            </a:xfrm>
            <a:prstGeom prst="rect">
              <a:avLst/>
            </a:prstGeom>
            <a:solidFill>
              <a:srgbClr val="F2DCDB">
                <a:alpha val="3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901353" y="2841625"/>
              <a:ext cx="262904" cy="2460625"/>
            </a:xfrm>
            <a:prstGeom prst="rect">
              <a:avLst/>
            </a:prstGeom>
            <a:solidFill>
              <a:srgbClr val="F2DCDB">
                <a:alpha val="3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2488294" y="342924"/>
            <a:ext cx="1611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Kisa</a:t>
            </a:r>
            <a:r>
              <a:rPr lang="en-US" sz="2000" dirty="0" smtClean="0"/>
              <a:t> </a:t>
            </a:r>
            <a:r>
              <a:rPr lang="en-US" sz="2000" dirty="0" err="1" smtClean="0"/>
              <a:t>Diziler</a:t>
            </a:r>
            <a:endParaRPr lang="en-US" sz="2000" dirty="0"/>
          </a:p>
        </p:txBody>
      </p:sp>
      <p:sp>
        <p:nvSpPr>
          <p:cNvPr id="81" name="TextBox 80"/>
          <p:cNvSpPr txBox="1"/>
          <p:nvPr/>
        </p:nvSpPr>
        <p:spPr>
          <a:xfrm>
            <a:off x="6545810" y="347929"/>
            <a:ext cx="275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Yerlestirme</a:t>
            </a:r>
            <a:endParaRPr lang="en-US" sz="2000" dirty="0"/>
          </a:p>
        </p:txBody>
      </p:sp>
      <p:sp>
        <p:nvSpPr>
          <p:cNvPr id="82" name="Right Arrow 81"/>
          <p:cNvSpPr/>
          <p:nvPr/>
        </p:nvSpPr>
        <p:spPr>
          <a:xfrm rot="5400000">
            <a:off x="6189739" y="2404445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5364663" y="3306379"/>
            <a:ext cx="275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Varyant</a:t>
            </a:r>
            <a:r>
              <a:rPr lang="en-US" sz="2000" dirty="0" smtClean="0"/>
              <a:t> </a:t>
            </a:r>
            <a:r>
              <a:rPr lang="en-US" sz="2000" dirty="0" err="1" smtClean="0"/>
              <a:t>Tespiti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350371" y="4736834"/>
            <a:ext cx="2618730" cy="590708"/>
            <a:chOff x="1485372" y="2800358"/>
            <a:chExt cx="5627638" cy="526728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1485372" y="3050714"/>
              <a:ext cx="5627638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5832764" y="2803262"/>
              <a:ext cx="7636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T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416382" y="2800358"/>
              <a:ext cx="7636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986721" y="2803866"/>
              <a:ext cx="7636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C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841484" y="2803866"/>
              <a:ext cx="7636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T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9" name="Right Arrow 88"/>
          <p:cNvSpPr/>
          <p:nvPr/>
        </p:nvSpPr>
        <p:spPr>
          <a:xfrm rot="10800000">
            <a:off x="3570073" y="4477928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18020" y="4081319"/>
            <a:ext cx="275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Dizinin</a:t>
            </a:r>
            <a:r>
              <a:rPr lang="en-US" sz="2000" dirty="0" smtClean="0"/>
              <a:t> son </a:t>
            </a:r>
            <a:r>
              <a:rPr lang="en-US" sz="2000" dirty="0" err="1" smtClean="0"/>
              <a:t>hali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25</a:t>
            </a:fld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5521951" y="6488668"/>
            <a:ext cx="3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GenomBilim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Kis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Okulu</a:t>
            </a:r>
            <a:r>
              <a:rPr lang="en-US" dirty="0" smtClean="0">
                <a:solidFill>
                  <a:srgbClr val="7F7F7F"/>
                </a:solidFill>
              </a:rPr>
              <a:t>, 2016, ODTU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16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/>
          <p:cNvSpPr/>
          <p:nvPr/>
        </p:nvSpPr>
        <p:spPr>
          <a:xfrm>
            <a:off x="312178" y="213587"/>
            <a:ext cx="1264913" cy="155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4908351" y="269136"/>
            <a:ext cx="4045149" cy="19731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644290" y="342924"/>
            <a:ext cx="1264913" cy="155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/>
          <p:cNvSpPr/>
          <p:nvPr/>
        </p:nvSpPr>
        <p:spPr>
          <a:xfrm>
            <a:off x="1716705" y="1045887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3972703" y="990337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8893" y="393109"/>
            <a:ext cx="1611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SRA</a:t>
            </a:r>
          </a:p>
          <a:p>
            <a:pPr algn="ctr"/>
            <a:r>
              <a:rPr lang="en-US" sz="2000" b="1" dirty="0" smtClean="0"/>
              <a:t>S</a:t>
            </a:r>
            <a:r>
              <a:rPr lang="en-US" sz="2000" dirty="0" smtClean="0"/>
              <a:t>hort </a:t>
            </a:r>
            <a:r>
              <a:rPr lang="en-US" sz="2000" b="1" dirty="0"/>
              <a:t>R</a:t>
            </a:r>
            <a:r>
              <a:rPr lang="en-US" sz="2000" dirty="0" smtClean="0"/>
              <a:t>ead </a:t>
            </a:r>
            <a:r>
              <a:rPr lang="en-US" sz="2000" b="1" dirty="0" smtClean="0"/>
              <a:t>A</a:t>
            </a:r>
            <a:r>
              <a:rPr lang="en-US" sz="2000" dirty="0" smtClean="0"/>
              <a:t>rchive</a:t>
            </a:r>
            <a:endParaRPr lang="en-US" sz="2000" dirty="0"/>
          </a:p>
        </p:txBody>
      </p:sp>
      <p:sp>
        <p:nvSpPr>
          <p:cNvPr id="81" name="TextBox 80"/>
          <p:cNvSpPr txBox="1"/>
          <p:nvPr/>
        </p:nvSpPr>
        <p:spPr>
          <a:xfrm>
            <a:off x="4908351" y="743446"/>
            <a:ext cx="2092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SAM file</a:t>
            </a:r>
          </a:p>
          <a:p>
            <a:pPr algn="ctr"/>
            <a:r>
              <a:rPr lang="en-US" sz="2000" b="1" dirty="0" smtClean="0"/>
              <a:t>S</a:t>
            </a:r>
            <a:r>
              <a:rPr lang="en-US" sz="2000" dirty="0" smtClean="0"/>
              <a:t>equence </a:t>
            </a:r>
            <a:r>
              <a:rPr lang="en-US" sz="2000" b="1" dirty="0" smtClean="0"/>
              <a:t>A</a:t>
            </a:r>
            <a:r>
              <a:rPr lang="en-US" sz="2000" dirty="0" smtClean="0"/>
              <a:t>lignment </a:t>
            </a:r>
            <a:r>
              <a:rPr lang="en-US" sz="2000" b="1" dirty="0"/>
              <a:t>M</a:t>
            </a:r>
            <a:r>
              <a:rPr lang="en-US" sz="2000" dirty="0" smtClean="0"/>
              <a:t>ap</a:t>
            </a:r>
            <a:endParaRPr lang="en-US" sz="2000" dirty="0"/>
          </a:p>
        </p:txBody>
      </p:sp>
      <p:sp>
        <p:nvSpPr>
          <p:cNvPr id="84" name="TextBox 83"/>
          <p:cNvSpPr txBox="1"/>
          <p:nvPr/>
        </p:nvSpPr>
        <p:spPr>
          <a:xfrm>
            <a:off x="1428750" y="1803044"/>
            <a:ext cx="139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SRA toolkit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564915" y="1827090"/>
            <a:ext cx="141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FastQC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689641" y="1546139"/>
            <a:ext cx="141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Bowtie2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860976" y="736371"/>
            <a:ext cx="2092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BAM file</a:t>
            </a:r>
          </a:p>
          <a:p>
            <a:pPr algn="ctr"/>
            <a:r>
              <a:rPr lang="en-US" sz="2000" b="1" dirty="0" smtClean="0"/>
              <a:t>B</a:t>
            </a:r>
            <a:r>
              <a:rPr lang="en-US" sz="2000" dirty="0" smtClean="0"/>
              <a:t>inary </a:t>
            </a:r>
            <a:r>
              <a:rPr lang="en-US" sz="2000" b="1" dirty="0" smtClean="0"/>
              <a:t>A</a:t>
            </a:r>
            <a:r>
              <a:rPr lang="en-US" sz="2000" dirty="0" smtClean="0"/>
              <a:t>lignment </a:t>
            </a:r>
            <a:r>
              <a:rPr lang="en-US" sz="2000" b="1" dirty="0" smtClean="0"/>
              <a:t>M</a:t>
            </a:r>
            <a:r>
              <a:rPr lang="en-US" sz="2000" dirty="0" smtClean="0"/>
              <a:t>ap, compressed</a:t>
            </a:r>
            <a:endParaRPr lang="en-US" sz="2000" dirty="0"/>
          </a:p>
        </p:txBody>
      </p:sp>
      <p:sp>
        <p:nvSpPr>
          <p:cNvPr id="3" name="Right Arrow 2"/>
          <p:cNvSpPr/>
          <p:nvPr/>
        </p:nvSpPr>
        <p:spPr>
          <a:xfrm>
            <a:off x="6635750" y="1190625"/>
            <a:ext cx="285750" cy="2022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6362393" y="1803044"/>
            <a:ext cx="132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SAMTools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739452" y="3312295"/>
            <a:ext cx="4045149" cy="28313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5400000">
            <a:off x="6189739" y="2404445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364663" y="3306379"/>
            <a:ext cx="275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376092"/>
                </a:solidFill>
              </a:rPr>
              <a:t>Varyant</a:t>
            </a:r>
            <a:r>
              <a:rPr lang="en-US" sz="2000" b="1" dirty="0" smtClean="0">
                <a:solidFill>
                  <a:srgbClr val="376092"/>
                </a:solidFill>
              </a:rPr>
              <a:t> </a:t>
            </a:r>
            <a:r>
              <a:rPr lang="en-US" sz="2000" b="1" dirty="0" err="1" smtClean="0">
                <a:solidFill>
                  <a:srgbClr val="376092"/>
                </a:solidFill>
              </a:rPr>
              <a:t>Tespiti</a:t>
            </a:r>
            <a:endParaRPr lang="en-US" sz="2000" b="1" dirty="0">
              <a:solidFill>
                <a:srgbClr val="37609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10289" y="2531037"/>
            <a:ext cx="132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BCFTools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511666" y="355806"/>
            <a:ext cx="275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Yerlestirme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895325" y="4395082"/>
            <a:ext cx="2092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BCF file</a:t>
            </a:r>
          </a:p>
          <a:p>
            <a:pPr algn="ctr"/>
            <a:r>
              <a:rPr lang="en-US" sz="2000" b="1" dirty="0" smtClean="0"/>
              <a:t>B</a:t>
            </a:r>
            <a:r>
              <a:rPr lang="en-US" sz="2000" dirty="0" smtClean="0"/>
              <a:t>inary</a:t>
            </a:r>
            <a:r>
              <a:rPr lang="en-US" sz="2000" b="1" dirty="0" smtClean="0"/>
              <a:t> C</a:t>
            </a:r>
            <a:r>
              <a:rPr lang="en-US" sz="2000" dirty="0" smtClean="0"/>
              <a:t>all</a:t>
            </a:r>
            <a:r>
              <a:rPr lang="en-US" sz="2000" b="1" dirty="0" smtClean="0"/>
              <a:t> F</a:t>
            </a:r>
            <a:r>
              <a:rPr lang="en-US" sz="2000" dirty="0" smtClean="0"/>
              <a:t>ile</a:t>
            </a:r>
            <a:endParaRPr lang="en-US" sz="2000" dirty="0"/>
          </a:p>
        </p:txBody>
      </p:sp>
      <p:sp>
        <p:nvSpPr>
          <p:cNvPr id="58" name="Right Arrow 57"/>
          <p:cNvSpPr/>
          <p:nvPr/>
        </p:nvSpPr>
        <p:spPr>
          <a:xfrm rot="10800000">
            <a:off x="6684870" y="4687580"/>
            <a:ext cx="285750" cy="2022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603986" y="4399344"/>
            <a:ext cx="2092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VCF file</a:t>
            </a:r>
          </a:p>
          <a:p>
            <a:pPr algn="ctr"/>
            <a:r>
              <a:rPr lang="en-US" sz="2000" b="1" dirty="0" smtClean="0"/>
              <a:t>V</a:t>
            </a:r>
            <a:r>
              <a:rPr lang="en-US" sz="2000" dirty="0" smtClean="0"/>
              <a:t>ariant</a:t>
            </a:r>
            <a:r>
              <a:rPr lang="en-US" sz="2000" b="1" dirty="0" smtClean="0"/>
              <a:t> C</a:t>
            </a:r>
            <a:r>
              <a:rPr lang="en-US" sz="2000" dirty="0" smtClean="0"/>
              <a:t>all</a:t>
            </a:r>
            <a:r>
              <a:rPr lang="en-US" sz="2000" b="1" dirty="0" smtClean="0"/>
              <a:t> F</a:t>
            </a:r>
            <a:r>
              <a:rPr lang="en-US" sz="2000" dirty="0" smtClean="0"/>
              <a:t>ile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6362393" y="5102968"/>
            <a:ext cx="132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BCFTools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 rot="10800000">
            <a:off x="3524492" y="4417744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12178" y="4012222"/>
            <a:ext cx="2820489" cy="13507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18278" y="4179748"/>
            <a:ext cx="2759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376092"/>
                </a:solidFill>
              </a:rPr>
              <a:t>Dizinin</a:t>
            </a:r>
            <a:r>
              <a:rPr lang="en-US" sz="2000" b="1" dirty="0" smtClean="0">
                <a:solidFill>
                  <a:srgbClr val="376092"/>
                </a:solidFill>
              </a:rPr>
              <a:t> Son </a:t>
            </a:r>
            <a:r>
              <a:rPr lang="en-US" sz="2000" b="1" dirty="0" err="1" smtClean="0">
                <a:solidFill>
                  <a:srgbClr val="376092"/>
                </a:solidFill>
              </a:rPr>
              <a:t>hali</a:t>
            </a:r>
            <a:endParaRPr lang="en-US" sz="2000" b="1" dirty="0">
              <a:solidFill>
                <a:srgbClr val="376092"/>
              </a:solidFill>
            </a:endParaRPr>
          </a:p>
          <a:p>
            <a:pPr algn="ctr"/>
            <a:r>
              <a:rPr lang="en-US" sz="2000" dirty="0" err="1"/>
              <a:t>f</a:t>
            </a:r>
            <a:r>
              <a:rPr lang="en-US" sz="2000" dirty="0" err="1" smtClean="0"/>
              <a:t>asta</a:t>
            </a:r>
            <a:r>
              <a:rPr lang="en-US" sz="2000" dirty="0" smtClean="0"/>
              <a:t> format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3524491" y="5102968"/>
            <a:ext cx="132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BCFTools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26</a:t>
            </a:fld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521951" y="6488668"/>
            <a:ext cx="3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GenomBilim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Kis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Okulu</a:t>
            </a:r>
            <a:r>
              <a:rPr lang="en-US" dirty="0" smtClean="0">
                <a:solidFill>
                  <a:srgbClr val="7F7F7F"/>
                </a:solidFill>
              </a:rPr>
              <a:t>, 2016, ODTU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88294" y="342924"/>
            <a:ext cx="1611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fastQ</a:t>
            </a:r>
            <a:endParaRPr lang="en-US" sz="2000" b="1" dirty="0" smtClean="0"/>
          </a:p>
          <a:p>
            <a:pPr algn="ctr"/>
            <a:r>
              <a:rPr lang="en-US" sz="2000" dirty="0" smtClean="0"/>
              <a:t> </a:t>
            </a:r>
            <a:r>
              <a:rPr lang="en-US" sz="2000" b="1" dirty="0" err="1" smtClean="0"/>
              <a:t>fast</a:t>
            </a:r>
            <a:r>
              <a:rPr lang="en-US" sz="2000" dirty="0" err="1" smtClean="0"/>
              <a:t>a</a:t>
            </a:r>
            <a:r>
              <a:rPr lang="en-US" sz="2000" dirty="0" smtClean="0"/>
              <a:t> </a:t>
            </a:r>
            <a:r>
              <a:rPr lang="en-US" sz="2000" dirty="0" err="1" smtClean="0"/>
              <a:t>ve</a:t>
            </a:r>
            <a:r>
              <a:rPr lang="en-US" sz="2000" dirty="0" smtClean="0"/>
              <a:t> </a:t>
            </a:r>
            <a:r>
              <a:rPr lang="en-US" sz="2000" b="1" dirty="0" smtClean="0"/>
              <a:t>Q</a:t>
            </a:r>
            <a:r>
              <a:rPr lang="en-US" sz="2000" dirty="0" smtClean="0"/>
              <a:t>uality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2664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51971" y="2841625"/>
            <a:ext cx="262904" cy="2460625"/>
          </a:xfrm>
          <a:prstGeom prst="rect">
            <a:avLst/>
          </a:prstGeom>
          <a:solidFill>
            <a:srgbClr val="F2DCDB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1485372" y="3144951"/>
            <a:ext cx="5627638" cy="1766118"/>
            <a:chOff x="3102136" y="1098241"/>
            <a:chExt cx="5627638" cy="176611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102136" y="2804479"/>
              <a:ext cx="5627638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3649569" y="1127409"/>
              <a:ext cx="4581849" cy="1464488"/>
              <a:chOff x="-476209" y="648774"/>
              <a:chExt cx="4581849" cy="1464488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-103070" y="861356"/>
                <a:ext cx="124085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-476209" y="648774"/>
                <a:ext cx="161399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382746" y="1276544"/>
                <a:ext cx="107385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447574" y="1063962"/>
                <a:ext cx="138042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382746" y="1698074"/>
                <a:ext cx="180377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73707" y="1458141"/>
                <a:ext cx="202274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323750" y="2113262"/>
                <a:ext cx="78189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366682" y="1918611"/>
                <a:ext cx="124085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>
              <a:off x="3649569" y="1127409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269977" y="1098241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99927" y="1338174"/>
              <a:ext cx="0" cy="1466305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263562" y="1398054"/>
              <a:ext cx="0" cy="1466305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573352" y="1542597"/>
              <a:ext cx="25107" cy="12618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928665" y="1602477"/>
              <a:ext cx="25107" cy="12618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483417" y="1755179"/>
              <a:ext cx="25108" cy="104930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6864715" y="1910485"/>
              <a:ext cx="25108" cy="953874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4899485" y="1907579"/>
              <a:ext cx="36497" cy="89690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275797" y="2143447"/>
              <a:ext cx="36498" cy="631864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6455963" y="2389291"/>
              <a:ext cx="36498" cy="415188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7712294" y="2397246"/>
              <a:ext cx="36498" cy="407233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7467776" y="2591897"/>
              <a:ext cx="1" cy="2125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8213169" y="2585127"/>
              <a:ext cx="36498" cy="21935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Dizinin</a:t>
            </a:r>
            <a:r>
              <a:rPr lang="en-US" b="1" dirty="0" smtClean="0"/>
              <a:t> Son </a:t>
            </a:r>
            <a:r>
              <a:rPr lang="en-US" b="1" dirty="0" err="1" smtClean="0"/>
              <a:t>Hali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220488" y="4631837"/>
            <a:ext cx="159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referans</a:t>
            </a:r>
            <a:r>
              <a:rPr lang="en-US" dirty="0" smtClean="0"/>
              <a:t> </a:t>
            </a:r>
            <a:r>
              <a:rPr lang="en-US" dirty="0" err="1" smtClean="0"/>
              <a:t>dizisi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16383" y="3636932"/>
            <a:ext cx="636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20221" y="3913731"/>
            <a:ext cx="636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391662" y="4538334"/>
            <a:ext cx="636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4410033" y="3392457"/>
            <a:ext cx="636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898198" y="2841625"/>
            <a:ext cx="262904" cy="2460625"/>
          </a:xfrm>
          <a:prstGeom prst="rect">
            <a:avLst/>
          </a:prstGeom>
          <a:solidFill>
            <a:srgbClr val="F2DCDB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065839" y="2841625"/>
            <a:ext cx="262904" cy="2460625"/>
          </a:xfrm>
          <a:prstGeom prst="rect">
            <a:avLst/>
          </a:prstGeom>
          <a:solidFill>
            <a:srgbClr val="F2DCDB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01353" y="2841625"/>
            <a:ext cx="262904" cy="2460625"/>
          </a:xfrm>
          <a:prstGeom prst="rect">
            <a:avLst/>
          </a:prstGeom>
          <a:solidFill>
            <a:srgbClr val="F2DCDB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1485372" y="3050714"/>
            <a:ext cx="5627638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372888" y="2809795"/>
            <a:ext cx="159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son </a:t>
            </a:r>
            <a:r>
              <a:rPr lang="en-US" dirty="0" err="1" smtClean="0"/>
              <a:t>dizi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32764" y="2789104"/>
            <a:ext cx="763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416383" y="2729578"/>
            <a:ext cx="763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86721" y="2733087"/>
            <a:ext cx="763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841484" y="2733087"/>
            <a:ext cx="763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48678" y="4573704"/>
            <a:ext cx="763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012025" y="4583259"/>
            <a:ext cx="763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T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42781" y="4568337"/>
            <a:ext cx="763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27</a:t>
            </a:fld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521951" y="6488668"/>
            <a:ext cx="3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GenomBilim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Kis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Okulu</a:t>
            </a:r>
            <a:r>
              <a:rPr lang="en-US" dirty="0" smtClean="0">
                <a:solidFill>
                  <a:srgbClr val="7F7F7F"/>
                </a:solidFill>
              </a:rPr>
              <a:t>, 2016, ODTU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9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1485372" y="4851189"/>
            <a:ext cx="5627638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901353" y="2841625"/>
            <a:ext cx="262904" cy="2460625"/>
          </a:xfrm>
          <a:prstGeom prst="rect">
            <a:avLst/>
          </a:prstGeom>
          <a:solidFill>
            <a:srgbClr val="F2DCDB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51971" y="2841625"/>
            <a:ext cx="262904" cy="2460625"/>
          </a:xfrm>
          <a:prstGeom prst="rect">
            <a:avLst/>
          </a:prstGeom>
          <a:solidFill>
            <a:srgbClr val="F2DCDB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391662" y="4538334"/>
            <a:ext cx="636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5898198" y="2841625"/>
            <a:ext cx="262904" cy="2460625"/>
          </a:xfrm>
          <a:prstGeom prst="rect">
            <a:avLst/>
          </a:prstGeom>
          <a:solidFill>
            <a:srgbClr val="F2DCDB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065839" y="2841625"/>
            <a:ext cx="262904" cy="2460625"/>
          </a:xfrm>
          <a:prstGeom prst="rect">
            <a:avLst/>
          </a:prstGeom>
          <a:solidFill>
            <a:srgbClr val="F2DCDB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1485372" y="3050714"/>
            <a:ext cx="5627638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32764" y="2789104"/>
            <a:ext cx="763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416383" y="2729578"/>
            <a:ext cx="763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86721" y="2733087"/>
            <a:ext cx="763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841484" y="2733087"/>
            <a:ext cx="763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48678" y="4573704"/>
            <a:ext cx="763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012025" y="4583259"/>
            <a:ext cx="763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T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42781" y="4568337"/>
            <a:ext cx="763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28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521951" y="6488668"/>
            <a:ext cx="3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GenomBilim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Kis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Okulu</a:t>
            </a:r>
            <a:r>
              <a:rPr lang="en-US" dirty="0" smtClean="0">
                <a:solidFill>
                  <a:srgbClr val="7F7F7F"/>
                </a:solidFill>
              </a:rPr>
              <a:t>, 2016, ODTU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2888" y="2809795"/>
            <a:ext cx="159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son </a:t>
            </a:r>
            <a:r>
              <a:rPr lang="en-US" dirty="0" err="1" smtClean="0"/>
              <a:t>dizi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20488" y="4631837"/>
            <a:ext cx="159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referans</a:t>
            </a:r>
            <a:r>
              <a:rPr lang="en-US" dirty="0" smtClean="0"/>
              <a:t> </a:t>
            </a:r>
            <a:r>
              <a:rPr lang="en-US" dirty="0" err="1" smtClean="0"/>
              <a:t>dizisi</a:t>
            </a:r>
            <a:endParaRPr lang="en-US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Dizinin</a:t>
            </a:r>
            <a:r>
              <a:rPr lang="en-US" b="1" dirty="0" smtClean="0"/>
              <a:t> Son </a:t>
            </a:r>
            <a:r>
              <a:rPr lang="en-US" b="1" dirty="0" err="1" smtClean="0"/>
              <a:t>Hali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6677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cintosh HD:Users:tugcebilginsonay:Desktop:Screen Shot 2015-04-28 at 11.25.3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10" y="2459037"/>
            <a:ext cx="8600440" cy="30178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ounded Rectangle 4"/>
          <p:cNvSpPr/>
          <p:nvPr/>
        </p:nvSpPr>
        <p:spPr>
          <a:xfrm>
            <a:off x="312178" y="213587"/>
            <a:ext cx="1264913" cy="155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8893" y="393109"/>
            <a:ext cx="1611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SRA</a:t>
            </a:r>
          </a:p>
          <a:p>
            <a:pPr algn="ctr"/>
            <a:r>
              <a:rPr lang="en-US" sz="2000" b="1" dirty="0" smtClean="0"/>
              <a:t>S</a:t>
            </a:r>
            <a:r>
              <a:rPr lang="en-US" sz="2000" dirty="0" smtClean="0"/>
              <a:t>hort </a:t>
            </a:r>
            <a:r>
              <a:rPr lang="en-US" sz="2000" b="1" dirty="0"/>
              <a:t>R</a:t>
            </a:r>
            <a:r>
              <a:rPr lang="en-US" sz="2000" dirty="0" smtClean="0"/>
              <a:t>ead </a:t>
            </a:r>
            <a:r>
              <a:rPr lang="en-US" sz="2000" b="1" dirty="0" smtClean="0"/>
              <a:t>A</a:t>
            </a:r>
            <a:r>
              <a:rPr lang="en-US" sz="2000" dirty="0" smtClean="0"/>
              <a:t>rchive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21951" y="6488668"/>
            <a:ext cx="3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GenomBilim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Kis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Okulu</a:t>
            </a:r>
            <a:r>
              <a:rPr lang="en-US" dirty="0" smtClean="0">
                <a:solidFill>
                  <a:srgbClr val="7F7F7F"/>
                </a:solidFill>
              </a:rPr>
              <a:t>, 2016, ODTU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65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/>
          <p:cNvSpPr/>
          <p:nvPr/>
        </p:nvSpPr>
        <p:spPr>
          <a:xfrm>
            <a:off x="312178" y="213587"/>
            <a:ext cx="1264913" cy="155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/>
          <p:cNvSpPr/>
          <p:nvPr/>
        </p:nvSpPr>
        <p:spPr>
          <a:xfrm>
            <a:off x="1716705" y="1045887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Screen Shot 2015-05-12 at 13.34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93" y="2950169"/>
            <a:ext cx="6720614" cy="27876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8893" y="393109"/>
            <a:ext cx="1611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SRA</a:t>
            </a:r>
          </a:p>
          <a:p>
            <a:pPr algn="ctr"/>
            <a:r>
              <a:rPr lang="en-US" sz="2000" b="1" dirty="0" smtClean="0"/>
              <a:t>S</a:t>
            </a:r>
            <a:r>
              <a:rPr lang="en-US" sz="2000" dirty="0" smtClean="0"/>
              <a:t>hort </a:t>
            </a:r>
            <a:r>
              <a:rPr lang="en-US" sz="2000" b="1" dirty="0"/>
              <a:t>R</a:t>
            </a:r>
            <a:r>
              <a:rPr lang="en-US" sz="2000" dirty="0" smtClean="0"/>
              <a:t>ead </a:t>
            </a:r>
            <a:r>
              <a:rPr lang="en-US" sz="2000" b="1" dirty="0" smtClean="0"/>
              <a:t>A</a:t>
            </a:r>
            <a:r>
              <a:rPr lang="en-US" sz="2000" dirty="0" smtClean="0"/>
              <a:t>rchive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4175470" y="559123"/>
            <a:ext cx="3249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Gene ID, </a:t>
            </a:r>
            <a:r>
              <a:rPr lang="en-US" dirty="0" err="1" smtClean="0"/>
              <a:t>uzunluk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Fasta</a:t>
            </a:r>
            <a:r>
              <a:rPr lang="en-US" dirty="0" smtClean="0"/>
              <a:t> </a:t>
            </a:r>
            <a:r>
              <a:rPr lang="en-US" dirty="0" err="1" smtClean="0"/>
              <a:t>dizisi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Gene ID, </a:t>
            </a:r>
            <a:r>
              <a:rPr lang="en-US" dirty="0" err="1" smtClean="0"/>
              <a:t>uzunluk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Kalite</a:t>
            </a:r>
            <a:r>
              <a:rPr lang="en-US" dirty="0" smtClean="0"/>
              <a:t> </a:t>
            </a:r>
            <a:r>
              <a:rPr lang="en-US" dirty="0" err="1" smtClean="0"/>
              <a:t>verisi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4</a:t>
            </a:fld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644290" y="342924"/>
            <a:ext cx="1264913" cy="155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88294" y="342924"/>
            <a:ext cx="1611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fastQ</a:t>
            </a:r>
            <a:endParaRPr lang="en-US" sz="2000" b="1" dirty="0" smtClean="0"/>
          </a:p>
          <a:p>
            <a:pPr algn="ctr"/>
            <a:r>
              <a:rPr lang="en-US" sz="2000" dirty="0" smtClean="0"/>
              <a:t> </a:t>
            </a:r>
            <a:r>
              <a:rPr lang="en-US" sz="2000" b="1" dirty="0" err="1" smtClean="0"/>
              <a:t>fast</a:t>
            </a:r>
            <a:r>
              <a:rPr lang="en-US" sz="2000" dirty="0" err="1" smtClean="0"/>
              <a:t>a</a:t>
            </a:r>
            <a:r>
              <a:rPr lang="en-US" sz="2000" dirty="0" smtClean="0"/>
              <a:t> </a:t>
            </a:r>
            <a:r>
              <a:rPr lang="en-US" sz="2000" dirty="0" err="1" smtClean="0"/>
              <a:t>ve</a:t>
            </a:r>
            <a:r>
              <a:rPr lang="en-US" sz="2000" dirty="0" smtClean="0"/>
              <a:t> </a:t>
            </a:r>
            <a:r>
              <a:rPr lang="en-US" sz="2000" b="1" dirty="0" smtClean="0"/>
              <a:t>Q</a:t>
            </a:r>
            <a:r>
              <a:rPr lang="en-US" sz="2000" dirty="0" smtClean="0"/>
              <a:t>uality data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428750" y="1803044"/>
            <a:ext cx="139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SRA toolkit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21951" y="6488668"/>
            <a:ext cx="3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GenomBilim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Kis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Okulu</a:t>
            </a:r>
            <a:r>
              <a:rPr lang="en-US" dirty="0" smtClean="0">
                <a:solidFill>
                  <a:srgbClr val="7F7F7F"/>
                </a:solidFill>
              </a:rPr>
              <a:t>, 2016, ODTU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603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/>
          <p:cNvSpPr/>
          <p:nvPr/>
        </p:nvSpPr>
        <p:spPr>
          <a:xfrm>
            <a:off x="312178" y="213587"/>
            <a:ext cx="1264913" cy="155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644290" y="342924"/>
            <a:ext cx="1264913" cy="155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/>
          <p:cNvSpPr/>
          <p:nvPr/>
        </p:nvSpPr>
        <p:spPr>
          <a:xfrm>
            <a:off x="1716705" y="1045887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428750" y="1803044"/>
            <a:ext cx="139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SRA toolkit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44290" y="2081090"/>
            <a:ext cx="141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FastQC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168893" y="2668726"/>
            <a:ext cx="5630840" cy="4005633"/>
            <a:chOff x="959261" y="2853392"/>
            <a:chExt cx="5630840" cy="4005633"/>
          </a:xfrm>
        </p:grpSpPr>
        <p:pic>
          <p:nvPicPr>
            <p:cNvPr id="85" name="Picture 84" descr="Screen Shot 2015-05-11 at 14.04.3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304" y="2853392"/>
              <a:ext cx="5234797" cy="382096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 rot="16200000">
              <a:off x="-15774" y="4365626"/>
              <a:ext cx="2319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Kalite</a:t>
              </a:r>
              <a:r>
                <a:rPr lang="en-US" dirty="0" smtClean="0"/>
                <a:t> </a:t>
              </a:r>
              <a:r>
                <a:rPr lang="en-US" dirty="0" err="1" smtClean="0"/>
                <a:t>Degerleri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821669" y="6489693"/>
              <a:ext cx="2319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Position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799733" y="3397250"/>
            <a:ext cx="23441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Bastaki</a:t>
            </a:r>
            <a:r>
              <a:rPr lang="en-US" sz="2000" dirty="0" smtClean="0"/>
              <a:t> </a:t>
            </a:r>
            <a:r>
              <a:rPr lang="en-US" sz="2000" dirty="0" err="1" smtClean="0"/>
              <a:t>ve</a:t>
            </a:r>
            <a:r>
              <a:rPr lang="en-US" sz="2000" dirty="0" smtClean="0"/>
              <a:t> </a:t>
            </a:r>
            <a:r>
              <a:rPr lang="en-US" sz="2000" dirty="0" err="1" smtClean="0"/>
              <a:t>sondaki</a:t>
            </a:r>
            <a:r>
              <a:rPr lang="en-US" sz="2000" dirty="0" smtClean="0"/>
              <a:t> </a:t>
            </a:r>
            <a:r>
              <a:rPr lang="en-US" sz="2000" dirty="0" err="1"/>
              <a:t>k</a:t>
            </a:r>
            <a:r>
              <a:rPr lang="en-US" sz="2000" dirty="0" err="1" smtClean="0"/>
              <a:t>otu</a:t>
            </a:r>
            <a:r>
              <a:rPr lang="en-US" sz="2000" dirty="0" smtClean="0"/>
              <a:t> </a:t>
            </a:r>
            <a:r>
              <a:rPr lang="en-US" sz="2000" dirty="0" err="1" smtClean="0"/>
              <a:t>kalite</a:t>
            </a:r>
            <a:r>
              <a:rPr lang="en-US" sz="2000" dirty="0" smtClean="0"/>
              <a:t> </a:t>
            </a:r>
            <a:r>
              <a:rPr lang="en-US" sz="2000" dirty="0" err="1" smtClean="0"/>
              <a:t>bazlari</a:t>
            </a:r>
            <a:r>
              <a:rPr lang="en-US" sz="2000" dirty="0" smtClean="0"/>
              <a:t> </a:t>
            </a:r>
            <a:r>
              <a:rPr lang="en-US" sz="2000" dirty="0" err="1" smtClean="0"/>
              <a:t>kes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Aralardaki</a:t>
            </a:r>
            <a:r>
              <a:rPr lang="en-US" sz="2000" dirty="0" smtClean="0"/>
              <a:t> </a:t>
            </a:r>
            <a:r>
              <a:rPr lang="en-US" sz="2000" dirty="0" err="1" smtClean="0"/>
              <a:t>kotu</a:t>
            </a:r>
            <a:r>
              <a:rPr lang="en-US" sz="2000" dirty="0" smtClean="0"/>
              <a:t> </a:t>
            </a:r>
            <a:r>
              <a:rPr lang="en-US" sz="2000" dirty="0" err="1" smtClean="0"/>
              <a:t>kalite</a:t>
            </a:r>
            <a:r>
              <a:rPr lang="en-US" sz="2000" dirty="0" smtClean="0"/>
              <a:t> </a:t>
            </a:r>
            <a:r>
              <a:rPr lang="en-US" sz="2000" dirty="0" err="1" smtClean="0"/>
              <a:t>bazlari</a:t>
            </a:r>
            <a:r>
              <a:rPr lang="en-US" sz="2000" dirty="0" smtClean="0"/>
              <a:t> </a:t>
            </a:r>
            <a:r>
              <a:rPr lang="en-US" sz="2000" dirty="0" err="1" smtClean="0"/>
              <a:t>filtrele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68893" y="393109"/>
            <a:ext cx="1611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SRA</a:t>
            </a:r>
          </a:p>
          <a:p>
            <a:pPr algn="ctr"/>
            <a:r>
              <a:rPr lang="en-US" sz="2000" b="1" dirty="0" smtClean="0"/>
              <a:t>S</a:t>
            </a:r>
            <a:r>
              <a:rPr lang="en-US" sz="2000" dirty="0" smtClean="0"/>
              <a:t>hort </a:t>
            </a:r>
            <a:r>
              <a:rPr lang="en-US" sz="2000" b="1" dirty="0"/>
              <a:t>R</a:t>
            </a:r>
            <a:r>
              <a:rPr lang="en-US" sz="2000" dirty="0" smtClean="0"/>
              <a:t>ead </a:t>
            </a:r>
            <a:r>
              <a:rPr lang="en-US" sz="2000" b="1" dirty="0" smtClean="0"/>
              <a:t>A</a:t>
            </a:r>
            <a:r>
              <a:rPr lang="en-US" sz="2000" dirty="0" smtClean="0"/>
              <a:t>rchive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5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88294" y="342924"/>
            <a:ext cx="1611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fastQ</a:t>
            </a:r>
            <a:endParaRPr lang="en-US" sz="2000" b="1" dirty="0" smtClean="0"/>
          </a:p>
          <a:p>
            <a:pPr algn="ctr"/>
            <a:r>
              <a:rPr lang="en-US" sz="2000" dirty="0" smtClean="0"/>
              <a:t> </a:t>
            </a:r>
            <a:r>
              <a:rPr lang="en-US" sz="2000" b="1" dirty="0" err="1" smtClean="0"/>
              <a:t>fast</a:t>
            </a:r>
            <a:r>
              <a:rPr lang="en-US" sz="2000" dirty="0" err="1" smtClean="0"/>
              <a:t>a</a:t>
            </a:r>
            <a:r>
              <a:rPr lang="en-US" sz="2000" dirty="0" smtClean="0"/>
              <a:t> </a:t>
            </a:r>
            <a:r>
              <a:rPr lang="en-US" sz="2000" dirty="0" err="1" smtClean="0"/>
              <a:t>ve</a:t>
            </a:r>
            <a:r>
              <a:rPr lang="en-US" sz="2000" dirty="0" smtClean="0"/>
              <a:t> </a:t>
            </a:r>
            <a:r>
              <a:rPr lang="en-US" sz="2000" b="1" dirty="0" smtClean="0"/>
              <a:t>Q</a:t>
            </a:r>
            <a:r>
              <a:rPr lang="en-US" sz="2000" dirty="0" smtClean="0"/>
              <a:t>uality data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5521951" y="6488668"/>
            <a:ext cx="3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GenomBilim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Kis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Okulu</a:t>
            </a:r>
            <a:r>
              <a:rPr lang="en-US" dirty="0" smtClean="0">
                <a:solidFill>
                  <a:srgbClr val="7F7F7F"/>
                </a:solidFill>
              </a:rPr>
              <a:t>, 2016, ODTU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431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00857" y="1893252"/>
            <a:ext cx="4075893" cy="396462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05743" y="1893252"/>
            <a:ext cx="4093757" cy="396462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87374" y="750252"/>
            <a:ext cx="354012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Oncesi</a:t>
            </a:r>
            <a:endParaRPr lang="en-US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30774" y="750252"/>
            <a:ext cx="354012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Sonrasi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21951" y="6488668"/>
            <a:ext cx="3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GenomBilim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Kis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Okulu</a:t>
            </a:r>
            <a:r>
              <a:rPr lang="en-US" dirty="0" smtClean="0">
                <a:solidFill>
                  <a:srgbClr val="7F7F7F"/>
                </a:solidFill>
              </a:rPr>
              <a:t>, 2016, ODTU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80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90"/>
          <p:cNvSpPr/>
          <p:nvPr/>
        </p:nvSpPr>
        <p:spPr>
          <a:xfrm>
            <a:off x="4908351" y="269136"/>
            <a:ext cx="4045149" cy="19731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644290" y="342924"/>
            <a:ext cx="1264913" cy="155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864013" y="913924"/>
            <a:ext cx="910064" cy="800157"/>
            <a:chOff x="517357" y="648774"/>
            <a:chExt cx="2022744" cy="143713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78820" y="861356"/>
              <a:ext cx="12408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17357" y="648774"/>
              <a:ext cx="16139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45818" y="1276544"/>
              <a:ext cx="107385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50930" y="1063962"/>
              <a:ext cx="13804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78820" y="1670723"/>
              <a:ext cx="180377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17357" y="1458141"/>
              <a:ext cx="202274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37784" y="2085911"/>
              <a:ext cx="78189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45818" y="1873329"/>
              <a:ext cx="12408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7" name="Picture 106" descr="Screen Shot 2015-05-11 at 12.26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94" y="754359"/>
            <a:ext cx="1403656" cy="1142065"/>
          </a:xfrm>
          <a:prstGeom prst="rect">
            <a:avLst/>
          </a:prstGeom>
        </p:spPr>
      </p:pic>
      <p:sp>
        <p:nvSpPr>
          <p:cNvPr id="109" name="Right Arrow 108"/>
          <p:cNvSpPr/>
          <p:nvPr/>
        </p:nvSpPr>
        <p:spPr>
          <a:xfrm>
            <a:off x="1716705" y="1045887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988341" y="500816"/>
            <a:ext cx="3820093" cy="1486886"/>
            <a:chOff x="3102136" y="1098241"/>
            <a:chExt cx="5627638" cy="1766118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3102136" y="2804479"/>
              <a:ext cx="5627638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3649569" y="1127409"/>
              <a:ext cx="4581849" cy="1464488"/>
              <a:chOff x="-476209" y="648774"/>
              <a:chExt cx="4581849" cy="1464488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-103070" y="861356"/>
                <a:ext cx="124085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-476209" y="648774"/>
                <a:ext cx="161399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382746" y="1276544"/>
                <a:ext cx="107385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47574" y="1063962"/>
                <a:ext cx="138042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382746" y="1698074"/>
                <a:ext cx="180377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73707" y="1458141"/>
                <a:ext cx="202274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323750" y="2113262"/>
                <a:ext cx="78189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2366682" y="1918611"/>
                <a:ext cx="124085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/>
            <p:cNvCxnSpPr/>
            <p:nvPr/>
          </p:nvCxnSpPr>
          <p:spPr>
            <a:xfrm>
              <a:off x="3649569" y="1127409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269977" y="1098241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999927" y="1338174"/>
              <a:ext cx="0" cy="1466305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263562" y="1398054"/>
              <a:ext cx="0" cy="1466305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573352" y="1542597"/>
              <a:ext cx="25107" cy="12618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5928665" y="1602477"/>
              <a:ext cx="25107" cy="12618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483417" y="1755179"/>
              <a:ext cx="25108" cy="104930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6864715" y="1910485"/>
              <a:ext cx="25108" cy="953874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899485" y="1907579"/>
              <a:ext cx="36497" cy="89690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7275797" y="2143447"/>
              <a:ext cx="36498" cy="631864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6455963" y="2389291"/>
              <a:ext cx="36498" cy="415188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7712294" y="2397246"/>
              <a:ext cx="36498" cy="407233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7467776" y="2591897"/>
              <a:ext cx="1" cy="2125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8213169" y="2585127"/>
              <a:ext cx="36498" cy="21935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Arrow 44"/>
          <p:cNvSpPr/>
          <p:nvPr/>
        </p:nvSpPr>
        <p:spPr>
          <a:xfrm>
            <a:off x="3972703" y="990337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2488294" y="342924"/>
            <a:ext cx="1611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Kisa</a:t>
            </a:r>
            <a:r>
              <a:rPr lang="en-US" sz="2000" dirty="0" smtClean="0"/>
              <a:t> </a:t>
            </a:r>
            <a:r>
              <a:rPr lang="en-US" sz="2000" dirty="0" err="1" smtClean="0"/>
              <a:t>Diziler</a:t>
            </a:r>
            <a:endParaRPr lang="en-US" sz="2000" dirty="0"/>
          </a:p>
        </p:txBody>
      </p:sp>
      <p:sp>
        <p:nvSpPr>
          <p:cNvPr id="81" name="TextBox 80"/>
          <p:cNvSpPr txBox="1"/>
          <p:nvPr/>
        </p:nvSpPr>
        <p:spPr>
          <a:xfrm>
            <a:off x="6881575" y="347929"/>
            <a:ext cx="1929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 smtClean="0"/>
              <a:t>Parcacik</a:t>
            </a:r>
            <a:r>
              <a:rPr lang="en-US" sz="2000" dirty="0" smtClean="0"/>
              <a:t> </a:t>
            </a:r>
            <a:r>
              <a:rPr lang="en-US" sz="2000" dirty="0" err="1" smtClean="0"/>
              <a:t>yerlestirme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7</a:t>
            </a:fld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521951" y="6488668"/>
            <a:ext cx="3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GenomBilim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Kis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Okulu</a:t>
            </a:r>
            <a:r>
              <a:rPr lang="en-US" dirty="0" smtClean="0">
                <a:solidFill>
                  <a:srgbClr val="7F7F7F"/>
                </a:solidFill>
              </a:rPr>
              <a:t>, 2016, ODTU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924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17357" y="1367342"/>
            <a:ext cx="2022744" cy="1437137"/>
            <a:chOff x="517357" y="648774"/>
            <a:chExt cx="2022744" cy="143713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78820" y="861356"/>
              <a:ext cx="12408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17357" y="648774"/>
              <a:ext cx="16139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45818" y="1276544"/>
              <a:ext cx="107385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50930" y="1063962"/>
              <a:ext cx="13804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78820" y="1670723"/>
              <a:ext cx="180377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17357" y="1458141"/>
              <a:ext cx="202274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37784" y="2085911"/>
              <a:ext cx="78189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45818" y="1873329"/>
              <a:ext cx="12408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4380686" y="1579948"/>
            <a:ext cx="33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Kisa</a:t>
            </a:r>
            <a:r>
              <a:rPr lang="en-US" dirty="0" smtClean="0"/>
              <a:t> </a:t>
            </a:r>
            <a:r>
              <a:rPr lang="en-US" dirty="0" err="1" smtClean="0"/>
              <a:t>dizileri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refereans</a:t>
            </a:r>
            <a:r>
              <a:rPr lang="en-US" dirty="0" smtClean="0"/>
              <a:t> </a:t>
            </a:r>
            <a:r>
              <a:rPr lang="en-US" dirty="0" err="1" smtClean="0"/>
              <a:t>genomununa</a:t>
            </a:r>
            <a:r>
              <a:rPr lang="en-US" dirty="0" smtClean="0"/>
              <a:t> gore </a:t>
            </a:r>
            <a:r>
              <a:rPr lang="en-US" dirty="0" err="1" smtClean="0"/>
              <a:t>yerlestirmek</a:t>
            </a: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2219260" y="2930444"/>
            <a:ext cx="5627638" cy="1706238"/>
            <a:chOff x="3102136" y="1098241"/>
            <a:chExt cx="5627638" cy="170623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102136" y="2804479"/>
              <a:ext cx="5627638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649569" y="1127409"/>
              <a:ext cx="16139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649569" y="1127409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269977" y="1098241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Parcacik</a:t>
            </a:r>
            <a:r>
              <a:rPr lang="en-US" b="1" dirty="0" smtClean="0"/>
              <a:t> </a:t>
            </a:r>
            <a:r>
              <a:rPr lang="en-US" b="1" dirty="0" err="1" smtClean="0"/>
              <a:t>Yerlestirme</a:t>
            </a:r>
            <a:endParaRPr lang="en-US" b="1" dirty="0"/>
          </a:p>
        </p:txBody>
      </p:sp>
      <p:sp>
        <p:nvSpPr>
          <p:cNvPr id="2" name="Bent Arrow 1"/>
          <p:cNvSpPr/>
          <p:nvPr/>
        </p:nvSpPr>
        <p:spPr>
          <a:xfrm rot="5400000">
            <a:off x="3125247" y="1360894"/>
            <a:ext cx="809367" cy="1247432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8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521951" y="6488668"/>
            <a:ext cx="3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GenomBilim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Kis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Okulu</a:t>
            </a:r>
            <a:r>
              <a:rPr lang="en-US" dirty="0" smtClean="0">
                <a:solidFill>
                  <a:srgbClr val="7F7F7F"/>
                </a:solidFill>
              </a:rPr>
              <a:t>, 2016, ODTU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769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17357" y="1367342"/>
            <a:ext cx="2022744" cy="1437137"/>
            <a:chOff x="517357" y="648774"/>
            <a:chExt cx="2022744" cy="143713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78820" y="861356"/>
              <a:ext cx="12408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17357" y="648774"/>
              <a:ext cx="16139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45818" y="1276544"/>
              <a:ext cx="107385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50930" y="1063962"/>
              <a:ext cx="13804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78820" y="1670723"/>
              <a:ext cx="180377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17357" y="1458141"/>
              <a:ext cx="202274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37784" y="2085911"/>
              <a:ext cx="78189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45818" y="1873329"/>
              <a:ext cx="12408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2219260" y="2930444"/>
            <a:ext cx="5627638" cy="1766118"/>
            <a:chOff x="3102136" y="1098241"/>
            <a:chExt cx="5627638" cy="176611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102136" y="2804479"/>
              <a:ext cx="5627638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3649569" y="1127409"/>
              <a:ext cx="4581849" cy="1464488"/>
              <a:chOff x="-476209" y="648774"/>
              <a:chExt cx="4581849" cy="1464488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-103070" y="861356"/>
                <a:ext cx="124085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-476209" y="648774"/>
                <a:ext cx="161399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382746" y="1276544"/>
                <a:ext cx="107385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447574" y="1063962"/>
                <a:ext cx="138042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382746" y="1698074"/>
                <a:ext cx="180377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73707" y="1458141"/>
                <a:ext cx="202274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323750" y="2113262"/>
                <a:ext cx="78189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366682" y="1918611"/>
                <a:ext cx="124085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>
              <a:off x="3649569" y="1127409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269977" y="1098241"/>
              <a:ext cx="0" cy="167707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99927" y="1338174"/>
              <a:ext cx="0" cy="1466305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263562" y="1398054"/>
              <a:ext cx="0" cy="1466305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573352" y="1542597"/>
              <a:ext cx="25107" cy="12618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928665" y="1602477"/>
              <a:ext cx="25107" cy="12618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483417" y="1755179"/>
              <a:ext cx="25108" cy="104930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6864715" y="1910485"/>
              <a:ext cx="25108" cy="953874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4899485" y="1907579"/>
              <a:ext cx="36497" cy="89690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275797" y="2143447"/>
              <a:ext cx="36498" cy="631864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6455963" y="2389291"/>
              <a:ext cx="36498" cy="415188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7712294" y="2397246"/>
              <a:ext cx="36498" cy="407233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7467776" y="2591897"/>
              <a:ext cx="1" cy="21258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8213169" y="2585127"/>
              <a:ext cx="36498" cy="219352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Bent Arrow 49"/>
          <p:cNvSpPr/>
          <p:nvPr/>
        </p:nvSpPr>
        <p:spPr>
          <a:xfrm rot="5400000">
            <a:off x="3125247" y="1360894"/>
            <a:ext cx="809367" cy="1247432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9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380686" y="1579948"/>
            <a:ext cx="33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Kisa</a:t>
            </a:r>
            <a:r>
              <a:rPr lang="en-US" dirty="0" smtClean="0"/>
              <a:t> </a:t>
            </a:r>
            <a:r>
              <a:rPr lang="en-US" dirty="0" err="1" smtClean="0"/>
              <a:t>dizileri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refereans</a:t>
            </a:r>
            <a:r>
              <a:rPr lang="en-US" dirty="0" smtClean="0"/>
              <a:t> </a:t>
            </a:r>
            <a:r>
              <a:rPr lang="en-US" dirty="0" err="1" smtClean="0"/>
              <a:t>genomununa</a:t>
            </a:r>
            <a:r>
              <a:rPr lang="en-US" dirty="0" smtClean="0"/>
              <a:t> gore </a:t>
            </a:r>
            <a:r>
              <a:rPr lang="en-US" dirty="0" err="1" smtClean="0"/>
              <a:t>yerlestirmek</a:t>
            </a:r>
            <a:endParaRPr lang="en-US" dirty="0"/>
          </a:p>
        </p:txBody>
      </p:sp>
      <p:sp>
        <p:nvSpPr>
          <p:cNvPr id="5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Parcacik</a:t>
            </a:r>
            <a:r>
              <a:rPr lang="en-US" b="1" dirty="0" smtClean="0"/>
              <a:t> </a:t>
            </a:r>
            <a:r>
              <a:rPr lang="en-US" b="1" dirty="0" err="1" smtClean="0"/>
              <a:t>Yerlestirme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521951" y="6488668"/>
            <a:ext cx="3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GenomBilim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Kis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Okulu</a:t>
            </a:r>
            <a:r>
              <a:rPr lang="en-US" dirty="0" smtClean="0">
                <a:solidFill>
                  <a:srgbClr val="7F7F7F"/>
                </a:solidFill>
              </a:rPr>
              <a:t>, 2016, ODTU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37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1213</Words>
  <Application>Microsoft Macintosh PowerPoint</Application>
  <PresentationFormat>On-screen Show (4:3)</PresentationFormat>
  <Paragraphs>257</Paragraphs>
  <Slides>28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Dizi Yerlestirme ve Varyant Tespiti Pratigi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Yerlestime Kalitesi</vt:lpstr>
      <vt:lpstr>Yerlestime Kalitesi</vt:lpstr>
      <vt:lpstr>PowerPoint Presentation</vt:lpstr>
      <vt:lpstr>Yerlestime Kalitesi</vt:lpstr>
      <vt:lpstr>Yerlestime Kalitesi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Dizileme ve Mutasyon Tespiti pratigi</dc:title>
  <dc:creator>Tugce Bilgin Sonay</dc:creator>
  <cp:lastModifiedBy>Tugce Bilgin Sonay</cp:lastModifiedBy>
  <cp:revision>34</cp:revision>
  <dcterms:created xsi:type="dcterms:W3CDTF">2015-12-09T10:40:11Z</dcterms:created>
  <dcterms:modified xsi:type="dcterms:W3CDTF">2016-02-02T08:22:43Z</dcterms:modified>
</cp:coreProperties>
</file>