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72" r:id="rId3"/>
    <p:sldId id="273" r:id="rId4"/>
    <p:sldId id="279" r:id="rId5"/>
    <p:sldId id="270" r:id="rId6"/>
    <p:sldId id="275" r:id="rId7"/>
    <p:sldId id="268" r:id="rId8"/>
    <p:sldId id="274" r:id="rId9"/>
    <p:sldId id="263" r:id="rId10"/>
    <p:sldId id="265" r:id="rId11"/>
    <p:sldId id="271" r:id="rId12"/>
    <p:sldId id="257" r:id="rId13"/>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88" autoAdjust="0"/>
    <p:restoredTop sz="86299" autoAdjust="0"/>
  </p:normalViewPr>
  <p:slideViewPr>
    <p:cSldViewPr>
      <p:cViewPr>
        <p:scale>
          <a:sx n="70" d="100"/>
          <a:sy n="70" d="100"/>
        </p:scale>
        <p:origin x="-1218" y="3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BDF16C-59B1-4BDD-9B7B-D03897B05F6C}" type="datetimeFigureOut">
              <a:rPr lang="tr-TR" smtClean="0"/>
              <a:t>5.2.2020</a:t>
            </a:fld>
            <a:endParaRPr lang="tr-TR"/>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6D3913-5058-45B8-8252-49D05CCEB474}" type="slidenum">
              <a:rPr lang="tr-TR" smtClean="0"/>
              <a:t>‹#›</a:t>
            </a:fld>
            <a:endParaRPr lang="tr-TR"/>
          </a:p>
        </p:txBody>
      </p:sp>
    </p:spTree>
    <p:extLst>
      <p:ext uri="{BB962C8B-B14F-4D97-AF65-F5344CB8AC3E}">
        <p14:creationId xmlns:p14="http://schemas.microsoft.com/office/powerpoint/2010/main" val="3784832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1 Slayt Görüntüsü Yer Tutucusu"/>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2 Not Yer Tutucusu"/>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tr-TR" altLang="tr-TR" smtClean="0"/>
              <a:t>Diğer bir önemli kullanım alanı ise geçmişte yaşamış populasyonların genetik yapısının ve çeşitliliğinin, aralarındaki genetik ilişkilerin  ve demografik şüreçlerin belirlenebilmesidir.  Biz de bu çalışmamızda çemialo sırtı populasyonun genetik çeşitliğini ve demografisini inceledik. </a:t>
            </a:r>
          </a:p>
        </p:txBody>
      </p:sp>
      <p:sp>
        <p:nvSpPr>
          <p:cNvPr id="4" name="3 Slayt Numarası Yer Tutucusu"/>
          <p:cNvSpPr>
            <a:spLocks noGrp="1"/>
          </p:cNvSpPr>
          <p:nvPr>
            <p:ph type="sldNum" sz="quarter" idx="5"/>
          </p:nvPr>
        </p:nvSpPr>
        <p:spPr/>
        <p:txBody>
          <a:bodyPr/>
          <a:lstStyle/>
          <a:p>
            <a:pPr>
              <a:defRPr/>
            </a:pPr>
            <a:fld id="{432CAACF-B9C8-49C2-8343-E6A9932D3C78}" type="slidenum">
              <a:rPr lang="tr-TR" smtClean="0"/>
              <a:pPr>
                <a:defRPr/>
              </a:pPr>
              <a:t>7</a:t>
            </a:fld>
            <a:endParaRPr lang="tr-T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7813" marR="3125">
              <a:lnSpc>
                <a:spcPct val="111100"/>
              </a:lnSpc>
            </a:pPr>
            <a:r>
              <a:rPr lang="tr-TR" sz="1200" dirty="0" smtClean="0">
                <a:latin typeface="Book Antiqua"/>
                <a:cs typeface="Book Antiqua"/>
              </a:rPr>
              <a:t>Global </a:t>
            </a:r>
            <a:r>
              <a:rPr lang="tr-TR" sz="1200" spc="-3" dirty="0" err="1" smtClean="0">
                <a:latin typeface="Book Antiqua"/>
                <a:cs typeface="Book Antiqua"/>
              </a:rPr>
              <a:t>ancestry</a:t>
            </a:r>
            <a:r>
              <a:rPr lang="tr-TR" sz="1200" spc="-3" dirty="0" smtClean="0">
                <a:latin typeface="Book Antiqua"/>
                <a:cs typeface="Book Antiqua"/>
              </a:rPr>
              <a:t> </a:t>
            </a:r>
            <a:r>
              <a:rPr lang="tr-TR" sz="1200" dirty="0" smtClean="0">
                <a:latin typeface="Book Antiqua"/>
                <a:cs typeface="Book Antiqua"/>
              </a:rPr>
              <a:t>-&gt; </a:t>
            </a:r>
            <a:r>
              <a:rPr lang="tr-TR" sz="1200" spc="-6" dirty="0" smtClean="0">
                <a:latin typeface="Book Antiqua"/>
                <a:cs typeface="Book Antiqua"/>
              </a:rPr>
              <a:t>Bireyin </a:t>
            </a:r>
            <a:r>
              <a:rPr lang="tr-TR" sz="1200" dirty="0" smtClean="0">
                <a:latin typeface="Book Antiqua"/>
                <a:cs typeface="Book Antiqua"/>
              </a:rPr>
              <a:t>tüm genomu </a:t>
            </a:r>
            <a:r>
              <a:rPr lang="tr-TR" sz="1200" spc="-3" dirty="0" smtClean="0">
                <a:latin typeface="Book Antiqua"/>
                <a:cs typeface="Book Antiqua"/>
              </a:rPr>
              <a:t>çapında </a:t>
            </a:r>
            <a:r>
              <a:rPr lang="tr-TR" sz="1200" dirty="0" smtClean="0">
                <a:latin typeface="Book Antiqua"/>
                <a:cs typeface="Book Antiqua"/>
              </a:rPr>
              <a:t>katkı yapan tüm </a:t>
            </a:r>
            <a:r>
              <a:rPr lang="tr-TR" sz="1200" dirty="0" err="1" smtClean="0">
                <a:latin typeface="Book Antiqua"/>
                <a:cs typeface="Book Antiqua"/>
              </a:rPr>
              <a:t>atasal</a:t>
            </a:r>
            <a:r>
              <a:rPr lang="tr-TR" sz="1200" dirty="0" smtClean="0">
                <a:latin typeface="Book Antiqua"/>
                <a:cs typeface="Book Antiqua"/>
              </a:rPr>
              <a:t> popülasyon  oranları</a:t>
            </a:r>
          </a:p>
          <a:p>
            <a:pPr marL="7813" marR="3125" indent="0" algn="l" defTabSz="914400" rtl="0" eaLnBrk="1" fontAlgn="auto" latinLnBrk="0" hangingPunct="1">
              <a:lnSpc>
                <a:spcPct val="111100"/>
              </a:lnSpc>
              <a:spcBef>
                <a:spcPts val="0"/>
              </a:spcBef>
              <a:spcAft>
                <a:spcPts val="0"/>
              </a:spcAft>
              <a:buClrTx/>
              <a:buSzTx/>
              <a:buFontTx/>
              <a:buNone/>
              <a:tabLst/>
              <a:defRPr/>
            </a:pPr>
            <a:r>
              <a:rPr lang="tr-TR" sz="1200" dirty="0" err="1" smtClean="0">
                <a:cs typeface="Arial" panose="020B0604020202020204" pitchFamily="34" charset="0"/>
              </a:rPr>
              <a:t>Otozomal</a:t>
            </a:r>
            <a:r>
              <a:rPr lang="tr-TR" sz="1200" dirty="0" smtClean="0">
                <a:cs typeface="Arial" panose="020B0604020202020204" pitchFamily="34" charset="0"/>
              </a:rPr>
              <a:t> SNP datası kullanarak model temelli </a:t>
            </a:r>
            <a:r>
              <a:rPr lang="tr-TR" sz="1200" dirty="0" err="1" smtClean="0">
                <a:cs typeface="Arial" panose="020B0604020202020204" pitchFamily="34" charset="0"/>
              </a:rPr>
              <a:t>atasal</a:t>
            </a:r>
            <a:r>
              <a:rPr lang="tr-TR" sz="1200" dirty="0" smtClean="0">
                <a:cs typeface="Arial" panose="020B0604020202020204" pitchFamily="34" charset="0"/>
              </a:rPr>
              <a:t> </a:t>
            </a:r>
            <a:r>
              <a:rPr lang="tr-TR" sz="1200" dirty="0" err="1" smtClean="0">
                <a:cs typeface="Arial" panose="020B0604020202020204" pitchFamily="34" charset="0"/>
              </a:rPr>
              <a:t>populasyon</a:t>
            </a:r>
            <a:r>
              <a:rPr lang="tr-TR" sz="1200" dirty="0" smtClean="0">
                <a:cs typeface="Arial" panose="020B0604020202020204" pitchFamily="34" charset="0"/>
              </a:rPr>
              <a:t> oranlarını tahmin eder ()</a:t>
            </a:r>
            <a:endParaRPr lang="tr-TR" sz="1200" dirty="0" smtClean="0">
              <a:latin typeface="Book Antiqua"/>
              <a:cs typeface="Book Antiqua"/>
            </a:endParaRPr>
          </a:p>
          <a:p>
            <a:pPr marL="7813" marR="3168578">
              <a:lnSpc>
                <a:spcPct val="111100"/>
              </a:lnSpc>
            </a:pPr>
            <a:r>
              <a:rPr lang="tr-TR" sz="1200" spc="28" dirty="0" smtClean="0">
                <a:latin typeface="Arial"/>
                <a:cs typeface="Arial"/>
              </a:rPr>
              <a:t>İ</a:t>
            </a:r>
            <a:r>
              <a:rPr lang="tr-TR" sz="1200" spc="28" dirty="0" smtClean="0">
                <a:latin typeface="Book Antiqua"/>
                <a:cs typeface="Book Antiqua"/>
              </a:rPr>
              <a:t>ki </a:t>
            </a:r>
            <a:r>
              <a:rPr lang="tr-TR" sz="1200" spc="-15" dirty="0" smtClean="0">
                <a:latin typeface="Book Antiqua"/>
                <a:cs typeface="Book Antiqua"/>
              </a:rPr>
              <a:t>yakla</a:t>
            </a:r>
            <a:r>
              <a:rPr lang="tr-TR" sz="1200" spc="-15" dirty="0" smtClean="0">
                <a:latin typeface="Arial"/>
                <a:cs typeface="Arial"/>
              </a:rPr>
              <a:t>ş</a:t>
            </a:r>
            <a:r>
              <a:rPr lang="tr-TR" sz="1200" spc="-15" dirty="0" smtClean="0">
                <a:latin typeface="Book Antiqua"/>
                <a:cs typeface="Book Antiqua"/>
              </a:rPr>
              <a:t>ım: </a:t>
            </a:r>
            <a:r>
              <a:rPr lang="tr-TR" sz="1200" dirty="0" smtClean="0">
                <a:latin typeface="Book Antiqua"/>
                <a:cs typeface="Book Antiqua"/>
              </a:rPr>
              <a:t>model temelli ve </a:t>
            </a:r>
            <a:r>
              <a:rPr lang="tr-TR" sz="1200" dirty="0" err="1" smtClean="0">
                <a:latin typeface="Book Antiqua"/>
                <a:cs typeface="Book Antiqua"/>
              </a:rPr>
              <a:t>algoritmik</a:t>
            </a:r>
            <a:r>
              <a:rPr lang="tr-TR" sz="1200" dirty="0" smtClean="0">
                <a:latin typeface="Book Antiqua"/>
                <a:cs typeface="Book Antiqua"/>
              </a:rPr>
              <a:t>  Model temelli -&gt; ADMIXTURE,</a:t>
            </a:r>
            <a:r>
              <a:rPr lang="tr-TR" sz="1200" spc="-117" dirty="0" smtClean="0">
                <a:latin typeface="Book Antiqua"/>
                <a:cs typeface="Book Antiqua"/>
              </a:rPr>
              <a:t> </a:t>
            </a:r>
            <a:r>
              <a:rPr lang="tr-TR" sz="1200" dirty="0" smtClean="0">
                <a:latin typeface="Book Antiqua"/>
                <a:cs typeface="Book Antiqua"/>
              </a:rPr>
              <a:t>STRUCTURE</a:t>
            </a:r>
          </a:p>
          <a:p>
            <a:pPr marL="7813" marR="148448">
              <a:lnSpc>
                <a:spcPct val="111100"/>
              </a:lnSpc>
              <a:tabLst>
                <a:tab pos="2935750" algn="l"/>
              </a:tabLst>
            </a:pPr>
            <a:r>
              <a:rPr lang="tr-TR" sz="1200" dirty="0" smtClean="0">
                <a:latin typeface="Book Antiqua"/>
                <a:cs typeface="Book Antiqua"/>
              </a:rPr>
              <a:t>Atasal </a:t>
            </a:r>
            <a:r>
              <a:rPr lang="tr-TR" sz="1200" dirty="0" err="1" smtClean="0">
                <a:latin typeface="Book Antiqua"/>
                <a:cs typeface="Book Antiqua"/>
              </a:rPr>
              <a:t>katsayılıarı</a:t>
            </a:r>
            <a:r>
              <a:rPr lang="tr-TR" sz="1200" dirty="0" smtClean="0">
                <a:latin typeface="Book Antiqua"/>
                <a:cs typeface="Book Antiqua"/>
              </a:rPr>
              <a:t> istatistiksel bir modelin </a:t>
            </a:r>
            <a:r>
              <a:rPr lang="tr-TR" sz="1200" spc="-3" dirty="0" smtClean="0">
                <a:latin typeface="Book Antiqua"/>
                <a:cs typeface="Book Antiqua"/>
              </a:rPr>
              <a:t>parametreleri </a:t>
            </a:r>
            <a:r>
              <a:rPr lang="tr-TR" sz="1200" dirty="0" smtClean="0">
                <a:latin typeface="Book Antiqua"/>
                <a:cs typeface="Book Antiqua"/>
              </a:rPr>
              <a:t>olarak </a:t>
            </a:r>
            <a:r>
              <a:rPr lang="tr-TR" sz="1200" spc="-3" dirty="0" smtClean="0">
                <a:latin typeface="Book Antiqua"/>
                <a:cs typeface="Book Antiqua"/>
              </a:rPr>
              <a:t>belirlemeye</a:t>
            </a:r>
            <a:r>
              <a:rPr lang="tr-TR" sz="1200" spc="-18" dirty="0" smtClean="0">
                <a:latin typeface="Book Antiqua"/>
                <a:cs typeface="Book Antiqua"/>
              </a:rPr>
              <a:t> </a:t>
            </a:r>
            <a:r>
              <a:rPr lang="tr-TR" sz="1200" dirty="0" smtClean="0">
                <a:latin typeface="Book Antiqua"/>
                <a:cs typeface="Book Antiqua"/>
              </a:rPr>
              <a:t>dayalı  </a:t>
            </a:r>
            <a:r>
              <a:rPr lang="tr-TR" sz="1200" dirty="0" err="1" smtClean="0">
                <a:latin typeface="Book Antiqua"/>
                <a:cs typeface="Book Antiqua"/>
              </a:rPr>
              <a:t>Algoritmik</a:t>
            </a:r>
            <a:r>
              <a:rPr lang="tr-TR" sz="1200" dirty="0" smtClean="0">
                <a:latin typeface="Book Antiqua"/>
                <a:cs typeface="Book Antiqua"/>
              </a:rPr>
              <a:t> </a:t>
            </a:r>
            <a:r>
              <a:rPr lang="tr-TR" sz="1200" spc="-12" dirty="0" smtClean="0">
                <a:latin typeface="Book Antiqua"/>
                <a:cs typeface="Book Antiqua"/>
              </a:rPr>
              <a:t>yakla</a:t>
            </a:r>
            <a:r>
              <a:rPr lang="tr-TR" sz="1200" spc="-12" dirty="0" smtClean="0">
                <a:latin typeface="Arial"/>
                <a:cs typeface="Arial"/>
              </a:rPr>
              <a:t>ş</a:t>
            </a:r>
            <a:r>
              <a:rPr lang="tr-TR" sz="1200" spc="-12" dirty="0" smtClean="0">
                <a:latin typeface="Book Antiqua"/>
                <a:cs typeface="Book Antiqua"/>
              </a:rPr>
              <a:t>ımlar </a:t>
            </a:r>
            <a:r>
              <a:rPr lang="tr-TR" sz="1200" dirty="0" smtClean="0">
                <a:latin typeface="Book Antiqua"/>
                <a:cs typeface="Book Antiqua"/>
              </a:rPr>
              <a:t>-&gt;</a:t>
            </a:r>
            <a:r>
              <a:rPr lang="tr-TR" sz="1200" spc="22" dirty="0" smtClean="0">
                <a:latin typeface="Book Antiqua"/>
                <a:cs typeface="Book Antiqua"/>
              </a:rPr>
              <a:t> </a:t>
            </a:r>
            <a:r>
              <a:rPr lang="tr-TR" sz="1200" dirty="0" smtClean="0">
                <a:latin typeface="Book Antiqua"/>
                <a:cs typeface="Book Antiqua"/>
              </a:rPr>
              <a:t>PCA</a:t>
            </a:r>
            <a:r>
              <a:rPr lang="tr-TR" sz="1200" spc="-80" dirty="0" smtClean="0">
                <a:latin typeface="Book Antiqua"/>
                <a:cs typeface="Book Antiqua"/>
              </a:rPr>
              <a:t> </a:t>
            </a:r>
            <a:r>
              <a:rPr lang="tr-TR" sz="1200" dirty="0" smtClean="0">
                <a:latin typeface="Book Antiqua"/>
                <a:cs typeface="Book Antiqua"/>
              </a:rPr>
              <a:t>ve</a:t>
            </a:r>
            <a:r>
              <a:rPr lang="tr-TR" sz="1200" baseline="0" dirty="0" smtClean="0">
                <a:latin typeface="Book Antiqua"/>
                <a:cs typeface="Book Antiqua"/>
              </a:rPr>
              <a:t> </a:t>
            </a:r>
            <a:r>
              <a:rPr lang="tr-TR" sz="1200" spc="-3" dirty="0" err="1" smtClean="0">
                <a:latin typeface="Book Antiqua"/>
                <a:cs typeface="Book Antiqua"/>
              </a:rPr>
              <a:t>cluster</a:t>
            </a:r>
            <a:r>
              <a:rPr lang="tr-TR" sz="1200" spc="-3" dirty="0" smtClean="0">
                <a:latin typeface="Book Antiqua"/>
                <a:cs typeface="Book Antiqua"/>
              </a:rPr>
              <a:t> </a:t>
            </a:r>
            <a:r>
              <a:rPr lang="tr-TR" sz="1200" dirty="0" smtClean="0">
                <a:latin typeface="Book Antiqua"/>
                <a:cs typeface="Book Antiqua"/>
              </a:rPr>
              <a:t>analizi</a:t>
            </a:r>
            <a:r>
              <a:rPr lang="tr-TR" sz="1200" spc="-43" dirty="0" smtClean="0">
                <a:latin typeface="Book Antiqua"/>
                <a:cs typeface="Book Antiqua"/>
              </a:rPr>
              <a:t> </a:t>
            </a:r>
            <a:r>
              <a:rPr lang="tr-TR" sz="1200" dirty="0" smtClean="0">
                <a:latin typeface="Book Antiqua"/>
                <a:cs typeface="Book Antiqua"/>
              </a:rPr>
              <a:t>gibi..</a:t>
            </a:r>
          </a:p>
          <a:p>
            <a:endParaRPr lang="tr-TR" dirty="0"/>
          </a:p>
        </p:txBody>
      </p:sp>
      <p:sp>
        <p:nvSpPr>
          <p:cNvPr id="4" name="Slayt Numarası Yer Tutucusu 3"/>
          <p:cNvSpPr>
            <a:spLocks noGrp="1"/>
          </p:cNvSpPr>
          <p:nvPr>
            <p:ph type="sldNum" sz="quarter" idx="10"/>
          </p:nvPr>
        </p:nvSpPr>
        <p:spPr/>
        <p:txBody>
          <a:bodyPr/>
          <a:lstStyle/>
          <a:p>
            <a:fld id="{CF6D3913-5058-45B8-8252-49D05CCEB474}" type="slidenum">
              <a:rPr lang="tr-TR" smtClean="0"/>
              <a:t>10</a:t>
            </a:fld>
            <a:endParaRPr lang="tr-TR"/>
          </a:p>
        </p:txBody>
      </p:sp>
    </p:spTree>
    <p:extLst>
      <p:ext uri="{BB962C8B-B14F-4D97-AF65-F5344CB8AC3E}">
        <p14:creationId xmlns:p14="http://schemas.microsoft.com/office/powerpoint/2010/main" val="1149400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1 Slayt Görüntüsü Yer Tutucusu"/>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2 Not Yer Tutucusu"/>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tr-TR" altLang="tr-TR" dirty="0" smtClean="0"/>
          </a:p>
        </p:txBody>
      </p:sp>
      <p:sp>
        <p:nvSpPr>
          <p:cNvPr id="4" name="3 Slayt Numarası Yer Tutucusu"/>
          <p:cNvSpPr>
            <a:spLocks noGrp="1"/>
          </p:cNvSpPr>
          <p:nvPr>
            <p:ph type="sldNum" sz="quarter" idx="5"/>
          </p:nvPr>
        </p:nvSpPr>
        <p:spPr/>
        <p:txBody>
          <a:bodyPr/>
          <a:lstStyle/>
          <a:p>
            <a:pPr>
              <a:defRPr/>
            </a:pPr>
            <a:fld id="{645C791A-40BD-4024-A557-58DA55B90974}" type="slidenum">
              <a:rPr lang="tr-TR" smtClean="0"/>
              <a:pPr>
                <a:defRPr/>
              </a:pPr>
              <a:t>11</a:t>
            </a:fld>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Alt Başlı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Veri Yer Tutucusu 3"/>
          <p:cNvSpPr>
            <a:spLocks noGrp="1"/>
          </p:cNvSpPr>
          <p:nvPr>
            <p:ph type="dt" sz="half" idx="10"/>
          </p:nvPr>
        </p:nvSpPr>
        <p:spPr/>
        <p:txBody>
          <a:bodyPr/>
          <a:lstStyle/>
          <a:p>
            <a:fld id="{4702BA5A-CC31-4323-9443-63C5134E2F65}" type="datetimeFigureOut">
              <a:rPr lang="tr-TR" smtClean="0"/>
              <a:t>5.2.2020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0BDEDF0-C318-4168-9A51-9EDFFFFCAC0E}" type="slidenum">
              <a:rPr lang="tr-TR" smtClean="0"/>
              <a:t>‹#›</a:t>
            </a:fld>
            <a:endParaRPr lang="tr-TR"/>
          </a:p>
        </p:txBody>
      </p:sp>
    </p:spTree>
    <p:extLst>
      <p:ext uri="{BB962C8B-B14F-4D97-AF65-F5344CB8AC3E}">
        <p14:creationId xmlns:p14="http://schemas.microsoft.com/office/powerpoint/2010/main" val="289883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4702BA5A-CC31-4323-9443-63C5134E2F65}" type="datetimeFigureOut">
              <a:rPr lang="tr-TR" smtClean="0"/>
              <a:t>5.2.2020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0BDEDF0-C318-4168-9A51-9EDFFFFCAC0E}" type="slidenum">
              <a:rPr lang="tr-TR" smtClean="0"/>
              <a:t>‹#›</a:t>
            </a:fld>
            <a:endParaRPr lang="tr-TR"/>
          </a:p>
        </p:txBody>
      </p:sp>
    </p:spTree>
    <p:extLst>
      <p:ext uri="{BB962C8B-B14F-4D97-AF65-F5344CB8AC3E}">
        <p14:creationId xmlns:p14="http://schemas.microsoft.com/office/powerpoint/2010/main" val="1959702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4702BA5A-CC31-4323-9443-63C5134E2F65}" type="datetimeFigureOut">
              <a:rPr lang="tr-TR" smtClean="0"/>
              <a:t>5.2.2020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0BDEDF0-C318-4168-9A51-9EDFFFFCAC0E}" type="slidenum">
              <a:rPr lang="tr-TR" smtClean="0"/>
              <a:t>‹#›</a:t>
            </a:fld>
            <a:endParaRPr lang="tr-TR"/>
          </a:p>
        </p:txBody>
      </p:sp>
    </p:spTree>
    <p:extLst>
      <p:ext uri="{BB962C8B-B14F-4D97-AF65-F5344CB8AC3E}">
        <p14:creationId xmlns:p14="http://schemas.microsoft.com/office/powerpoint/2010/main" val="1349284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4702BA5A-CC31-4323-9443-63C5134E2F65}" type="datetimeFigureOut">
              <a:rPr lang="tr-TR" smtClean="0"/>
              <a:t>5.2.2020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0BDEDF0-C318-4168-9A51-9EDFFFFCAC0E}" type="slidenum">
              <a:rPr lang="tr-TR" smtClean="0"/>
              <a:t>‹#›</a:t>
            </a:fld>
            <a:endParaRPr lang="tr-TR"/>
          </a:p>
        </p:txBody>
      </p:sp>
    </p:spTree>
    <p:extLst>
      <p:ext uri="{BB962C8B-B14F-4D97-AF65-F5344CB8AC3E}">
        <p14:creationId xmlns:p14="http://schemas.microsoft.com/office/powerpoint/2010/main" val="2013599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Metin Yer Tutucus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p>
            <a:fld id="{4702BA5A-CC31-4323-9443-63C5134E2F65}" type="datetimeFigureOut">
              <a:rPr lang="tr-TR" smtClean="0"/>
              <a:t>5.2.2020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0BDEDF0-C318-4168-9A51-9EDFFFFCAC0E}" type="slidenum">
              <a:rPr lang="tr-TR" smtClean="0"/>
              <a:t>‹#›</a:t>
            </a:fld>
            <a:endParaRPr lang="tr-TR"/>
          </a:p>
        </p:txBody>
      </p:sp>
    </p:spTree>
    <p:extLst>
      <p:ext uri="{BB962C8B-B14F-4D97-AF65-F5344CB8AC3E}">
        <p14:creationId xmlns:p14="http://schemas.microsoft.com/office/powerpoint/2010/main" val="3491711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4702BA5A-CC31-4323-9443-63C5134E2F65}" type="datetimeFigureOut">
              <a:rPr lang="tr-TR" smtClean="0"/>
              <a:t>5.2.2020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F0BDEDF0-C318-4168-9A51-9EDFFFFCAC0E}" type="slidenum">
              <a:rPr lang="tr-TR" smtClean="0"/>
              <a:t>‹#›</a:t>
            </a:fld>
            <a:endParaRPr lang="tr-TR"/>
          </a:p>
        </p:txBody>
      </p:sp>
    </p:spTree>
    <p:extLst>
      <p:ext uri="{BB962C8B-B14F-4D97-AF65-F5344CB8AC3E}">
        <p14:creationId xmlns:p14="http://schemas.microsoft.com/office/powerpoint/2010/main" val="1040184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lvl1pPr>
              <a:defRPr/>
            </a:lvl1pPr>
          </a:lstStyle>
          <a:p>
            <a:r>
              <a:rPr lang="tr-TR" smtClean="0"/>
              <a:t>Asıl başlık stili için tıklatın</a:t>
            </a:r>
            <a:endParaRPr lang="tr-TR"/>
          </a:p>
        </p:txBody>
      </p:sp>
      <p:sp>
        <p:nvSpPr>
          <p:cNvPr id="3" name="Metin Yer Tutucus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4702BA5A-CC31-4323-9443-63C5134E2F65}" type="datetimeFigureOut">
              <a:rPr lang="tr-TR" smtClean="0"/>
              <a:t>5.2.2020</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F0BDEDF0-C318-4168-9A51-9EDFFFFCAC0E}" type="slidenum">
              <a:rPr lang="tr-TR" smtClean="0"/>
              <a:t>‹#›</a:t>
            </a:fld>
            <a:endParaRPr lang="tr-TR"/>
          </a:p>
        </p:txBody>
      </p:sp>
    </p:spTree>
    <p:extLst>
      <p:ext uri="{BB962C8B-B14F-4D97-AF65-F5344CB8AC3E}">
        <p14:creationId xmlns:p14="http://schemas.microsoft.com/office/powerpoint/2010/main" val="1826988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4702BA5A-CC31-4323-9443-63C5134E2F65}" type="datetimeFigureOut">
              <a:rPr lang="tr-TR" smtClean="0"/>
              <a:t>5.2.2020</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F0BDEDF0-C318-4168-9A51-9EDFFFFCAC0E}" type="slidenum">
              <a:rPr lang="tr-TR" smtClean="0"/>
              <a:t>‹#›</a:t>
            </a:fld>
            <a:endParaRPr lang="tr-TR"/>
          </a:p>
        </p:txBody>
      </p:sp>
    </p:spTree>
    <p:extLst>
      <p:ext uri="{BB962C8B-B14F-4D97-AF65-F5344CB8AC3E}">
        <p14:creationId xmlns:p14="http://schemas.microsoft.com/office/powerpoint/2010/main" val="284141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4702BA5A-CC31-4323-9443-63C5134E2F65}" type="datetimeFigureOut">
              <a:rPr lang="tr-TR" smtClean="0"/>
              <a:t>5.2.2020</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F0BDEDF0-C318-4168-9A51-9EDFFFFCAC0E}" type="slidenum">
              <a:rPr lang="tr-TR" smtClean="0"/>
              <a:t>‹#›</a:t>
            </a:fld>
            <a:endParaRPr lang="tr-TR"/>
          </a:p>
        </p:txBody>
      </p:sp>
    </p:spTree>
    <p:extLst>
      <p:ext uri="{BB962C8B-B14F-4D97-AF65-F5344CB8AC3E}">
        <p14:creationId xmlns:p14="http://schemas.microsoft.com/office/powerpoint/2010/main" val="804457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İçerik Yer Tutucus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4702BA5A-CC31-4323-9443-63C5134E2F65}" type="datetimeFigureOut">
              <a:rPr lang="tr-TR" smtClean="0"/>
              <a:t>5.2.2020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F0BDEDF0-C318-4168-9A51-9EDFFFFCAC0E}" type="slidenum">
              <a:rPr lang="tr-TR" smtClean="0"/>
              <a:t>‹#›</a:t>
            </a:fld>
            <a:endParaRPr lang="tr-TR"/>
          </a:p>
        </p:txBody>
      </p:sp>
    </p:spTree>
    <p:extLst>
      <p:ext uri="{BB962C8B-B14F-4D97-AF65-F5344CB8AC3E}">
        <p14:creationId xmlns:p14="http://schemas.microsoft.com/office/powerpoint/2010/main" val="502732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Resim Yer Tutucus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4702BA5A-CC31-4323-9443-63C5134E2F65}" type="datetimeFigureOut">
              <a:rPr lang="tr-TR" smtClean="0"/>
              <a:t>5.2.2020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F0BDEDF0-C318-4168-9A51-9EDFFFFCAC0E}" type="slidenum">
              <a:rPr lang="tr-TR" smtClean="0"/>
              <a:t>‹#›</a:t>
            </a:fld>
            <a:endParaRPr lang="tr-TR"/>
          </a:p>
        </p:txBody>
      </p:sp>
    </p:spTree>
    <p:extLst>
      <p:ext uri="{BB962C8B-B14F-4D97-AF65-F5344CB8AC3E}">
        <p14:creationId xmlns:p14="http://schemas.microsoft.com/office/powerpoint/2010/main" val="1894618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02BA5A-CC31-4323-9443-63C5134E2F65}" type="datetimeFigureOut">
              <a:rPr lang="tr-TR" smtClean="0"/>
              <a:t>5.2.2020</a:t>
            </a:fld>
            <a:endParaRPr lang="tr-TR"/>
          </a:p>
        </p:txBody>
      </p:sp>
      <p:sp>
        <p:nvSpPr>
          <p:cNvPr id="5" name="Altbilgi Yer Tutucusu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BDEDF0-C318-4168-9A51-9EDFFFFCAC0E}" type="slidenum">
              <a:rPr lang="tr-TR" smtClean="0"/>
              <a:t>‹#›</a:t>
            </a:fld>
            <a:endParaRPr lang="tr-TR"/>
          </a:p>
        </p:txBody>
      </p:sp>
    </p:spTree>
    <p:extLst>
      <p:ext uri="{BB962C8B-B14F-4D97-AF65-F5344CB8AC3E}">
        <p14:creationId xmlns:p14="http://schemas.microsoft.com/office/powerpoint/2010/main" val="4719430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brown.edu/Research/Ramachandran_Lab/files/pong/pong-%20manual.pdf"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oftware.genetics.ucla.edu/admixture/download.html"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3.jpeg"/></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emf"/><Relationship Id="rId7" Type="http://schemas.openxmlformats.org/officeDocument/2006/relationships/image" Target="../media/image13.jpeg"/><Relationship Id="rId2" Type="http://schemas.openxmlformats.org/officeDocument/2006/relationships/image" Target="../media/image8.emf"/><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jpeg"/><Relationship Id="rId4" Type="http://schemas.openxmlformats.org/officeDocument/2006/relationships/image" Target="../media/image10.png"/><Relationship Id="rId9" Type="http://schemas.openxmlformats.org/officeDocument/2006/relationships/image" Target="../media/image15.jpe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image" Target="../media/image20.jpeg"/><Relationship Id="rId7" Type="http://schemas.openxmlformats.org/officeDocument/2006/relationships/image" Target="../media/image24.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jpeg"/></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1475656" y="2330877"/>
            <a:ext cx="5976664" cy="1200329"/>
          </a:xfrm>
          <a:prstGeom prst="rect">
            <a:avLst/>
          </a:prstGeom>
          <a:noFill/>
        </p:spPr>
        <p:txBody>
          <a:bodyPr wrap="square" rtlCol="0">
            <a:spAutoFit/>
          </a:bodyPr>
          <a:lstStyle/>
          <a:p>
            <a:pPr algn="ctr"/>
            <a:r>
              <a:rPr lang="tr-TR" sz="3600" b="1" dirty="0" smtClean="0"/>
              <a:t>Antik DNA Datasıyla </a:t>
            </a:r>
          </a:p>
          <a:p>
            <a:pPr algn="ctr"/>
            <a:r>
              <a:rPr lang="tr-TR" sz="3600" b="1" dirty="0" err="1" smtClean="0"/>
              <a:t>Populasyon</a:t>
            </a:r>
            <a:r>
              <a:rPr lang="tr-TR" sz="3600" b="1" dirty="0" smtClean="0"/>
              <a:t> Genetiği Pratiği</a:t>
            </a:r>
            <a:endParaRPr lang="tr-TR" sz="3600" b="1" dirty="0"/>
          </a:p>
        </p:txBody>
      </p:sp>
    </p:spTree>
    <p:extLst>
      <p:ext uri="{BB962C8B-B14F-4D97-AF65-F5344CB8AC3E}">
        <p14:creationId xmlns:p14="http://schemas.microsoft.com/office/powerpoint/2010/main" val="22041203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p:nvPr/>
        </p:nvSpPr>
        <p:spPr>
          <a:xfrm>
            <a:off x="467544" y="980728"/>
            <a:ext cx="7920880" cy="2049792"/>
          </a:xfrm>
          <a:prstGeom prst="rect">
            <a:avLst/>
          </a:prstGeom>
        </p:spPr>
        <p:txBody>
          <a:bodyPr vert="horz" wrap="square" lIns="0" tIns="0" rIns="0" bIns="0" rtlCol="0">
            <a:spAutoFit/>
          </a:bodyPr>
          <a:lstStyle/>
          <a:p>
            <a:pPr marL="293563" marR="3125" indent="-285750" algn="just">
              <a:lnSpc>
                <a:spcPct val="111100"/>
              </a:lnSpc>
              <a:buFont typeface="Wingdings" panose="05000000000000000000" pitchFamily="2" charset="2"/>
              <a:buChar char="Ø"/>
            </a:pPr>
            <a:r>
              <a:rPr lang="tr-TR" sz="2000" spc="-6" dirty="0" smtClean="0">
                <a:cs typeface="Arial" panose="020B0604020202020204" pitchFamily="34" charset="0"/>
              </a:rPr>
              <a:t>Bireye </a:t>
            </a:r>
            <a:r>
              <a:rPr lang="tr-TR" sz="2000" spc="-6" dirty="0">
                <a:cs typeface="Arial" panose="020B0604020202020204" pitchFamily="34" charset="0"/>
              </a:rPr>
              <a:t>katkı </a:t>
            </a:r>
            <a:r>
              <a:rPr lang="tr-TR" sz="2000" dirty="0">
                <a:cs typeface="Arial" panose="020B0604020202020204" pitchFamily="34" charset="0"/>
              </a:rPr>
              <a:t>yapan </a:t>
            </a:r>
            <a:r>
              <a:rPr lang="tr-TR" sz="2000" dirty="0" err="1">
                <a:cs typeface="Arial" panose="020B0604020202020204" pitchFamily="34" charset="0"/>
              </a:rPr>
              <a:t>atasal</a:t>
            </a:r>
            <a:r>
              <a:rPr lang="tr-TR" sz="2000" dirty="0">
                <a:cs typeface="Arial" panose="020B0604020202020204" pitchFamily="34" charset="0"/>
              </a:rPr>
              <a:t> </a:t>
            </a:r>
            <a:r>
              <a:rPr lang="tr-TR" sz="2000" dirty="0" err="1">
                <a:cs typeface="Arial" panose="020B0604020202020204" pitchFamily="34" charset="0"/>
              </a:rPr>
              <a:t>populasyon</a:t>
            </a:r>
            <a:r>
              <a:rPr lang="tr-TR" sz="2000" dirty="0">
                <a:cs typeface="Arial" panose="020B0604020202020204" pitchFamily="34" charset="0"/>
              </a:rPr>
              <a:t> oranlarının tüm genomu </a:t>
            </a:r>
            <a:r>
              <a:rPr lang="tr-TR" sz="2000" spc="-3" dirty="0">
                <a:cs typeface="Arial" panose="020B0604020202020204" pitchFamily="34" charset="0"/>
              </a:rPr>
              <a:t>çapında </a:t>
            </a:r>
            <a:r>
              <a:rPr lang="tr-TR" sz="2000" dirty="0">
                <a:cs typeface="Arial" panose="020B0604020202020204" pitchFamily="34" charset="0"/>
              </a:rPr>
              <a:t>tahmin edilmesi (SNP datası ve </a:t>
            </a:r>
            <a:r>
              <a:rPr lang="tr-TR" sz="2000" dirty="0" err="1"/>
              <a:t>maximum</a:t>
            </a:r>
            <a:r>
              <a:rPr lang="tr-TR" sz="2000" dirty="0"/>
              <a:t> </a:t>
            </a:r>
            <a:r>
              <a:rPr lang="tr-TR" sz="2000" dirty="0" err="1"/>
              <a:t>likelihood</a:t>
            </a:r>
            <a:r>
              <a:rPr lang="tr-TR" sz="2000" dirty="0"/>
              <a:t> </a:t>
            </a:r>
            <a:r>
              <a:rPr lang="tr-TR" sz="2000" dirty="0" smtClean="0"/>
              <a:t>modeli</a:t>
            </a:r>
            <a:r>
              <a:rPr lang="tr-TR" sz="2000" dirty="0" smtClean="0">
                <a:cs typeface="Arial" panose="020B0604020202020204" pitchFamily="34" charset="0"/>
              </a:rPr>
              <a:t>)</a:t>
            </a:r>
          </a:p>
          <a:p>
            <a:pPr marL="293563" marR="3125" indent="-285750" algn="just">
              <a:lnSpc>
                <a:spcPct val="111100"/>
              </a:lnSpc>
              <a:buFont typeface="Wingdings" panose="05000000000000000000" pitchFamily="2" charset="2"/>
              <a:buChar char="Ø"/>
            </a:pPr>
            <a:r>
              <a:rPr lang="tr-TR" sz="2000" dirty="0" smtClean="0">
                <a:cs typeface="Arial" panose="020B0604020202020204" pitchFamily="34" charset="0"/>
              </a:rPr>
              <a:t>Atasal </a:t>
            </a:r>
            <a:r>
              <a:rPr lang="tr-TR" sz="2000" dirty="0">
                <a:cs typeface="Arial" panose="020B0604020202020204" pitchFamily="34" charset="0"/>
              </a:rPr>
              <a:t>oran </a:t>
            </a:r>
            <a:r>
              <a:rPr lang="tr-TR" sz="2000" dirty="0" smtClean="0">
                <a:cs typeface="Arial" panose="020B0604020202020204" pitchFamily="34" charset="0"/>
              </a:rPr>
              <a:t>ve </a:t>
            </a:r>
            <a:r>
              <a:rPr lang="tr-TR" sz="2000" dirty="0" err="1" smtClean="0">
                <a:cs typeface="Arial" panose="020B0604020202020204" pitchFamily="34" charset="0"/>
              </a:rPr>
              <a:t>populasyonun</a:t>
            </a:r>
            <a:r>
              <a:rPr lang="tr-TR" sz="2000" dirty="0" smtClean="0">
                <a:cs typeface="Arial" panose="020B0604020202020204" pitchFamily="34" charset="0"/>
              </a:rPr>
              <a:t> </a:t>
            </a:r>
            <a:r>
              <a:rPr lang="tr-TR" sz="2000" dirty="0" err="1">
                <a:cs typeface="Arial" panose="020B0604020202020204" pitchFamily="34" charset="0"/>
              </a:rPr>
              <a:t>alel</a:t>
            </a:r>
            <a:r>
              <a:rPr lang="tr-TR" sz="2000" dirty="0">
                <a:cs typeface="Arial" panose="020B0604020202020204" pitchFamily="34" charset="0"/>
              </a:rPr>
              <a:t> </a:t>
            </a:r>
            <a:r>
              <a:rPr lang="tr-TR" sz="2000" dirty="0" smtClean="0">
                <a:cs typeface="Arial" panose="020B0604020202020204" pitchFamily="34" charset="0"/>
              </a:rPr>
              <a:t>frekansını kullanarak </a:t>
            </a:r>
            <a:r>
              <a:rPr lang="tr-TR" sz="2000" dirty="0">
                <a:cs typeface="Arial" panose="020B0604020202020204" pitchFamily="34" charset="0"/>
              </a:rPr>
              <a:t>gözlenen </a:t>
            </a:r>
            <a:r>
              <a:rPr lang="tr-TR" sz="2000" dirty="0" err="1">
                <a:cs typeface="Arial" panose="020B0604020202020204" pitchFamily="34" charset="0"/>
              </a:rPr>
              <a:t>genotipin</a:t>
            </a:r>
            <a:r>
              <a:rPr lang="tr-TR" sz="2000" dirty="0">
                <a:cs typeface="Arial" panose="020B0604020202020204" pitchFamily="34" charset="0"/>
              </a:rPr>
              <a:t> olasılığını </a:t>
            </a:r>
            <a:r>
              <a:rPr lang="tr-TR" sz="2000" dirty="0" smtClean="0">
                <a:cs typeface="Arial" panose="020B0604020202020204" pitchFamily="34" charset="0"/>
              </a:rPr>
              <a:t>modeller </a:t>
            </a:r>
            <a:endParaRPr lang="tr-TR" sz="2000" dirty="0">
              <a:cs typeface="Arial" panose="020B0604020202020204" pitchFamily="34" charset="0"/>
            </a:endParaRPr>
          </a:p>
          <a:p>
            <a:pPr marL="293563" marR="3125" indent="-285750" algn="just">
              <a:lnSpc>
                <a:spcPct val="111100"/>
              </a:lnSpc>
              <a:buFont typeface="Wingdings" panose="05000000000000000000" pitchFamily="2" charset="2"/>
              <a:buChar char="Ø"/>
            </a:pPr>
            <a:r>
              <a:rPr lang="tr-TR" sz="2000" dirty="0">
                <a:cs typeface="Arial" panose="020B0604020202020204" pitchFamily="34" charset="0"/>
              </a:rPr>
              <a:t>Gözlenmemiş (</a:t>
            </a:r>
            <a:r>
              <a:rPr lang="tr-TR" sz="2000" dirty="0" err="1">
                <a:cs typeface="Arial" panose="020B0604020202020204" pitchFamily="34" charset="0"/>
              </a:rPr>
              <a:t>unsupervised</a:t>
            </a:r>
            <a:r>
              <a:rPr lang="tr-TR" sz="2000" dirty="0">
                <a:cs typeface="Arial" panose="020B0604020202020204" pitchFamily="34" charset="0"/>
              </a:rPr>
              <a:t>) ve </a:t>
            </a:r>
            <a:r>
              <a:rPr lang="tr-TR" sz="2000" dirty="0" smtClean="0">
                <a:cs typeface="Arial" panose="020B0604020202020204" pitchFamily="34" charset="0"/>
              </a:rPr>
              <a:t>gözlenmiş (</a:t>
            </a:r>
            <a:r>
              <a:rPr lang="tr-TR" sz="2000" dirty="0" err="1" smtClean="0">
                <a:cs typeface="Arial" panose="020B0604020202020204" pitchFamily="34" charset="0"/>
              </a:rPr>
              <a:t>supervised</a:t>
            </a:r>
            <a:r>
              <a:rPr lang="tr-TR" sz="2000" dirty="0" smtClean="0">
                <a:cs typeface="Arial" panose="020B0604020202020204" pitchFamily="34" charset="0"/>
              </a:rPr>
              <a:t>) gruplama</a:t>
            </a:r>
          </a:p>
          <a:p>
            <a:pPr marL="293563" marR="3125" indent="-285750" algn="just">
              <a:lnSpc>
                <a:spcPct val="111100"/>
              </a:lnSpc>
              <a:buFont typeface="Wingdings" panose="05000000000000000000" pitchFamily="2" charset="2"/>
              <a:buChar char="Ø"/>
            </a:pPr>
            <a:r>
              <a:rPr lang="tr-TR" sz="2000" dirty="0" smtClean="0">
                <a:cs typeface="Arial" panose="020B0604020202020204" pitchFamily="34" charset="0"/>
              </a:rPr>
              <a:t>Her bir bireyin </a:t>
            </a:r>
            <a:r>
              <a:rPr lang="tr-TR" sz="2000" dirty="0" err="1" smtClean="0">
                <a:cs typeface="Arial" panose="020B0604020202020204" pitchFamily="34" charset="0"/>
              </a:rPr>
              <a:t>atasal</a:t>
            </a:r>
            <a:r>
              <a:rPr lang="tr-TR" sz="2000" dirty="0" smtClean="0">
                <a:cs typeface="Arial" panose="020B0604020202020204" pitchFamily="34" charset="0"/>
              </a:rPr>
              <a:t> gruplara göre karışımının belirlenmesi</a:t>
            </a:r>
          </a:p>
        </p:txBody>
      </p:sp>
      <p:sp>
        <p:nvSpPr>
          <p:cNvPr id="15" name="Dikdörtgen 14"/>
          <p:cNvSpPr/>
          <p:nvPr/>
        </p:nvSpPr>
        <p:spPr>
          <a:xfrm>
            <a:off x="502741" y="261809"/>
            <a:ext cx="6013475" cy="430887"/>
          </a:xfrm>
          <a:prstGeom prst="rect">
            <a:avLst/>
          </a:prstGeom>
        </p:spPr>
        <p:txBody>
          <a:bodyPr wrap="square">
            <a:spAutoFit/>
          </a:bodyPr>
          <a:lstStyle/>
          <a:p>
            <a:r>
              <a:rPr lang="tr-TR" sz="2200" b="1" u="sng" spc="-40" dirty="0"/>
              <a:t>ADMIXTURE Analizi </a:t>
            </a:r>
            <a:r>
              <a:rPr lang="tr-TR" sz="2200" b="1" u="sng" spc="-40" dirty="0" smtClean="0"/>
              <a:t>(</a:t>
            </a:r>
            <a:r>
              <a:rPr lang="tr-TR" sz="2200" b="1" u="sng" spc="-40" dirty="0"/>
              <a:t>Model </a:t>
            </a:r>
            <a:r>
              <a:rPr lang="tr-TR" sz="2200" b="1" u="sng" spc="-40" dirty="0" err="1"/>
              <a:t>based</a:t>
            </a:r>
            <a:r>
              <a:rPr lang="tr-TR" sz="2200" b="1" u="sng" spc="-40" dirty="0"/>
              <a:t> </a:t>
            </a:r>
            <a:r>
              <a:rPr lang="tr-TR" sz="2200" b="1" u="sng" spc="-40" dirty="0" err="1"/>
              <a:t>clustering</a:t>
            </a:r>
            <a:r>
              <a:rPr lang="tr-TR" sz="2200" b="1" u="sng" spc="-40" dirty="0"/>
              <a:t>)</a:t>
            </a:r>
          </a:p>
        </p:txBody>
      </p:sp>
      <p:sp>
        <p:nvSpPr>
          <p:cNvPr id="18" name="Dikdörtgen 17"/>
          <p:cNvSpPr/>
          <p:nvPr/>
        </p:nvSpPr>
        <p:spPr>
          <a:xfrm>
            <a:off x="512261" y="6021288"/>
            <a:ext cx="8460432" cy="478336"/>
          </a:xfrm>
          <a:prstGeom prst="rect">
            <a:avLst/>
          </a:prstGeom>
        </p:spPr>
        <p:txBody>
          <a:bodyPr vert="horz" wrap="square" lIns="0" tIns="0" rIns="0" bIns="0" rtlCol="0">
            <a:spAutoFit/>
          </a:bodyPr>
          <a:lstStyle/>
          <a:p>
            <a:pPr marL="7813" marR="3125">
              <a:lnSpc>
                <a:spcPct val="111100"/>
              </a:lnSpc>
            </a:pPr>
            <a:r>
              <a:rPr lang="tr-TR" sz="1400" dirty="0"/>
              <a:t>PONG </a:t>
            </a:r>
          </a:p>
          <a:p>
            <a:pPr marL="7813" marR="3125">
              <a:lnSpc>
                <a:spcPct val="111100"/>
              </a:lnSpc>
            </a:pPr>
            <a:r>
              <a:rPr lang="tr-TR" sz="1400" dirty="0">
                <a:hlinkClick r:id="rId3"/>
              </a:rPr>
              <a:t>http://brown.edu/Research/Ramachandran_Lab/files/pong/pong- </a:t>
            </a:r>
            <a:r>
              <a:rPr lang="tr-TR" sz="1400" dirty="0" smtClean="0">
                <a:hlinkClick r:id="rId3"/>
              </a:rPr>
              <a:t>manual.pdf</a:t>
            </a:r>
            <a:endParaRPr lang="tr-TR" sz="1400" dirty="0" smtClean="0"/>
          </a:p>
        </p:txBody>
      </p:sp>
      <p:sp>
        <p:nvSpPr>
          <p:cNvPr id="6" name="Dikdörtgen 5"/>
          <p:cNvSpPr/>
          <p:nvPr/>
        </p:nvSpPr>
        <p:spPr>
          <a:xfrm>
            <a:off x="828328" y="3512152"/>
            <a:ext cx="144408" cy="10801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 name="Dikdörtgen 12"/>
          <p:cNvSpPr/>
          <p:nvPr/>
        </p:nvSpPr>
        <p:spPr>
          <a:xfrm>
            <a:off x="1259632" y="3512152"/>
            <a:ext cx="144408" cy="108012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4" name="Dikdörtgen 13"/>
          <p:cNvSpPr/>
          <p:nvPr/>
        </p:nvSpPr>
        <p:spPr>
          <a:xfrm>
            <a:off x="1691680" y="3512152"/>
            <a:ext cx="144408" cy="108012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 name="Dikdörtgen 15"/>
          <p:cNvSpPr/>
          <p:nvPr/>
        </p:nvSpPr>
        <p:spPr>
          <a:xfrm>
            <a:off x="3073780" y="3501008"/>
            <a:ext cx="144408" cy="10801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Metin kutusu 6"/>
          <p:cNvSpPr txBox="1"/>
          <p:nvPr/>
        </p:nvSpPr>
        <p:spPr>
          <a:xfrm>
            <a:off x="467544" y="4621690"/>
            <a:ext cx="1944216" cy="338554"/>
          </a:xfrm>
          <a:prstGeom prst="rect">
            <a:avLst/>
          </a:prstGeom>
          <a:noFill/>
        </p:spPr>
        <p:txBody>
          <a:bodyPr wrap="square" rtlCol="0">
            <a:spAutoFit/>
          </a:bodyPr>
          <a:lstStyle/>
          <a:p>
            <a:r>
              <a:rPr lang="tr-TR" sz="1600" dirty="0"/>
              <a:t>k</a:t>
            </a:r>
            <a:r>
              <a:rPr lang="tr-TR" sz="1600" dirty="0" smtClean="0"/>
              <a:t> </a:t>
            </a:r>
            <a:r>
              <a:rPr lang="tr-TR" sz="1600" dirty="0" err="1" smtClean="0"/>
              <a:t>atasal</a:t>
            </a:r>
            <a:r>
              <a:rPr lang="tr-TR" sz="1600" dirty="0" smtClean="0"/>
              <a:t> </a:t>
            </a:r>
            <a:r>
              <a:rPr lang="tr-TR" sz="1600" dirty="0" err="1" smtClean="0"/>
              <a:t>populasyon</a:t>
            </a:r>
            <a:endParaRPr lang="tr-TR" sz="1600" dirty="0"/>
          </a:p>
        </p:txBody>
      </p:sp>
      <p:sp>
        <p:nvSpPr>
          <p:cNvPr id="8" name="Sağ Ok 7"/>
          <p:cNvSpPr/>
          <p:nvPr/>
        </p:nvSpPr>
        <p:spPr>
          <a:xfrm flipV="1">
            <a:off x="2124120" y="4052212"/>
            <a:ext cx="719688" cy="524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9" name="Metin kutusu 18"/>
          <p:cNvSpPr txBox="1"/>
          <p:nvPr/>
        </p:nvSpPr>
        <p:spPr>
          <a:xfrm>
            <a:off x="2879812" y="4621690"/>
            <a:ext cx="972108" cy="338554"/>
          </a:xfrm>
          <a:prstGeom prst="rect">
            <a:avLst/>
          </a:prstGeom>
          <a:noFill/>
        </p:spPr>
        <p:txBody>
          <a:bodyPr wrap="square" rtlCol="0">
            <a:spAutoFit/>
          </a:bodyPr>
          <a:lstStyle/>
          <a:p>
            <a:r>
              <a:rPr lang="tr-TR" sz="1600" dirty="0" smtClean="0"/>
              <a:t>birey</a:t>
            </a:r>
            <a:endParaRPr lang="tr-TR" sz="1600" dirty="0"/>
          </a:p>
        </p:txBody>
      </p:sp>
      <p:sp>
        <p:nvSpPr>
          <p:cNvPr id="9" name="Metin kutusu 8"/>
          <p:cNvSpPr txBox="1"/>
          <p:nvPr/>
        </p:nvSpPr>
        <p:spPr>
          <a:xfrm>
            <a:off x="438218" y="5426640"/>
            <a:ext cx="6551592" cy="738664"/>
          </a:xfrm>
          <a:prstGeom prst="rect">
            <a:avLst/>
          </a:prstGeom>
          <a:noFill/>
        </p:spPr>
        <p:txBody>
          <a:bodyPr wrap="square" rtlCol="0">
            <a:spAutoFit/>
          </a:bodyPr>
          <a:lstStyle/>
          <a:p>
            <a:r>
              <a:rPr lang="tr-TR" sz="1400" dirty="0" smtClean="0"/>
              <a:t>ADMIXTURE</a:t>
            </a:r>
          </a:p>
          <a:p>
            <a:r>
              <a:rPr lang="tr-TR" sz="1400" dirty="0">
                <a:hlinkClick r:id="rId4"/>
              </a:rPr>
              <a:t>http://software.genetics.ucla.edu/admixture/download.html</a:t>
            </a:r>
            <a:endParaRPr lang="tr-TR" sz="1400" dirty="0">
              <a:cs typeface="Book Antiqua"/>
            </a:endParaRPr>
          </a:p>
          <a:p>
            <a:endParaRPr lang="tr-TR" sz="1400" dirty="0"/>
          </a:p>
        </p:txBody>
      </p:sp>
    </p:spTree>
    <p:extLst>
      <p:ext uri="{BB962C8B-B14F-4D97-AF65-F5344CB8AC3E}">
        <p14:creationId xmlns:p14="http://schemas.microsoft.com/office/powerpoint/2010/main" val="35201901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539" y="362455"/>
            <a:ext cx="6600701" cy="3387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18" name="3 Dikdörtgen"/>
          <p:cNvSpPr>
            <a:spLocks noChangeArrowheads="1"/>
          </p:cNvSpPr>
          <p:nvPr/>
        </p:nvSpPr>
        <p:spPr bwMode="auto">
          <a:xfrm>
            <a:off x="59531" y="3861048"/>
            <a:ext cx="38020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tr-TR" altLang="tr-TR" sz="2400" u="sng" dirty="0">
                <a:solidFill>
                  <a:srgbClr val="002060"/>
                </a:solidFill>
                <a:latin typeface="Calibri" pitchFamily="34" charset="0"/>
              </a:rPr>
              <a:t>http://adna.bio.metu.edu.tr/</a:t>
            </a:r>
          </a:p>
        </p:txBody>
      </p:sp>
      <p:pic>
        <p:nvPicPr>
          <p:cNvPr id="6" name="Picture 2"/>
          <p:cNvPicPr>
            <a:picLocks noChangeAspect="1" noChangeArrowheads="1"/>
          </p:cNvPicPr>
          <p:nvPr/>
        </p:nvPicPr>
        <p:blipFill>
          <a:blip r:embed="rId4" cstate="print">
            <a:lum bright="10000" contrast="20000"/>
          </a:blip>
          <a:srcRect/>
          <a:stretch>
            <a:fillRect/>
          </a:stretch>
        </p:blipFill>
        <p:spPr bwMode="auto">
          <a:xfrm>
            <a:off x="6300192" y="3116899"/>
            <a:ext cx="2771800" cy="369647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2388932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467544" y="332656"/>
            <a:ext cx="4968552" cy="461665"/>
          </a:xfrm>
          <a:prstGeom prst="rect">
            <a:avLst/>
          </a:prstGeom>
          <a:noFill/>
        </p:spPr>
        <p:txBody>
          <a:bodyPr wrap="square" rtlCol="0">
            <a:spAutoFit/>
          </a:bodyPr>
          <a:lstStyle/>
          <a:p>
            <a:r>
              <a:rPr lang="tr-TR" sz="2400" b="1" u="sng" dirty="0" smtClean="0"/>
              <a:t>Pratik için kullanılacak </a:t>
            </a:r>
            <a:r>
              <a:rPr lang="tr-TR" sz="2400" b="1" u="sng" dirty="0" err="1" smtClean="0"/>
              <a:t>dataseti</a:t>
            </a:r>
            <a:r>
              <a:rPr lang="tr-TR" sz="2400" b="1" u="sng" dirty="0" smtClean="0"/>
              <a:t> </a:t>
            </a:r>
            <a:endParaRPr lang="tr-TR" sz="2400" b="1" u="sng"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152" y="3429190"/>
            <a:ext cx="4395542" cy="31844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980728"/>
            <a:ext cx="4968552" cy="19587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0192" y="4373256"/>
            <a:ext cx="1728192" cy="4238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16712" y="4946719"/>
            <a:ext cx="1672704" cy="2104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4008" y="3565679"/>
            <a:ext cx="1512168" cy="2959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Dikdörtgen 4"/>
          <p:cNvSpPr/>
          <p:nvPr/>
        </p:nvSpPr>
        <p:spPr>
          <a:xfrm>
            <a:off x="6228184" y="4869160"/>
            <a:ext cx="1816720"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Dikdörtgen 10"/>
          <p:cNvSpPr/>
          <p:nvPr/>
        </p:nvSpPr>
        <p:spPr>
          <a:xfrm>
            <a:off x="3166233" y="1412776"/>
            <a:ext cx="1549783" cy="276999"/>
          </a:xfrm>
          <a:prstGeom prst="rect">
            <a:avLst/>
          </a:prstGeom>
        </p:spPr>
        <p:txBody>
          <a:bodyPr wrap="none">
            <a:spAutoFit/>
          </a:bodyPr>
          <a:lstStyle/>
          <a:p>
            <a:r>
              <a:rPr lang="tr-TR" sz="1200" dirty="0" err="1" smtClean="0"/>
              <a:t>Mathieson</a:t>
            </a:r>
            <a:r>
              <a:rPr lang="tr-TR" sz="1200" dirty="0" smtClean="0"/>
              <a:t> et al. 2018</a:t>
            </a:r>
            <a:endParaRPr lang="en-US" sz="1200" dirty="0"/>
          </a:p>
        </p:txBody>
      </p:sp>
    </p:spTree>
    <p:extLst>
      <p:ext uri="{BB962C8B-B14F-4D97-AF65-F5344CB8AC3E}">
        <p14:creationId xmlns:p14="http://schemas.microsoft.com/office/powerpoint/2010/main" val="3389589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42875" y="260648"/>
            <a:ext cx="8858250" cy="487363"/>
          </a:xfrm>
        </p:spPr>
        <p:txBody>
          <a:bodyPr rtlCol="0">
            <a:noAutofit/>
          </a:bodyPr>
          <a:lstStyle/>
          <a:p>
            <a:pPr algn="l" eaLnBrk="1" fontAlgn="auto" hangingPunct="1">
              <a:spcAft>
                <a:spcPts val="0"/>
              </a:spcAft>
              <a:defRPr/>
            </a:pPr>
            <a:r>
              <a:rPr lang="tr-TR" sz="2200" b="1" u="sng" dirty="0" smtClean="0">
                <a:solidFill>
                  <a:srgbClr val="002060"/>
                </a:solidFill>
                <a:latin typeface="+mn-lt"/>
              </a:rPr>
              <a:t>İnsan aDNA Çalışmaları İçin Kazı Alanında Uygulanan Örnekleme Yöntemi</a:t>
            </a:r>
            <a:endParaRPr lang="tr-TR" sz="2200" b="1" u="sng" dirty="0">
              <a:solidFill>
                <a:srgbClr val="002060"/>
              </a:solidFill>
              <a:latin typeface="+mn-lt"/>
            </a:endParaRPr>
          </a:p>
        </p:txBody>
      </p:sp>
      <p:pic>
        <p:nvPicPr>
          <p:cNvPr id="19458" name="Picture 2" descr="H:\ODTU_Ekim_2014_Masaüstü\Tepecik_Çiftlik\tepecik_çiftlik_foto\IMG_203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0817" y="2946012"/>
            <a:ext cx="5330682" cy="355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57"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3" y="1035625"/>
            <a:ext cx="3643313" cy="546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2727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Resim 1" descr="D:\REYHAN\Desktop\poster için\IMAG269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3450" y="533468"/>
            <a:ext cx="4959424" cy="3471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Resim 2" descr="D:\REYHAN\Desktop\poster için\IMAG269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435" y="4416556"/>
            <a:ext cx="3571784" cy="2365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4" name="9 Metin kutusu"/>
          <p:cNvSpPr txBox="1">
            <a:spLocks noChangeArrowheads="1"/>
          </p:cNvSpPr>
          <p:nvPr/>
        </p:nvSpPr>
        <p:spPr bwMode="auto">
          <a:xfrm>
            <a:off x="4364587" y="45785"/>
            <a:ext cx="45278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tr-TR" altLang="tr-TR" sz="2200" b="1" u="sng" dirty="0">
                <a:latin typeface="Calibri" pitchFamily="34" charset="0"/>
              </a:rPr>
              <a:t>ODTU Antik DNA </a:t>
            </a:r>
            <a:r>
              <a:rPr lang="tr-TR" altLang="tr-TR" sz="2200" b="1" u="sng" dirty="0" smtClean="0">
                <a:latin typeface="Calibri" pitchFamily="34" charset="0"/>
              </a:rPr>
              <a:t>Laboratuvarı (2012) </a:t>
            </a:r>
            <a:endParaRPr lang="tr-TR" altLang="tr-TR" sz="2200" b="1" u="sng" dirty="0">
              <a:latin typeface="Calibri" pitchFamily="34" charset="0"/>
            </a:endParaRPr>
          </a:p>
        </p:txBody>
      </p:sp>
      <p:pic>
        <p:nvPicPr>
          <p:cNvPr id="8" name="Resim 3" descr="D:\REYHAN\Desktop\poster için\IMAG2695.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9912" y="3699594"/>
            <a:ext cx="5032962" cy="3082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İçerik Yer Tutucusu 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64435" y="0"/>
            <a:ext cx="3489852" cy="4653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80410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Resim 1" descr="D:\REYHAN\Desktop\poster için\IMAG269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3450" y="533468"/>
            <a:ext cx="4959424" cy="3471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Resim 2" descr="D:\REYHAN\Desktop\poster için\IMAG269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435" y="4416556"/>
            <a:ext cx="3571784" cy="2365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4" name="9 Metin kutusu"/>
          <p:cNvSpPr txBox="1">
            <a:spLocks noChangeArrowheads="1"/>
          </p:cNvSpPr>
          <p:nvPr/>
        </p:nvSpPr>
        <p:spPr bwMode="auto">
          <a:xfrm>
            <a:off x="4364587" y="45785"/>
            <a:ext cx="45278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tr-TR" altLang="tr-TR" sz="2200" b="1" u="sng" dirty="0">
                <a:latin typeface="Calibri" pitchFamily="34" charset="0"/>
              </a:rPr>
              <a:t>ODTU Antik DNA </a:t>
            </a:r>
            <a:r>
              <a:rPr lang="tr-TR" altLang="tr-TR" sz="2200" b="1" u="sng" dirty="0" smtClean="0">
                <a:latin typeface="Calibri" pitchFamily="34" charset="0"/>
              </a:rPr>
              <a:t>Laboratuvarı (2012) </a:t>
            </a:r>
            <a:endParaRPr lang="tr-TR" altLang="tr-TR" sz="2200" b="1" u="sng" dirty="0">
              <a:latin typeface="Calibri" pitchFamily="34" charset="0"/>
            </a:endParaRPr>
          </a:p>
        </p:txBody>
      </p:sp>
      <p:pic>
        <p:nvPicPr>
          <p:cNvPr id="8" name="Resim 3" descr="D:\REYHAN\Desktop\poster için\IMAG2695.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9912" y="3699594"/>
            <a:ext cx="5032962" cy="3082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İçerik Yer Tutucusu 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64435" y="0"/>
            <a:ext cx="3489852" cy="4653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8 Resim" descr="C:\Users\REYHAN\AppData\Local\Microsoft\Windows\Temporary Internet Files\Content.Word\DSCN1104.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94561" y="1021834"/>
            <a:ext cx="4067944" cy="5659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2112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a:extLst>
              <a:ext uri="{FF2B5EF4-FFF2-40B4-BE49-F238E27FC236}">
                <a16:creationId xmlns="" xmlns:a16="http://schemas.microsoft.com/office/drawing/2014/main" id="{F85F883A-4F8E-6045-8634-1A9239D3DF6C}"/>
              </a:ext>
            </a:extLst>
          </p:cNvPr>
          <p:cNvSpPr/>
          <p:nvPr/>
        </p:nvSpPr>
        <p:spPr>
          <a:xfrm>
            <a:off x="185601" y="1703188"/>
            <a:ext cx="3569864" cy="126869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tr-TR" sz="1000" dirty="0"/>
              <a:t>&lt;&lt;</a:t>
            </a:r>
          </a:p>
        </p:txBody>
      </p:sp>
      <p:sp>
        <p:nvSpPr>
          <p:cNvPr id="82" name="Rectangle 81">
            <a:extLst>
              <a:ext uri="{FF2B5EF4-FFF2-40B4-BE49-F238E27FC236}">
                <a16:creationId xmlns="" xmlns:a16="http://schemas.microsoft.com/office/drawing/2014/main" id="{41F25CC9-A4D6-7B48-A644-0DEA57311A6E}"/>
              </a:ext>
            </a:extLst>
          </p:cNvPr>
          <p:cNvSpPr/>
          <p:nvPr/>
        </p:nvSpPr>
        <p:spPr>
          <a:xfrm>
            <a:off x="825936" y="3982759"/>
            <a:ext cx="6629477" cy="916933"/>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tr-TR" sz="1000" dirty="0"/>
          </a:p>
        </p:txBody>
      </p:sp>
      <p:sp>
        <p:nvSpPr>
          <p:cNvPr id="83" name="Rectangle 82">
            <a:extLst>
              <a:ext uri="{FF2B5EF4-FFF2-40B4-BE49-F238E27FC236}">
                <a16:creationId xmlns="" xmlns:a16="http://schemas.microsoft.com/office/drawing/2014/main" id="{70F0BBE8-5BF8-3F40-8B36-95F42B316DB7}"/>
              </a:ext>
            </a:extLst>
          </p:cNvPr>
          <p:cNvSpPr/>
          <p:nvPr/>
        </p:nvSpPr>
        <p:spPr>
          <a:xfrm>
            <a:off x="825936" y="5001678"/>
            <a:ext cx="4130521" cy="933231"/>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tr-TR" sz="1000" dirty="0"/>
          </a:p>
        </p:txBody>
      </p:sp>
      <p:sp>
        <p:nvSpPr>
          <p:cNvPr id="89" name="Trapezoid 88">
            <a:extLst>
              <a:ext uri="{FF2B5EF4-FFF2-40B4-BE49-F238E27FC236}">
                <a16:creationId xmlns="" xmlns:a16="http://schemas.microsoft.com/office/drawing/2014/main" id="{5DA5B0CF-1007-814A-878F-AAAA6BD0BD3E}"/>
              </a:ext>
            </a:extLst>
          </p:cNvPr>
          <p:cNvSpPr/>
          <p:nvPr/>
        </p:nvSpPr>
        <p:spPr>
          <a:xfrm flipV="1">
            <a:off x="1481606" y="1874793"/>
            <a:ext cx="417402" cy="481796"/>
          </a:xfrm>
          <a:prstGeom prst="trapezoid">
            <a:avLst>
              <a:gd name="adj" fmla="val 3428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3997" tIns="71998" rIns="143997" bIns="71998" numCol="1" spcCol="0" rtlCol="0" fromWordArt="0" anchor="ctr" anchorCtr="0" forceAA="0" compatLnSpc="1">
            <a:prstTxWarp prst="textNoShape">
              <a:avLst/>
            </a:prstTxWarp>
            <a:noAutofit/>
          </a:bodyPr>
          <a:lstStyle/>
          <a:p>
            <a:pPr algn="ctr"/>
            <a:endParaRPr lang="tr-TR" sz="1000"/>
          </a:p>
        </p:txBody>
      </p:sp>
      <p:pic>
        <p:nvPicPr>
          <p:cNvPr id="95" name="Picture 94">
            <a:extLst>
              <a:ext uri="{FF2B5EF4-FFF2-40B4-BE49-F238E27FC236}">
                <a16:creationId xmlns="" xmlns:a16="http://schemas.microsoft.com/office/drawing/2014/main" id="{1D2D0794-4E1F-374A-9FAB-2E3CEA8A4B7C}"/>
              </a:ext>
            </a:extLst>
          </p:cNvPr>
          <p:cNvPicPr>
            <a:picLocks noChangeAspect="1"/>
          </p:cNvPicPr>
          <p:nvPr/>
        </p:nvPicPr>
        <p:blipFill rotWithShape="1">
          <a:blip r:embed="rId2"/>
          <a:srcRect r="52260"/>
          <a:stretch/>
        </p:blipFill>
        <p:spPr>
          <a:xfrm>
            <a:off x="3245551" y="3889451"/>
            <a:ext cx="1098943" cy="1013890"/>
          </a:xfrm>
          <a:prstGeom prst="rect">
            <a:avLst/>
          </a:prstGeom>
        </p:spPr>
      </p:pic>
      <p:pic>
        <p:nvPicPr>
          <p:cNvPr id="96" name="Picture 95">
            <a:extLst>
              <a:ext uri="{FF2B5EF4-FFF2-40B4-BE49-F238E27FC236}">
                <a16:creationId xmlns="" xmlns:a16="http://schemas.microsoft.com/office/drawing/2014/main" id="{36152022-FCE5-444C-B6E6-C5F832C9B03C}"/>
              </a:ext>
            </a:extLst>
          </p:cNvPr>
          <p:cNvPicPr>
            <a:picLocks noChangeAspect="1"/>
          </p:cNvPicPr>
          <p:nvPr/>
        </p:nvPicPr>
        <p:blipFill rotWithShape="1">
          <a:blip r:embed="rId3"/>
          <a:srcRect r="51623"/>
          <a:stretch/>
        </p:blipFill>
        <p:spPr>
          <a:xfrm>
            <a:off x="3232336" y="4907808"/>
            <a:ext cx="1133413" cy="1031911"/>
          </a:xfrm>
          <a:prstGeom prst="rect">
            <a:avLst/>
          </a:prstGeom>
        </p:spPr>
      </p:pic>
      <p:sp>
        <p:nvSpPr>
          <p:cNvPr id="97" name="TextBox 96">
            <a:extLst>
              <a:ext uri="{FF2B5EF4-FFF2-40B4-BE49-F238E27FC236}">
                <a16:creationId xmlns="" xmlns:a16="http://schemas.microsoft.com/office/drawing/2014/main" id="{1015EC9E-1C51-6B46-BE00-1FB36D36F59B}"/>
              </a:ext>
            </a:extLst>
          </p:cNvPr>
          <p:cNvSpPr txBox="1"/>
          <p:nvPr/>
        </p:nvSpPr>
        <p:spPr>
          <a:xfrm>
            <a:off x="2411760" y="3567800"/>
            <a:ext cx="863591" cy="553998"/>
          </a:xfrm>
          <a:prstGeom prst="rect">
            <a:avLst/>
          </a:prstGeom>
          <a:noFill/>
        </p:spPr>
        <p:txBody>
          <a:bodyPr wrap="square" rtlCol="0">
            <a:spAutoFit/>
          </a:bodyPr>
          <a:lstStyle/>
          <a:p>
            <a:r>
              <a:rPr lang="tr-TR" sz="1000" dirty="0">
                <a:solidFill>
                  <a:schemeClr val="bg1">
                    <a:lumMod val="50000"/>
                  </a:schemeClr>
                </a:solidFill>
              </a:rPr>
              <a:t>İNSAN DNA’SI ORANI </a:t>
            </a:r>
          </a:p>
        </p:txBody>
      </p:sp>
      <p:sp>
        <p:nvSpPr>
          <p:cNvPr id="98" name="TextBox 97">
            <a:extLst>
              <a:ext uri="{FF2B5EF4-FFF2-40B4-BE49-F238E27FC236}">
                <a16:creationId xmlns="" xmlns:a16="http://schemas.microsoft.com/office/drawing/2014/main" id="{FDDED80D-0CD9-5A41-826A-5DDE61E89AF5}"/>
              </a:ext>
            </a:extLst>
          </p:cNvPr>
          <p:cNvSpPr txBox="1"/>
          <p:nvPr/>
        </p:nvSpPr>
        <p:spPr>
          <a:xfrm>
            <a:off x="3380197" y="3572506"/>
            <a:ext cx="985551" cy="400110"/>
          </a:xfrm>
          <a:prstGeom prst="rect">
            <a:avLst/>
          </a:prstGeom>
          <a:noFill/>
        </p:spPr>
        <p:txBody>
          <a:bodyPr wrap="square" rtlCol="0">
            <a:spAutoFit/>
          </a:bodyPr>
          <a:lstStyle/>
          <a:p>
            <a:r>
              <a:rPr lang="tr-TR" sz="1000" dirty="0">
                <a:solidFill>
                  <a:schemeClr val="bg1">
                    <a:lumMod val="50000"/>
                  </a:schemeClr>
                </a:solidFill>
              </a:rPr>
              <a:t>POSTMORTEM HASAR PROFİLİ</a:t>
            </a:r>
          </a:p>
        </p:txBody>
      </p:sp>
      <p:sp>
        <p:nvSpPr>
          <p:cNvPr id="99" name="TextBox 98">
            <a:extLst>
              <a:ext uri="{FF2B5EF4-FFF2-40B4-BE49-F238E27FC236}">
                <a16:creationId xmlns="" xmlns:a16="http://schemas.microsoft.com/office/drawing/2014/main" id="{9A61625A-7932-6448-917F-F413C8A69AB6}"/>
              </a:ext>
            </a:extLst>
          </p:cNvPr>
          <p:cNvSpPr txBox="1"/>
          <p:nvPr/>
        </p:nvSpPr>
        <p:spPr>
          <a:xfrm>
            <a:off x="828089" y="2195041"/>
            <a:ext cx="863591" cy="250218"/>
          </a:xfrm>
          <a:prstGeom prst="rect">
            <a:avLst/>
          </a:prstGeom>
          <a:noFill/>
        </p:spPr>
        <p:txBody>
          <a:bodyPr wrap="square" rtlCol="0">
            <a:spAutoFit/>
          </a:bodyPr>
          <a:lstStyle/>
          <a:p>
            <a:r>
              <a:rPr lang="tr-TR" sz="1000" i="1" dirty="0"/>
              <a:t>DNA özütle</a:t>
            </a:r>
          </a:p>
        </p:txBody>
      </p:sp>
      <p:sp>
        <p:nvSpPr>
          <p:cNvPr id="100" name="TextBox 99">
            <a:extLst>
              <a:ext uri="{FF2B5EF4-FFF2-40B4-BE49-F238E27FC236}">
                <a16:creationId xmlns="" xmlns:a16="http://schemas.microsoft.com/office/drawing/2014/main" id="{F941DE9A-AEC7-2B4A-BEEF-96167664F226}"/>
              </a:ext>
            </a:extLst>
          </p:cNvPr>
          <p:cNvSpPr txBox="1"/>
          <p:nvPr/>
        </p:nvSpPr>
        <p:spPr>
          <a:xfrm>
            <a:off x="1872481" y="2134807"/>
            <a:ext cx="749073" cy="406604"/>
          </a:xfrm>
          <a:prstGeom prst="rect">
            <a:avLst/>
          </a:prstGeom>
          <a:noFill/>
        </p:spPr>
        <p:txBody>
          <a:bodyPr wrap="square" rtlCol="0">
            <a:spAutoFit/>
          </a:bodyPr>
          <a:lstStyle/>
          <a:p>
            <a:r>
              <a:rPr lang="tr-TR" sz="1000" i="1" dirty="0"/>
              <a:t>Kütüphane hazırla</a:t>
            </a:r>
          </a:p>
        </p:txBody>
      </p:sp>
      <p:sp>
        <p:nvSpPr>
          <p:cNvPr id="101" name="TextBox 100">
            <a:extLst>
              <a:ext uri="{FF2B5EF4-FFF2-40B4-BE49-F238E27FC236}">
                <a16:creationId xmlns="" xmlns:a16="http://schemas.microsoft.com/office/drawing/2014/main" id="{89A88AE2-30D2-254D-8393-3D35CCF9F681}"/>
              </a:ext>
            </a:extLst>
          </p:cNvPr>
          <p:cNvSpPr txBox="1"/>
          <p:nvPr/>
        </p:nvSpPr>
        <p:spPr>
          <a:xfrm>
            <a:off x="2904073" y="2161298"/>
            <a:ext cx="745641" cy="719376"/>
          </a:xfrm>
          <a:prstGeom prst="rect">
            <a:avLst/>
          </a:prstGeom>
          <a:noFill/>
        </p:spPr>
        <p:txBody>
          <a:bodyPr wrap="square" rtlCol="0">
            <a:spAutoFit/>
          </a:bodyPr>
          <a:lstStyle/>
          <a:p>
            <a:r>
              <a:rPr lang="tr-TR" sz="1000" i="1" dirty="0"/>
              <a:t>Rastgele dizile (düşük miktarda)</a:t>
            </a:r>
          </a:p>
        </p:txBody>
      </p:sp>
      <p:sp>
        <p:nvSpPr>
          <p:cNvPr id="106" name="TextBox 105">
            <a:extLst>
              <a:ext uri="{FF2B5EF4-FFF2-40B4-BE49-F238E27FC236}">
                <a16:creationId xmlns="" xmlns:a16="http://schemas.microsoft.com/office/drawing/2014/main" id="{C14DF286-8924-E144-9890-6897AE5CC430}"/>
              </a:ext>
            </a:extLst>
          </p:cNvPr>
          <p:cNvSpPr txBox="1"/>
          <p:nvPr/>
        </p:nvSpPr>
        <p:spPr>
          <a:xfrm>
            <a:off x="2494671" y="4318748"/>
            <a:ext cx="863591" cy="250218"/>
          </a:xfrm>
          <a:prstGeom prst="rect">
            <a:avLst/>
          </a:prstGeom>
          <a:noFill/>
        </p:spPr>
        <p:txBody>
          <a:bodyPr wrap="square" rtlCol="0">
            <a:spAutoFit/>
          </a:bodyPr>
          <a:lstStyle/>
          <a:p>
            <a:r>
              <a:rPr lang="tr-TR" sz="1000" dirty="0"/>
              <a:t>%2</a:t>
            </a:r>
          </a:p>
        </p:txBody>
      </p:sp>
      <p:sp>
        <p:nvSpPr>
          <p:cNvPr id="107" name="TextBox 106">
            <a:extLst>
              <a:ext uri="{FF2B5EF4-FFF2-40B4-BE49-F238E27FC236}">
                <a16:creationId xmlns="" xmlns:a16="http://schemas.microsoft.com/office/drawing/2014/main" id="{6E1340DC-EA80-8F4E-854F-91FA028B9F02}"/>
              </a:ext>
            </a:extLst>
          </p:cNvPr>
          <p:cNvSpPr txBox="1"/>
          <p:nvPr/>
        </p:nvSpPr>
        <p:spPr>
          <a:xfrm>
            <a:off x="2505641" y="5333350"/>
            <a:ext cx="863591" cy="250218"/>
          </a:xfrm>
          <a:prstGeom prst="rect">
            <a:avLst/>
          </a:prstGeom>
          <a:noFill/>
        </p:spPr>
        <p:txBody>
          <a:bodyPr wrap="square" rtlCol="0">
            <a:spAutoFit/>
          </a:bodyPr>
          <a:lstStyle/>
          <a:p>
            <a:r>
              <a:rPr lang="tr-TR" sz="1000" dirty="0"/>
              <a:t>% 0.01</a:t>
            </a:r>
          </a:p>
        </p:txBody>
      </p:sp>
      <p:sp>
        <p:nvSpPr>
          <p:cNvPr id="109" name="TextBox 108">
            <a:extLst>
              <a:ext uri="{FF2B5EF4-FFF2-40B4-BE49-F238E27FC236}">
                <a16:creationId xmlns="" xmlns:a16="http://schemas.microsoft.com/office/drawing/2014/main" id="{BB73C5C5-E2AA-4E4F-B8A3-8C01CAEF2BFA}"/>
              </a:ext>
            </a:extLst>
          </p:cNvPr>
          <p:cNvSpPr txBox="1"/>
          <p:nvPr/>
        </p:nvSpPr>
        <p:spPr>
          <a:xfrm>
            <a:off x="5094125" y="4574733"/>
            <a:ext cx="616265" cy="250218"/>
          </a:xfrm>
          <a:prstGeom prst="rect">
            <a:avLst/>
          </a:prstGeom>
          <a:noFill/>
        </p:spPr>
        <p:txBody>
          <a:bodyPr wrap="square" rtlCol="0">
            <a:spAutoFit/>
          </a:bodyPr>
          <a:lstStyle/>
          <a:p>
            <a:r>
              <a:rPr lang="tr-TR" sz="1000" i="1" dirty="0"/>
              <a:t>Yakala</a:t>
            </a:r>
          </a:p>
        </p:txBody>
      </p:sp>
      <p:sp>
        <p:nvSpPr>
          <p:cNvPr id="110" name="TextBox 109">
            <a:extLst>
              <a:ext uri="{FF2B5EF4-FFF2-40B4-BE49-F238E27FC236}">
                <a16:creationId xmlns="" xmlns:a16="http://schemas.microsoft.com/office/drawing/2014/main" id="{B5943E08-E9EB-5A46-B4FA-A4B3082C4232}"/>
              </a:ext>
            </a:extLst>
          </p:cNvPr>
          <p:cNvSpPr txBox="1"/>
          <p:nvPr/>
        </p:nvSpPr>
        <p:spPr>
          <a:xfrm>
            <a:off x="5816687" y="4266697"/>
            <a:ext cx="616265" cy="406604"/>
          </a:xfrm>
          <a:prstGeom prst="rect">
            <a:avLst/>
          </a:prstGeom>
          <a:noFill/>
        </p:spPr>
        <p:txBody>
          <a:bodyPr wrap="square" rtlCol="0">
            <a:spAutoFit/>
          </a:bodyPr>
          <a:lstStyle/>
          <a:p>
            <a:r>
              <a:rPr lang="tr-TR" sz="1000" i="1" dirty="0"/>
              <a:t>Derin dizile</a:t>
            </a:r>
          </a:p>
        </p:txBody>
      </p:sp>
      <p:sp>
        <p:nvSpPr>
          <p:cNvPr id="111" name="TextBox 110">
            <a:extLst>
              <a:ext uri="{FF2B5EF4-FFF2-40B4-BE49-F238E27FC236}">
                <a16:creationId xmlns="" xmlns:a16="http://schemas.microsoft.com/office/drawing/2014/main" id="{254557A9-D041-F446-B505-EF07674EAC98}"/>
              </a:ext>
            </a:extLst>
          </p:cNvPr>
          <p:cNvSpPr txBox="1"/>
          <p:nvPr/>
        </p:nvSpPr>
        <p:spPr>
          <a:xfrm>
            <a:off x="4486093" y="5333350"/>
            <a:ext cx="616265" cy="250218"/>
          </a:xfrm>
          <a:prstGeom prst="rect">
            <a:avLst/>
          </a:prstGeom>
          <a:noFill/>
        </p:spPr>
        <p:txBody>
          <a:bodyPr wrap="square" rtlCol="0">
            <a:spAutoFit/>
          </a:bodyPr>
          <a:lstStyle/>
          <a:p>
            <a:r>
              <a:rPr lang="tr-TR" sz="1000" i="1" dirty="0"/>
              <a:t>DUR</a:t>
            </a:r>
          </a:p>
        </p:txBody>
      </p:sp>
      <p:sp>
        <p:nvSpPr>
          <p:cNvPr id="112" name="TextBox 111">
            <a:extLst>
              <a:ext uri="{FF2B5EF4-FFF2-40B4-BE49-F238E27FC236}">
                <a16:creationId xmlns="" xmlns:a16="http://schemas.microsoft.com/office/drawing/2014/main" id="{E2E234BF-52D2-7A43-94C2-5B73DB61AAE0}"/>
              </a:ext>
            </a:extLst>
          </p:cNvPr>
          <p:cNvSpPr txBox="1"/>
          <p:nvPr/>
        </p:nvSpPr>
        <p:spPr>
          <a:xfrm>
            <a:off x="4589674" y="2146610"/>
            <a:ext cx="725367" cy="406604"/>
          </a:xfrm>
          <a:prstGeom prst="rect">
            <a:avLst/>
          </a:prstGeom>
          <a:noFill/>
        </p:spPr>
        <p:txBody>
          <a:bodyPr wrap="square" rtlCol="0">
            <a:spAutoFit/>
          </a:bodyPr>
          <a:lstStyle/>
          <a:p>
            <a:r>
              <a:rPr lang="tr-TR" sz="1000" i="1" dirty="0"/>
              <a:t>Genoma hizala</a:t>
            </a:r>
          </a:p>
        </p:txBody>
      </p:sp>
      <p:sp>
        <p:nvSpPr>
          <p:cNvPr id="113" name="TextBox 112">
            <a:extLst>
              <a:ext uri="{FF2B5EF4-FFF2-40B4-BE49-F238E27FC236}">
                <a16:creationId xmlns="" xmlns:a16="http://schemas.microsoft.com/office/drawing/2014/main" id="{54388EF7-A727-2F46-B65A-AB092D757FF3}"/>
              </a:ext>
            </a:extLst>
          </p:cNvPr>
          <p:cNvSpPr txBox="1"/>
          <p:nvPr/>
        </p:nvSpPr>
        <p:spPr>
          <a:xfrm>
            <a:off x="1603356" y="4318748"/>
            <a:ext cx="945973" cy="250218"/>
          </a:xfrm>
          <a:prstGeom prst="rect">
            <a:avLst/>
          </a:prstGeom>
          <a:noFill/>
        </p:spPr>
        <p:txBody>
          <a:bodyPr wrap="square" rtlCol="0">
            <a:spAutoFit/>
          </a:bodyPr>
          <a:lstStyle/>
          <a:p>
            <a:r>
              <a:rPr lang="tr-TR" sz="1000" dirty="0"/>
              <a:t>1. kütüphane</a:t>
            </a:r>
          </a:p>
        </p:txBody>
      </p:sp>
      <p:sp>
        <p:nvSpPr>
          <p:cNvPr id="114" name="TextBox 113">
            <a:extLst>
              <a:ext uri="{FF2B5EF4-FFF2-40B4-BE49-F238E27FC236}">
                <a16:creationId xmlns="" xmlns:a16="http://schemas.microsoft.com/office/drawing/2014/main" id="{A4E0AA1E-825C-B548-B632-10FBACA560CB}"/>
              </a:ext>
            </a:extLst>
          </p:cNvPr>
          <p:cNvSpPr txBox="1"/>
          <p:nvPr/>
        </p:nvSpPr>
        <p:spPr>
          <a:xfrm>
            <a:off x="1603356" y="5333350"/>
            <a:ext cx="935003" cy="250218"/>
          </a:xfrm>
          <a:prstGeom prst="rect">
            <a:avLst/>
          </a:prstGeom>
          <a:noFill/>
        </p:spPr>
        <p:txBody>
          <a:bodyPr wrap="square" rtlCol="0">
            <a:spAutoFit/>
          </a:bodyPr>
          <a:lstStyle/>
          <a:p>
            <a:r>
              <a:rPr lang="tr-TR" sz="1000" dirty="0"/>
              <a:t>2. kütüphane</a:t>
            </a:r>
          </a:p>
        </p:txBody>
      </p:sp>
      <p:sp>
        <p:nvSpPr>
          <p:cNvPr id="115" name="TextBox 114">
            <a:extLst>
              <a:ext uri="{FF2B5EF4-FFF2-40B4-BE49-F238E27FC236}">
                <a16:creationId xmlns="" xmlns:a16="http://schemas.microsoft.com/office/drawing/2014/main" id="{3ABBA7CC-51F1-0E49-90F3-D1356FBA102E}"/>
              </a:ext>
            </a:extLst>
          </p:cNvPr>
          <p:cNvSpPr txBox="1"/>
          <p:nvPr/>
        </p:nvSpPr>
        <p:spPr>
          <a:xfrm>
            <a:off x="4486093" y="4318748"/>
            <a:ext cx="616265" cy="250218"/>
          </a:xfrm>
          <a:prstGeom prst="rect">
            <a:avLst/>
          </a:prstGeom>
          <a:noFill/>
        </p:spPr>
        <p:txBody>
          <a:bodyPr wrap="square" rtlCol="0">
            <a:spAutoFit/>
          </a:bodyPr>
          <a:lstStyle/>
          <a:p>
            <a:r>
              <a:rPr lang="tr-TR" sz="1000" i="1" dirty="0"/>
              <a:t>DEVAM</a:t>
            </a:r>
          </a:p>
        </p:txBody>
      </p:sp>
      <p:cxnSp>
        <p:nvCxnSpPr>
          <p:cNvPr id="116" name="Straight Arrow Connector 115">
            <a:extLst>
              <a:ext uri="{FF2B5EF4-FFF2-40B4-BE49-F238E27FC236}">
                <a16:creationId xmlns="" xmlns:a16="http://schemas.microsoft.com/office/drawing/2014/main" id="{EACD302B-B03F-EE46-B9B4-85444D17A7D5}"/>
              </a:ext>
            </a:extLst>
          </p:cNvPr>
          <p:cNvCxnSpPr/>
          <p:nvPr/>
        </p:nvCxnSpPr>
        <p:spPr>
          <a:xfrm>
            <a:off x="1022957" y="2074904"/>
            <a:ext cx="356512" cy="0"/>
          </a:xfrm>
          <a:prstGeom prst="straightConnector1">
            <a:avLst/>
          </a:prstGeom>
          <a:ln w="12700">
            <a:solidFill>
              <a:schemeClr val="bg1">
                <a:lumMod val="50000"/>
              </a:schemeClr>
            </a:solidFill>
            <a:prstDash val="sysDot"/>
            <a:tailEnd type="triangle" w="med" len="med"/>
          </a:ln>
        </p:spPr>
        <p:style>
          <a:lnRef idx="2">
            <a:schemeClr val="dk1"/>
          </a:lnRef>
          <a:fillRef idx="0">
            <a:schemeClr val="dk1"/>
          </a:fillRef>
          <a:effectRef idx="1">
            <a:schemeClr val="dk1"/>
          </a:effectRef>
          <a:fontRef idx="minor">
            <a:schemeClr val="tx1"/>
          </a:fontRef>
        </p:style>
      </p:cxnSp>
      <p:cxnSp>
        <p:nvCxnSpPr>
          <p:cNvPr id="117" name="Straight Arrow Connector 116">
            <a:extLst>
              <a:ext uri="{FF2B5EF4-FFF2-40B4-BE49-F238E27FC236}">
                <a16:creationId xmlns="" xmlns:a16="http://schemas.microsoft.com/office/drawing/2014/main" id="{0834F35B-B289-6847-A74E-C0BDBE9E78A0}"/>
              </a:ext>
            </a:extLst>
          </p:cNvPr>
          <p:cNvCxnSpPr/>
          <p:nvPr/>
        </p:nvCxnSpPr>
        <p:spPr>
          <a:xfrm>
            <a:off x="1983931" y="2061469"/>
            <a:ext cx="356512" cy="0"/>
          </a:xfrm>
          <a:prstGeom prst="straightConnector1">
            <a:avLst/>
          </a:prstGeom>
          <a:ln w="12700">
            <a:solidFill>
              <a:schemeClr val="bg1">
                <a:lumMod val="50000"/>
              </a:schemeClr>
            </a:solidFill>
            <a:prstDash val="sysDot"/>
            <a:tailEnd type="triangle" w="med" len="med"/>
          </a:ln>
        </p:spPr>
        <p:style>
          <a:lnRef idx="2">
            <a:schemeClr val="dk1"/>
          </a:lnRef>
          <a:fillRef idx="0">
            <a:schemeClr val="dk1"/>
          </a:fillRef>
          <a:effectRef idx="1">
            <a:schemeClr val="dk1"/>
          </a:effectRef>
          <a:fontRef idx="minor">
            <a:schemeClr val="tx1"/>
          </a:fontRef>
        </p:style>
      </p:cxnSp>
      <p:cxnSp>
        <p:nvCxnSpPr>
          <p:cNvPr id="118" name="Straight Arrow Connector 117">
            <a:extLst>
              <a:ext uri="{FF2B5EF4-FFF2-40B4-BE49-F238E27FC236}">
                <a16:creationId xmlns="" xmlns:a16="http://schemas.microsoft.com/office/drawing/2014/main" id="{4643105A-A441-E74B-A515-8A272471B797}"/>
              </a:ext>
            </a:extLst>
          </p:cNvPr>
          <p:cNvCxnSpPr>
            <a:cxnSpLocks/>
          </p:cNvCxnSpPr>
          <p:nvPr/>
        </p:nvCxnSpPr>
        <p:spPr>
          <a:xfrm>
            <a:off x="2948060" y="2075109"/>
            <a:ext cx="588037" cy="0"/>
          </a:xfrm>
          <a:prstGeom prst="straightConnector1">
            <a:avLst/>
          </a:prstGeom>
          <a:ln w="12700">
            <a:solidFill>
              <a:schemeClr val="bg1">
                <a:lumMod val="50000"/>
              </a:schemeClr>
            </a:solidFill>
            <a:prstDash val="sysDot"/>
            <a:tailEnd type="triangle" w="med" len="med"/>
          </a:ln>
        </p:spPr>
        <p:style>
          <a:lnRef idx="2">
            <a:schemeClr val="dk1"/>
          </a:lnRef>
          <a:fillRef idx="0">
            <a:schemeClr val="dk1"/>
          </a:fillRef>
          <a:effectRef idx="1">
            <a:schemeClr val="dk1"/>
          </a:effectRef>
          <a:fontRef idx="minor">
            <a:schemeClr val="tx1"/>
          </a:fontRef>
        </p:style>
      </p:cxnSp>
      <p:cxnSp>
        <p:nvCxnSpPr>
          <p:cNvPr id="119" name="Straight Arrow Connector 118">
            <a:extLst>
              <a:ext uri="{FF2B5EF4-FFF2-40B4-BE49-F238E27FC236}">
                <a16:creationId xmlns="" xmlns:a16="http://schemas.microsoft.com/office/drawing/2014/main" id="{972DC5E2-ED76-D943-A11E-DADAAA13D5CB}"/>
              </a:ext>
            </a:extLst>
          </p:cNvPr>
          <p:cNvCxnSpPr/>
          <p:nvPr/>
        </p:nvCxnSpPr>
        <p:spPr>
          <a:xfrm>
            <a:off x="4671328" y="2074904"/>
            <a:ext cx="356512" cy="0"/>
          </a:xfrm>
          <a:prstGeom prst="straightConnector1">
            <a:avLst/>
          </a:prstGeom>
          <a:ln w="12700">
            <a:solidFill>
              <a:schemeClr val="bg1">
                <a:lumMod val="50000"/>
              </a:schemeClr>
            </a:solidFill>
            <a:prstDash val="sysDot"/>
            <a:tailEnd type="triangle" w="med" len="med"/>
          </a:ln>
        </p:spPr>
        <p:style>
          <a:lnRef idx="2">
            <a:schemeClr val="dk1"/>
          </a:lnRef>
          <a:fillRef idx="0">
            <a:schemeClr val="dk1"/>
          </a:fillRef>
          <a:effectRef idx="1">
            <a:schemeClr val="dk1"/>
          </a:effectRef>
          <a:fontRef idx="minor">
            <a:schemeClr val="tx1"/>
          </a:fontRef>
        </p:style>
      </p:cxnSp>
      <p:cxnSp>
        <p:nvCxnSpPr>
          <p:cNvPr id="120" name="Elbow Connector 119">
            <a:extLst>
              <a:ext uri="{FF2B5EF4-FFF2-40B4-BE49-F238E27FC236}">
                <a16:creationId xmlns="" xmlns:a16="http://schemas.microsoft.com/office/drawing/2014/main" id="{98C67DFD-98D3-7F44-8E78-57EA548FA602}"/>
              </a:ext>
            </a:extLst>
          </p:cNvPr>
          <p:cNvCxnSpPr>
            <a:cxnSpLocks/>
          </p:cNvCxnSpPr>
          <p:nvPr/>
        </p:nvCxnSpPr>
        <p:spPr>
          <a:xfrm rot="10800000" flipV="1">
            <a:off x="633892" y="3118262"/>
            <a:ext cx="5684294" cy="1970821"/>
          </a:xfrm>
          <a:prstGeom prst="bentConnector3">
            <a:avLst>
              <a:gd name="adj1" fmla="val 107587"/>
            </a:avLst>
          </a:prstGeom>
          <a:ln w="12700">
            <a:solidFill>
              <a:schemeClr val="bg1">
                <a:lumMod val="50000"/>
              </a:schemeClr>
            </a:solidFill>
            <a:prstDash val="sysDot"/>
            <a:tailEnd type="triangle" w="med" len="med"/>
          </a:ln>
        </p:spPr>
        <p:style>
          <a:lnRef idx="3">
            <a:schemeClr val="dk1"/>
          </a:lnRef>
          <a:fillRef idx="0">
            <a:schemeClr val="dk1"/>
          </a:fillRef>
          <a:effectRef idx="2">
            <a:schemeClr val="dk1"/>
          </a:effectRef>
          <a:fontRef idx="minor">
            <a:schemeClr val="tx1"/>
          </a:fontRef>
        </p:style>
      </p:cxnSp>
      <p:cxnSp>
        <p:nvCxnSpPr>
          <p:cNvPr id="121" name="Straight Arrow Connector 120">
            <a:extLst>
              <a:ext uri="{FF2B5EF4-FFF2-40B4-BE49-F238E27FC236}">
                <a16:creationId xmlns="" xmlns:a16="http://schemas.microsoft.com/office/drawing/2014/main" id="{AD16895D-5FBF-E147-8EC5-C6559EF323BF}"/>
              </a:ext>
            </a:extLst>
          </p:cNvPr>
          <p:cNvCxnSpPr>
            <a:cxnSpLocks/>
          </p:cNvCxnSpPr>
          <p:nvPr/>
        </p:nvCxnSpPr>
        <p:spPr>
          <a:xfrm>
            <a:off x="6318223" y="2951099"/>
            <a:ext cx="0" cy="167164"/>
          </a:xfrm>
          <a:prstGeom prst="straightConnector1">
            <a:avLst/>
          </a:prstGeom>
          <a:ln w="12700">
            <a:solidFill>
              <a:schemeClr val="bg1">
                <a:lumMod val="50000"/>
              </a:schemeClr>
            </a:solidFill>
            <a:prstDash val="sysDot"/>
            <a:tailEnd type="none" w="med" len="med"/>
          </a:ln>
        </p:spPr>
        <p:style>
          <a:lnRef idx="2">
            <a:schemeClr val="dk1"/>
          </a:lnRef>
          <a:fillRef idx="0">
            <a:schemeClr val="dk1"/>
          </a:fillRef>
          <a:effectRef idx="1">
            <a:schemeClr val="dk1"/>
          </a:effectRef>
          <a:fontRef idx="minor">
            <a:schemeClr val="tx1"/>
          </a:fontRef>
        </p:style>
      </p:cxnSp>
      <p:sp>
        <p:nvSpPr>
          <p:cNvPr id="122" name="TextBox 121">
            <a:extLst>
              <a:ext uri="{FF2B5EF4-FFF2-40B4-BE49-F238E27FC236}">
                <a16:creationId xmlns="" xmlns:a16="http://schemas.microsoft.com/office/drawing/2014/main" id="{5E3E7DB4-FFAA-0B47-A08A-7EADCD439571}"/>
              </a:ext>
            </a:extLst>
          </p:cNvPr>
          <p:cNvSpPr txBox="1"/>
          <p:nvPr/>
        </p:nvSpPr>
        <p:spPr>
          <a:xfrm>
            <a:off x="825972" y="4502108"/>
            <a:ext cx="691143" cy="1323439"/>
          </a:xfrm>
          <a:prstGeom prst="rect">
            <a:avLst/>
          </a:prstGeom>
          <a:noFill/>
        </p:spPr>
        <p:txBody>
          <a:bodyPr wrap="square" rtlCol="0">
            <a:spAutoFit/>
          </a:bodyPr>
          <a:lstStyle/>
          <a:p>
            <a:r>
              <a:rPr lang="tr-TR" sz="1000" i="1" dirty="0"/>
              <a:t>İnsan DNA’sı oranı </a:t>
            </a:r>
          </a:p>
          <a:p>
            <a:r>
              <a:rPr lang="tr-TR" sz="1000" i="1" dirty="0"/>
              <a:t>+ </a:t>
            </a:r>
          </a:p>
          <a:p>
            <a:r>
              <a:rPr lang="tr-TR" sz="1000" i="1" dirty="0"/>
              <a:t>otantik DNA oranı tahmin et</a:t>
            </a:r>
          </a:p>
        </p:txBody>
      </p:sp>
      <p:sp>
        <p:nvSpPr>
          <p:cNvPr id="123" name="Trapezoid 122">
            <a:extLst>
              <a:ext uri="{FF2B5EF4-FFF2-40B4-BE49-F238E27FC236}">
                <a16:creationId xmlns="" xmlns:a16="http://schemas.microsoft.com/office/drawing/2014/main" id="{425E2E2A-98B1-E143-A61B-4132CACDB120}"/>
              </a:ext>
            </a:extLst>
          </p:cNvPr>
          <p:cNvSpPr/>
          <p:nvPr/>
        </p:nvSpPr>
        <p:spPr>
          <a:xfrm flipV="1">
            <a:off x="2461873" y="1867539"/>
            <a:ext cx="417402" cy="481796"/>
          </a:xfrm>
          <a:prstGeom prst="trapezoid">
            <a:avLst>
              <a:gd name="adj" fmla="val 3428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3997" tIns="71998" rIns="143997" bIns="71998" numCol="1" spcCol="0" rtlCol="0" fromWordArt="0" anchor="ctr" anchorCtr="0" forceAA="0" compatLnSpc="1">
            <a:prstTxWarp prst="textNoShape">
              <a:avLst/>
            </a:prstTxWarp>
            <a:noAutofit/>
          </a:bodyPr>
          <a:lstStyle/>
          <a:p>
            <a:pPr algn="ctr"/>
            <a:endParaRPr lang="tr-TR" sz="1000"/>
          </a:p>
        </p:txBody>
      </p:sp>
      <p:cxnSp>
        <p:nvCxnSpPr>
          <p:cNvPr id="124" name="Straight Arrow Connector 123">
            <a:extLst>
              <a:ext uri="{FF2B5EF4-FFF2-40B4-BE49-F238E27FC236}">
                <a16:creationId xmlns="" xmlns:a16="http://schemas.microsoft.com/office/drawing/2014/main" id="{63FF2C60-A24B-124F-B7A2-8E3E038BB59D}"/>
              </a:ext>
            </a:extLst>
          </p:cNvPr>
          <p:cNvCxnSpPr>
            <a:cxnSpLocks/>
          </p:cNvCxnSpPr>
          <p:nvPr/>
        </p:nvCxnSpPr>
        <p:spPr>
          <a:xfrm flipV="1">
            <a:off x="4794226" y="4169367"/>
            <a:ext cx="1041630" cy="6538"/>
          </a:xfrm>
          <a:prstGeom prst="straightConnector1">
            <a:avLst/>
          </a:prstGeom>
          <a:ln w="12700">
            <a:solidFill>
              <a:schemeClr val="bg1">
                <a:lumMod val="50000"/>
              </a:schemeClr>
            </a:solidFill>
            <a:prstDash val="sysDot"/>
            <a:tailEnd type="triangle" w="med" len="med"/>
          </a:ln>
        </p:spPr>
        <p:style>
          <a:lnRef idx="2">
            <a:schemeClr val="dk1"/>
          </a:lnRef>
          <a:fillRef idx="0">
            <a:schemeClr val="dk1"/>
          </a:fillRef>
          <a:effectRef idx="1">
            <a:schemeClr val="dk1"/>
          </a:effectRef>
          <a:fontRef idx="minor">
            <a:schemeClr val="tx1"/>
          </a:fontRef>
        </p:style>
      </p:cxnSp>
      <p:cxnSp>
        <p:nvCxnSpPr>
          <p:cNvPr id="126" name="Straight Arrow Connector 125">
            <a:extLst>
              <a:ext uri="{FF2B5EF4-FFF2-40B4-BE49-F238E27FC236}">
                <a16:creationId xmlns="" xmlns:a16="http://schemas.microsoft.com/office/drawing/2014/main" id="{4A7D7045-DD46-9640-99F2-4975A95D4B82}"/>
              </a:ext>
            </a:extLst>
          </p:cNvPr>
          <p:cNvCxnSpPr>
            <a:cxnSpLocks/>
          </p:cNvCxnSpPr>
          <p:nvPr/>
        </p:nvCxnSpPr>
        <p:spPr>
          <a:xfrm>
            <a:off x="4794226" y="4702606"/>
            <a:ext cx="334241" cy="0"/>
          </a:xfrm>
          <a:prstGeom prst="straightConnector1">
            <a:avLst/>
          </a:prstGeom>
          <a:ln w="12700">
            <a:solidFill>
              <a:schemeClr val="bg1">
                <a:lumMod val="50000"/>
              </a:schemeClr>
            </a:solidFill>
            <a:prstDash val="sysDot"/>
            <a:tailEnd type="triangle" w="med" len="med"/>
          </a:ln>
        </p:spPr>
        <p:style>
          <a:lnRef idx="2">
            <a:schemeClr val="dk1"/>
          </a:lnRef>
          <a:fillRef idx="0">
            <a:schemeClr val="dk1"/>
          </a:fillRef>
          <a:effectRef idx="1">
            <a:schemeClr val="dk1"/>
          </a:effectRef>
          <a:fontRef idx="minor">
            <a:schemeClr val="tx1"/>
          </a:fontRef>
        </p:style>
      </p:cxnSp>
      <p:sp>
        <p:nvSpPr>
          <p:cNvPr id="127" name="TextBox 126">
            <a:extLst>
              <a:ext uri="{FF2B5EF4-FFF2-40B4-BE49-F238E27FC236}">
                <a16:creationId xmlns="" xmlns:a16="http://schemas.microsoft.com/office/drawing/2014/main" id="{EC59F3EB-CE34-664F-9135-BB7980F764CA}"/>
              </a:ext>
            </a:extLst>
          </p:cNvPr>
          <p:cNvSpPr txBox="1"/>
          <p:nvPr/>
        </p:nvSpPr>
        <p:spPr>
          <a:xfrm>
            <a:off x="1781065" y="1306605"/>
            <a:ext cx="863591" cy="250218"/>
          </a:xfrm>
          <a:prstGeom prst="rect">
            <a:avLst/>
          </a:prstGeom>
          <a:noFill/>
        </p:spPr>
        <p:txBody>
          <a:bodyPr wrap="square" rtlCol="0">
            <a:spAutoFit/>
          </a:bodyPr>
          <a:lstStyle/>
          <a:p>
            <a:r>
              <a:rPr lang="tr-TR" sz="1000" dirty="0"/>
              <a:t>ISLAK LAB</a:t>
            </a:r>
          </a:p>
        </p:txBody>
      </p:sp>
      <p:sp>
        <p:nvSpPr>
          <p:cNvPr id="128" name="TextBox 127">
            <a:extLst>
              <a:ext uri="{FF2B5EF4-FFF2-40B4-BE49-F238E27FC236}">
                <a16:creationId xmlns="" xmlns:a16="http://schemas.microsoft.com/office/drawing/2014/main" id="{834C7B1A-E953-AC42-8AB6-887784FAAF0F}"/>
              </a:ext>
            </a:extLst>
          </p:cNvPr>
          <p:cNvSpPr txBox="1"/>
          <p:nvPr/>
        </p:nvSpPr>
        <p:spPr>
          <a:xfrm>
            <a:off x="5104872" y="1306605"/>
            <a:ext cx="1381202" cy="250218"/>
          </a:xfrm>
          <a:prstGeom prst="rect">
            <a:avLst/>
          </a:prstGeom>
          <a:noFill/>
        </p:spPr>
        <p:txBody>
          <a:bodyPr wrap="square" rtlCol="0">
            <a:spAutoFit/>
          </a:bodyPr>
          <a:lstStyle/>
          <a:p>
            <a:r>
              <a:rPr lang="tr-TR" sz="1000" dirty="0"/>
              <a:t>HESAPLAMALI LAB</a:t>
            </a:r>
          </a:p>
        </p:txBody>
      </p:sp>
      <p:sp>
        <p:nvSpPr>
          <p:cNvPr id="146" name="Left Brace 145">
            <a:extLst>
              <a:ext uri="{FF2B5EF4-FFF2-40B4-BE49-F238E27FC236}">
                <a16:creationId xmlns="" xmlns:a16="http://schemas.microsoft.com/office/drawing/2014/main" id="{7B4F6B12-143C-EF41-87AF-E0329175E5A6}"/>
              </a:ext>
            </a:extLst>
          </p:cNvPr>
          <p:cNvSpPr/>
          <p:nvPr/>
        </p:nvSpPr>
        <p:spPr>
          <a:xfrm rot="5400000">
            <a:off x="2009890" y="436153"/>
            <a:ext cx="168443" cy="2384697"/>
          </a:xfrm>
          <a:prstGeom prst="leftBrace">
            <a:avLst/>
          </a:prstGeom>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tr-TR" sz="1000"/>
          </a:p>
        </p:txBody>
      </p:sp>
      <p:sp>
        <p:nvSpPr>
          <p:cNvPr id="147" name="Left Brace 146">
            <a:extLst>
              <a:ext uri="{FF2B5EF4-FFF2-40B4-BE49-F238E27FC236}">
                <a16:creationId xmlns="" xmlns:a16="http://schemas.microsoft.com/office/drawing/2014/main" id="{5C33454F-9B0C-864F-81CE-6614D7FBB55F}"/>
              </a:ext>
            </a:extLst>
          </p:cNvPr>
          <p:cNvSpPr/>
          <p:nvPr/>
        </p:nvSpPr>
        <p:spPr>
          <a:xfrm rot="5400000">
            <a:off x="5534070" y="-103282"/>
            <a:ext cx="135181" cy="3477759"/>
          </a:xfrm>
          <a:prstGeom prst="leftBrace">
            <a:avLst/>
          </a:prstGeom>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tr-TR" sz="1000"/>
          </a:p>
        </p:txBody>
      </p:sp>
      <p:sp>
        <p:nvSpPr>
          <p:cNvPr id="152" name="TextBox 151">
            <a:extLst>
              <a:ext uri="{FF2B5EF4-FFF2-40B4-BE49-F238E27FC236}">
                <a16:creationId xmlns="" xmlns:a16="http://schemas.microsoft.com/office/drawing/2014/main" id="{30844F4D-1ECC-5D4F-9A4F-562128D6C7CD}"/>
              </a:ext>
            </a:extLst>
          </p:cNvPr>
          <p:cNvSpPr txBox="1"/>
          <p:nvPr/>
        </p:nvSpPr>
        <p:spPr>
          <a:xfrm>
            <a:off x="5501413" y="2444283"/>
            <a:ext cx="1689227" cy="406604"/>
          </a:xfrm>
          <a:prstGeom prst="rect">
            <a:avLst/>
          </a:prstGeom>
          <a:noFill/>
        </p:spPr>
        <p:txBody>
          <a:bodyPr wrap="square" rtlCol="0">
            <a:spAutoFit/>
          </a:bodyPr>
          <a:lstStyle/>
          <a:p>
            <a:pPr algn="ctr"/>
            <a:r>
              <a:rPr lang="tr-TR" sz="1000" dirty="0">
                <a:solidFill>
                  <a:schemeClr val="bg1">
                    <a:lumMod val="50000"/>
                  </a:schemeClr>
                </a:solidFill>
              </a:rPr>
              <a:t>İnsan genomuna hizalanan</a:t>
            </a:r>
          </a:p>
          <a:p>
            <a:pPr algn="ctr"/>
            <a:r>
              <a:rPr lang="tr-TR" sz="1000" dirty="0">
                <a:solidFill>
                  <a:schemeClr val="bg1">
                    <a:lumMod val="50000"/>
                  </a:schemeClr>
                </a:solidFill>
              </a:rPr>
              <a:t>DNA dizileri</a:t>
            </a:r>
          </a:p>
        </p:txBody>
      </p:sp>
      <p:sp>
        <p:nvSpPr>
          <p:cNvPr id="153" name="TextBox 152">
            <a:extLst>
              <a:ext uri="{FF2B5EF4-FFF2-40B4-BE49-F238E27FC236}">
                <a16:creationId xmlns="" xmlns:a16="http://schemas.microsoft.com/office/drawing/2014/main" id="{E2B53C6F-5FBA-904E-9308-F64885913684}"/>
              </a:ext>
            </a:extLst>
          </p:cNvPr>
          <p:cNvSpPr txBox="1"/>
          <p:nvPr/>
        </p:nvSpPr>
        <p:spPr>
          <a:xfrm>
            <a:off x="7618950" y="2603921"/>
            <a:ext cx="1328272" cy="406604"/>
          </a:xfrm>
          <a:prstGeom prst="rect">
            <a:avLst/>
          </a:prstGeom>
          <a:noFill/>
        </p:spPr>
        <p:txBody>
          <a:bodyPr wrap="square" rtlCol="0">
            <a:spAutoFit/>
          </a:bodyPr>
          <a:lstStyle/>
          <a:p>
            <a:pPr algn="ctr"/>
            <a:r>
              <a:rPr lang="tr-TR" sz="1000" dirty="0">
                <a:solidFill>
                  <a:schemeClr val="bg1">
                    <a:lumMod val="50000"/>
                  </a:schemeClr>
                </a:solidFill>
              </a:rPr>
              <a:t>İnsana hizalanmayan bakteri DNA’sı dizileri</a:t>
            </a:r>
          </a:p>
        </p:txBody>
      </p:sp>
      <p:cxnSp>
        <p:nvCxnSpPr>
          <p:cNvPr id="154" name="Straight Arrow Connector 153">
            <a:extLst>
              <a:ext uri="{FF2B5EF4-FFF2-40B4-BE49-F238E27FC236}">
                <a16:creationId xmlns="" xmlns:a16="http://schemas.microsoft.com/office/drawing/2014/main" id="{40DBF887-EA48-E648-BED2-919EB59B74B3}"/>
              </a:ext>
            </a:extLst>
          </p:cNvPr>
          <p:cNvCxnSpPr>
            <a:cxnSpLocks/>
          </p:cNvCxnSpPr>
          <p:nvPr/>
        </p:nvCxnSpPr>
        <p:spPr>
          <a:xfrm>
            <a:off x="6272299" y="4441225"/>
            <a:ext cx="1136837" cy="0"/>
          </a:xfrm>
          <a:prstGeom prst="straightConnector1">
            <a:avLst/>
          </a:prstGeom>
          <a:ln w="12700">
            <a:solidFill>
              <a:schemeClr val="bg1">
                <a:lumMod val="50000"/>
              </a:schemeClr>
            </a:solidFill>
            <a:prstDash val="sysDot"/>
            <a:tailEnd type="triangle" w="med" len="med"/>
          </a:ln>
        </p:spPr>
        <p:style>
          <a:lnRef idx="2">
            <a:schemeClr val="dk1"/>
          </a:lnRef>
          <a:fillRef idx="0">
            <a:schemeClr val="dk1"/>
          </a:fillRef>
          <a:effectRef idx="1">
            <a:schemeClr val="dk1"/>
          </a:effectRef>
          <a:fontRef idx="minor">
            <a:schemeClr val="tx1"/>
          </a:fontRef>
        </p:style>
      </p:cxnSp>
      <p:sp>
        <p:nvSpPr>
          <p:cNvPr id="156" name="TextBox 155">
            <a:extLst>
              <a:ext uri="{FF2B5EF4-FFF2-40B4-BE49-F238E27FC236}">
                <a16:creationId xmlns="" xmlns:a16="http://schemas.microsoft.com/office/drawing/2014/main" id="{DAD5CABF-8264-F747-BACC-D25C501D58C6}"/>
              </a:ext>
            </a:extLst>
          </p:cNvPr>
          <p:cNvSpPr txBox="1"/>
          <p:nvPr/>
        </p:nvSpPr>
        <p:spPr>
          <a:xfrm>
            <a:off x="5195523" y="3638452"/>
            <a:ext cx="837443" cy="246221"/>
          </a:xfrm>
          <a:prstGeom prst="rect">
            <a:avLst/>
          </a:prstGeom>
          <a:noFill/>
        </p:spPr>
        <p:txBody>
          <a:bodyPr wrap="square" rtlCol="0">
            <a:spAutoFit/>
          </a:bodyPr>
          <a:lstStyle/>
          <a:p>
            <a:r>
              <a:rPr lang="tr-TR" sz="1000" dirty="0"/>
              <a:t>ISLAK LAB</a:t>
            </a:r>
          </a:p>
        </p:txBody>
      </p:sp>
      <p:sp>
        <p:nvSpPr>
          <p:cNvPr id="157" name="TextBox 156">
            <a:extLst>
              <a:ext uri="{FF2B5EF4-FFF2-40B4-BE49-F238E27FC236}">
                <a16:creationId xmlns="" xmlns:a16="http://schemas.microsoft.com/office/drawing/2014/main" id="{61322345-81E6-0F4C-8111-F8206588ABEF}"/>
              </a:ext>
            </a:extLst>
          </p:cNvPr>
          <p:cNvSpPr txBox="1"/>
          <p:nvPr/>
        </p:nvSpPr>
        <p:spPr>
          <a:xfrm>
            <a:off x="7110774" y="3638452"/>
            <a:ext cx="1191290" cy="246221"/>
          </a:xfrm>
          <a:prstGeom prst="rect">
            <a:avLst/>
          </a:prstGeom>
          <a:noFill/>
        </p:spPr>
        <p:txBody>
          <a:bodyPr wrap="square" rtlCol="0">
            <a:spAutoFit/>
          </a:bodyPr>
          <a:lstStyle/>
          <a:p>
            <a:r>
              <a:rPr lang="tr-TR" sz="1000" dirty="0"/>
              <a:t>HESAPLAMALI LAB</a:t>
            </a:r>
          </a:p>
        </p:txBody>
      </p:sp>
      <p:sp>
        <p:nvSpPr>
          <p:cNvPr id="158" name="Left Brace 157">
            <a:extLst>
              <a:ext uri="{FF2B5EF4-FFF2-40B4-BE49-F238E27FC236}">
                <a16:creationId xmlns="" xmlns:a16="http://schemas.microsoft.com/office/drawing/2014/main" id="{A2611169-9FC3-094D-B3FD-E63008CC1939}"/>
              </a:ext>
            </a:extLst>
          </p:cNvPr>
          <p:cNvSpPr/>
          <p:nvPr/>
        </p:nvSpPr>
        <p:spPr>
          <a:xfrm rot="5400000">
            <a:off x="5448722" y="2987557"/>
            <a:ext cx="157241" cy="1896081"/>
          </a:xfrm>
          <a:prstGeom prst="leftBrace">
            <a:avLst/>
          </a:prstGeom>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tr-TR" sz="1000"/>
          </a:p>
        </p:txBody>
      </p:sp>
      <p:sp>
        <p:nvSpPr>
          <p:cNvPr id="159" name="Left Brace 158">
            <a:extLst>
              <a:ext uri="{FF2B5EF4-FFF2-40B4-BE49-F238E27FC236}">
                <a16:creationId xmlns="" xmlns:a16="http://schemas.microsoft.com/office/drawing/2014/main" id="{CB67B7BD-6FC4-DD45-A1E6-FDF6D360F3E7}"/>
              </a:ext>
            </a:extLst>
          </p:cNvPr>
          <p:cNvSpPr/>
          <p:nvPr/>
        </p:nvSpPr>
        <p:spPr>
          <a:xfrm rot="5400000">
            <a:off x="7664165" y="2821257"/>
            <a:ext cx="149524" cy="2220960"/>
          </a:xfrm>
          <a:prstGeom prst="leftBrace">
            <a:avLst/>
          </a:prstGeom>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tr-TR" sz="1000"/>
          </a:p>
        </p:txBody>
      </p:sp>
      <p:sp>
        <p:nvSpPr>
          <p:cNvPr id="81" name="TextBox 80">
            <a:extLst>
              <a:ext uri="{FF2B5EF4-FFF2-40B4-BE49-F238E27FC236}">
                <a16:creationId xmlns="" xmlns:a16="http://schemas.microsoft.com/office/drawing/2014/main" id="{E7567FE7-D28A-2C45-B4FE-76C97D6DBF3A}"/>
              </a:ext>
            </a:extLst>
          </p:cNvPr>
          <p:cNvSpPr txBox="1"/>
          <p:nvPr/>
        </p:nvSpPr>
        <p:spPr>
          <a:xfrm>
            <a:off x="5724128" y="6170098"/>
            <a:ext cx="1328272" cy="553998"/>
          </a:xfrm>
          <a:prstGeom prst="rect">
            <a:avLst/>
          </a:prstGeom>
          <a:noFill/>
        </p:spPr>
        <p:txBody>
          <a:bodyPr wrap="square" rtlCol="0">
            <a:spAutoFit/>
          </a:bodyPr>
          <a:lstStyle/>
          <a:p>
            <a:pPr>
              <a:lnSpc>
                <a:spcPct val="150000"/>
              </a:lnSpc>
            </a:pPr>
            <a:r>
              <a:rPr lang="tr-TR" sz="1000" i="1" dirty="0"/>
              <a:t>Bulgularla beraber ham verileri yayımla</a:t>
            </a:r>
          </a:p>
        </p:txBody>
      </p:sp>
      <p:pic>
        <p:nvPicPr>
          <p:cNvPr id="6" name="Picture 5">
            <a:extLst>
              <a:ext uri="{FF2B5EF4-FFF2-40B4-BE49-F238E27FC236}">
                <a16:creationId xmlns="" xmlns:a16="http://schemas.microsoft.com/office/drawing/2014/main" id="{421191E8-4F59-2440-93A8-1562C4E3C82D}"/>
              </a:ext>
            </a:extLst>
          </p:cNvPr>
          <p:cNvPicPr>
            <a:picLocks noChangeAspect="1"/>
          </p:cNvPicPr>
          <p:nvPr/>
        </p:nvPicPr>
        <p:blipFill>
          <a:blip r:embed="rId4"/>
          <a:stretch>
            <a:fillRect/>
          </a:stretch>
        </p:blipFill>
        <p:spPr>
          <a:xfrm>
            <a:off x="3831409" y="1852987"/>
            <a:ext cx="662090" cy="1098111"/>
          </a:xfrm>
          <a:prstGeom prst="rect">
            <a:avLst/>
          </a:prstGeom>
        </p:spPr>
      </p:pic>
      <p:pic>
        <p:nvPicPr>
          <p:cNvPr id="8" name="Picture 7">
            <a:extLst>
              <a:ext uri="{FF2B5EF4-FFF2-40B4-BE49-F238E27FC236}">
                <a16:creationId xmlns="" xmlns:a16="http://schemas.microsoft.com/office/drawing/2014/main" id="{BC8F2FC1-7A4A-8944-8FA1-2C5EAE3F35E6}"/>
              </a:ext>
            </a:extLst>
          </p:cNvPr>
          <p:cNvPicPr>
            <a:picLocks noChangeAspect="1"/>
          </p:cNvPicPr>
          <p:nvPr/>
        </p:nvPicPr>
        <p:blipFill>
          <a:blip r:embed="rId5">
            <a:alphaModFix amt="51000"/>
          </a:blip>
          <a:stretch>
            <a:fillRect/>
          </a:stretch>
        </p:blipFill>
        <p:spPr>
          <a:xfrm>
            <a:off x="7978046" y="1830602"/>
            <a:ext cx="648036" cy="781010"/>
          </a:xfrm>
          <a:prstGeom prst="rect">
            <a:avLst/>
          </a:prstGeom>
        </p:spPr>
      </p:pic>
      <p:sp>
        <p:nvSpPr>
          <p:cNvPr id="59" name="TextBox 58">
            <a:extLst>
              <a:ext uri="{FF2B5EF4-FFF2-40B4-BE49-F238E27FC236}">
                <a16:creationId xmlns="" xmlns:a16="http://schemas.microsoft.com/office/drawing/2014/main" id="{3F730D90-3AE4-EF4F-BB69-B1231B1D50D2}"/>
              </a:ext>
            </a:extLst>
          </p:cNvPr>
          <p:cNvSpPr txBox="1"/>
          <p:nvPr/>
        </p:nvSpPr>
        <p:spPr>
          <a:xfrm>
            <a:off x="6314668" y="4141587"/>
            <a:ext cx="1075434" cy="250218"/>
          </a:xfrm>
          <a:prstGeom prst="rect">
            <a:avLst/>
          </a:prstGeom>
          <a:noFill/>
        </p:spPr>
        <p:txBody>
          <a:bodyPr wrap="square" rtlCol="0">
            <a:spAutoFit/>
          </a:bodyPr>
          <a:lstStyle/>
          <a:p>
            <a:r>
              <a:rPr lang="tr-TR" sz="1000" i="1" dirty="0"/>
              <a:t>Genoma hizala</a:t>
            </a:r>
          </a:p>
        </p:txBody>
      </p:sp>
      <p:cxnSp>
        <p:nvCxnSpPr>
          <p:cNvPr id="64" name="Straight Arrow Connector 63">
            <a:extLst>
              <a:ext uri="{FF2B5EF4-FFF2-40B4-BE49-F238E27FC236}">
                <a16:creationId xmlns="" xmlns:a16="http://schemas.microsoft.com/office/drawing/2014/main" id="{92B868B7-7968-154E-BE7A-148A9173D1AD}"/>
              </a:ext>
            </a:extLst>
          </p:cNvPr>
          <p:cNvCxnSpPr>
            <a:cxnSpLocks/>
          </p:cNvCxnSpPr>
          <p:nvPr/>
        </p:nvCxnSpPr>
        <p:spPr>
          <a:xfrm>
            <a:off x="5564283" y="4699842"/>
            <a:ext cx="260633" cy="0"/>
          </a:xfrm>
          <a:prstGeom prst="straightConnector1">
            <a:avLst/>
          </a:prstGeom>
          <a:ln w="12700">
            <a:solidFill>
              <a:schemeClr val="bg1">
                <a:lumMod val="50000"/>
              </a:schemeClr>
            </a:solidFill>
            <a:prstDash val="sysDot"/>
            <a:tailEnd type="triangle" w="med" len="med"/>
          </a:ln>
        </p:spPr>
        <p:style>
          <a:lnRef idx="2">
            <a:schemeClr val="dk1"/>
          </a:lnRef>
          <a:fillRef idx="0">
            <a:schemeClr val="dk1"/>
          </a:fillRef>
          <a:effectRef idx="1">
            <a:schemeClr val="dk1"/>
          </a:effectRef>
          <a:fontRef idx="minor">
            <a:schemeClr val="tx1"/>
          </a:fontRef>
        </p:style>
      </p:cxnSp>
      <p:cxnSp>
        <p:nvCxnSpPr>
          <p:cNvPr id="67" name="Straight Arrow Connector 66">
            <a:extLst>
              <a:ext uri="{FF2B5EF4-FFF2-40B4-BE49-F238E27FC236}">
                <a16:creationId xmlns="" xmlns:a16="http://schemas.microsoft.com/office/drawing/2014/main" id="{71EB66B7-143F-EA49-B9CF-5976193EA69D}"/>
              </a:ext>
            </a:extLst>
          </p:cNvPr>
          <p:cNvCxnSpPr>
            <a:cxnSpLocks/>
            <a:endCxn id="115" idx="0"/>
          </p:cNvCxnSpPr>
          <p:nvPr/>
        </p:nvCxnSpPr>
        <p:spPr>
          <a:xfrm>
            <a:off x="4794225" y="4168969"/>
            <a:ext cx="0" cy="149779"/>
          </a:xfrm>
          <a:prstGeom prst="straightConnector1">
            <a:avLst/>
          </a:prstGeom>
          <a:ln w="12700">
            <a:solidFill>
              <a:schemeClr val="bg1">
                <a:lumMod val="50000"/>
              </a:schemeClr>
            </a:solidFill>
            <a:prstDash val="sysDot"/>
            <a:tailEnd type="none" w="med" len="med"/>
          </a:ln>
        </p:spPr>
        <p:style>
          <a:lnRef idx="2">
            <a:schemeClr val="dk1"/>
          </a:lnRef>
          <a:fillRef idx="0">
            <a:schemeClr val="dk1"/>
          </a:fillRef>
          <a:effectRef idx="1">
            <a:schemeClr val="dk1"/>
          </a:effectRef>
          <a:fontRef idx="minor">
            <a:schemeClr val="tx1"/>
          </a:fontRef>
        </p:style>
      </p:cxnSp>
      <p:cxnSp>
        <p:nvCxnSpPr>
          <p:cNvPr id="69" name="Straight Arrow Connector 68">
            <a:extLst>
              <a:ext uri="{FF2B5EF4-FFF2-40B4-BE49-F238E27FC236}">
                <a16:creationId xmlns="" xmlns:a16="http://schemas.microsoft.com/office/drawing/2014/main" id="{A89CD5DC-2AE5-B449-8502-11E75EF125AE}"/>
              </a:ext>
            </a:extLst>
          </p:cNvPr>
          <p:cNvCxnSpPr>
            <a:cxnSpLocks/>
          </p:cNvCxnSpPr>
          <p:nvPr/>
        </p:nvCxnSpPr>
        <p:spPr>
          <a:xfrm>
            <a:off x="4794225" y="4551320"/>
            <a:ext cx="0" cy="149779"/>
          </a:xfrm>
          <a:prstGeom prst="straightConnector1">
            <a:avLst/>
          </a:prstGeom>
          <a:ln w="12700">
            <a:solidFill>
              <a:schemeClr val="bg1">
                <a:lumMod val="50000"/>
              </a:schemeClr>
            </a:solidFill>
            <a:prstDash val="sysDot"/>
            <a:tailEnd type="none" w="med" len="med"/>
          </a:ln>
        </p:spPr>
        <p:style>
          <a:lnRef idx="2">
            <a:schemeClr val="dk1"/>
          </a:lnRef>
          <a:fillRef idx="0">
            <a:schemeClr val="dk1"/>
          </a:fillRef>
          <a:effectRef idx="1">
            <a:schemeClr val="dk1"/>
          </a:effectRef>
          <a:fontRef idx="minor">
            <a:schemeClr val="tx1"/>
          </a:fontRef>
        </p:style>
      </p:cxnSp>
      <p:pic>
        <p:nvPicPr>
          <p:cNvPr id="74" name="Picture 73">
            <a:extLst>
              <a:ext uri="{FF2B5EF4-FFF2-40B4-BE49-F238E27FC236}">
                <a16:creationId xmlns="" xmlns:a16="http://schemas.microsoft.com/office/drawing/2014/main" id="{2A484861-6C2F-374D-898D-CFE8E47DC645}"/>
              </a:ext>
            </a:extLst>
          </p:cNvPr>
          <p:cNvPicPr>
            <a:picLocks noChangeAspect="1"/>
          </p:cNvPicPr>
          <p:nvPr/>
        </p:nvPicPr>
        <p:blipFill rotWithShape="1">
          <a:blip r:embed="rId6"/>
          <a:srcRect t="60250"/>
          <a:stretch/>
        </p:blipFill>
        <p:spPr>
          <a:xfrm>
            <a:off x="5184647" y="1934068"/>
            <a:ext cx="2358364" cy="432502"/>
          </a:xfrm>
          <a:prstGeom prst="rect">
            <a:avLst/>
          </a:prstGeom>
        </p:spPr>
      </p:pic>
      <p:sp>
        <p:nvSpPr>
          <p:cNvPr id="79" name="TextBox 78">
            <a:extLst>
              <a:ext uri="{FF2B5EF4-FFF2-40B4-BE49-F238E27FC236}">
                <a16:creationId xmlns="" xmlns:a16="http://schemas.microsoft.com/office/drawing/2014/main" id="{8FA3B80C-65F1-E049-A2A7-3DBB9A5FFF77}"/>
              </a:ext>
            </a:extLst>
          </p:cNvPr>
          <p:cNvSpPr txBox="1"/>
          <p:nvPr/>
        </p:nvSpPr>
        <p:spPr>
          <a:xfrm>
            <a:off x="6292395" y="4551840"/>
            <a:ext cx="1084086" cy="400110"/>
          </a:xfrm>
          <a:prstGeom prst="rect">
            <a:avLst/>
          </a:prstGeom>
          <a:noFill/>
        </p:spPr>
        <p:txBody>
          <a:bodyPr wrap="square" rtlCol="0">
            <a:spAutoFit/>
          </a:bodyPr>
          <a:lstStyle/>
          <a:p>
            <a:r>
              <a:rPr lang="tr-TR" sz="1000" i="1" dirty="0"/>
              <a:t>Varyant (TNP) bul</a:t>
            </a:r>
          </a:p>
        </p:txBody>
      </p:sp>
      <p:sp>
        <p:nvSpPr>
          <p:cNvPr id="71" name="Rectangle 70">
            <a:extLst>
              <a:ext uri="{FF2B5EF4-FFF2-40B4-BE49-F238E27FC236}">
                <a16:creationId xmlns="" xmlns:a16="http://schemas.microsoft.com/office/drawing/2014/main" id="{3D5E60A4-4A4C-9746-88D1-0AB0E61B04C1}"/>
              </a:ext>
            </a:extLst>
          </p:cNvPr>
          <p:cNvSpPr/>
          <p:nvPr/>
        </p:nvSpPr>
        <p:spPr>
          <a:xfrm>
            <a:off x="820879" y="4891213"/>
            <a:ext cx="1422447" cy="117667"/>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tr-TR" sz="1000" dirty="0"/>
          </a:p>
        </p:txBody>
      </p:sp>
      <p:sp>
        <p:nvSpPr>
          <p:cNvPr id="7" name="TextBox 6">
            <a:extLst>
              <a:ext uri="{FF2B5EF4-FFF2-40B4-BE49-F238E27FC236}">
                <a16:creationId xmlns="" xmlns:a16="http://schemas.microsoft.com/office/drawing/2014/main" id="{8A4E3144-C634-5E4F-A7D3-8F5687812245}"/>
              </a:ext>
            </a:extLst>
          </p:cNvPr>
          <p:cNvSpPr txBox="1"/>
          <p:nvPr/>
        </p:nvSpPr>
        <p:spPr>
          <a:xfrm>
            <a:off x="5387540" y="5207216"/>
            <a:ext cx="1083565" cy="461665"/>
          </a:xfrm>
          <a:prstGeom prst="rect">
            <a:avLst/>
          </a:prstGeom>
          <a:solidFill>
            <a:schemeClr val="accent2">
              <a:alpha val="20000"/>
            </a:schemeClr>
          </a:solidFill>
        </p:spPr>
        <p:txBody>
          <a:bodyPr wrap="none" rtlCol="0">
            <a:spAutoFit/>
          </a:bodyPr>
          <a:lstStyle/>
          <a:p>
            <a:pPr algn="ctr"/>
            <a:r>
              <a:rPr lang="tr-TR" sz="1200" dirty="0" err="1">
                <a:solidFill>
                  <a:schemeClr val="bg1">
                    <a:lumMod val="50000"/>
                  </a:schemeClr>
                </a:solidFill>
              </a:rPr>
              <a:t>interdisipliner</a:t>
            </a:r>
            <a:r>
              <a:rPr lang="tr-TR" sz="1200" dirty="0">
                <a:solidFill>
                  <a:schemeClr val="bg1">
                    <a:lumMod val="50000"/>
                  </a:schemeClr>
                </a:solidFill>
              </a:rPr>
              <a:t> </a:t>
            </a:r>
          </a:p>
          <a:p>
            <a:pPr algn="ctr"/>
            <a:r>
              <a:rPr lang="tr-TR" sz="1200" dirty="0">
                <a:solidFill>
                  <a:schemeClr val="bg1">
                    <a:lumMod val="50000"/>
                  </a:schemeClr>
                </a:solidFill>
              </a:rPr>
              <a:t>çalışma</a:t>
            </a:r>
          </a:p>
        </p:txBody>
      </p:sp>
      <p:cxnSp>
        <p:nvCxnSpPr>
          <p:cNvPr id="73" name="Straight Arrow Connector 72">
            <a:extLst>
              <a:ext uri="{FF2B5EF4-FFF2-40B4-BE49-F238E27FC236}">
                <a16:creationId xmlns="" xmlns:a16="http://schemas.microsoft.com/office/drawing/2014/main" id="{284D7828-DDA5-334B-8AC3-5A0DEC599BB8}"/>
              </a:ext>
            </a:extLst>
          </p:cNvPr>
          <p:cNvCxnSpPr>
            <a:cxnSpLocks/>
            <a:stCxn id="7" idx="3"/>
          </p:cNvCxnSpPr>
          <p:nvPr/>
        </p:nvCxnSpPr>
        <p:spPr>
          <a:xfrm>
            <a:off x="6471105" y="5438049"/>
            <a:ext cx="1147722" cy="30039"/>
          </a:xfrm>
          <a:prstGeom prst="straightConnector1">
            <a:avLst/>
          </a:prstGeom>
          <a:ln w="12700">
            <a:solidFill>
              <a:schemeClr val="accent2"/>
            </a:solidFill>
            <a:prstDash val="sysDot"/>
            <a:tailEnd type="triangle" w="med" len="med"/>
          </a:ln>
        </p:spPr>
        <p:style>
          <a:lnRef idx="2">
            <a:schemeClr val="dk1"/>
          </a:lnRef>
          <a:fillRef idx="0">
            <a:schemeClr val="dk1"/>
          </a:fillRef>
          <a:effectRef idx="1">
            <a:schemeClr val="dk1"/>
          </a:effectRef>
          <a:fontRef idx="minor">
            <a:schemeClr val="tx1"/>
          </a:fontRef>
        </p:style>
      </p:cxnSp>
      <p:cxnSp>
        <p:nvCxnSpPr>
          <p:cNvPr id="75" name="Straight Arrow Connector 74">
            <a:extLst>
              <a:ext uri="{FF2B5EF4-FFF2-40B4-BE49-F238E27FC236}">
                <a16:creationId xmlns="" xmlns:a16="http://schemas.microsoft.com/office/drawing/2014/main" id="{02E09DB5-9A06-754B-A6CF-4BD7BD677802}"/>
              </a:ext>
            </a:extLst>
          </p:cNvPr>
          <p:cNvCxnSpPr>
            <a:cxnSpLocks/>
          </p:cNvCxnSpPr>
          <p:nvPr/>
        </p:nvCxnSpPr>
        <p:spPr>
          <a:xfrm flipH="1" flipV="1">
            <a:off x="4897807" y="4861342"/>
            <a:ext cx="434136" cy="345875"/>
          </a:xfrm>
          <a:prstGeom prst="straightConnector1">
            <a:avLst/>
          </a:prstGeom>
          <a:ln w="12700">
            <a:solidFill>
              <a:schemeClr val="accent2"/>
            </a:solidFill>
            <a:prstDash val="sysDot"/>
            <a:tailEnd type="triangle" w="med" len="med"/>
          </a:ln>
        </p:spPr>
        <p:style>
          <a:lnRef idx="2">
            <a:schemeClr val="dk1"/>
          </a:lnRef>
          <a:fillRef idx="0">
            <a:schemeClr val="dk1"/>
          </a:fillRef>
          <a:effectRef idx="1">
            <a:schemeClr val="dk1"/>
          </a:effectRef>
          <a:fontRef idx="minor">
            <a:schemeClr val="tx1"/>
          </a:fontRef>
        </p:style>
      </p:cxnSp>
      <p:pic>
        <p:nvPicPr>
          <p:cNvPr id="77"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5601" y="1797899"/>
            <a:ext cx="713991" cy="480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TextBox 154">
            <a:extLst>
              <a:ext uri="{FF2B5EF4-FFF2-40B4-BE49-F238E27FC236}">
                <a16:creationId xmlns="" xmlns:a16="http://schemas.microsoft.com/office/drawing/2014/main" id="{29A83752-14AE-5A4F-8375-DC3A21A7B82B}"/>
              </a:ext>
            </a:extLst>
          </p:cNvPr>
          <p:cNvSpPr txBox="1"/>
          <p:nvPr/>
        </p:nvSpPr>
        <p:spPr>
          <a:xfrm>
            <a:off x="7524328" y="5725705"/>
            <a:ext cx="1635152" cy="1015663"/>
          </a:xfrm>
          <a:prstGeom prst="rect">
            <a:avLst/>
          </a:prstGeom>
          <a:noFill/>
        </p:spPr>
        <p:txBody>
          <a:bodyPr wrap="square" rtlCol="0">
            <a:spAutoFit/>
          </a:bodyPr>
          <a:lstStyle/>
          <a:p>
            <a:pPr>
              <a:lnSpc>
                <a:spcPct val="150000"/>
              </a:lnSpc>
            </a:pPr>
            <a:r>
              <a:rPr lang="tr-TR" sz="1000" i="1" dirty="0" err="1" smtClean="0"/>
              <a:t>Populasyon</a:t>
            </a:r>
            <a:r>
              <a:rPr lang="tr-TR" sz="1000" i="1" dirty="0" smtClean="0"/>
              <a:t> genetiği analizi</a:t>
            </a:r>
          </a:p>
          <a:p>
            <a:pPr>
              <a:lnSpc>
                <a:spcPct val="150000"/>
              </a:lnSpc>
            </a:pPr>
            <a:r>
              <a:rPr lang="tr-TR" sz="1000" i="1" dirty="0" smtClean="0"/>
              <a:t>Demografik </a:t>
            </a:r>
            <a:r>
              <a:rPr lang="tr-TR" sz="1000" i="1" dirty="0"/>
              <a:t>tarih analizi</a:t>
            </a:r>
          </a:p>
          <a:p>
            <a:pPr>
              <a:lnSpc>
                <a:spcPct val="150000"/>
              </a:lnSpc>
            </a:pPr>
            <a:r>
              <a:rPr lang="tr-TR" sz="1000" i="1" dirty="0"/>
              <a:t>Akrabalık </a:t>
            </a:r>
            <a:r>
              <a:rPr lang="tr-TR" sz="1000" i="1" dirty="0" smtClean="0"/>
              <a:t>tahmini</a:t>
            </a:r>
            <a:endParaRPr lang="tr-TR" sz="1000" i="1" dirty="0"/>
          </a:p>
          <a:p>
            <a:pPr>
              <a:lnSpc>
                <a:spcPct val="150000"/>
              </a:lnSpc>
            </a:pPr>
            <a:r>
              <a:rPr lang="tr-TR" sz="1000" i="1" dirty="0"/>
              <a:t>Hastalıklar, vs.</a:t>
            </a:r>
          </a:p>
        </p:txBody>
      </p:sp>
      <p:cxnSp>
        <p:nvCxnSpPr>
          <p:cNvPr id="91" name="Straight Arrow Connector 159">
            <a:extLst>
              <a:ext uri="{FF2B5EF4-FFF2-40B4-BE49-F238E27FC236}">
                <a16:creationId xmlns="" xmlns:a16="http://schemas.microsoft.com/office/drawing/2014/main" id="{48F8C1B5-3C83-9245-AA56-743A3856ECC2}"/>
              </a:ext>
            </a:extLst>
          </p:cNvPr>
          <p:cNvCxnSpPr>
            <a:cxnSpLocks/>
          </p:cNvCxnSpPr>
          <p:nvPr/>
        </p:nvCxnSpPr>
        <p:spPr>
          <a:xfrm>
            <a:off x="8172400" y="5123029"/>
            <a:ext cx="0" cy="596571"/>
          </a:xfrm>
          <a:prstGeom prst="straightConnector1">
            <a:avLst/>
          </a:prstGeom>
          <a:ln w="12700">
            <a:solidFill>
              <a:schemeClr val="bg1">
                <a:lumMod val="50000"/>
              </a:schemeClr>
            </a:solidFill>
            <a:prstDash val="sysDot"/>
            <a:tailEnd type="triangle" w="med" len="med"/>
          </a:ln>
        </p:spPr>
        <p:style>
          <a:lnRef idx="2">
            <a:schemeClr val="dk1"/>
          </a:lnRef>
          <a:fillRef idx="0">
            <a:schemeClr val="dk1"/>
          </a:fillRef>
          <a:effectRef idx="1">
            <a:schemeClr val="dk1"/>
          </a:effectRef>
          <a:fontRef idx="minor">
            <a:schemeClr val="tx1"/>
          </a:fontRef>
        </p:style>
      </p:cxnSp>
      <p:sp>
        <p:nvSpPr>
          <p:cNvPr id="92" name="Rectangle 55">
            <a:extLst>
              <a:ext uri="{FF2B5EF4-FFF2-40B4-BE49-F238E27FC236}">
                <a16:creationId xmlns="" xmlns:a16="http://schemas.microsoft.com/office/drawing/2014/main" id="{18E46C22-26BB-F240-A358-510AAA405198}"/>
              </a:ext>
            </a:extLst>
          </p:cNvPr>
          <p:cNvSpPr/>
          <p:nvPr/>
        </p:nvSpPr>
        <p:spPr>
          <a:xfrm>
            <a:off x="7596336" y="4114917"/>
            <a:ext cx="1437598" cy="900246"/>
          </a:xfrm>
          <a:prstGeom prst="rect">
            <a:avLst/>
          </a:prstGeom>
        </p:spPr>
        <p:txBody>
          <a:bodyPr wrap="square">
            <a:spAutoFit/>
          </a:bodyPr>
          <a:lstStyle/>
          <a:p>
            <a:r>
              <a:rPr lang="en-US" sz="1050" dirty="0">
                <a:latin typeface="Calibri" panose="020F0502020204030204" pitchFamily="34" charset="0"/>
                <a:cs typeface="Calibri" panose="020F0502020204030204" pitchFamily="34" charset="0"/>
              </a:rPr>
              <a:t>1. </a:t>
            </a:r>
            <a:r>
              <a:rPr lang="en-US" sz="1050" dirty="0" err="1" smtClean="0">
                <a:latin typeface="Calibri" panose="020F0502020204030204" pitchFamily="34" charset="0"/>
                <a:cs typeface="Calibri" panose="020F0502020204030204" pitchFamily="34" charset="0"/>
              </a:rPr>
              <a:t>Birey</a:t>
            </a:r>
            <a:r>
              <a:rPr lang="tr-TR" sz="1050" dirty="0">
                <a:latin typeface="Calibri" panose="020F0502020204030204" pitchFamily="34" charset="0"/>
                <a:cs typeface="Calibri" panose="020F0502020204030204" pitchFamily="34" charset="0"/>
              </a:rPr>
              <a:t> </a:t>
            </a:r>
            <a:r>
              <a:rPr lang="tr-TR" sz="1050" dirty="0" smtClean="0">
                <a:latin typeface="Calibri" panose="020F0502020204030204" pitchFamily="34" charset="0"/>
                <a:cs typeface="Calibri" panose="020F0502020204030204" pitchFamily="34" charset="0"/>
              </a:rPr>
              <a:t> </a:t>
            </a:r>
            <a:r>
              <a:rPr lang="en-US" sz="1050" b="1" dirty="0" smtClean="0">
                <a:latin typeface="Calibri" panose="020F0502020204030204" pitchFamily="34" charset="0"/>
                <a:cs typeface="Calibri" panose="020F0502020204030204" pitchFamily="34" charset="0"/>
              </a:rPr>
              <a:t> </a:t>
            </a:r>
            <a:r>
              <a:rPr lang="en-US" sz="1050" dirty="0">
                <a:latin typeface="Courier" pitchFamily="2" charset="0"/>
              </a:rPr>
              <a:t>C A T G C </a:t>
            </a:r>
          </a:p>
          <a:p>
            <a:r>
              <a:rPr lang="en-US" sz="1050" dirty="0">
                <a:latin typeface="Calibri" panose="020F0502020204030204" pitchFamily="34" charset="0"/>
                <a:cs typeface="Calibri" panose="020F0502020204030204" pitchFamily="34" charset="0"/>
              </a:rPr>
              <a:t>2. </a:t>
            </a:r>
            <a:r>
              <a:rPr lang="en-US" sz="1050" dirty="0" err="1" smtClean="0">
                <a:latin typeface="Calibri" panose="020F0502020204030204" pitchFamily="34" charset="0"/>
                <a:cs typeface="Calibri" panose="020F0502020204030204" pitchFamily="34" charset="0"/>
              </a:rPr>
              <a:t>Birey</a:t>
            </a:r>
            <a:r>
              <a:rPr lang="tr-TR" sz="1050" b="1" dirty="0">
                <a:latin typeface="Calibri" panose="020F0502020204030204" pitchFamily="34" charset="0"/>
                <a:cs typeface="Calibri" panose="020F0502020204030204" pitchFamily="34" charset="0"/>
              </a:rPr>
              <a:t> </a:t>
            </a:r>
            <a:r>
              <a:rPr lang="en-US" sz="1050" b="1" dirty="0" smtClean="0">
                <a:latin typeface="Calibri" panose="020F0502020204030204" pitchFamily="34" charset="0"/>
                <a:cs typeface="Calibri" panose="020F0502020204030204" pitchFamily="34" charset="0"/>
              </a:rPr>
              <a:t>  </a:t>
            </a:r>
            <a:r>
              <a:rPr lang="en-US" sz="1050" dirty="0">
                <a:latin typeface="Courier" pitchFamily="2" charset="0"/>
              </a:rPr>
              <a:t>C </a:t>
            </a:r>
            <a:r>
              <a:rPr lang="en-US" sz="1050" b="1" dirty="0">
                <a:latin typeface="Courier" pitchFamily="2" charset="0"/>
              </a:rPr>
              <a:t>T</a:t>
            </a:r>
            <a:r>
              <a:rPr lang="en-US" sz="1050" dirty="0">
                <a:latin typeface="Courier" pitchFamily="2" charset="0"/>
              </a:rPr>
              <a:t> T G C</a:t>
            </a:r>
          </a:p>
          <a:p>
            <a:r>
              <a:rPr lang="en-US" sz="1050" dirty="0">
                <a:latin typeface="Calibri" panose="020F0502020204030204" pitchFamily="34" charset="0"/>
                <a:cs typeface="Calibri" panose="020F0502020204030204" pitchFamily="34" charset="0"/>
              </a:rPr>
              <a:t>3. </a:t>
            </a:r>
            <a:r>
              <a:rPr lang="en-US" sz="1050" dirty="0" err="1" smtClean="0">
                <a:latin typeface="Calibri" panose="020F0502020204030204" pitchFamily="34" charset="0"/>
                <a:cs typeface="Calibri" panose="020F0502020204030204" pitchFamily="34" charset="0"/>
              </a:rPr>
              <a:t>Birey</a:t>
            </a:r>
            <a:r>
              <a:rPr lang="tr-TR" sz="1050" b="1" dirty="0">
                <a:latin typeface="Calibri" panose="020F0502020204030204" pitchFamily="34" charset="0"/>
                <a:cs typeface="Calibri" panose="020F0502020204030204" pitchFamily="34" charset="0"/>
              </a:rPr>
              <a:t> </a:t>
            </a:r>
            <a:r>
              <a:rPr lang="en-US" sz="1050" b="1" dirty="0" smtClean="0">
                <a:latin typeface="Calibri" panose="020F0502020204030204" pitchFamily="34" charset="0"/>
                <a:cs typeface="Calibri" panose="020F0502020204030204" pitchFamily="34" charset="0"/>
              </a:rPr>
              <a:t>  </a:t>
            </a:r>
            <a:r>
              <a:rPr lang="en-US" sz="1050" dirty="0">
                <a:latin typeface="Courier" pitchFamily="2" charset="0"/>
              </a:rPr>
              <a:t>C A T G </a:t>
            </a:r>
            <a:r>
              <a:rPr lang="en-US" sz="1050" b="1" dirty="0">
                <a:latin typeface="Courier" pitchFamily="2" charset="0"/>
              </a:rPr>
              <a:t>A</a:t>
            </a:r>
            <a:r>
              <a:rPr lang="en-US" sz="1050" dirty="0">
                <a:latin typeface="Courier" pitchFamily="2" charset="0"/>
              </a:rPr>
              <a:t> </a:t>
            </a:r>
          </a:p>
          <a:p>
            <a:r>
              <a:rPr lang="en-US" sz="1050" dirty="0">
                <a:latin typeface="Calibri" panose="020F0502020204030204" pitchFamily="34" charset="0"/>
                <a:cs typeface="Calibri" panose="020F0502020204030204" pitchFamily="34" charset="0"/>
              </a:rPr>
              <a:t>4. </a:t>
            </a:r>
            <a:r>
              <a:rPr lang="en-US" sz="1050" dirty="0" err="1" smtClean="0">
                <a:latin typeface="Calibri" panose="020F0502020204030204" pitchFamily="34" charset="0"/>
                <a:cs typeface="Calibri" panose="020F0502020204030204" pitchFamily="34" charset="0"/>
              </a:rPr>
              <a:t>Birey</a:t>
            </a:r>
            <a:r>
              <a:rPr lang="tr-TR" sz="1050" b="1" dirty="0">
                <a:latin typeface="Calibri" panose="020F0502020204030204" pitchFamily="34" charset="0"/>
                <a:cs typeface="Calibri" panose="020F0502020204030204" pitchFamily="34" charset="0"/>
              </a:rPr>
              <a:t> </a:t>
            </a:r>
            <a:r>
              <a:rPr lang="en-US" sz="1050" b="1" dirty="0" smtClean="0">
                <a:latin typeface="Calibri" panose="020F0502020204030204" pitchFamily="34" charset="0"/>
                <a:cs typeface="Calibri" panose="020F0502020204030204" pitchFamily="34" charset="0"/>
              </a:rPr>
              <a:t>  </a:t>
            </a:r>
            <a:r>
              <a:rPr lang="en-US" sz="1050" dirty="0">
                <a:latin typeface="Courier" pitchFamily="2" charset="0"/>
              </a:rPr>
              <a:t>C A T G </a:t>
            </a:r>
            <a:r>
              <a:rPr lang="en-US" sz="1050" b="1" dirty="0">
                <a:latin typeface="Courier" pitchFamily="2" charset="0"/>
              </a:rPr>
              <a:t>A</a:t>
            </a:r>
            <a:r>
              <a:rPr lang="en-US" sz="1050" dirty="0">
                <a:latin typeface="Courier" pitchFamily="2" charset="0"/>
              </a:rPr>
              <a:t> </a:t>
            </a:r>
          </a:p>
          <a:p>
            <a:r>
              <a:rPr lang="en-US" sz="1050" dirty="0">
                <a:latin typeface="Calibri" panose="020F0502020204030204" pitchFamily="34" charset="0"/>
                <a:cs typeface="Calibri" panose="020F0502020204030204" pitchFamily="34" charset="0"/>
              </a:rPr>
              <a:t>5. </a:t>
            </a:r>
            <a:r>
              <a:rPr lang="en-US" sz="1050" dirty="0" err="1" smtClean="0">
                <a:latin typeface="Calibri" panose="020F0502020204030204" pitchFamily="34" charset="0"/>
                <a:cs typeface="Calibri" panose="020F0502020204030204" pitchFamily="34" charset="0"/>
              </a:rPr>
              <a:t>Birey</a:t>
            </a:r>
            <a:r>
              <a:rPr lang="tr-TR" sz="1050" dirty="0">
                <a:latin typeface="Calibri" panose="020F0502020204030204" pitchFamily="34" charset="0"/>
                <a:cs typeface="Calibri" panose="020F0502020204030204" pitchFamily="34" charset="0"/>
              </a:rPr>
              <a:t> </a:t>
            </a:r>
            <a:r>
              <a:rPr lang="en-US" sz="1050" b="1" dirty="0" smtClean="0">
                <a:latin typeface="Calibri" panose="020F0502020204030204" pitchFamily="34" charset="0"/>
                <a:cs typeface="Calibri" panose="020F0502020204030204" pitchFamily="34" charset="0"/>
              </a:rPr>
              <a:t>  </a:t>
            </a:r>
            <a:r>
              <a:rPr lang="en-US" sz="1050" b="1" dirty="0">
                <a:latin typeface="Courier" pitchFamily="2" charset="0"/>
              </a:rPr>
              <a:t>G</a:t>
            </a:r>
            <a:r>
              <a:rPr lang="en-US" sz="1050" dirty="0">
                <a:latin typeface="Courier" pitchFamily="2" charset="0"/>
              </a:rPr>
              <a:t> A </a:t>
            </a:r>
            <a:r>
              <a:rPr lang="en-US" sz="1050" b="1" dirty="0">
                <a:latin typeface="Courier" pitchFamily="2" charset="0"/>
              </a:rPr>
              <a:t>A</a:t>
            </a:r>
            <a:r>
              <a:rPr lang="en-US" sz="1050" dirty="0">
                <a:latin typeface="Courier" pitchFamily="2" charset="0"/>
              </a:rPr>
              <a:t> </a:t>
            </a:r>
            <a:r>
              <a:rPr lang="en-US" sz="1050" b="1" dirty="0">
                <a:latin typeface="Courier" pitchFamily="2" charset="0"/>
              </a:rPr>
              <a:t>C</a:t>
            </a:r>
            <a:r>
              <a:rPr lang="en-US" sz="1050" dirty="0">
                <a:latin typeface="Courier" pitchFamily="2" charset="0"/>
              </a:rPr>
              <a:t> C</a:t>
            </a:r>
          </a:p>
        </p:txBody>
      </p:sp>
      <p:cxnSp>
        <p:nvCxnSpPr>
          <p:cNvPr id="93" name="Straight Arrow Connector 69">
            <a:extLst>
              <a:ext uri="{FF2B5EF4-FFF2-40B4-BE49-F238E27FC236}">
                <a16:creationId xmlns="" xmlns:a16="http://schemas.microsoft.com/office/drawing/2014/main" id="{8BDBE68C-F475-9940-91DB-8B0EC923AA45}"/>
              </a:ext>
            </a:extLst>
          </p:cNvPr>
          <p:cNvCxnSpPr>
            <a:cxnSpLocks/>
          </p:cNvCxnSpPr>
          <p:nvPr/>
        </p:nvCxnSpPr>
        <p:spPr>
          <a:xfrm flipH="1">
            <a:off x="7020272" y="6394801"/>
            <a:ext cx="320369" cy="0"/>
          </a:xfrm>
          <a:prstGeom prst="straightConnector1">
            <a:avLst/>
          </a:prstGeom>
          <a:ln w="12700">
            <a:solidFill>
              <a:schemeClr val="bg1">
                <a:lumMod val="50000"/>
              </a:schemeClr>
            </a:solidFill>
            <a:prstDash val="sysDot"/>
            <a:tailEnd type="triangle" w="med" len="med"/>
          </a:ln>
        </p:spPr>
        <p:style>
          <a:lnRef idx="2">
            <a:schemeClr val="dk1"/>
          </a:lnRef>
          <a:fillRef idx="0">
            <a:schemeClr val="dk1"/>
          </a:fillRef>
          <a:effectRef idx="1">
            <a:schemeClr val="dk1"/>
          </a:effectRef>
          <a:fontRef idx="minor">
            <a:schemeClr val="tx1"/>
          </a:fontRef>
        </p:style>
      </p:cxnSp>
      <p:pic>
        <p:nvPicPr>
          <p:cNvPr id="1026" name="Picture 2" descr="gÃ¼len yÃ¼z ile ilgili gÃ¶rsel sonucu"/>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427984" y="4546965"/>
            <a:ext cx="288000" cy="2972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Ä°lgili resim"/>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440276" y="5555076"/>
            <a:ext cx="288000" cy="288000"/>
          </a:xfrm>
          <a:prstGeom prst="rect">
            <a:avLst/>
          </a:prstGeom>
          <a:noFill/>
          <a:extLst>
            <a:ext uri="{909E8E84-426E-40DD-AFC4-6F175D3DCCD1}">
              <a14:hiddenFill xmlns:a14="http://schemas.microsoft.com/office/drawing/2010/main">
                <a:solidFill>
                  <a:srgbClr val="FFFFFF"/>
                </a:solidFill>
              </a14:hiddenFill>
            </a:ext>
          </a:extLst>
        </p:spPr>
      </p:pic>
      <p:sp>
        <p:nvSpPr>
          <p:cNvPr id="62" name="Rectangle 61">
            <a:extLst>
              <a:ext uri="{FF2B5EF4-FFF2-40B4-BE49-F238E27FC236}">
                <a16:creationId xmlns="" xmlns:a16="http://schemas.microsoft.com/office/drawing/2014/main" id="{EA7CD62D-0A21-744E-B2A2-5A9783B46886}"/>
              </a:ext>
            </a:extLst>
          </p:cNvPr>
          <p:cNvSpPr/>
          <p:nvPr/>
        </p:nvSpPr>
        <p:spPr>
          <a:xfrm>
            <a:off x="3747043" y="1706824"/>
            <a:ext cx="3871907" cy="1265054"/>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tr-TR" sz="1000" dirty="0"/>
              <a:t>&lt;&lt;&lt;&lt;&lt;</a:t>
            </a:r>
          </a:p>
        </p:txBody>
      </p:sp>
      <p:sp>
        <p:nvSpPr>
          <p:cNvPr id="65" name="Sağ Ok 64"/>
          <p:cNvSpPr/>
          <p:nvPr/>
        </p:nvSpPr>
        <p:spPr>
          <a:xfrm rot="5400000">
            <a:off x="331008" y="1422345"/>
            <a:ext cx="423175" cy="512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6" name="Metin kutusu 65"/>
          <p:cNvSpPr txBox="1"/>
          <p:nvPr/>
        </p:nvSpPr>
        <p:spPr>
          <a:xfrm>
            <a:off x="114165" y="2260593"/>
            <a:ext cx="1039452" cy="369332"/>
          </a:xfrm>
          <a:prstGeom prst="rect">
            <a:avLst/>
          </a:prstGeom>
          <a:noFill/>
        </p:spPr>
        <p:txBody>
          <a:bodyPr wrap="square" rtlCol="0">
            <a:spAutoFit/>
          </a:bodyPr>
          <a:lstStyle/>
          <a:p>
            <a:r>
              <a:rPr lang="tr-TR" sz="900" dirty="0" smtClean="0"/>
              <a:t>Pars </a:t>
            </a:r>
            <a:r>
              <a:rPr lang="tr-TR" sz="900" dirty="0" err="1" smtClean="0"/>
              <a:t>petrosa</a:t>
            </a:r>
            <a:r>
              <a:rPr lang="tr-TR" sz="900" dirty="0" smtClean="0"/>
              <a:t> (</a:t>
            </a:r>
            <a:r>
              <a:rPr lang="tr-TR" sz="900" dirty="0" err="1" smtClean="0"/>
              <a:t>Petrous</a:t>
            </a:r>
            <a:r>
              <a:rPr lang="tr-TR" sz="900" dirty="0" smtClean="0"/>
              <a:t> bone) </a:t>
            </a:r>
            <a:endParaRPr lang="tr-TR" sz="900" dirty="0"/>
          </a:p>
        </p:txBody>
      </p:sp>
      <p:pic>
        <p:nvPicPr>
          <p:cNvPr id="68" name="Picture 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10339" y="34466"/>
            <a:ext cx="1260738" cy="11311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2" name="Oval 71"/>
          <p:cNvSpPr/>
          <p:nvPr/>
        </p:nvSpPr>
        <p:spPr>
          <a:xfrm rot="1323978">
            <a:off x="570836" y="633156"/>
            <a:ext cx="237641" cy="31444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6" name="Oval 75"/>
          <p:cNvSpPr/>
          <p:nvPr/>
        </p:nvSpPr>
        <p:spPr>
          <a:xfrm rot="1323978" flipV="1">
            <a:off x="420186" y="358742"/>
            <a:ext cx="198788" cy="38263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6860875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REYHANY\Desktop\F1.larg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20072" y="908720"/>
            <a:ext cx="3488198" cy="5040560"/>
          </a:xfrm>
          <a:prstGeom prst="rect">
            <a:avLst/>
          </a:prstGeom>
          <a:noFill/>
          <a:extLst>
            <a:ext uri="{909E8E84-426E-40DD-AFC4-6F175D3DCCD1}">
              <a14:hiddenFill xmlns:a14="http://schemas.microsoft.com/office/drawing/2010/main">
                <a:solidFill>
                  <a:srgbClr val="FFFFFF"/>
                </a:solidFill>
              </a14:hiddenFill>
            </a:ext>
          </a:extLst>
        </p:spPr>
      </p:pic>
      <p:sp>
        <p:nvSpPr>
          <p:cNvPr id="3" name="16 Dikdörtgen"/>
          <p:cNvSpPr>
            <a:spLocks noChangeArrowheads="1"/>
          </p:cNvSpPr>
          <p:nvPr/>
        </p:nvSpPr>
        <p:spPr bwMode="auto">
          <a:xfrm>
            <a:off x="467544" y="242888"/>
            <a:ext cx="3312368"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tr-TR" altLang="tr-TR" sz="2200" b="1" u="sng" dirty="0" smtClean="0">
                <a:solidFill>
                  <a:srgbClr val="002060"/>
                </a:solidFill>
                <a:latin typeface="Calibri" pitchFamily="34" charset="0"/>
              </a:rPr>
              <a:t>Akrabalık Analizleri</a:t>
            </a:r>
            <a:endParaRPr lang="tr-TR" altLang="tr-TR" sz="2200" b="1" u="sng" dirty="0">
              <a:solidFill>
                <a:srgbClr val="002060"/>
              </a:solidFill>
              <a:latin typeface="Calibri" pitchFamily="34"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4196910"/>
            <a:ext cx="3998430" cy="24004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6"/>
          <p:cNvPicPr>
            <a:picLocks noChangeAspect="1" noChangeArrowheads="1"/>
          </p:cNvPicPr>
          <p:nvPr/>
        </p:nvPicPr>
        <p:blipFill rotWithShape="1">
          <a:blip r:embed="rId4">
            <a:extLst>
              <a:ext uri="{BEBA8EAE-BF5A-486C-A8C5-ECC9F3942E4B}">
                <a14:imgProps xmlns:a14="http://schemas.microsoft.com/office/drawing/2010/main">
                  <a14:imgLayer r:embed="rId5">
                    <a14:imgEffect>
                      <a14:sharpenSoften amount="25000"/>
                    </a14:imgEffect>
                    <a14:imgEffect>
                      <a14:colorTemperature colorTemp="5900"/>
                    </a14:imgEffect>
                    <a14:imgEffect>
                      <a14:brightnessContrast contrast="20000"/>
                    </a14:imgEffect>
                  </a14:imgLayer>
                </a14:imgProps>
              </a:ext>
              <a:ext uri="{28A0092B-C50C-407E-A947-70E740481C1C}">
                <a14:useLocalDpi xmlns:a14="http://schemas.microsoft.com/office/drawing/2010/main" val="0"/>
              </a:ext>
            </a:extLst>
          </a:blip>
          <a:srcRect t="12925" r="11971"/>
          <a:stretch/>
        </p:blipFill>
        <p:spPr bwMode="auto">
          <a:xfrm>
            <a:off x="226393" y="868478"/>
            <a:ext cx="4455605" cy="28716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9 Dikdörtgen"/>
          <p:cNvSpPr>
            <a:spLocks noChangeArrowheads="1"/>
          </p:cNvSpPr>
          <p:nvPr/>
        </p:nvSpPr>
        <p:spPr bwMode="auto">
          <a:xfrm>
            <a:off x="555996" y="3653499"/>
            <a:ext cx="138991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tr-TR" altLang="tr-TR" sz="1000" dirty="0"/>
              <a:t>Yaka et </a:t>
            </a:r>
            <a:r>
              <a:rPr lang="tr-TR" altLang="tr-TR" sz="1000" dirty="0" smtClean="0"/>
              <a:t>al.  in </a:t>
            </a:r>
            <a:r>
              <a:rPr lang="tr-TR" altLang="tr-TR" sz="1000" dirty="0" err="1" smtClean="0"/>
              <a:t>press</a:t>
            </a:r>
            <a:endParaRPr lang="tr-TR" altLang="tr-TR" sz="1000" dirty="0"/>
          </a:p>
        </p:txBody>
      </p:sp>
      <p:sp>
        <p:nvSpPr>
          <p:cNvPr id="10" name="Dikdörtgen 9"/>
          <p:cNvSpPr/>
          <p:nvPr/>
        </p:nvSpPr>
        <p:spPr>
          <a:xfrm>
            <a:off x="3419872" y="3641249"/>
            <a:ext cx="1342627" cy="369332"/>
          </a:xfrm>
          <a:prstGeom prst="rect">
            <a:avLst/>
          </a:prstGeom>
        </p:spPr>
        <p:txBody>
          <a:bodyPr wrap="square">
            <a:spAutoFit/>
          </a:bodyPr>
          <a:lstStyle/>
          <a:p>
            <a:r>
              <a:rPr lang="tr-TR" sz="900" dirty="0" err="1"/>
              <a:t>Özbaşaran</a:t>
            </a:r>
            <a:r>
              <a:rPr lang="tr-TR" sz="900" dirty="0"/>
              <a:t>, M., Duru, </a:t>
            </a:r>
            <a:r>
              <a:rPr lang="tr-TR" sz="900" dirty="0" smtClean="0"/>
              <a:t>G., </a:t>
            </a:r>
            <a:r>
              <a:rPr lang="tr-TR" sz="900" dirty="0" err="1" smtClean="0"/>
              <a:t>Stiner</a:t>
            </a:r>
            <a:r>
              <a:rPr lang="tr-TR" sz="900" dirty="0" smtClean="0"/>
              <a:t> M. (2018</a:t>
            </a:r>
            <a:r>
              <a:rPr lang="tr-TR" sz="900" dirty="0"/>
              <a:t>)</a:t>
            </a:r>
          </a:p>
        </p:txBody>
      </p:sp>
      <p:sp>
        <p:nvSpPr>
          <p:cNvPr id="24" name="9 Dikdörtgen"/>
          <p:cNvSpPr>
            <a:spLocks noChangeArrowheads="1"/>
          </p:cNvSpPr>
          <p:nvPr/>
        </p:nvSpPr>
        <p:spPr bwMode="auto">
          <a:xfrm>
            <a:off x="7596336" y="5963307"/>
            <a:ext cx="136815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tr-TR" altLang="tr-TR" sz="1000" dirty="0" err="1" smtClean="0"/>
              <a:t>Mittnik</a:t>
            </a:r>
            <a:r>
              <a:rPr lang="tr-TR" altLang="tr-TR" sz="1000" dirty="0" smtClean="0"/>
              <a:t> et al. 2019</a:t>
            </a:r>
            <a:endParaRPr lang="tr-TR" altLang="tr-TR" sz="1000" dirty="0"/>
          </a:p>
        </p:txBody>
      </p:sp>
      <p:sp>
        <p:nvSpPr>
          <p:cNvPr id="16" name="Dikdörtgen 15"/>
          <p:cNvSpPr/>
          <p:nvPr/>
        </p:nvSpPr>
        <p:spPr>
          <a:xfrm>
            <a:off x="2892489" y="6498922"/>
            <a:ext cx="1774845" cy="261610"/>
          </a:xfrm>
          <a:prstGeom prst="rect">
            <a:avLst/>
          </a:prstGeom>
        </p:spPr>
        <p:txBody>
          <a:bodyPr wrap="none">
            <a:spAutoFit/>
          </a:bodyPr>
          <a:lstStyle/>
          <a:p>
            <a:r>
              <a:rPr lang="tr-TR" sz="1100" dirty="0" smtClean="0"/>
              <a:t>(</a:t>
            </a:r>
            <a:r>
              <a:rPr lang="tr-TR" sz="1100" dirty="0" err="1" smtClean="0"/>
              <a:t>Sánchez-Quinto</a:t>
            </a:r>
            <a:r>
              <a:rPr lang="tr-TR" sz="1100" dirty="0" smtClean="0"/>
              <a:t> et al 2019)</a:t>
            </a:r>
            <a:endParaRPr lang="tr-TR" sz="1100" dirty="0"/>
          </a:p>
        </p:txBody>
      </p:sp>
    </p:spTree>
    <p:extLst>
      <p:ext uri="{BB962C8B-B14F-4D97-AF65-F5344CB8AC3E}">
        <p14:creationId xmlns:p14="http://schemas.microsoft.com/office/powerpoint/2010/main" val="27647682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object 3"/>
          <p:cNvSpPr>
            <a:spLocks noChangeArrowheads="1"/>
          </p:cNvSpPr>
          <p:nvPr/>
        </p:nvSpPr>
        <p:spPr bwMode="auto">
          <a:xfrm>
            <a:off x="854595" y="2095078"/>
            <a:ext cx="7389813" cy="428625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tr-TR" altLang="tr-TR">
              <a:latin typeface="Calibri" pitchFamily="34" charset="0"/>
            </a:endParaRPr>
          </a:p>
        </p:txBody>
      </p:sp>
      <p:sp>
        <p:nvSpPr>
          <p:cNvPr id="5124" name="object 4"/>
          <p:cNvSpPr>
            <a:spLocks noChangeArrowheads="1"/>
          </p:cNvSpPr>
          <p:nvPr/>
        </p:nvSpPr>
        <p:spPr bwMode="auto">
          <a:xfrm>
            <a:off x="2391295" y="3126953"/>
            <a:ext cx="1247775" cy="688975"/>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tr-TR" altLang="tr-TR">
              <a:latin typeface="Calibri" pitchFamily="34" charset="0"/>
            </a:endParaRPr>
          </a:p>
        </p:txBody>
      </p:sp>
      <p:sp>
        <p:nvSpPr>
          <p:cNvPr id="5125" name="object 5"/>
          <p:cNvSpPr>
            <a:spLocks noChangeArrowheads="1"/>
          </p:cNvSpPr>
          <p:nvPr/>
        </p:nvSpPr>
        <p:spPr bwMode="auto">
          <a:xfrm>
            <a:off x="6466408" y="3112665"/>
            <a:ext cx="620712" cy="715963"/>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tr-TR" altLang="tr-TR">
              <a:latin typeface="Calibri" pitchFamily="34" charset="0"/>
            </a:endParaRPr>
          </a:p>
        </p:txBody>
      </p:sp>
      <p:sp>
        <p:nvSpPr>
          <p:cNvPr id="5126" name="object 6"/>
          <p:cNvSpPr>
            <a:spLocks noChangeArrowheads="1"/>
          </p:cNvSpPr>
          <p:nvPr/>
        </p:nvSpPr>
        <p:spPr bwMode="auto">
          <a:xfrm>
            <a:off x="2750070" y="4827165"/>
            <a:ext cx="1023938" cy="769938"/>
          </a:xfrm>
          <a:prstGeom prst="rect">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tr-TR" altLang="tr-TR">
              <a:latin typeface="Calibri" pitchFamily="34" charset="0"/>
            </a:endParaRPr>
          </a:p>
        </p:txBody>
      </p:sp>
      <p:sp>
        <p:nvSpPr>
          <p:cNvPr id="5127" name="object 7"/>
          <p:cNvSpPr>
            <a:spLocks noChangeArrowheads="1"/>
          </p:cNvSpPr>
          <p:nvPr/>
        </p:nvSpPr>
        <p:spPr bwMode="auto">
          <a:xfrm>
            <a:off x="6528320" y="4760490"/>
            <a:ext cx="871538" cy="606425"/>
          </a:xfrm>
          <a:prstGeom prst="rect">
            <a:avLst/>
          </a:prstGeom>
          <a:blipFill dpi="0" rotWithShape="1">
            <a:blip r:embed="rId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tr-TR" altLang="tr-TR">
              <a:latin typeface="Calibri" pitchFamily="34" charset="0"/>
            </a:endParaRPr>
          </a:p>
        </p:txBody>
      </p:sp>
      <p:sp>
        <p:nvSpPr>
          <p:cNvPr id="5128" name="object 8"/>
          <p:cNvSpPr txBox="1">
            <a:spLocks noChangeArrowheads="1"/>
          </p:cNvSpPr>
          <p:nvPr/>
        </p:nvSpPr>
        <p:spPr bwMode="auto">
          <a:xfrm>
            <a:off x="2354783" y="2880890"/>
            <a:ext cx="1160462"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635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tr-TR" altLang="tr-TR" sz="1500" b="1">
                <a:solidFill>
                  <a:srgbClr val="C00000"/>
                </a:solidFill>
                <a:latin typeface="Book Antiqua" pitchFamily="18" charset="0"/>
              </a:rPr>
              <a:t>Population 1</a:t>
            </a:r>
            <a:endParaRPr lang="tr-TR" altLang="tr-TR" sz="1500">
              <a:solidFill>
                <a:srgbClr val="C00000"/>
              </a:solidFill>
              <a:latin typeface="Book Antiqua" pitchFamily="18" charset="0"/>
            </a:endParaRPr>
          </a:p>
        </p:txBody>
      </p:sp>
      <p:sp>
        <p:nvSpPr>
          <p:cNvPr id="5129" name="object 9"/>
          <p:cNvSpPr txBox="1">
            <a:spLocks noChangeArrowheads="1"/>
          </p:cNvSpPr>
          <p:nvPr/>
        </p:nvSpPr>
        <p:spPr bwMode="auto">
          <a:xfrm>
            <a:off x="6471170" y="2885653"/>
            <a:ext cx="1208088"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635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tr-TR" altLang="tr-TR" sz="1500" b="1">
                <a:solidFill>
                  <a:srgbClr val="C00000"/>
                </a:solidFill>
                <a:latin typeface="Book Antiqua" pitchFamily="18" charset="0"/>
              </a:rPr>
              <a:t>Population 2</a:t>
            </a:r>
            <a:endParaRPr lang="tr-TR" altLang="tr-TR" sz="1500">
              <a:solidFill>
                <a:srgbClr val="C00000"/>
              </a:solidFill>
              <a:latin typeface="Book Antiqua" pitchFamily="18" charset="0"/>
            </a:endParaRPr>
          </a:p>
        </p:txBody>
      </p:sp>
      <p:sp>
        <p:nvSpPr>
          <p:cNvPr id="5130" name="object 10"/>
          <p:cNvSpPr txBox="1">
            <a:spLocks noChangeArrowheads="1"/>
          </p:cNvSpPr>
          <p:nvPr/>
        </p:nvSpPr>
        <p:spPr bwMode="auto">
          <a:xfrm>
            <a:off x="6498158" y="4523953"/>
            <a:ext cx="1285875"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635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tr-TR" altLang="tr-TR" sz="1500" b="1">
                <a:solidFill>
                  <a:srgbClr val="C00000"/>
                </a:solidFill>
                <a:latin typeface="Book Antiqua" pitchFamily="18" charset="0"/>
              </a:rPr>
              <a:t>Population 3</a:t>
            </a:r>
            <a:endParaRPr lang="tr-TR" altLang="tr-TR" sz="1500">
              <a:solidFill>
                <a:srgbClr val="C00000"/>
              </a:solidFill>
              <a:latin typeface="Book Antiqua" pitchFamily="18" charset="0"/>
            </a:endParaRPr>
          </a:p>
        </p:txBody>
      </p:sp>
      <p:sp>
        <p:nvSpPr>
          <p:cNvPr id="5131" name="object 11"/>
          <p:cNvSpPr txBox="1">
            <a:spLocks noChangeArrowheads="1"/>
          </p:cNvSpPr>
          <p:nvPr/>
        </p:nvSpPr>
        <p:spPr bwMode="auto">
          <a:xfrm>
            <a:off x="2657995" y="4595390"/>
            <a:ext cx="1125538"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635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tr-TR" altLang="tr-TR" sz="1500" b="1">
                <a:solidFill>
                  <a:srgbClr val="C00000"/>
                </a:solidFill>
                <a:latin typeface="Book Antiqua" pitchFamily="18" charset="0"/>
              </a:rPr>
              <a:t>Population 4</a:t>
            </a:r>
            <a:endParaRPr lang="tr-TR" altLang="tr-TR" sz="1500">
              <a:solidFill>
                <a:srgbClr val="C00000"/>
              </a:solidFill>
              <a:latin typeface="Book Antiqua" pitchFamily="18" charset="0"/>
            </a:endParaRPr>
          </a:p>
        </p:txBody>
      </p:sp>
      <p:sp>
        <p:nvSpPr>
          <p:cNvPr id="5132" name="object 14"/>
          <p:cNvSpPr>
            <a:spLocks noChangeArrowheads="1"/>
          </p:cNvSpPr>
          <p:nvPr/>
        </p:nvSpPr>
        <p:spPr bwMode="auto">
          <a:xfrm>
            <a:off x="3926408" y="3952453"/>
            <a:ext cx="2438400" cy="793750"/>
          </a:xfrm>
          <a:custGeom>
            <a:avLst/>
            <a:gdLst>
              <a:gd name="T0" fmla="*/ 0 w 3469004"/>
              <a:gd name="T1" fmla="*/ 0 h 1503679"/>
              <a:gd name="T2" fmla="*/ 3469004 w 3469004"/>
              <a:gd name="T3" fmla="*/ 1503679 h 1503679"/>
            </a:gdLst>
            <a:ahLst/>
            <a:cxnLst/>
            <a:rect l="T0" t="T1" r="T2" b="T3"/>
            <a:pathLst>
              <a:path w="3469004" h="1503679">
                <a:moveTo>
                  <a:pt x="0" y="751679"/>
                </a:moveTo>
                <a:lnTo>
                  <a:pt x="3468921" y="751679"/>
                </a:lnTo>
              </a:path>
            </a:pathLst>
          </a:custGeom>
          <a:noFill/>
          <a:ln w="1503359">
            <a:solidFill>
              <a:srgbClr val="87312B"/>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tr-TR" altLang="tr-TR">
              <a:latin typeface="Calibri" pitchFamily="34" charset="0"/>
            </a:endParaRPr>
          </a:p>
        </p:txBody>
      </p:sp>
      <p:sp>
        <p:nvSpPr>
          <p:cNvPr id="5133" name="object 16"/>
          <p:cNvSpPr>
            <a:spLocks noChangeArrowheads="1"/>
          </p:cNvSpPr>
          <p:nvPr/>
        </p:nvSpPr>
        <p:spPr bwMode="auto">
          <a:xfrm>
            <a:off x="3997845" y="3666703"/>
            <a:ext cx="2286000" cy="1357312"/>
          </a:xfrm>
          <a:prstGeom prst="rect">
            <a:avLst/>
          </a:prstGeom>
          <a:blipFill dpi="0" rotWithShape="1">
            <a:blip r:embed="rId8"/>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tr-TR" altLang="tr-TR">
              <a:latin typeface="Calibri" pitchFamily="34" charset="0"/>
            </a:endParaRPr>
          </a:p>
        </p:txBody>
      </p:sp>
      <p:sp>
        <p:nvSpPr>
          <p:cNvPr id="5134" name="16 Dikdörtgen"/>
          <p:cNvSpPr>
            <a:spLocks noChangeArrowheads="1"/>
          </p:cNvSpPr>
          <p:nvPr/>
        </p:nvSpPr>
        <p:spPr bwMode="auto">
          <a:xfrm>
            <a:off x="251520" y="242888"/>
            <a:ext cx="885825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tr-TR" altLang="tr-TR" sz="2200" b="1" u="sng" dirty="0" err="1" smtClean="0">
                <a:solidFill>
                  <a:srgbClr val="002060"/>
                </a:solidFill>
                <a:latin typeface="Calibri" pitchFamily="34" charset="0"/>
              </a:rPr>
              <a:t>Populasyonlar</a:t>
            </a:r>
            <a:r>
              <a:rPr lang="tr-TR" altLang="tr-TR" sz="2200" b="1" u="sng" dirty="0" smtClean="0">
                <a:solidFill>
                  <a:srgbClr val="002060"/>
                </a:solidFill>
                <a:latin typeface="Calibri" pitchFamily="34" charset="0"/>
              </a:rPr>
              <a:t> </a:t>
            </a:r>
            <a:r>
              <a:rPr lang="tr-TR" altLang="tr-TR" sz="2200" b="1" u="sng" dirty="0">
                <a:solidFill>
                  <a:srgbClr val="002060"/>
                </a:solidFill>
                <a:latin typeface="Calibri" pitchFamily="34" charset="0"/>
              </a:rPr>
              <a:t>arası genetik ilişkilerin ve demografik süreçlerin incelenmesi</a:t>
            </a:r>
          </a:p>
        </p:txBody>
      </p:sp>
      <p:sp>
        <p:nvSpPr>
          <p:cNvPr id="16" name="object 13"/>
          <p:cNvSpPr txBox="1"/>
          <p:nvPr/>
        </p:nvSpPr>
        <p:spPr>
          <a:xfrm>
            <a:off x="395536" y="757734"/>
            <a:ext cx="5910114"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tr-TR"/>
            </a:defPPr>
            <a:lvl1pPr marL="6350">
              <a:buFont typeface="Wingdings" pitchFamily="2" charset="2"/>
              <a:buChar char="Ø"/>
              <a:defRPr sz="2000">
                <a:solidFill>
                  <a:srgbClr val="002060"/>
                </a:solidFill>
                <a:latin typeface="Calibri" pitchFamily="34" charset="0"/>
                <a:cs typeface="Arial" charset="0"/>
              </a:defRPr>
            </a:lvl1pPr>
            <a:lvl2pPr marL="742950" indent="-285750" eaLnBrk="0" hangingPunct="0">
              <a:defRPr>
                <a:latin typeface="Arial" charset="0"/>
                <a:cs typeface="Arial" charset="0"/>
              </a:defRPr>
            </a:lvl2pPr>
            <a:lvl3pPr marL="1143000" indent="-228600" eaLnBrk="0" hangingPunct="0">
              <a:defRPr>
                <a:latin typeface="Arial" charset="0"/>
                <a:cs typeface="Arial" charset="0"/>
              </a:defRPr>
            </a:lvl3pPr>
            <a:lvl4pPr marL="1600200" indent="-228600" eaLnBrk="0" hangingPunct="0">
              <a:defRPr>
                <a:latin typeface="Arial" charset="0"/>
                <a:cs typeface="Arial" charset="0"/>
              </a:defRPr>
            </a:lvl4pPr>
            <a:lvl5pPr marL="2057400" indent="-228600" eaLnBrk="0" hangingPunct="0">
              <a:defRPr>
                <a:latin typeface="Arial" charset="0"/>
                <a:cs typeface="Arial" charset="0"/>
              </a:defRPr>
            </a:lvl5pPr>
            <a:lvl6pPr marL="2514600" indent="-228600" eaLnBrk="0" fontAlgn="base" hangingPunct="0">
              <a:spcBef>
                <a:spcPct val="0"/>
              </a:spcBef>
              <a:spcAft>
                <a:spcPct val="0"/>
              </a:spcAft>
              <a:defRPr>
                <a:latin typeface="Arial" charset="0"/>
                <a:cs typeface="Arial" charset="0"/>
              </a:defRPr>
            </a:lvl6pPr>
            <a:lvl7pPr marL="2971800" indent="-228600" eaLnBrk="0" fontAlgn="base" hangingPunct="0">
              <a:spcBef>
                <a:spcPct val="0"/>
              </a:spcBef>
              <a:spcAft>
                <a:spcPct val="0"/>
              </a:spcAft>
              <a:defRPr>
                <a:latin typeface="Arial" charset="0"/>
                <a:cs typeface="Arial" charset="0"/>
              </a:defRPr>
            </a:lvl7pPr>
            <a:lvl8pPr marL="3429000" indent="-228600" eaLnBrk="0" fontAlgn="base" hangingPunct="0">
              <a:spcBef>
                <a:spcPct val="0"/>
              </a:spcBef>
              <a:spcAft>
                <a:spcPct val="0"/>
              </a:spcAft>
              <a:defRPr>
                <a:latin typeface="Arial" charset="0"/>
                <a:cs typeface="Arial" charset="0"/>
              </a:defRPr>
            </a:lvl8pPr>
            <a:lvl9pPr marL="3886200" indent="-228600" eaLnBrk="0" fontAlgn="base" hangingPunct="0">
              <a:spcBef>
                <a:spcPct val="0"/>
              </a:spcBef>
              <a:spcAft>
                <a:spcPct val="0"/>
              </a:spcAft>
              <a:defRPr>
                <a:latin typeface="Arial" charset="0"/>
                <a:cs typeface="Arial" charset="0"/>
              </a:defRPr>
            </a:lvl9pPr>
          </a:lstStyle>
          <a:p>
            <a:r>
              <a:rPr dirty="0"/>
              <a:t>Populasyon yapısı</a:t>
            </a:r>
          </a:p>
          <a:p>
            <a:r>
              <a:rPr dirty="0"/>
              <a:t>Populasyonların modern populasyonlar ile </a:t>
            </a:r>
            <a:r>
              <a:rPr dirty="0" err="1"/>
              <a:t>ilişkisi</a:t>
            </a:r>
            <a:r>
              <a:rPr dirty="0"/>
              <a:t>  </a:t>
            </a:r>
            <a:endParaRPr lang="tr-TR" dirty="0"/>
          </a:p>
          <a:p>
            <a:r>
              <a:rPr dirty="0" err="1"/>
              <a:t>Populasyonlar</a:t>
            </a:r>
            <a:r>
              <a:rPr dirty="0"/>
              <a:t> arası genetik ilişki</a:t>
            </a:r>
          </a:p>
          <a:p>
            <a:r>
              <a:rPr dirty="0"/>
              <a:t>Efektif populasyon büyüklüğü</a:t>
            </a:r>
          </a:p>
        </p:txBody>
      </p:sp>
    </p:spTree>
    <p:extLst>
      <p:ext uri="{BB962C8B-B14F-4D97-AF65-F5344CB8AC3E}">
        <p14:creationId xmlns:p14="http://schemas.microsoft.com/office/powerpoint/2010/main" val="4673956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descr="C:\Users\REYHANY\Desktop\41467_2015_Article_BFncomms9912_Fig2_HTML.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985" y="851347"/>
            <a:ext cx="4680520" cy="11374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899773"/>
            <a:ext cx="3792946" cy="33217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4802771"/>
            <a:ext cx="7162800" cy="2047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16 Dikdörtgen"/>
          <p:cNvSpPr>
            <a:spLocks noChangeArrowheads="1"/>
          </p:cNvSpPr>
          <p:nvPr/>
        </p:nvSpPr>
        <p:spPr bwMode="auto">
          <a:xfrm>
            <a:off x="322262" y="44624"/>
            <a:ext cx="885825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tr-TR" altLang="tr-TR" sz="2200" b="1" dirty="0" err="1" smtClean="0">
                <a:solidFill>
                  <a:srgbClr val="002060"/>
                </a:solidFill>
                <a:latin typeface="Calibri" pitchFamily="34" charset="0"/>
              </a:rPr>
              <a:t>Populasyon</a:t>
            </a:r>
            <a:r>
              <a:rPr lang="tr-TR" altLang="tr-TR" sz="2200" b="1" dirty="0" smtClean="0">
                <a:solidFill>
                  <a:srgbClr val="002060"/>
                </a:solidFill>
                <a:latin typeface="Calibri" pitchFamily="34" charset="0"/>
              </a:rPr>
              <a:t> genetiği analizleri</a:t>
            </a:r>
            <a:endParaRPr lang="tr-TR" altLang="tr-TR" sz="2200" b="1" dirty="0">
              <a:solidFill>
                <a:srgbClr val="002060"/>
              </a:solidFill>
              <a:latin typeface="Calibri" pitchFamily="34" charset="0"/>
            </a:endParaRPr>
          </a:p>
        </p:txBody>
      </p:sp>
      <p:sp>
        <p:nvSpPr>
          <p:cNvPr id="14" name="Dikdörtgen 13"/>
          <p:cNvSpPr/>
          <p:nvPr/>
        </p:nvSpPr>
        <p:spPr>
          <a:xfrm>
            <a:off x="324457" y="542218"/>
            <a:ext cx="7704856" cy="307777"/>
          </a:xfrm>
          <a:prstGeom prst="rect">
            <a:avLst/>
          </a:prstGeom>
        </p:spPr>
        <p:txBody>
          <a:bodyPr wrap="square">
            <a:spAutoFit/>
          </a:bodyPr>
          <a:lstStyle/>
          <a:p>
            <a:r>
              <a:rPr lang="tr-TR" sz="1400" b="1" u="sng" spc="-40" dirty="0" smtClean="0"/>
              <a:t>Temel</a:t>
            </a:r>
            <a:r>
              <a:rPr lang="tr-TR" sz="1400" b="1" u="sng" spc="-200" dirty="0" smtClean="0"/>
              <a:t> </a:t>
            </a:r>
            <a:r>
              <a:rPr lang="tr-TR" sz="1400" b="1" u="sng" spc="-15" dirty="0" smtClean="0"/>
              <a:t>Bile</a:t>
            </a:r>
            <a:r>
              <a:rPr lang="tr-TR" sz="1400" b="1" u="sng" spc="-15" dirty="0">
                <a:cs typeface="Calibri"/>
              </a:rPr>
              <a:t>ş</a:t>
            </a:r>
            <a:r>
              <a:rPr lang="tr-TR" sz="1400" b="1" u="sng" spc="-15" dirty="0" smtClean="0"/>
              <a:t>en</a:t>
            </a:r>
            <a:r>
              <a:rPr lang="tr-TR" sz="1400" b="1" u="sng" spc="-200" dirty="0" smtClean="0"/>
              <a:t> </a:t>
            </a:r>
            <a:r>
              <a:rPr lang="tr-TR" sz="1400" b="1" u="sng" spc="-40" dirty="0" smtClean="0"/>
              <a:t>Analizi</a:t>
            </a:r>
            <a:r>
              <a:rPr lang="tr-TR" sz="1400" b="1" u="sng" spc="-200" dirty="0" smtClean="0"/>
              <a:t> </a:t>
            </a:r>
            <a:r>
              <a:rPr lang="tr-TR" sz="1400" b="1" u="sng" spc="-15" dirty="0" smtClean="0"/>
              <a:t>(</a:t>
            </a:r>
            <a:r>
              <a:rPr lang="tr-TR" sz="1400" b="1" u="sng" spc="-15" dirty="0" err="1" smtClean="0"/>
              <a:t>Principal</a:t>
            </a:r>
            <a:r>
              <a:rPr lang="tr-TR" sz="1400" b="1" u="sng" spc="-200" dirty="0" smtClean="0"/>
              <a:t> </a:t>
            </a:r>
            <a:r>
              <a:rPr lang="tr-TR" sz="1400" b="1" u="sng" spc="-55" dirty="0" smtClean="0"/>
              <a:t>Component</a:t>
            </a:r>
            <a:r>
              <a:rPr lang="tr-TR" sz="1400" b="1" u="sng" spc="-200" dirty="0" smtClean="0"/>
              <a:t> </a:t>
            </a:r>
            <a:r>
              <a:rPr lang="tr-TR" sz="1400" b="1" u="sng" spc="-35" dirty="0" smtClean="0"/>
              <a:t>Analysis</a:t>
            </a:r>
            <a:r>
              <a:rPr lang="tr-TR" sz="1400" b="1" u="sng" spc="-200" dirty="0" smtClean="0"/>
              <a:t> </a:t>
            </a:r>
            <a:r>
              <a:rPr lang="tr-TR" sz="1400" b="1" u="sng" spc="-25" dirty="0" smtClean="0"/>
              <a:t>-</a:t>
            </a:r>
            <a:r>
              <a:rPr lang="tr-TR" sz="1400" b="1" u="sng" spc="-200" dirty="0" smtClean="0"/>
              <a:t> </a:t>
            </a:r>
            <a:r>
              <a:rPr lang="tr-TR" sz="1400" b="1" u="sng" spc="-80" dirty="0" smtClean="0"/>
              <a:t>PCA)</a:t>
            </a:r>
            <a:endParaRPr lang="tr-TR" sz="1400" b="1" u="sng" dirty="0"/>
          </a:p>
        </p:txBody>
      </p:sp>
      <p:sp>
        <p:nvSpPr>
          <p:cNvPr id="5" name="Dikdörtgen 4"/>
          <p:cNvSpPr/>
          <p:nvPr/>
        </p:nvSpPr>
        <p:spPr>
          <a:xfrm>
            <a:off x="365943" y="4437112"/>
            <a:ext cx="3810942" cy="307777"/>
          </a:xfrm>
          <a:prstGeom prst="rect">
            <a:avLst/>
          </a:prstGeom>
        </p:spPr>
        <p:txBody>
          <a:bodyPr wrap="square">
            <a:spAutoFit/>
          </a:bodyPr>
          <a:lstStyle/>
          <a:p>
            <a:r>
              <a:rPr lang="tr-TR" sz="1400" b="1" u="sng" spc="-40" dirty="0"/>
              <a:t>ADMIXTURE Analizi </a:t>
            </a:r>
            <a:r>
              <a:rPr lang="tr-TR" sz="1400" b="1" u="sng" spc="-40" dirty="0" smtClean="0"/>
              <a:t>- (</a:t>
            </a:r>
            <a:r>
              <a:rPr lang="tr-TR" sz="1400" b="1" u="sng" spc="-40" dirty="0"/>
              <a:t>Model </a:t>
            </a:r>
            <a:r>
              <a:rPr lang="tr-TR" sz="1400" b="1" u="sng" spc="-40" dirty="0" err="1"/>
              <a:t>based</a:t>
            </a:r>
            <a:r>
              <a:rPr lang="tr-TR" sz="1400" b="1" u="sng" spc="-40" dirty="0"/>
              <a:t> </a:t>
            </a:r>
            <a:r>
              <a:rPr lang="tr-TR" sz="1400" b="1" u="sng" spc="-40" dirty="0" err="1"/>
              <a:t>clustering</a:t>
            </a:r>
            <a:r>
              <a:rPr lang="tr-TR" sz="1400" b="1" u="sng" spc="-40" dirty="0"/>
              <a:t>)</a:t>
            </a:r>
          </a:p>
        </p:txBody>
      </p:sp>
      <p:sp>
        <p:nvSpPr>
          <p:cNvPr id="6" name="Dikdörtgen 5"/>
          <p:cNvSpPr/>
          <p:nvPr/>
        </p:nvSpPr>
        <p:spPr>
          <a:xfrm>
            <a:off x="6216709" y="528935"/>
            <a:ext cx="1739667" cy="307777"/>
          </a:xfrm>
          <a:prstGeom prst="rect">
            <a:avLst/>
          </a:prstGeom>
        </p:spPr>
        <p:txBody>
          <a:bodyPr wrap="square">
            <a:spAutoFit/>
          </a:bodyPr>
          <a:lstStyle/>
          <a:p>
            <a:r>
              <a:rPr lang="tr-TR" sz="1400" b="1" u="sng" spc="-40" dirty="0"/>
              <a:t>f3 - istatistiği</a:t>
            </a:r>
          </a:p>
        </p:txBody>
      </p:sp>
      <p:sp>
        <p:nvSpPr>
          <p:cNvPr id="7" name="Dikdörtgen 6"/>
          <p:cNvSpPr/>
          <p:nvPr/>
        </p:nvSpPr>
        <p:spPr>
          <a:xfrm>
            <a:off x="4572000" y="2401143"/>
            <a:ext cx="4645150" cy="307777"/>
          </a:xfrm>
          <a:prstGeom prst="rect">
            <a:avLst/>
          </a:prstGeom>
        </p:spPr>
        <p:txBody>
          <a:bodyPr wrap="square">
            <a:spAutoFit/>
          </a:bodyPr>
          <a:lstStyle/>
          <a:p>
            <a:r>
              <a:rPr lang="tr-TR" sz="1400" b="1" u="sng" spc="-40" dirty="0" smtClean="0"/>
              <a:t>f4 </a:t>
            </a:r>
            <a:r>
              <a:rPr lang="tr-TR" sz="1400" b="1" u="sng" spc="-40" dirty="0"/>
              <a:t>- istatistiği </a:t>
            </a:r>
            <a:r>
              <a:rPr lang="tr-TR" sz="1400" b="1" u="sng" spc="-40" dirty="0" smtClean="0"/>
              <a:t> ( </a:t>
            </a:r>
            <a:r>
              <a:rPr lang="tr-TR" sz="1400" b="1" u="sng" spc="-40" dirty="0" err="1" smtClean="0"/>
              <a:t>Dtest</a:t>
            </a:r>
            <a:r>
              <a:rPr lang="tr-TR" sz="1400" b="1" u="sng" spc="-40" dirty="0" smtClean="0"/>
              <a:t>, 3 </a:t>
            </a:r>
            <a:r>
              <a:rPr lang="tr-TR" sz="1400" b="1" u="sng" spc="-40" dirty="0" err="1"/>
              <a:t>populasyon</a:t>
            </a:r>
            <a:r>
              <a:rPr lang="tr-TR" sz="1400" b="1" u="sng" spc="-40" dirty="0"/>
              <a:t> arasında gen akışı, </a:t>
            </a:r>
            <a:r>
              <a:rPr lang="tr-TR" sz="1400" b="1" u="sng" spc="-40" dirty="0" smtClean="0"/>
              <a:t>karışım)</a:t>
            </a:r>
            <a:endParaRPr lang="tr-TR" sz="1400" b="1" u="sng" spc="-40" dirty="0"/>
          </a:p>
        </p:txBody>
      </p:sp>
      <p:sp>
        <p:nvSpPr>
          <p:cNvPr id="8" name="Dikdörtgen 7"/>
          <p:cNvSpPr/>
          <p:nvPr/>
        </p:nvSpPr>
        <p:spPr>
          <a:xfrm>
            <a:off x="7377106" y="6237312"/>
            <a:ext cx="1774845" cy="261610"/>
          </a:xfrm>
          <a:prstGeom prst="rect">
            <a:avLst/>
          </a:prstGeom>
        </p:spPr>
        <p:txBody>
          <a:bodyPr wrap="none">
            <a:spAutoFit/>
          </a:bodyPr>
          <a:lstStyle/>
          <a:p>
            <a:r>
              <a:rPr lang="tr-TR" sz="1100" dirty="0" smtClean="0"/>
              <a:t>(</a:t>
            </a:r>
            <a:r>
              <a:rPr lang="tr-TR" sz="1100" dirty="0" err="1" smtClean="0"/>
              <a:t>Sánchez-Quinto</a:t>
            </a:r>
            <a:r>
              <a:rPr lang="tr-TR" sz="1100" dirty="0" smtClean="0"/>
              <a:t> et al 2019)</a:t>
            </a:r>
            <a:endParaRPr lang="tr-TR" sz="1100" dirty="0"/>
          </a:p>
        </p:txBody>
      </p:sp>
      <p:sp>
        <p:nvSpPr>
          <p:cNvPr id="16" name="Dikdörtgen 15"/>
          <p:cNvSpPr/>
          <p:nvPr/>
        </p:nvSpPr>
        <p:spPr>
          <a:xfrm rot="18426675" flipH="1">
            <a:off x="7000534" y="2601399"/>
            <a:ext cx="46800" cy="1368000"/>
          </a:xfrm>
          <a:prstGeom prst="rect">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7" name="Dikdörtgen 16"/>
          <p:cNvSpPr/>
          <p:nvPr/>
        </p:nvSpPr>
        <p:spPr>
          <a:xfrm rot="18426675">
            <a:off x="6219824" y="3341678"/>
            <a:ext cx="45719" cy="46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8" name="Dikdörtgen 17"/>
          <p:cNvSpPr/>
          <p:nvPr/>
        </p:nvSpPr>
        <p:spPr>
          <a:xfrm rot="2384155" flipH="1" flipV="1">
            <a:off x="6132817" y="2739265"/>
            <a:ext cx="45719" cy="111067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0" name="Dikdörtgen 19"/>
          <p:cNvSpPr/>
          <p:nvPr/>
        </p:nvSpPr>
        <p:spPr>
          <a:xfrm rot="18426675" flipH="1">
            <a:off x="6572686" y="3008873"/>
            <a:ext cx="45719" cy="864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1" name="object 8"/>
          <p:cNvSpPr txBox="1"/>
          <p:nvPr/>
        </p:nvSpPr>
        <p:spPr>
          <a:xfrm>
            <a:off x="5549276" y="3774656"/>
            <a:ext cx="506313" cy="184666"/>
          </a:xfrm>
          <a:prstGeom prst="rect">
            <a:avLst/>
          </a:prstGeom>
        </p:spPr>
        <p:txBody>
          <a:bodyPr vert="horz" wrap="square" lIns="0" tIns="0" rIns="0" bIns="0" rtlCol="0">
            <a:spAutoFit/>
          </a:bodyPr>
          <a:lstStyle/>
          <a:p>
            <a:pPr marL="7813" algn="ctr"/>
            <a:r>
              <a:rPr sz="1200" b="1" dirty="0" smtClean="0">
                <a:solidFill>
                  <a:srgbClr val="C00000"/>
                </a:solidFill>
                <a:latin typeface="Book Antiqua"/>
                <a:cs typeface="Book Antiqua"/>
              </a:rPr>
              <a:t>Pop1</a:t>
            </a:r>
            <a:endParaRPr lang="tr-TR" sz="1200" b="1" dirty="0" smtClean="0">
              <a:solidFill>
                <a:srgbClr val="C00000"/>
              </a:solidFill>
              <a:latin typeface="Book Antiqua"/>
              <a:cs typeface="Book Antiqua"/>
            </a:endParaRPr>
          </a:p>
        </p:txBody>
      </p:sp>
      <p:sp>
        <p:nvSpPr>
          <p:cNvPr id="23" name="object 8"/>
          <p:cNvSpPr txBox="1"/>
          <p:nvPr/>
        </p:nvSpPr>
        <p:spPr>
          <a:xfrm>
            <a:off x="6150828" y="3774235"/>
            <a:ext cx="506313" cy="184666"/>
          </a:xfrm>
          <a:prstGeom prst="rect">
            <a:avLst/>
          </a:prstGeom>
        </p:spPr>
        <p:txBody>
          <a:bodyPr vert="horz" wrap="square" lIns="0" tIns="0" rIns="0" bIns="0" rtlCol="0">
            <a:spAutoFit/>
          </a:bodyPr>
          <a:lstStyle/>
          <a:p>
            <a:pPr marL="7813" algn="ctr"/>
            <a:r>
              <a:rPr sz="1200" b="1" dirty="0" smtClean="0">
                <a:solidFill>
                  <a:srgbClr val="C00000"/>
                </a:solidFill>
                <a:latin typeface="Book Antiqua"/>
                <a:cs typeface="Book Antiqua"/>
              </a:rPr>
              <a:t>Pop</a:t>
            </a:r>
            <a:r>
              <a:rPr lang="tr-TR" sz="1200" b="1" dirty="0" smtClean="0">
                <a:solidFill>
                  <a:srgbClr val="C00000"/>
                </a:solidFill>
                <a:latin typeface="Book Antiqua"/>
                <a:cs typeface="Book Antiqua"/>
              </a:rPr>
              <a:t>2</a:t>
            </a:r>
          </a:p>
        </p:txBody>
      </p:sp>
      <p:sp>
        <p:nvSpPr>
          <p:cNvPr id="24" name="object 8"/>
          <p:cNvSpPr txBox="1"/>
          <p:nvPr/>
        </p:nvSpPr>
        <p:spPr>
          <a:xfrm>
            <a:off x="6729149" y="3774235"/>
            <a:ext cx="506313" cy="184666"/>
          </a:xfrm>
          <a:prstGeom prst="rect">
            <a:avLst/>
          </a:prstGeom>
        </p:spPr>
        <p:txBody>
          <a:bodyPr vert="horz" wrap="square" lIns="0" tIns="0" rIns="0" bIns="0" rtlCol="0">
            <a:spAutoFit/>
          </a:bodyPr>
          <a:lstStyle/>
          <a:p>
            <a:pPr marL="7813" algn="ctr"/>
            <a:r>
              <a:rPr sz="1200" b="1" dirty="0" smtClean="0">
                <a:solidFill>
                  <a:srgbClr val="C00000"/>
                </a:solidFill>
                <a:latin typeface="Book Antiqua"/>
                <a:cs typeface="Book Antiqua"/>
              </a:rPr>
              <a:t>Po</a:t>
            </a:r>
            <a:r>
              <a:rPr lang="tr-TR" sz="1200" b="1" dirty="0" smtClean="0">
                <a:solidFill>
                  <a:srgbClr val="C00000"/>
                </a:solidFill>
                <a:latin typeface="Book Antiqua"/>
                <a:cs typeface="Book Antiqua"/>
              </a:rPr>
              <a:t>p</a:t>
            </a:r>
            <a:r>
              <a:rPr lang="tr-TR" sz="1200" b="1" dirty="0">
                <a:solidFill>
                  <a:srgbClr val="C00000"/>
                </a:solidFill>
                <a:latin typeface="Book Antiqua"/>
                <a:cs typeface="Book Antiqua"/>
              </a:rPr>
              <a:t>3</a:t>
            </a:r>
            <a:endParaRPr lang="tr-TR" sz="1200" b="1" dirty="0" smtClean="0">
              <a:solidFill>
                <a:srgbClr val="C00000"/>
              </a:solidFill>
              <a:latin typeface="Book Antiqua"/>
              <a:cs typeface="Book Antiqua"/>
            </a:endParaRPr>
          </a:p>
        </p:txBody>
      </p:sp>
      <p:sp>
        <p:nvSpPr>
          <p:cNvPr id="25" name="object 8"/>
          <p:cNvSpPr txBox="1"/>
          <p:nvPr/>
        </p:nvSpPr>
        <p:spPr>
          <a:xfrm>
            <a:off x="7089189" y="3757970"/>
            <a:ext cx="1083211" cy="184666"/>
          </a:xfrm>
          <a:prstGeom prst="rect">
            <a:avLst/>
          </a:prstGeom>
        </p:spPr>
        <p:txBody>
          <a:bodyPr vert="horz" wrap="square" lIns="0" tIns="0" rIns="0" bIns="0" rtlCol="0">
            <a:spAutoFit/>
          </a:bodyPr>
          <a:lstStyle/>
          <a:p>
            <a:pPr marL="7813" algn="ctr"/>
            <a:r>
              <a:rPr lang="tr-TR" sz="1200" b="1" dirty="0" err="1">
                <a:solidFill>
                  <a:srgbClr val="C00000"/>
                </a:solidFill>
                <a:latin typeface="Book Antiqua"/>
                <a:cs typeface="Book Antiqua"/>
              </a:rPr>
              <a:t>O</a:t>
            </a:r>
            <a:r>
              <a:rPr lang="tr-TR" sz="1200" b="1" dirty="0" err="1" smtClean="0">
                <a:solidFill>
                  <a:srgbClr val="C00000"/>
                </a:solidFill>
                <a:latin typeface="Book Antiqua"/>
                <a:cs typeface="Book Antiqua"/>
              </a:rPr>
              <a:t>utgroup</a:t>
            </a:r>
            <a:endParaRPr lang="tr-TR" sz="1200" b="1" dirty="0" smtClean="0">
              <a:solidFill>
                <a:srgbClr val="C00000"/>
              </a:solidFill>
              <a:latin typeface="Book Antiqua"/>
              <a:cs typeface="Book Antiqua"/>
            </a:endParaRPr>
          </a:p>
        </p:txBody>
      </p:sp>
      <p:sp>
        <p:nvSpPr>
          <p:cNvPr id="27" name="Dikdörtgen 26"/>
          <p:cNvSpPr/>
          <p:nvPr/>
        </p:nvSpPr>
        <p:spPr>
          <a:xfrm>
            <a:off x="7770124" y="2060552"/>
            <a:ext cx="1266372" cy="276999"/>
          </a:xfrm>
          <a:prstGeom prst="rect">
            <a:avLst/>
          </a:prstGeom>
        </p:spPr>
        <p:txBody>
          <a:bodyPr wrap="none">
            <a:spAutoFit/>
          </a:bodyPr>
          <a:lstStyle/>
          <a:p>
            <a:r>
              <a:rPr lang="tr-TR" sz="1200" spc="-102" dirty="0" smtClean="0">
                <a:latin typeface="Calibri" panose="020F0502020204030204" pitchFamily="34" charset="0"/>
                <a:cs typeface="Cambria"/>
              </a:rPr>
              <a:t>(</a:t>
            </a:r>
            <a:r>
              <a:rPr lang="tr-TR" sz="1200" spc="-102" dirty="0" err="1" smtClean="0">
                <a:latin typeface="Calibri" panose="020F0502020204030204" pitchFamily="34" charset="0"/>
                <a:cs typeface="Cambria"/>
              </a:rPr>
              <a:t>Patterson</a:t>
            </a:r>
            <a:r>
              <a:rPr lang="tr-TR" sz="1200" spc="-102" dirty="0" smtClean="0">
                <a:latin typeface="Calibri" panose="020F0502020204030204" pitchFamily="34" charset="0"/>
                <a:cs typeface="Cambria"/>
              </a:rPr>
              <a:t> </a:t>
            </a:r>
            <a:r>
              <a:rPr lang="tr-TR" sz="1200" spc="-102" dirty="0">
                <a:latin typeface="Calibri" panose="020F0502020204030204" pitchFamily="34" charset="0"/>
                <a:cs typeface="Cambria"/>
              </a:rPr>
              <a:t>et al </a:t>
            </a:r>
            <a:r>
              <a:rPr lang="tr-TR" sz="1200" spc="-102" dirty="0" smtClean="0">
                <a:latin typeface="Calibri" panose="020F0502020204030204" pitchFamily="34" charset="0"/>
                <a:cs typeface="Cambria"/>
              </a:rPr>
              <a:t>2012) </a:t>
            </a:r>
            <a:endParaRPr lang="tr-TR" sz="1200" dirty="0">
              <a:latin typeface="Calibri" panose="020F0502020204030204" pitchFamily="34" charset="0"/>
            </a:endParaRPr>
          </a:p>
        </p:txBody>
      </p:sp>
    </p:spTree>
    <p:extLst>
      <p:ext uri="{BB962C8B-B14F-4D97-AF65-F5344CB8AC3E}">
        <p14:creationId xmlns:p14="http://schemas.microsoft.com/office/powerpoint/2010/main" val="32503413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793" y="276037"/>
            <a:ext cx="4468255" cy="338554"/>
          </a:xfrm>
          <a:prstGeom prst="rect">
            <a:avLst/>
          </a:prstGeom>
        </p:spPr>
        <p:txBody>
          <a:bodyPr vert="horz" wrap="square" lIns="0" tIns="0" rIns="0" bIns="0" rtlCol="0">
            <a:spAutoFit/>
          </a:bodyPr>
          <a:lstStyle/>
          <a:p>
            <a:pPr marL="95250" algn="l"/>
            <a:r>
              <a:rPr sz="2200" b="1" u="sng" spc="-25" dirty="0">
                <a:latin typeface="+mn-lt"/>
                <a:cs typeface="Cambria"/>
              </a:rPr>
              <a:t>f3 </a:t>
            </a:r>
            <a:r>
              <a:rPr lang="tr-TR" sz="2200" b="1" u="sng" spc="-108" dirty="0">
                <a:latin typeface="+mn-lt"/>
                <a:cs typeface="Cambria"/>
              </a:rPr>
              <a:t>-</a:t>
            </a:r>
            <a:r>
              <a:rPr sz="2200" b="1" u="sng" spc="-172" dirty="0" smtClean="0">
                <a:latin typeface="+mn-lt"/>
                <a:cs typeface="Cambria"/>
              </a:rPr>
              <a:t> </a:t>
            </a:r>
            <a:r>
              <a:rPr sz="2200" b="1" u="sng" spc="-102" dirty="0" err="1" smtClean="0">
                <a:latin typeface="+mn-lt"/>
                <a:cs typeface="Cambria"/>
              </a:rPr>
              <a:t>istatisti</a:t>
            </a:r>
            <a:r>
              <a:rPr sz="2200" b="1" u="sng" spc="-102" dirty="0" err="1" smtClean="0">
                <a:latin typeface="+mn-lt"/>
                <a:cs typeface="Calibri"/>
              </a:rPr>
              <a:t>ğ</a:t>
            </a:r>
            <a:r>
              <a:rPr sz="2200" b="1" u="sng" spc="-102" dirty="0" err="1" smtClean="0">
                <a:latin typeface="+mn-lt"/>
                <a:cs typeface="Cambria"/>
              </a:rPr>
              <a:t>i</a:t>
            </a:r>
            <a:endParaRPr sz="2200" b="1" u="sng" dirty="0">
              <a:latin typeface="+mn-lt"/>
              <a:cs typeface="Cambria"/>
            </a:endParaRPr>
          </a:p>
        </p:txBody>
      </p:sp>
      <p:sp>
        <p:nvSpPr>
          <p:cNvPr id="8" name="object 8"/>
          <p:cNvSpPr txBox="1"/>
          <p:nvPr/>
        </p:nvSpPr>
        <p:spPr>
          <a:xfrm>
            <a:off x="466452" y="2463279"/>
            <a:ext cx="506313" cy="461665"/>
          </a:xfrm>
          <a:prstGeom prst="rect">
            <a:avLst/>
          </a:prstGeom>
        </p:spPr>
        <p:txBody>
          <a:bodyPr vert="horz" wrap="square" lIns="0" tIns="0" rIns="0" bIns="0" rtlCol="0">
            <a:spAutoFit/>
          </a:bodyPr>
          <a:lstStyle/>
          <a:p>
            <a:pPr marL="7813" algn="ctr"/>
            <a:r>
              <a:rPr sz="1500" b="1" dirty="0" smtClean="0">
                <a:solidFill>
                  <a:srgbClr val="C00000"/>
                </a:solidFill>
                <a:latin typeface="Book Antiqua"/>
                <a:cs typeface="Book Antiqua"/>
              </a:rPr>
              <a:t>Pop1</a:t>
            </a:r>
            <a:endParaRPr lang="tr-TR" sz="1500" b="1" dirty="0" smtClean="0">
              <a:solidFill>
                <a:srgbClr val="C00000"/>
              </a:solidFill>
              <a:latin typeface="Book Antiqua"/>
              <a:cs typeface="Book Antiqua"/>
            </a:endParaRPr>
          </a:p>
          <a:p>
            <a:pPr marL="7813" algn="ctr"/>
            <a:r>
              <a:rPr lang="tr-TR" sz="1500" b="1" dirty="0">
                <a:latin typeface="Book Antiqua"/>
                <a:cs typeface="Book Antiqua"/>
              </a:rPr>
              <a:t>a</a:t>
            </a:r>
            <a:endParaRPr sz="1500" dirty="0">
              <a:latin typeface="Book Antiqua"/>
              <a:cs typeface="Book Antiqua"/>
            </a:endParaRPr>
          </a:p>
        </p:txBody>
      </p:sp>
      <p:sp>
        <p:nvSpPr>
          <p:cNvPr id="9" name="object 9"/>
          <p:cNvSpPr txBox="1"/>
          <p:nvPr/>
        </p:nvSpPr>
        <p:spPr>
          <a:xfrm>
            <a:off x="1929094" y="2463279"/>
            <a:ext cx="506313" cy="461665"/>
          </a:xfrm>
          <a:prstGeom prst="rect">
            <a:avLst/>
          </a:prstGeom>
        </p:spPr>
        <p:txBody>
          <a:bodyPr vert="horz" wrap="square" lIns="0" tIns="0" rIns="0" bIns="0" rtlCol="0">
            <a:spAutoFit/>
          </a:bodyPr>
          <a:lstStyle/>
          <a:p>
            <a:pPr marL="7813" algn="ctr"/>
            <a:r>
              <a:rPr sz="1500" b="1" dirty="0" smtClean="0">
                <a:solidFill>
                  <a:srgbClr val="C00000"/>
                </a:solidFill>
                <a:latin typeface="Book Antiqua"/>
                <a:cs typeface="Book Antiqua"/>
              </a:rPr>
              <a:t>Pop2</a:t>
            </a:r>
            <a:endParaRPr lang="tr-TR" sz="1500" b="1" dirty="0" smtClean="0">
              <a:solidFill>
                <a:srgbClr val="C00000"/>
              </a:solidFill>
              <a:latin typeface="Book Antiqua"/>
              <a:cs typeface="Book Antiqua"/>
            </a:endParaRPr>
          </a:p>
          <a:p>
            <a:pPr marL="7813" algn="ctr"/>
            <a:r>
              <a:rPr lang="tr-TR" sz="1500" b="1" dirty="0">
                <a:latin typeface="Book Antiqua"/>
                <a:cs typeface="Book Antiqua"/>
              </a:rPr>
              <a:t>b</a:t>
            </a:r>
            <a:endParaRPr sz="1500" dirty="0">
              <a:latin typeface="Book Antiqua"/>
              <a:cs typeface="Book Antiqua"/>
            </a:endParaRPr>
          </a:p>
        </p:txBody>
      </p:sp>
      <p:sp>
        <p:nvSpPr>
          <p:cNvPr id="14" name="object 14"/>
          <p:cNvSpPr txBox="1"/>
          <p:nvPr/>
        </p:nvSpPr>
        <p:spPr>
          <a:xfrm>
            <a:off x="3945783" y="825209"/>
            <a:ext cx="4974405" cy="830997"/>
          </a:xfrm>
          <a:prstGeom prst="rect">
            <a:avLst/>
          </a:prstGeom>
        </p:spPr>
        <p:txBody>
          <a:bodyPr vert="horz" wrap="square" lIns="0" tIns="0" rIns="0" bIns="0" rtlCol="0">
            <a:spAutoFit/>
          </a:bodyPr>
          <a:lstStyle/>
          <a:p>
            <a:pPr marL="293563" indent="-285750" algn="just">
              <a:spcBef>
                <a:spcPts val="197"/>
              </a:spcBef>
              <a:buFont typeface="Wingdings" panose="05000000000000000000" pitchFamily="2" charset="2"/>
              <a:buChar char="Ø"/>
              <a:tabLst>
                <a:tab pos="280879" algn="l"/>
                <a:tab pos="281269" algn="l"/>
              </a:tabLst>
            </a:pPr>
            <a:r>
              <a:rPr lang="tr-TR" spc="28" dirty="0" smtClean="0">
                <a:cs typeface="Arial"/>
              </a:rPr>
              <a:t>Genom çapında </a:t>
            </a:r>
            <a:r>
              <a:rPr lang="tr-TR" spc="28" dirty="0" err="1" smtClean="0">
                <a:cs typeface="Arial"/>
              </a:rPr>
              <a:t>populasyon</a:t>
            </a:r>
            <a:r>
              <a:rPr lang="tr-TR" spc="28" dirty="0" smtClean="0">
                <a:cs typeface="Arial"/>
              </a:rPr>
              <a:t> </a:t>
            </a:r>
            <a:r>
              <a:rPr lang="tr-TR" spc="28" dirty="0" err="1" smtClean="0">
                <a:cs typeface="Arial"/>
              </a:rPr>
              <a:t>alel</a:t>
            </a:r>
            <a:r>
              <a:rPr lang="tr-TR" spc="28" dirty="0" smtClean="0">
                <a:cs typeface="Arial"/>
              </a:rPr>
              <a:t> frekansı verisini kullanarak, iki </a:t>
            </a:r>
            <a:r>
              <a:rPr dirty="0" smtClean="0">
                <a:cs typeface="Book Antiqua"/>
              </a:rPr>
              <a:t>test </a:t>
            </a:r>
            <a:r>
              <a:rPr spc="-3" dirty="0">
                <a:cs typeface="Book Antiqua"/>
              </a:rPr>
              <a:t>populasyonu arasında </a:t>
            </a:r>
            <a:r>
              <a:rPr spc="-12" dirty="0">
                <a:cs typeface="Book Antiqua"/>
              </a:rPr>
              <a:t>payla</a:t>
            </a:r>
            <a:r>
              <a:rPr spc="-12" dirty="0">
                <a:cs typeface="Arial"/>
              </a:rPr>
              <a:t>ş</a:t>
            </a:r>
            <a:r>
              <a:rPr spc="-12" dirty="0">
                <a:cs typeface="Book Antiqua"/>
              </a:rPr>
              <a:t>ılan </a:t>
            </a:r>
            <a:r>
              <a:rPr dirty="0" err="1">
                <a:cs typeface="Book Antiqua"/>
              </a:rPr>
              <a:t>genetik</a:t>
            </a:r>
            <a:r>
              <a:rPr spc="-6" dirty="0">
                <a:cs typeface="Book Antiqua"/>
              </a:rPr>
              <a:t> </a:t>
            </a:r>
            <a:r>
              <a:rPr dirty="0" err="1" smtClean="0">
                <a:cs typeface="Book Antiqua"/>
              </a:rPr>
              <a:t>sürüklenme</a:t>
            </a:r>
            <a:r>
              <a:rPr lang="tr-TR" dirty="0" err="1" smtClean="0">
                <a:cs typeface="Book Antiqua"/>
              </a:rPr>
              <a:t>yi</a:t>
            </a:r>
            <a:r>
              <a:rPr lang="tr-TR" dirty="0" smtClean="0">
                <a:cs typeface="Book Antiqua"/>
              </a:rPr>
              <a:t> ölçer</a:t>
            </a:r>
            <a:endParaRPr dirty="0">
              <a:cs typeface="Book Antiqua"/>
            </a:endParaRPr>
          </a:p>
        </p:txBody>
      </p:sp>
      <p:pic>
        <p:nvPicPr>
          <p:cNvPr id="1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4888" y="3933056"/>
            <a:ext cx="3477830" cy="24851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object 18"/>
          <p:cNvSpPr txBox="1"/>
          <p:nvPr/>
        </p:nvSpPr>
        <p:spPr>
          <a:xfrm>
            <a:off x="276452" y="3676575"/>
            <a:ext cx="2386013" cy="230832"/>
          </a:xfrm>
          <a:prstGeom prst="rect">
            <a:avLst/>
          </a:prstGeom>
        </p:spPr>
        <p:txBody>
          <a:bodyPr vert="horz" wrap="square" lIns="0" tIns="0" rIns="0" bIns="0" rtlCol="0">
            <a:spAutoFit/>
          </a:bodyPr>
          <a:lstStyle/>
          <a:p>
            <a:pPr marL="7813"/>
            <a:r>
              <a:rPr sz="1500" spc="-3" dirty="0">
                <a:cs typeface="Book Antiqua"/>
              </a:rPr>
              <a:t>ADMIXTOOLS </a:t>
            </a:r>
            <a:r>
              <a:rPr sz="1500" dirty="0">
                <a:cs typeface="Book Antiqua"/>
              </a:rPr>
              <a:t>-</a:t>
            </a:r>
            <a:r>
              <a:rPr sz="1500" spc="-55" dirty="0">
                <a:cs typeface="Book Antiqua"/>
              </a:rPr>
              <a:t> </a:t>
            </a:r>
            <a:r>
              <a:rPr sz="1500" dirty="0" smtClean="0">
                <a:cs typeface="Book Antiqua"/>
              </a:rPr>
              <a:t>qp3Pop</a:t>
            </a:r>
            <a:endParaRPr sz="1500" dirty="0">
              <a:cs typeface="Book Antiqua"/>
            </a:endParaRPr>
          </a:p>
        </p:txBody>
      </p:sp>
      <p:sp>
        <p:nvSpPr>
          <p:cNvPr id="22" name="Dikdörtgen 21"/>
          <p:cNvSpPr/>
          <p:nvPr/>
        </p:nvSpPr>
        <p:spPr>
          <a:xfrm>
            <a:off x="179512" y="3368798"/>
            <a:ext cx="1606722" cy="307777"/>
          </a:xfrm>
          <a:prstGeom prst="rect">
            <a:avLst/>
          </a:prstGeom>
        </p:spPr>
        <p:txBody>
          <a:bodyPr wrap="none">
            <a:spAutoFit/>
          </a:bodyPr>
          <a:lstStyle/>
          <a:p>
            <a:r>
              <a:rPr lang="tr-TR" sz="1400" spc="-102" dirty="0" smtClean="0">
                <a:latin typeface="Cambria"/>
                <a:cs typeface="Cambria"/>
              </a:rPr>
              <a:t>(</a:t>
            </a:r>
            <a:r>
              <a:rPr lang="tr-TR" sz="1400" spc="-102" dirty="0" err="1" smtClean="0">
                <a:latin typeface="Cambria"/>
                <a:cs typeface="Cambria"/>
              </a:rPr>
              <a:t>Patterson</a:t>
            </a:r>
            <a:r>
              <a:rPr lang="tr-TR" sz="1400" spc="-102" dirty="0" smtClean="0">
                <a:latin typeface="Cambria"/>
                <a:cs typeface="Cambria"/>
              </a:rPr>
              <a:t> </a:t>
            </a:r>
            <a:r>
              <a:rPr lang="tr-TR" sz="1400" spc="-102" dirty="0">
                <a:latin typeface="Cambria"/>
                <a:cs typeface="Cambria"/>
              </a:rPr>
              <a:t>et al </a:t>
            </a:r>
            <a:r>
              <a:rPr lang="tr-TR" sz="1400" spc="-102" dirty="0" smtClean="0">
                <a:latin typeface="Cambria"/>
                <a:cs typeface="Cambria"/>
              </a:rPr>
              <a:t>2012) </a:t>
            </a:r>
            <a:endParaRPr lang="tr-TR" sz="1400" dirty="0"/>
          </a:p>
        </p:txBody>
      </p:sp>
      <p:sp>
        <p:nvSpPr>
          <p:cNvPr id="24" name="Dikdörtgen 23"/>
          <p:cNvSpPr/>
          <p:nvPr/>
        </p:nvSpPr>
        <p:spPr>
          <a:xfrm rot="18426675">
            <a:off x="2647580" y="665980"/>
            <a:ext cx="104400" cy="1995019"/>
          </a:xfrm>
          <a:prstGeom prst="rect">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5" name="Dikdörtgen 24"/>
          <p:cNvSpPr/>
          <p:nvPr/>
        </p:nvSpPr>
        <p:spPr>
          <a:xfrm rot="18426675">
            <a:off x="1820604" y="1393955"/>
            <a:ext cx="104400" cy="11376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3" name="Dikdörtgen 22"/>
          <p:cNvSpPr/>
          <p:nvPr/>
        </p:nvSpPr>
        <p:spPr>
          <a:xfrm rot="2384155">
            <a:off x="1272318" y="780068"/>
            <a:ext cx="104067" cy="176684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6" name="object 9"/>
          <p:cNvSpPr txBox="1"/>
          <p:nvPr/>
        </p:nvSpPr>
        <p:spPr>
          <a:xfrm>
            <a:off x="2987824" y="2449724"/>
            <a:ext cx="1514425" cy="461665"/>
          </a:xfrm>
          <a:prstGeom prst="rect">
            <a:avLst/>
          </a:prstGeom>
        </p:spPr>
        <p:txBody>
          <a:bodyPr vert="horz" wrap="square" lIns="0" tIns="0" rIns="0" bIns="0" rtlCol="0">
            <a:spAutoFit/>
          </a:bodyPr>
          <a:lstStyle/>
          <a:p>
            <a:pPr marL="7813" algn="ctr"/>
            <a:r>
              <a:rPr sz="1500" b="1" dirty="0" smtClean="0">
                <a:solidFill>
                  <a:srgbClr val="C00000"/>
                </a:solidFill>
                <a:latin typeface="Book Antiqua"/>
                <a:cs typeface="Book Antiqua"/>
              </a:rPr>
              <a:t>Pop</a:t>
            </a:r>
            <a:r>
              <a:rPr lang="tr-TR" sz="1500" b="1" dirty="0" smtClean="0">
                <a:solidFill>
                  <a:srgbClr val="C00000"/>
                </a:solidFill>
                <a:latin typeface="Book Antiqua"/>
                <a:cs typeface="Book Antiqua"/>
              </a:rPr>
              <a:t>3 (</a:t>
            </a:r>
            <a:r>
              <a:rPr lang="tr-TR" sz="1500" b="1" dirty="0" err="1" smtClean="0">
                <a:solidFill>
                  <a:srgbClr val="C00000"/>
                </a:solidFill>
                <a:latin typeface="Book Antiqua"/>
                <a:cs typeface="Book Antiqua"/>
              </a:rPr>
              <a:t>outgroup</a:t>
            </a:r>
            <a:r>
              <a:rPr lang="tr-TR" sz="1500" b="1" dirty="0" smtClean="0">
                <a:solidFill>
                  <a:srgbClr val="C00000"/>
                </a:solidFill>
                <a:latin typeface="Book Antiqua"/>
                <a:cs typeface="Book Antiqua"/>
              </a:rPr>
              <a:t>)</a:t>
            </a:r>
          </a:p>
          <a:p>
            <a:pPr marL="7813" algn="ctr"/>
            <a:r>
              <a:rPr lang="tr-TR" sz="1500" b="1" dirty="0">
                <a:latin typeface="Book Antiqua"/>
                <a:cs typeface="Book Antiqua"/>
              </a:rPr>
              <a:t>c</a:t>
            </a:r>
            <a:endParaRPr sz="1500" dirty="0">
              <a:latin typeface="Book Antiqua"/>
              <a:cs typeface="Book Antiqua"/>
            </a:endParaRPr>
          </a:p>
        </p:txBody>
      </p:sp>
      <p:sp>
        <p:nvSpPr>
          <p:cNvPr id="27" name="Metin kutusu 26"/>
          <p:cNvSpPr txBox="1"/>
          <p:nvPr/>
        </p:nvSpPr>
        <p:spPr>
          <a:xfrm>
            <a:off x="5148064" y="1916832"/>
            <a:ext cx="2736304" cy="1077218"/>
          </a:xfrm>
          <a:prstGeom prst="rect">
            <a:avLst/>
          </a:prstGeom>
          <a:noFill/>
        </p:spPr>
        <p:txBody>
          <a:bodyPr wrap="square" rtlCol="0">
            <a:spAutoFit/>
          </a:bodyPr>
          <a:lstStyle/>
          <a:p>
            <a:r>
              <a:rPr lang="tr-TR" sz="1600" dirty="0"/>
              <a:t>f</a:t>
            </a:r>
            <a:r>
              <a:rPr lang="tr-TR" sz="1600" dirty="0" smtClean="0"/>
              <a:t>3 = (c-a) (c-b)      </a:t>
            </a:r>
          </a:p>
          <a:p>
            <a:r>
              <a:rPr lang="tr-TR" sz="1600" dirty="0" smtClean="0"/>
              <a:t>a, b, c : </a:t>
            </a:r>
            <a:r>
              <a:rPr lang="tr-TR" sz="1600" dirty="0" err="1"/>
              <a:t>a</a:t>
            </a:r>
            <a:r>
              <a:rPr lang="tr-TR" sz="1600" dirty="0" err="1" smtClean="0"/>
              <a:t>lel</a:t>
            </a:r>
            <a:r>
              <a:rPr lang="tr-TR" sz="1600" dirty="0" smtClean="0"/>
              <a:t> frekansı</a:t>
            </a:r>
          </a:p>
          <a:p>
            <a:endParaRPr lang="tr-TR" sz="1600" dirty="0" smtClean="0"/>
          </a:p>
          <a:p>
            <a:endParaRPr lang="tr-TR" sz="1600" dirty="0" smtClean="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2986" y="4081890"/>
            <a:ext cx="2550125" cy="23643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72" y="4081890"/>
            <a:ext cx="2473012" cy="24851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Dikdörtgen 3"/>
          <p:cNvSpPr/>
          <p:nvPr/>
        </p:nvSpPr>
        <p:spPr>
          <a:xfrm>
            <a:off x="1143282" y="2946430"/>
            <a:ext cx="1988558" cy="338554"/>
          </a:xfrm>
          <a:prstGeom prst="rect">
            <a:avLst/>
          </a:prstGeom>
        </p:spPr>
        <p:txBody>
          <a:bodyPr wrap="none">
            <a:spAutoFit/>
          </a:bodyPr>
          <a:lstStyle/>
          <a:p>
            <a:r>
              <a:rPr lang="tr-TR" sz="1600" dirty="0"/>
              <a:t>f3(Pop1, Pop2; Pop3) </a:t>
            </a:r>
          </a:p>
        </p:txBody>
      </p:sp>
    </p:spTree>
    <p:extLst>
      <p:ext uri="{BB962C8B-B14F-4D97-AF65-F5344CB8AC3E}">
        <p14:creationId xmlns:p14="http://schemas.microsoft.com/office/powerpoint/2010/main" val="31670799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2165</TotalTime>
  <Words>518</Words>
  <Application>Microsoft Office PowerPoint</Application>
  <PresentationFormat>Ekran Gösterisi (4:3)</PresentationFormat>
  <Paragraphs>106</Paragraphs>
  <Slides>12</Slides>
  <Notes>3</Notes>
  <HiddenSlides>0</HiddenSlides>
  <MMClips>0</MMClips>
  <ScaleCrop>false</ScaleCrop>
  <HeadingPairs>
    <vt:vector size="4" baseType="variant">
      <vt:variant>
        <vt:lpstr>Tema</vt:lpstr>
      </vt:variant>
      <vt:variant>
        <vt:i4>1</vt:i4>
      </vt:variant>
      <vt:variant>
        <vt:lpstr>Slayt Başlıkları</vt:lpstr>
      </vt:variant>
      <vt:variant>
        <vt:i4>12</vt:i4>
      </vt:variant>
    </vt:vector>
  </HeadingPairs>
  <TitlesOfParts>
    <vt:vector size="13" baseType="lpstr">
      <vt:lpstr>Ofis Teması</vt:lpstr>
      <vt:lpstr>PowerPoint Sunusu</vt:lpstr>
      <vt:lpstr>İnsan aDNA Çalışmaları İçin Kazı Alanında Uygulanan Örnekleme Yöntemi</vt:lpstr>
      <vt:lpstr>PowerPoint Sunusu</vt:lpstr>
      <vt:lpstr>PowerPoint Sunusu</vt:lpstr>
      <vt:lpstr>PowerPoint Sunusu</vt:lpstr>
      <vt:lpstr>PowerPoint Sunusu</vt:lpstr>
      <vt:lpstr>PowerPoint Sunusu</vt:lpstr>
      <vt:lpstr>PowerPoint Sunusu</vt:lpstr>
      <vt:lpstr>f3 - istatistiği</vt:lpstr>
      <vt:lpstr>PowerPoint Sunusu</vt:lpstr>
      <vt:lpstr>PowerPoint Sunusu</vt:lpstr>
      <vt:lpstr>PowerPoint Sunusu</vt:lpstr>
    </vt:vector>
  </TitlesOfParts>
  <Company>By NeC ® 2010 | Katilimsiz.Com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REYHANY</dc:creator>
  <cp:lastModifiedBy>REYHANY</cp:lastModifiedBy>
  <cp:revision>57</cp:revision>
  <dcterms:created xsi:type="dcterms:W3CDTF">2020-01-04T20:16:12Z</dcterms:created>
  <dcterms:modified xsi:type="dcterms:W3CDTF">2020-02-05T13:44:00Z</dcterms:modified>
</cp:coreProperties>
</file>