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7" r:id="rId2"/>
    <p:sldId id="258" r:id="rId3"/>
    <p:sldId id="297" r:id="rId4"/>
    <p:sldId id="260" r:id="rId5"/>
    <p:sldId id="272" r:id="rId6"/>
    <p:sldId id="298" r:id="rId7"/>
    <p:sldId id="299" r:id="rId8"/>
    <p:sldId id="300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8" r:id="rId24"/>
    <p:sldId id="289" r:id="rId25"/>
    <p:sldId id="290" r:id="rId26"/>
    <p:sldId id="291" r:id="rId27"/>
    <p:sldId id="292" r:id="rId28"/>
    <p:sldId id="293" r:id="rId29"/>
    <p:sldId id="296" r:id="rId30"/>
    <p:sldId id="294" r:id="rId31"/>
    <p:sldId id="295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6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7365B-8C7F-A249-91BA-F583F110278A}" type="datetimeFigureOut">
              <a:rPr lang="en-US" smtClean="0"/>
              <a:t>30/01/19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0FE03-A672-A54F-AA8C-10BFAD235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87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aligner cannot always assign a read to its point of origin with high confidence. For instance, a read that originated inside a repeat element might align equally well to many occurrences of the element throughout the genome, leaving the aligner with no basis for preferring one over the others.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Mapping quality is related to "uniqueness." We say an alignment is unique if it has a much higher alignment score than all the other possible alignments. The bigger the gap between the best alignment's score and the second-best alignment's score, the more unique the best alignment, and the higher its mapping quality should be.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BBC8D-6286-754D-9983-607390D6BF2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63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aligner cannot always assign a read to its point of origin with high confidence. For instance, a read that originated inside a repeat element might align equally well to many occurrences of the element throughout the genome, leaving the aligner with no basis for preferring one over the others.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Mapping quality is related to "uniqueness." We say an alignment is unique if it has a much higher alignment score than all the other possible alignments. The bigger the gap between the best alignment's score and the second-best alignment's score, the more unique the best alignment, and the higher its mapping quality should be.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BBC8D-6286-754D-9983-607390D6BF2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63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aligner cannot always assign a read to its point of origin with high confidence. For instance, a read that originated inside a repeat element might align equally well to many occurrences of the element throughout the genome, leaving the aligner with no basis for preferring one over the others.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Mapping quality is related to "uniqueness." We say an alignment is unique if it has a much higher alignment score than all the other possible alignments. The bigger the gap between the best alignment's score and the second-best alignment's score, the more unique the best alignment, and the higher its mapping quality should be.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BBC8D-6286-754D-9983-607390D6BF2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63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aligner cannot always assign a read to its point of origin with high confidence. For instance, a read that originated inside a repeat element might align equally well to many occurrences of the element throughout the genome, leaving the aligner with no basis for preferring one over the others.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Mapping quality is related to "uniqueness." We say an alignment is unique if it has a much higher alignment score than all the other possible alignments. The bigger the gap between the best alignment's score and the second-best alignment's score, the more unique the best alignment, and the higher its mapping quality should be.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BBC8D-6286-754D-9983-607390D6BF2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63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aligner cannot always assign a read to its point of origin with high confidence. For instance, a read that originated inside a repeat element might align equally well to many occurrences of the element throughout the genome, leaving the aligner with no basis for preferring one over the others.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Mapping quality is related to "uniqueness." We say an alignment is unique if it has a much higher alignment score than all the other possible alignments. The bigger the gap between the best alignment's score and the second-best alignment's score, the more unique the best alignment, and the higher its mapping quality should be.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BBC8D-6286-754D-9983-607390D6BF2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63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DDC3-DE8D-F44E-B279-DBAAB5AAFA37}" type="datetimeFigureOut">
              <a:rPr lang="en-US" smtClean="0"/>
              <a:t>30/01/19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833F1-4AEE-BB48-9DCF-AAEAD9DD7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2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DDC3-DE8D-F44E-B279-DBAAB5AAFA37}" type="datetimeFigureOut">
              <a:rPr lang="en-US" smtClean="0"/>
              <a:t>30/01/19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833F1-4AEE-BB48-9DCF-AAEAD9DD7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17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DDC3-DE8D-F44E-B279-DBAAB5AAFA37}" type="datetimeFigureOut">
              <a:rPr lang="en-US" smtClean="0"/>
              <a:t>30/01/19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833F1-4AEE-BB48-9DCF-AAEAD9DD7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8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DDC3-DE8D-F44E-B279-DBAAB5AAFA37}" type="datetimeFigureOut">
              <a:rPr lang="en-US" smtClean="0"/>
              <a:t>30/01/19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833F1-4AEE-BB48-9DCF-AAEAD9DD7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678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DDC3-DE8D-F44E-B279-DBAAB5AAFA37}" type="datetimeFigureOut">
              <a:rPr lang="en-US" smtClean="0"/>
              <a:t>30/01/19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833F1-4AEE-BB48-9DCF-AAEAD9DD7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9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DDC3-DE8D-F44E-B279-DBAAB5AAFA37}" type="datetimeFigureOut">
              <a:rPr lang="en-US" smtClean="0"/>
              <a:t>30/01/19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833F1-4AEE-BB48-9DCF-AAEAD9DD7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5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DDC3-DE8D-F44E-B279-DBAAB5AAFA37}" type="datetimeFigureOut">
              <a:rPr lang="en-US" smtClean="0"/>
              <a:t>30/01/19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833F1-4AEE-BB48-9DCF-AAEAD9DD7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08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DDC3-DE8D-F44E-B279-DBAAB5AAFA37}" type="datetimeFigureOut">
              <a:rPr lang="en-US" smtClean="0"/>
              <a:t>30/01/19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833F1-4AEE-BB48-9DCF-AAEAD9DD7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36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DDC3-DE8D-F44E-B279-DBAAB5AAFA37}" type="datetimeFigureOut">
              <a:rPr lang="en-US" smtClean="0"/>
              <a:t>30/01/19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833F1-4AEE-BB48-9DCF-AAEAD9DD7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73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DDC3-DE8D-F44E-B279-DBAAB5AAFA37}" type="datetimeFigureOut">
              <a:rPr lang="en-US" smtClean="0"/>
              <a:t>30/01/19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833F1-4AEE-BB48-9DCF-AAEAD9DD7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52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DDC3-DE8D-F44E-B279-DBAAB5AAFA37}" type="datetimeFigureOut">
              <a:rPr lang="en-US" smtClean="0"/>
              <a:t>30/01/19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833F1-4AEE-BB48-9DCF-AAEAD9DD7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61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EDDC3-DE8D-F44E-B279-DBAAB5AAFA37}" type="datetimeFigureOut">
              <a:rPr lang="en-US" smtClean="0"/>
              <a:t>30/01/19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833F1-4AEE-BB48-9DCF-AAEAD9DD7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78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/>
              <a:t>Dizi</a:t>
            </a:r>
            <a:r>
              <a:rPr lang="en-US" b="1" dirty="0" smtClean="0"/>
              <a:t> </a:t>
            </a:r>
            <a:r>
              <a:rPr lang="en-US" b="1" dirty="0" err="1" smtClean="0"/>
              <a:t>Yerlestirme</a:t>
            </a:r>
            <a:r>
              <a:rPr lang="en-US" b="1" dirty="0" smtClean="0"/>
              <a:t> </a:t>
            </a:r>
            <a:r>
              <a:rPr lang="en-US" b="1" dirty="0" err="1" smtClean="0"/>
              <a:t>ve</a:t>
            </a:r>
            <a:r>
              <a:rPr lang="en-US" b="1" dirty="0" smtClean="0"/>
              <a:t> </a:t>
            </a:r>
            <a:r>
              <a:rPr lang="en-US" b="1" dirty="0" err="1" smtClean="0"/>
              <a:t>Varyant</a:t>
            </a:r>
            <a:r>
              <a:rPr lang="en-US" b="1" dirty="0" smtClean="0"/>
              <a:t> </a:t>
            </a:r>
            <a:r>
              <a:rPr lang="en-US" b="1" dirty="0" err="1" smtClean="0"/>
              <a:t>Tespiti</a:t>
            </a:r>
            <a:r>
              <a:rPr lang="en-US" b="1" dirty="0" smtClean="0"/>
              <a:t> </a:t>
            </a:r>
            <a:r>
              <a:rPr lang="en-US" b="1" dirty="0" err="1"/>
              <a:t>P</a:t>
            </a:r>
            <a:r>
              <a:rPr lang="en-US" b="1" dirty="0" err="1" smtClean="0"/>
              <a:t>ratigi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560-ACD1-FB46-BD22-93D54C53683C}" type="slidenum">
              <a:rPr lang="en-US" smtClean="0"/>
              <a:t>1</a:t>
            </a:fld>
            <a:endParaRPr lang="en-US"/>
          </a:p>
        </p:txBody>
      </p:sp>
      <p:sp>
        <p:nvSpPr>
          <p:cNvPr id="5" name="Subtitle 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6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Tugce Bilgin Sonay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21951" y="6488668"/>
            <a:ext cx="362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GenomBilim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Kis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Okulu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2019,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Ege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Uni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729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400857" y="1893252"/>
            <a:ext cx="4075893" cy="3964623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605743" y="1893252"/>
            <a:ext cx="4093757" cy="3964623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87374" y="750252"/>
            <a:ext cx="354012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 smtClean="0"/>
              <a:t>Oncesi</a:t>
            </a:r>
            <a:endParaRPr lang="en-US" b="1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930774" y="750252"/>
            <a:ext cx="354012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 smtClean="0"/>
              <a:t>Sonrasi</a:t>
            </a:r>
            <a:endParaRPr lang="en-US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560-ACD1-FB46-BD22-93D54C5368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80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ounded Rectangle 90"/>
          <p:cNvSpPr/>
          <p:nvPr/>
        </p:nvSpPr>
        <p:spPr>
          <a:xfrm>
            <a:off x="4908351" y="269136"/>
            <a:ext cx="4045149" cy="197310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644290" y="342924"/>
            <a:ext cx="1264913" cy="15535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2864013" y="913924"/>
            <a:ext cx="910064" cy="800157"/>
            <a:chOff x="517357" y="648774"/>
            <a:chExt cx="2022744" cy="1437137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678820" y="861356"/>
              <a:ext cx="124085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17357" y="648774"/>
              <a:ext cx="161399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45818" y="1276544"/>
              <a:ext cx="107385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50930" y="1063962"/>
              <a:ext cx="13804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78820" y="1670723"/>
              <a:ext cx="180377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17357" y="1458141"/>
              <a:ext cx="202274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137784" y="2085911"/>
              <a:ext cx="78189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45818" y="1873329"/>
              <a:ext cx="124085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7" name="Picture 106" descr="Screen Shot 2015-05-11 at 12.26.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94" y="754359"/>
            <a:ext cx="1403656" cy="1142065"/>
          </a:xfrm>
          <a:prstGeom prst="rect">
            <a:avLst/>
          </a:prstGeom>
        </p:spPr>
      </p:pic>
      <p:sp>
        <p:nvSpPr>
          <p:cNvPr id="109" name="Right Arrow 108"/>
          <p:cNvSpPr/>
          <p:nvPr/>
        </p:nvSpPr>
        <p:spPr>
          <a:xfrm>
            <a:off x="1716705" y="1045887"/>
            <a:ext cx="864085" cy="53967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988341" y="500816"/>
            <a:ext cx="3820093" cy="1486886"/>
            <a:chOff x="3102136" y="1098241"/>
            <a:chExt cx="5627638" cy="1766118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3102136" y="2804479"/>
              <a:ext cx="5627638" cy="0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3649569" y="1127409"/>
              <a:ext cx="4581849" cy="1464488"/>
              <a:chOff x="-476209" y="648774"/>
              <a:chExt cx="4581849" cy="1464488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>
                <a:off x="-103070" y="861356"/>
                <a:ext cx="124085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-476209" y="648774"/>
                <a:ext cx="161399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1382746" y="1276544"/>
                <a:ext cx="107385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447574" y="1063962"/>
                <a:ext cx="138042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1382746" y="1698074"/>
                <a:ext cx="180377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773707" y="1458141"/>
                <a:ext cx="202274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3323750" y="2113262"/>
                <a:ext cx="78189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2366682" y="1918611"/>
                <a:ext cx="124085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Connector 22"/>
            <p:cNvCxnSpPr/>
            <p:nvPr/>
          </p:nvCxnSpPr>
          <p:spPr>
            <a:xfrm>
              <a:off x="3649569" y="1127409"/>
              <a:ext cx="0" cy="1677070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269977" y="1098241"/>
              <a:ext cx="0" cy="1677070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999927" y="1338174"/>
              <a:ext cx="0" cy="1466305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263562" y="1398054"/>
              <a:ext cx="0" cy="1466305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4573352" y="1542597"/>
              <a:ext cx="25107" cy="1261882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5928665" y="1602477"/>
              <a:ext cx="25107" cy="1261882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5483417" y="1755179"/>
              <a:ext cx="25108" cy="1049300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6864715" y="1910485"/>
              <a:ext cx="25108" cy="953874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4899485" y="1907579"/>
              <a:ext cx="36497" cy="896900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7275797" y="2143447"/>
              <a:ext cx="36498" cy="631864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6455963" y="2389291"/>
              <a:ext cx="36498" cy="415188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7712294" y="2397246"/>
              <a:ext cx="36498" cy="407233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7467776" y="2591897"/>
              <a:ext cx="1" cy="212582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8213169" y="2585127"/>
              <a:ext cx="36498" cy="219352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Arrow 44"/>
          <p:cNvSpPr/>
          <p:nvPr/>
        </p:nvSpPr>
        <p:spPr>
          <a:xfrm>
            <a:off x="3972703" y="990337"/>
            <a:ext cx="864085" cy="53967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2488294" y="342924"/>
            <a:ext cx="1611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Kisa</a:t>
            </a:r>
            <a:r>
              <a:rPr lang="en-US" sz="2000" dirty="0" smtClean="0"/>
              <a:t> </a:t>
            </a:r>
            <a:r>
              <a:rPr lang="en-US" sz="2000" dirty="0" err="1" smtClean="0"/>
              <a:t>Diziler</a:t>
            </a:r>
            <a:endParaRPr lang="en-US" sz="2000" dirty="0"/>
          </a:p>
        </p:txBody>
      </p:sp>
      <p:sp>
        <p:nvSpPr>
          <p:cNvPr id="81" name="TextBox 80"/>
          <p:cNvSpPr txBox="1"/>
          <p:nvPr/>
        </p:nvSpPr>
        <p:spPr>
          <a:xfrm>
            <a:off x="6881575" y="347929"/>
            <a:ext cx="1929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err="1" smtClean="0"/>
              <a:t>Parcacik</a:t>
            </a:r>
            <a:r>
              <a:rPr lang="en-US" sz="2000" dirty="0" smtClean="0"/>
              <a:t> </a:t>
            </a:r>
            <a:r>
              <a:rPr lang="en-US" sz="2000" dirty="0" err="1" smtClean="0"/>
              <a:t>yerlestirme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560-ACD1-FB46-BD22-93D54C5368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24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17357" y="1367342"/>
            <a:ext cx="2022744" cy="1437137"/>
            <a:chOff x="517357" y="648774"/>
            <a:chExt cx="2022744" cy="1437137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678820" y="861356"/>
              <a:ext cx="124085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17357" y="648774"/>
              <a:ext cx="161399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45818" y="1276544"/>
              <a:ext cx="107385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50930" y="1063962"/>
              <a:ext cx="13804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78820" y="1670723"/>
              <a:ext cx="180377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17357" y="1458141"/>
              <a:ext cx="202274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137784" y="2085911"/>
              <a:ext cx="78189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45818" y="1873329"/>
              <a:ext cx="124085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4380686" y="1579948"/>
            <a:ext cx="331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Kisa</a:t>
            </a:r>
            <a:r>
              <a:rPr lang="en-US" dirty="0" smtClean="0"/>
              <a:t> </a:t>
            </a:r>
            <a:r>
              <a:rPr lang="en-US" dirty="0" err="1" smtClean="0"/>
              <a:t>dizileri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refereans</a:t>
            </a:r>
            <a:r>
              <a:rPr lang="en-US" dirty="0" smtClean="0"/>
              <a:t> </a:t>
            </a:r>
            <a:r>
              <a:rPr lang="en-US" dirty="0" err="1" smtClean="0"/>
              <a:t>genomununa</a:t>
            </a:r>
            <a:r>
              <a:rPr lang="en-US" dirty="0" smtClean="0"/>
              <a:t> gore </a:t>
            </a:r>
            <a:r>
              <a:rPr lang="en-US" dirty="0" err="1" smtClean="0"/>
              <a:t>yerlestirmek</a:t>
            </a:r>
            <a:endParaRPr lang="en-US" dirty="0"/>
          </a:p>
        </p:txBody>
      </p:sp>
      <p:grpSp>
        <p:nvGrpSpPr>
          <p:cNvPr id="74" name="Group 73"/>
          <p:cNvGrpSpPr/>
          <p:nvPr/>
        </p:nvGrpSpPr>
        <p:grpSpPr>
          <a:xfrm>
            <a:off x="2219260" y="2930444"/>
            <a:ext cx="5627638" cy="1706238"/>
            <a:chOff x="3102136" y="1098241"/>
            <a:chExt cx="5627638" cy="170623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102136" y="2804479"/>
              <a:ext cx="5627638" cy="0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649569" y="1127409"/>
              <a:ext cx="161399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649569" y="1127409"/>
              <a:ext cx="0" cy="1677070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269977" y="1098241"/>
              <a:ext cx="0" cy="1677070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 smtClean="0"/>
              <a:t>Parcacik</a:t>
            </a:r>
            <a:r>
              <a:rPr lang="en-US" b="1" dirty="0" smtClean="0"/>
              <a:t> </a:t>
            </a:r>
            <a:r>
              <a:rPr lang="en-US" b="1" dirty="0" err="1" smtClean="0"/>
              <a:t>Yerlestirme</a:t>
            </a:r>
            <a:endParaRPr lang="en-US" b="1" dirty="0"/>
          </a:p>
        </p:txBody>
      </p:sp>
      <p:sp>
        <p:nvSpPr>
          <p:cNvPr id="2" name="Bent Arrow 1"/>
          <p:cNvSpPr/>
          <p:nvPr/>
        </p:nvSpPr>
        <p:spPr>
          <a:xfrm rot="5400000">
            <a:off x="3125247" y="1360894"/>
            <a:ext cx="809367" cy="1247432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560-ACD1-FB46-BD22-93D54C53683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69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17357" y="1367342"/>
            <a:ext cx="2022744" cy="1437137"/>
            <a:chOff x="517357" y="648774"/>
            <a:chExt cx="2022744" cy="1437137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678820" y="861356"/>
              <a:ext cx="124085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17357" y="648774"/>
              <a:ext cx="161399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45818" y="1276544"/>
              <a:ext cx="107385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50930" y="1063962"/>
              <a:ext cx="13804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78820" y="1670723"/>
              <a:ext cx="180377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17357" y="1458141"/>
              <a:ext cx="202274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137784" y="2085911"/>
              <a:ext cx="78189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45818" y="1873329"/>
              <a:ext cx="124085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2219260" y="2930444"/>
            <a:ext cx="5627638" cy="1766118"/>
            <a:chOff x="3102136" y="1098241"/>
            <a:chExt cx="5627638" cy="176611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102136" y="2804479"/>
              <a:ext cx="5627638" cy="0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3649569" y="1127409"/>
              <a:ext cx="4581849" cy="1464488"/>
              <a:chOff x="-476209" y="648774"/>
              <a:chExt cx="4581849" cy="1464488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-103070" y="861356"/>
                <a:ext cx="124085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-476209" y="648774"/>
                <a:ext cx="161399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382746" y="1276544"/>
                <a:ext cx="107385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447574" y="1063962"/>
                <a:ext cx="138042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382746" y="1698074"/>
                <a:ext cx="180377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773707" y="1458141"/>
                <a:ext cx="202274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3323750" y="2113262"/>
                <a:ext cx="78189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2366682" y="1918611"/>
                <a:ext cx="124085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Straight Connector 40"/>
            <p:cNvCxnSpPr/>
            <p:nvPr/>
          </p:nvCxnSpPr>
          <p:spPr>
            <a:xfrm>
              <a:off x="3649569" y="1127409"/>
              <a:ext cx="0" cy="1677070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269977" y="1098241"/>
              <a:ext cx="0" cy="1677070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999927" y="1338174"/>
              <a:ext cx="0" cy="1466305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5263562" y="1398054"/>
              <a:ext cx="0" cy="1466305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4573352" y="1542597"/>
              <a:ext cx="25107" cy="1261882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5928665" y="1602477"/>
              <a:ext cx="25107" cy="1261882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5483417" y="1755179"/>
              <a:ext cx="25108" cy="1049300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6864715" y="1910485"/>
              <a:ext cx="25108" cy="953874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4899485" y="1907579"/>
              <a:ext cx="36497" cy="896900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7275797" y="2143447"/>
              <a:ext cx="36498" cy="631864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6455963" y="2389291"/>
              <a:ext cx="36498" cy="415188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7712294" y="2397246"/>
              <a:ext cx="36498" cy="407233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7467776" y="2591897"/>
              <a:ext cx="1" cy="212582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8213169" y="2585127"/>
              <a:ext cx="36498" cy="219352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Bent Arrow 49"/>
          <p:cNvSpPr/>
          <p:nvPr/>
        </p:nvSpPr>
        <p:spPr>
          <a:xfrm rot="5400000">
            <a:off x="3125247" y="1360894"/>
            <a:ext cx="809367" cy="1247432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560-ACD1-FB46-BD22-93D54C53683C}" type="slidenum">
              <a:rPr lang="en-US" smtClean="0"/>
              <a:t>13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4380686" y="1579948"/>
            <a:ext cx="331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Kisa</a:t>
            </a:r>
            <a:r>
              <a:rPr lang="en-US" dirty="0" smtClean="0"/>
              <a:t> </a:t>
            </a:r>
            <a:r>
              <a:rPr lang="en-US" dirty="0" err="1" smtClean="0"/>
              <a:t>dizileri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refereans</a:t>
            </a:r>
            <a:r>
              <a:rPr lang="en-US" dirty="0" smtClean="0"/>
              <a:t> </a:t>
            </a:r>
            <a:r>
              <a:rPr lang="en-US" dirty="0" err="1" smtClean="0"/>
              <a:t>genomununa</a:t>
            </a:r>
            <a:r>
              <a:rPr lang="en-US" dirty="0" smtClean="0"/>
              <a:t> gore </a:t>
            </a:r>
            <a:r>
              <a:rPr lang="en-US" dirty="0" err="1" smtClean="0"/>
              <a:t>yerlestirmek</a:t>
            </a:r>
            <a:endParaRPr lang="en-US" dirty="0"/>
          </a:p>
        </p:txBody>
      </p:sp>
      <p:sp>
        <p:nvSpPr>
          <p:cNvPr id="5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 smtClean="0"/>
              <a:t>Parcacik</a:t>
            </a:r>
            <a:r>
              <a:rPr lang="en-US" b="1" dirty="0" smtClean="0"/>
              <a:t> </a:t>
            </a:r>
            <a:r>
              <a:rPr lang="en-US" b="1" dirty="0" err="1" smtClean="0"/>
              <a:t>Yerlestirme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91372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Yerlestime</a:t>
            </a:r>
            <a:r>
              <a:rPr lang="en-US" b="1" dirty="0" smtClean="0"/>
              <a:t> </a:t>
            </a:r>
            <a:r>
              <a:rPr lang="en-US" b="1" dirty="0" err="1" smtClean="0"/>
              <a:t>Kalitesi</a:t>
            </a:r>
            <a:endParaRPr lang="en-US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2219260" y="2930444"/>
            <a:ext cx="5627638" cy="1706238"/>
            <a:chOff x="3102136" y="1098241"/>
            <a:chExt cx="5627638" cy="170623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102136" y="2804479"/>
              <a:ext cx="5627638" cy="0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649569" y="1127409"/>
              <a:ext cx="161399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649569" y="1127409"/>
              <a:ext cx="0" cy="1677070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269977" y="1098241"/>
              <a:ext cx="0" cy="1677070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/>
          <p:cNvSpPr/>
          <p:nvPr/>
        </p:nvSpPr>
        <p:spPr>
          <a:xfrm>
            <a:off x="2766693" y="4926438"/>
            <a:ext cx="1613993" cy="15299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560-ACD1-FB46-BD22-93D54C53683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90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219260" y="4636682"/>
            <a:ext cx="5627638" cy="0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766693" y="4926438"/>
            <a:ext cx="1613993" cy="15299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657894" y="4926438"/>
            <a:ext cx="1613993" cy="15299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967220" y="4819345"/>
            <a:ext cx="130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		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560-ACD1-FB46-BD22-93D54C53683C}" type="slidenum">
              <a:rPr lang="en-US" smtClean="0"/>
              <a:t>15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err="1" smtClean="0"/>
              <a:t>Yerlestime</a:t>
            </a:r>
            <a:r>
              <a:rPr lang="en-US" b="1" dirty="0" smtClean="0"/>
              <a:t> </a:t>
            </a:r>
            <a:r>
              <a:rPr lang="en-US" b="1" dirty="0" err="1" smtClean="0"/>
              <a:t>Kalitesi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9888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19260" y="2930444"/>
            <a:ext cx="5627638" cy="1706238"/>
            <a:chOff x="3102136" y="1098241"/>
            <a:chExt cx="5627638" cy="170623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102136" y="2804479"/>
              <a:ext cx="5627638" cy="0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649569" y="1127409"/>
              <a:ext cx="161399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649569" y="1127409"/>
              <a:ext cx="0" cy="1677070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269977" y="1098241"/>
              <a:ext cx="0" cy="1677070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/>
          <p:cNvSpPr/>
          <p:nvPr/>
        </p:nvSpPr>
        <p:spPr>
          <a:xfrm>
            <a:off x="2766693" y="4926438"/>
            <a:ext cx="1613993" cy="15299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657894" y="4926438"/>
            <a:ext cx="1613993" cy="15299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967220" y="4819345"/>
            <a:ext cx="130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		X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560-ACD1-FB46-BD22-93D54C53683C}" type="slidenum">
              <a:rPr lang="en-US" smtClean="0"/>
              <a:t>16</a:t>
            </a:fld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mtClean="0"/>
              <a:t>Yerlestime Kalitesi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30632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19260" y="2959612"/>
            <a:ext cx="5627638" cy="1677070"/>
            <a:chOff x="3102136" y="1127409"/>
            <a:chExt cx="5627638" cy="167707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102136" y="2804479"/>
              <a:ext cx="5627638" cy="0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5133724" y="1127409"/>
              <a:ext cx="161399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/>
          <p:cNvSpPr/>
          <p:nvPr/>
        </p:nvSpPr>
        <p:spPr>
          <a:xfrm>
            <a:off x="2766693" y="4926438"/>
            <a:ext cx="1613993" cy="15299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657894" y="4926438"/>
            <a:ext cx="1613993" cy="15299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864841" y="3289392"/>
            <a:ext cx="362489" cy="6119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886343" y="3289392"/>
            <a:ext cx="433141" cy="6119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87947" y="3105798"/>
            <a:ext cx="12699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4F6228"/>
                </a:solidFill>
              </a:rPr>
              <a:t>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560-ACD1-FB46-BD22-93D54C53683C}" type="slidenum">
              <a:rPr lang="en-US" smtClean="0"/>
              <a:t>17</a:t>
            </a:fld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err="1" smtClean="0"/>
              <a:t>Yerlestime</a:t>
            </a:r>
            <a:r>
              <a:rPr lang="en-US" b="1" dirty="0" smtClean="0"/>
              <a:t> </a:t>
            </a:r>
            <a:r>
              <a:rPr lang="en-US" b="1" dirty="0" err="1" smtClean="0"/>
              <a:t>Kalitesi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96286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19260" y="2959612"/>
            <a:ext cx="5627638" cy="1677070"/>
            <a:chOff x="3102136" y="1127409"/>
            <a:chExt cx="5627638" cy="167707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102136" y="2804479"/>
              <a:ext cx="5627638" cy="0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5133724" y="1127409"/>
              <a:ext cx="161399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/>
          <p:cNvSpPr/>
          <p:nvPr/>
        </p:nvSpPr>
        <p:spPr>
          <a:xfrm>
            <a:off x="2766693" y="4926438"/>
            <a:ext cx="1613993" cy="15299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657894" y="4926438"/>
            <a:ext cx="1613993" cy="15299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864841" y="3289392"/>
            <a:ext cx="362489" cy="6119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886343" y="3289392"/>
            <a:ext cx="433141" cy="6119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87947" y="3105798"/>
            <a:ext cx="12699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4F6228"/>
                </a:solidFill>
              </a:rPr>
              <a:t>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25137" y="1835921"/>
            <a:ext cx="7084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 </a:t>
            </a:r>
            <a:r>
              <a:rPr lang="en-US" dirty="0" err="1" smtClean="0"/>
              <a:t>parcacik</a:t>
            </a:r>
            <a:r>
              <a:rPr lang="en-US" dirty="0" smtClean="0"/>
              <a:t> </a:t>
            </a:r>
            <a:r>
              <a:rPr lang="en-US" dirty="0" err="1" smtClean="0"/>
              <a:t>genoma</a:t>
            </a:r>
            <a:r>
              <a:rPr lang="en-US" dirty="0" smtClean="0"/>
              <a:t> </a:t>
            </a:r>
            <a:r>
              <a:rPr lang="en-US" dirty="0" err="1" smtClean="0"/>
              <a:t>yerlestirilirken</a:t>
            </a:r>
            <a:r>
              <a:rPr lang="en-US" dirty="0" smtClean="0"/>
              <a:t> ne </a:t>
            </a:r>
            <a:r>
              <a:rPr lang="en-US" dirty="0" err="1" smtClean="0"/>
              <a:t>kadar</a:t>
            </a:r>
            <a:r>
              <a:rPr lang="en-US" dirty="0" smtClean="0"/>
              <a:t> </a:t>
            </a:r>
            <a:r>
              <a:rPr lang="en-US" dirty="0" err="1" smtClean="0"/>
              <a:t>kesin</a:t>
            </a:r>
            <a:r>
              <a:rPr lang="en-US" dirty="0" smtClean="0"/>
              <a:t> </a:t>
            </a:r>
            <a:r>
              <a:rPr lang="en-US" dirty="0" err="1" smtClean="0"/>
              <a:t>konusabiliriz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560-ACD1-FB46-BD22-93D54C53683C}" type="slidenum">
              <a:rPr lang="en-US" smtClean="0"/>
              <a:t>18</a:t>
            </a:fld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err="1" smtClean="0"/>
              <a:t>Yerlestime</a:t>
            </a:r>
            <a:r>
              <a:rPr lang="en-US" b="1" dirty="0" smtClean="0"/>
              <a:t> </a:t>
            </a:r>
            <a:r>
              <a:rPr lang="en-US" b="1" dirty="0" err="1" smtClean="0"/>
              <a:t>Kalitesi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62300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ounded Rectangle 93"/>
          <p:cNvSpPr/>
          <p:nvPr/>
        </p:nvSpPr>
        <p:spPr>
          <a:xfrm>
            <a:off x="312178" y="213587"/>
            <a:ext cx="1264913" cy="15535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/>
          <p:cNvSpPr/>
          <p:nvPr/>
        </p:nvSpPr>
        <p:spPr>
          <a:xfrm>
            <a:off x="4908351" y="269136"/>
            <a:ext cx="4045149" cy="197310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644290" y="342924"/>
            <a:ext cx="1264913" cy="15535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ight Arrow 108"/>
          <p:cNvSpPr/>
          <p:nvPr/>
        </p:nvSpPr>
        <p:spPr>
          <a:xfrm>
            <a:off x="1716705" y="1045887"/>
            <a:ext cx="864085" cy="53967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>
            <a:off x="3972703" y="990337"/>
            <a:ext cx="864085" cy="53967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1428750" y="1803044"/>
            <a:ext cx="1392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SRA toolkit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2564915" y="1827090"/>
            <a:ext cx="1416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FastQC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3689641" y="1546139"/>
            <a:ext cx="1416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Bowtie2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6635750" y="1190625"/>
            <a:ext cx="285750" cy="20227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68893" y="393109"/>
            <a:ext cx="16113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SRA</a:t>
            </a:r>
          </a:p>
          <a:p>
            <a:pPr algn="ctr"/>
            <a:r>
              <a:rPr lang="en-US" sz="2000" b="1" dirty="0" smtClean="0"/>
              <a:t>S</a:t>
            </a:r>
            <a:r>
              <a:rPr lang="en-US" sz="2000" dirty="0" smtClean="0"/>
              <a:t>hort </a:t>
            </a:r>
            <a:r>
              <a:rPr lang="en-US" sz="2000" b="1" dirty="0"/>
              <a:t>R</a:t>
            </a:r>
            <a:r>
              <a:rPr lang="en-US" sz="2000" dirty="0" smtClean="0"/>
              <a:t>ead </a:t>
            </a:r>
            <a:r>
              <a:rPr lang="en-US" sz="2000" b="1" dirty="0" smtClean="0"/>
              <a:t>A</a:t>
            </a:r>
            <a:r>
              <a:rPr lang="en-US" sz="2000" dirty="0" smtClean="0"/>
              <a:t>rchive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4908351" y="743446"/>
            <a:ext cx="20925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SAM file</a:t>
            </a:r>
          </a:p>
          <a:p>
            <a:pPr algn="ctr"/>
            <a:r>
              <a:rPr lang="en-US" sz="2000" b="1" dirty="0" smtClean="0"/>
              <a:t>S</a:t>
            </a:r>
            <a:r>
              <a:rPr lang="en-US" sz="2000" dirty="0" smtClean="0"/>
              <a:t>equence </a:t>
            </a:r>
            <a:r>
              <a:rPr lang="en-US" sz="2000" b="1" dirty="0" smtClean="0"/>
              <a:t>A</a:t>
            </a:r>
            <a:r>
              <a:rPr lang="en-US" sz="2000" dirty="0" smtClean="0"/>
              <a:t>lignment </a:t>
            </a:r>
            <a:r>
              <a:rPr lang="en-US" sz="2000" b="1" dirty="0"/>
              <a:t>M</a:t>
            </a:r>
            <a:r>
              <a:rPr lang="en-US" sz="2000" dirty="0" smtClean="0"/>
              <a:t>ap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6860976" y="736371"/>
            <a:ext cx="20925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BAM file</a:t>
            </a:r>
          </a:p>
          <a:p>
            <a:pPr algn="ctr"/>
            <a:r>
              <a:rPr lang="en-US" sz="2000" b="1" dirty="0" smtClean="0"/>
              <a:t>B</a:t>
            </a:r>
            <a:r>
              <a:rPr lang="en-US" sz="2000" dirty="0" smtClean="0"/>
              <a:t>inary </a:t>
            </a:r>
            <a:r>
              <a:rPr lang="en-US" sz="2000" b="1" dirty="0" smtClean="0"/>
              <a:t>A</a:t>
            </a:r>
            <a:r>
              <a:rPr lang="en-US" sz="2000" dirty="0" smtClean="0"/>
              <a:t>lignment </a:t>
            </a:r>
            <a:r>
              <a:rPr lang="en-US" sz="2000" b="1" dirty="0" smtClean="0"/>
              <a:t>M</a:t>
            </a:r>
            <a:r>
              <a:rPr lang="en-US" sz="2000" dirty="0" smtClean="0"/>
              <a:t>ap, compressed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6362393" y="1803044"/>
            <a:ext cx="132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SAMTools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511666" y="355806"/>
            <a:ext cx="2759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Yerlestirme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560-ACD1-FB46-BD22-93D54C53683C}" type="slidenum">
              <a:rPr lang="en-US" smtClean="0"/>
              <a:t>19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488294" y="342924"/>
            <a:ext cx="16113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/>
              <a:t>fastQ</a:t>
            </a:r>
            <a:endParaRPr lang="en-US" sz="2000" b="1" dirty="0" smtClean="0"/>
          </a:p>
          <a:p>
            <a:pPr algn="ctr"/>
            <a:r>
              <a:rPr lang="en-US" sz="2000" dirty="0" smtClean="0"/>
              <a:t> </a:t>
            </a:r>
            <a:r>
              <a:rPr lang="en-US" sz="2000" b="1" dirty="0" err="1" smtClean="0"/>
              <a:t>fast</a:t>
            </a:r>
            <a:r>
              <a:rPr lang="en-US" sz="2000" dirty="0" err="1" smtClean="0"/>
              <a:t>a</a:t>
            </a:r>
            <a:r>
              <a:rPr lang="en-US" sz="2000" dirty="0" smtClean="0"/>
              <a:t> </a:t>
            </a:r>
            <a:r>
              <a:rPr lang="en-US" sz="2000" dirty="0" err="1" smtClean="0"/>
              <a:t>ve</a:t>
            </a:r>
            <a:r>
              <a:rPr lang="en-US" sz="2000" dirty="0" smtClean="0"/>
              <a:t> </a:t>
            </a:r>
            <a:r>
              <a:rPr lang="en-US" sz="2000" b="1" dirty="0" smtClean="0"/>
              <a:t>Q</a:t>
            </a:r>
            <a:r>
              <a:rPr lang="en-US" sz="2000" dirty="0" smtClean="0"/>
              <a:t>uality data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29129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 descr="Screen Shot 2015-05-12 at 14.55.2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2126"/>
            <a:ext cx="9144000" cy="3239784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2751578" y="881869"/>
            <a:ext cx="3480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156 </a:t>
            </a:r>
            <a:r>
              <a:rPr lang="en-US" dirty="0" err="1" smtClean="0"/>
              <a:t>kisinin</a:t>
            </a:r>
            <a:r>
              <a:rPr lang="en-US" dirty="0" smtClean="0"/>
              <a:t> </a:t>
            </a:r>
            <a:r>
              <a:rPr lang="en-US" dirty="0" err="1" smtClean="0"/>
              <a:t>mitokondriyal</a:t>
            </a:r>
            <a:r>
              <a:rPr lang="en-US" dirty="0" smtClean="0"/>
              <a:t> </a:t>
            </a:r>
            <a:r>
              <a:rPr lang="en-US" dirty="0" err="1" smtClean="0"/>
              <a:t>DNAsi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Agizdan</a:t>
            </a:r>
            <a:r>
              <a:rPr lang="en-US" dirty="0" smtClean="0"/>
              <a:t> </a:t>
            </a:r>
            <a:r>
              <a:rPr lang="en-US" dirty="0" err="1" smtClean="0"/>
              <a:t>veya</a:t>
            </a:r>
            <a:r>
              <a:rPr lang="en-US" dirty="0" smtClean="0"/>
              <a:t> </a:t>
            </a:r>
            <a:r>
              <a:rPr lang="en-US" dirty="0" err="1" smtClean="0"/>
              <a:t>kandan</a:t>
            </a:r>
            <a:r>
              <a:rPr lang="en-US" dirty="0" smtClean="0"/>
              <a:t> </a:t>
            </a:r>
            <a:r>
              <a:rPr lang="en-US" dirty="0" err="1" smtClean="0"/>
              <a:t>ornek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20,000X </a:t>
            </a:r>
            <a:r>
              <a:rPr lang="en-US" dirty="0" err="1" smtClean="0"/>
              <a:t>dizi</a:t>
            </a:r>
            <a:r>
              <a:rPr lang="en-US" dirty="0" smtClean="0"/>
              <a:t> </a:t>
            </a:r>
            <a:r>
              <a:rPr lang="en-US" dirty="0" err="1" smtClean="0"/>
              <a:t>derinligi</a:t>
            </a:r>
            <a:endParaRPr lang="en-US" dirty="0" smtClean="0"/>
          </a:p>
        </p:txBody>
      </p:sp>
      <p:pic>
        <p:nvPicPr>
          <p:cNvPr id="97" name="Picture 96" descr="Screen Shot 2015-05-11 at 12.26.1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94" y="754359"/>
            <a:ext cx="1403656" cy="1142065"/>
          </a:xfrm>
          <a:prstGeom prst="rect">
            <a:avLst/>
          </a:prstGeom>
        </p:spPr>
      </p:pic>
      <p:sp>
        <p:nvSpPr>
          <p:cNvPr id="98" name="Right Arrow 97"/>
          <p:cNvSpPr/>
          <p:nvPr/>
        </p:nvSpPr>
        <p:spPr>
          <a:xfrm>
            <a:off x="1716705" y="1045887"/>
            <a:ext cx="864085" cy="53967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560-ACD1-FB46-BD22-93D54C5368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5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17357" y="1367342"/>
            <a:ext cx="2022744" cy="1437137"/>
            <a:chOff x="517357" y="648774"/>
            <a:chExt cx="2022744" cy="1437137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678820" y="861356"/>
              <a:ext cx="124085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17357" y="648774"/>
              <a:ext cx="161399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45818" y="1276544"/>
              <a:ext cx="107385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50930" y="1063962"/>
              <a:ext cx="13804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78820" y="1670723"/>
              <a:ext cx="180377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17357" y="1458141"/>
              <a:ext cx="202274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137784" y="2085911"/>
              <a:ext cx="78189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45818" y="1873329"/>
              <a:ext cx="124085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2219260" y="2930444"/>
            <a:ext cx="5627638" cy="2546448"/>
            <a:chOff x="3102136" y="1098241"/>
            <a:chExt cx="5627638" cy="25464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102136" y="2804479"/>
              <a:ext cx="5627638" cy="0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3649569" y="1127409"/>
              <a:ext cx="4581849" cy="1464488"/>
              <a:chOff x="-476209" y="648774"/>
              <a:chExt cx="4581849" cy="1464488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-103070" y="861356"/>
                <a:ext cx="124085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-476209" y="648774"/>
                <a:ext cx="161399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382746" y="1276544"/>
                <a:ext cx="107385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447574" y="1063962"/>
                <a:ext cx="138042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382746" y="1698074"/>
                <a:ext cx="180377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773707" y="1458141"/>
                <a:ext cx="202274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3323750" y="2113262"/>
                <a:ext cx="78189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2366682" y="1918611"/>
                <a:ext cx="124085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Straight Connector 40"/>
            <p:cNvCxnSpPr/>
            <p:nvPr/>
          </p:nvCxnSpPr>
          <p:spPr>
            <a:xfrm>
              <a:off x="3649569" y="1127409"/>
              <a:ext cx="0" cy="1677070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269977" y="1098241"/>
              <a:ext cx="0" cy="1677070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999927" y="1338174"/>
              <a:ext cx="0" cy="1466305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5263562" y="1398054"/>
              <a:ext cx="0" cy="1466305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4573352" y="1542597"/>
              <a:ext cx="25107" cy="1261882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5928665" y="1602477"/>
              <a:ext cx="25107" cy="1261882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5483417" y="1755179"/>
              <a:ext cx="25108" cy="1049300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6864715" y="1910485"/>
              <a:ext cx="25108" cy="953874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4899485" y="1907579"/>
              <a:ext cx="36497" cy="896900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7275797" y="2143447"/>
              <a:ext cx="36498" cy="631864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6455963" y="2389291"/>
              <a:ext cx="36498" cy="415188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7712294" y="2397246"/>
              <a:ext cx="36498" cy="407233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7467776" y="2591897"/>
              <a:ext cx="1" cy="212582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8213169" y="2585127"/>
              <a:ext cx="36498" cy="219352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Left Bracket 64"/>
            <p:cNvSpPr/>
            <p:nvPr/>
          </p:nvSpPr>
          <p:spPr>
            <a:xfrm rot="16200000">
              <a:off x="5828014" y="753684"/>
              <a:ext cx="206713" cy="4563600"/>
            </a:xfrm>
            <a:prstGeom prst="leftBracket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160511" y="3275357"/>
              <a:ext cx="3115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Kapsanan</a:t>
              </a:r>
              <a:r>
                <a:rPr lang="en-US" dirty="0" smtClean="0"/>
                <a:t> </a:t>
              </a:r>
              <a:r>
                <a:rPr lang="en-US" dirty="0" err="1" smtClean="0"/>
                <a:t>Genom</a:t>
              </a:r>
              <a:r>
                <a:rPr lang="en-US" dirty="0" smtClean="0"/>
                <a:t>: %90</a:t>
              </a:r>
              <a:endParaRPr lang="en-US" dirty="0"/>
            </a:p>
          </p:txBody>
        </p:sp>
      </p:grpSp>
      <p:sp>
        <p:nvSpPr>
          <p:cNvPr id="50" name="Bent Arrow 49"/>
          <p:cNvSpPr/>
          <p:nvPr/>
        </p:nvSpPr>
        <p:spPr>
          <a:xfrm rot="5400000">
            <a:off x="3125247" y="1360894"/>
            <a:ext cx="809367" cy="1247432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560-ACD1-FB46-BD22-93D54C53683C}" type="slidenum">
              <a:rPr lang="en-US" smtClean="0"/>
              <a:t>20</a:t>
            </a:fld>
            <a:endParaRPr lang="en-US"/>
          </a:p>
        </p:txBody>
      </p:sp>
      <p:sp>
        <p:nvSpPr>
          <p:cNvPr id="5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 smtClean="0"/>
              <a:t>Parcacik</a:t>
            </a:r>
            <a:r>
              <a:rPr lang="en-US" b="1" dirty="0" smtClean="0"/>
              <a:t> </a:t>
            </a:r>
            <a:r>
              <a:rPr lang="en-US" b="1" dirty="0" err="1" smtClean="0"/>
              <a:t>Yerlestirme</a:t>
            </a:r>
            <a:endParaRPr 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4380686" y="1579948"/>
            <a:ext cx="331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Kisa</a:t>
            </a:r>
            <a:r>
              <a:rPr lang="en-US" dirty="0" smtClean="0"/>
              <a:t> </a:t>
            </a:r>
            <a:r>
              <a:rPr lang="en-US" dirty="0" err="1" smtClean="0"/>
              <a:t>dizileri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refereans</a:t>
            </a:r>
            <a:r>
              <a:rPr lang="en-US" dirty="0" smtClean="0"/>
              <a:t> </a:t>
            </a:r>
            <a:r>
              <a:rPr lang="en-US" dirty="0" err="1" smtClean="0"/>
              <a:t>genomununa</a:t>
            </a:r>
            <a:r>
              <a:rPr lang="en-US" dirty="0" smtClean="0"/>
              <a:t> gore </a:t>
            </a:r>
            <a:r>
              <a:rPr lang="en-US" dirty="0" err="1" smtClean="0"/>
              <a:t>yerlestirmek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0212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17357" y="1367342"/>
            <a:ext cx="2022744" cy="1437137"/>
            <a:chOff x="517357" y="648774"/>
            <a:chExt cx="2022744" cy="1437137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678820" y="861356"/>
              <a:ext cx="124085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17357" y="648774"/>
              <a:ext cx="161399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45818" y="1276544"/>
              <a:ext cx="107385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50930" y="1063962"/>
              <a:ext cx="13804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78820" y="1670723"/>
              <a:ext cx="180377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17357" y="1458141"/>
              <a:ext cx="202274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137784" y="2085911"/>
              <a:ext cx="78189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45818" y="1873329"/>
              <a:ext cx="124085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2182764" y="2930444"/>
            <a:ext cx="6242402" cy="2785769"/>
            <a:chOff x="3065640" y="1098241"/>
            <a:chExt cx="6242402" cy="2785769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102136" y="2804479"/>
              <a:ext cx="5627638" cy="0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3649569" y="1127409"/>
              <a:ext cx="4581849" cy="1464488"/>
              <a:chOff x="-476209" y="648774"/>
              <a:chExt cx="4581849" cy="1464488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-103070" y="861356"/>
                <a:ext cx="124085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-476209" y="648774"/>
                <a:ext cx="161399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382746" y="1276544"/>
                <a:ext cx="107385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447574" y="1063962"/>
                <a:ext cx="138042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382746" y="1698074"/>
                <a:ext cx="180377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773707" y="1458141"/>
                <a:ext cx="202274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3323750" y="2113262"/>
                <a:ext cx="78189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2366682" y="1918611"/>
                <a:ext cx="124085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Straight Connector 40"/>
            <p:cNvCxnSpPr/>
            <p:nvPr/>
          </p:nvCxnSpPr>
          <p:spPr>
            <a:xfrm>
              <a:off x="3649569" y="1127409"/>
              <a:ext cx="0" cy="1677070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269977" y="1098241"/>
              <a:ext cx="0" cy="1677070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999927" y="1338174"/>
              <a:ext cx="0" cy="1466305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5263562" y="1398054"/>
              <a:ext cx="0" cy="1466305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4573352" y="1542597"/>
              <a:ext cx="25107" cy="1261882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5928665" y="1602477"/>
              <a:ext cx="25107" cy="1261882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5483417" y="1755179"/>
              <a:ext cx="25108" cy="1049300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6864715" y="1910485"/>
              <a:ext cx="25108" cy="953874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4899485" y="1907579"/>
              <a:ext cx="36497" cy="896900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7275797" y="2143447"/>
              <a:ext cx="36498" cy="631864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6455963" y="2389291"/>
              <a:ext cx="36498" cy="415188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7712294" y="2397246"/>
              <a:ext cx="36498" cy="407233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7467776" y="2591897"/>
              <a:ext cx="1" cy="212582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8213169" y="2585127"/>
              <a:ext cx="36498" cy="219352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Left Bracket 64"/>
            <p:cNvSpPr/>
            <p:nvPr/>
          </p:nvSpPr>
          <p:spPr>
            <a:xfrm rot="16200000">
              <a:off x="5828014" y="753684"/>
              <a:ext cx="206713" cy="4563600"/>
            </a:xfrm>
            <a:prstGeom prst="leftBracket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213171" y="3511170"/>
              <a:ext cx="1094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uclar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69" name="Left Brace 68"/>
            <p:cNvSpPr/>
            <p:nvPr/>
          </p:nvSpPr>
          <p:spPr>
            <a:xfrm rot="16200000">
              <a:off x="8207112" y="2974682"/>
              <a:ext cx="565218" cy="480107"/>
            </a:xfrm>
            <a:prstGeom prst="leftBrac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065640" y="3514678"/>
              <a:ext cx="1094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uclar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1" name="Left Brace 70"/>
            <p:cNvSpPr/>
            <p:nvPr/>
          </p:nvSpPr>
          <p:spPr>
            <a:xfrm rot="16200000">
              <a:off x="3059581" y="2978190"/>
              <a:ext cx="565218" cy="480107"/>
            </a:xfrm>
            <a:prstGeom prst="leftBrac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Bent Arrow 49"/>
          <p:cNvSpPr/>
          <p:nvPr/>
        </p:nvSpPr>
        <p:spPr>
          <a:xfrm rot="5400000">
            <a:off x="3125247" y="1360894"/>
            <a:ext cx="809367" cy="1247432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560-ACD1-FB46-BD22-93D54C53683C}" type="slidenum">
              <a:rPr lang="en-US" smtClean="0"/>
              <a:t>21</a:t>
            </a:fld>
            <a:endParaRPr lang="en-US"/>
          </a:p>
        </p:txBody>
      </p:sp>
      <p:sp>
        <p:nvSpPr>
          <p:cNvPr id="5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 smtClean="0"/>
              <a:t>Parcacik</a:t>
            </a:r>
            <a:r>
              <a:rPr lang="en-US" b="1" dirty="0" smtClean="0"/>
              <a:t> </a:t>
            </a:r>
            <a:r>
              <a:rPr lang="en-US" b="1" dirty="0" err="1" smtClean="0"/>
              <a:t>Yerlestirme</a:t>
            </a:r>
            <a:endParaRPr 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4380686" y="1579948"/>
            <a:ext cx="331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Kisa</a:t>
            </a:r>
            <a:r>
              <a:rPr lang="en-US" dirty="0" smtClean="0"/>
              <a:t> </a:t>
            </a:r>
            <a:r>
              <a:rPr lang="en-US" dirty="0" err="1" smtClean="0"/>
              <a:t>dizileri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refereans</a:t>
            </a:r>
            <a:r>
              <a:rPr lang="en-US" dirty="0" smtClean="0"/>
              <a:t> </a:t>
            </a:r>
            <a:r>
              <a:rPr lang="en-US" dirty="0" err="1" smtClean="0"/>
              <a:t>genomununa</a:t>
            </a:r>
            <a:r>
              <a:rPr lang="en-US" dirty="0" smtClean="0"/>
              <a:t> gore </a:t>
            </a:r>
            <a:r>
              <a:rPr lang="en-US" dirty="0" err="1" smtClean="0"/>
              <a:t>yerlestirmek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277635" y="5107560"/>
            <a:ext cx="311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Kapsanan</a:t>
            </a:r>
            <a:r>
              <a:rPr lang="en-US" dirty="0" smtClean="0"/>
              <a:t> </a:t>
            </a:r>
            <a:r>
              <a:rPr lang="en-US" dirty="0" err="1" smtClean="0"/>
              <a:t>Genom</a:t>
            </a:r>
            <a:r>
              <a:rPr lang="en-US" dirty="0" smtClean="0"/>
              <a:t>: %90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5638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17357" y="1367342"/>
            <a:ext cx="2022744" cy="1437137"/>
            <a:chOff x="517357" y="648774"/>
            <a:chExt cx="2022744" cy="1437137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678820" y="861356"/>
              <a:ext cx="124085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17357" y="648774"/>
              <a:ext cx="161399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45818" y="1276544"/>
              <a:ext cx="107385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50930" y="1063962"/>
              <a:ext cx="13804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78820" y="1670723"/>
              <a:ext cx="180377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17357" y="1458141"/>
              <a:ext cx="202274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137784" y="2085911"/>
              <a:ext cx="78189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45818" y="1873329"/>
              <a:ext cx="124085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2219260" y="2930444"/>
            <a:ext cx="5627638" cy="2402612"/>
            <a:chOff x="3102136" y="1098241"/>
            <a:chExt cx="5627638" cy="24026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102136" y="2804479"/>
              <a:ext cx="5627638" cy="0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3649569" y="1127409"/>
              <a:ext cx="4581849" cy="1464488"/>
              <a:chOff x="-476209" y="648774"/>
              <a:chExt cx="4581849" cy="1464488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-103070" y="861356"/>
                <a:ext cx="124085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-476209" y="648774"/>
                <a:ext cx="161399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382746" y="1276544"/>
                <a:ext cx="107385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447574" y="1063962"/>
                <a:ext cx="138042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382746" y="1698074"/>
                <a:ext cx="180377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773707" y="1458141"/>
                <a:ext cx="202274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3323750" y="2113262"/>
                <a:ext cx="78189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2366682" y="1918611"/>
                <a:ext cx="124085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Straight Connector 40"/>
            <p:cNvCxnSpPr/>
            <p:nvPr/>
          </p:nvCxnSpPr>
          <p:spPr>
            <a:xfrm>
              <a:off x="3649569" y="1127409"/>
              <a:ext cx="0" cy="1677070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269977" y="1098241"/>
              <a:ext cx="0" cy="1677070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999927" y="1338174"/>
              <a:ext cx="0" cy="1466305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5263562" y="1398054"/>
              <a:ext cx="0" cy="1466305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4573352" y="1542597"/>
              <a:ext cx="25107" cy="1261882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5928665" y="1602477"/>
              <a:ext cx="25107" cy="1261882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5483417" y="1755179"/>
              <a:ext cx="25108" cy="1049300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6864715" y="1910485"/>
              <a:ext cx="25108" cy="953874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4899485" y="1907579"/>
              <a:ext cx="36497" cy="896900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7275797" y="2143447"/>
              <a:ext cx="36498" cy="631864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6455963" y="2389291"/>
              <a:ext cx="36498" cy="415188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7712294" y="2397246"/>
              <a:ext cx="36498" cy="407233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7467776" y="2591897"/>
              <a:ext cx="1" cy="212582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8213169" y="2585127"/>
              <a:ext cx="36498" cy="219352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Left Bracket 64"/>
            <p:cNvSpPr/>
            <p:nvPr/>
          </p:nvSpPr>
          <p:spPr>
            <a:xfrm rot="16200000">
              <a:off x="5828014" y="753684"/>
              <a:ext cx="206713" cy="4563600"/>
            </a:xfrm>
            <a:prstGeom prst="leftBracket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Left Brace 68"/>
            <p:cNvSpPr/>
            <p:nvPr/>
          </p:nvSpPr>
          <p:spPr>
            <a:xfrm rot="16200000">
              <a:off x="8207112" y="2974682"/>
              <a:ext cx="565218" cy="480107"/>
            </a:xfrm>
            <a:prstGeom prst="leftBrac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Left Brace 70"/>
            <p:cNvSpPr/>
            <p:nvPr/>
          </p:nvSpPr>
          <p:spPr>
            <a:xfrm rot="16200000">
              <a:off x="3059581" y="2978190"/>
              <a:ext cx="565218" cy="480107"/>
            </a:xfrm>
            <a:prstGeom prst="leftBrac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256222" y="3147828"/>
            <a:ext cx="1830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Dizi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Derinligi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–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bir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baz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kac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kere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yerlestiildi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0" name="Bent Arrow 49"/>
          <p:cNvSpPr/>
          <p:nvPr/>
        </p:nvSpPr>
        <p:spPr>
          <a:xfrm rot="5400000">
            <a:off x="3125247" y="1360894"/>
            <a:ext cx="809367" cy="1247432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277635" y="2591897"/>
            <a:ext cx="0" cy="3728221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915242" y="6364943"/>
            <a:ext cx="784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3">
                    <a:lumMod val="50000"/>
                  </a:schemeClr>
                </a:solidFill>
              </a:rPr>
              <a:t>3</a:t>
            </a: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X</a:t>
            </a:r>
            <a:endParaRPr lang="en-US" sz="20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5357447" y="2591897"/>
            <a:ext cx="0" cy="3728221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871557" y="6364943"/>
            <a:ext cx="784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2X</a:t>
            </a:r>
            <a:endParaRPr lang="en-US" sz="20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6989024" y="2591897"/>
            <a:ext cx="0" cy="3728221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546033" y="6364943"/>
            <a:ext cx="784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1X</a:t>
            </a:r>
            <a:endParaRPr lang="en-US" sz="20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560-ACD1-FB46-BD22-93D54C53683C}" type="slidenum">
              <a:rPr lang="en-US" smtClean="0"/>
              <a:t>22</a:t>
            </a:fld>
            <a:endParaRPr lang="en-US"/>
          </a:p>
        </p:txBody>
      </p:sp>
      <p:sp>
        <p:nvSpPr>
          <p:cNvPr id="68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 smtClean="0"/>
              <a:t>Parcacik</a:t>
            </a:r>
            <a:r>
              <a:rPr lang="en-US" b="1" dirty="0" smtClean="0"/>
              <a:t> </a:t>
            </a:r>
            <a:r>
              <a:rPr lang="en-US" b="1" dirty="0" err="1" smtClean="0"/>
              <a:t>Yerlestirme</a:t>
            </a:r>
            <a:endParaRPr 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4380686" y="1579948"/>
            <a:ext cx="331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Kisa</a:t>
            </a:r>
            <a:r>
              <a:rPr lang="en-US" dirty="0" smtClean="0"/>
              <a:t> </a:t>
            </a:r>
            <a:r>
              <a:rPr lang="en-US" dirty="0" err="1" smtClean="0"/>
              <a:t>dizileri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refereans</a:t>
            </a:r>
            <a:r>
              <a:rPr lang="en-US" dirty="0" smtClean="0"/>
              <a:t> </a:t>
            </a:r>
            <a:r>
              <a:rPr lang="en-US" dirty="0" err="1" smtClean="0"/>
              <a:t>genomununa</a:t>
            </a:r>
            <a:r>
              <a:rPr lang="en-US" dirty="0" smtClean="0"/>
              <a:t> gore </a:t>
            </a:r>
            <a:r>
              <a:rPr lang="en-US" dirty="0" err="1" smtClean="0"/>
              <a:t>yerlestirmek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3277635" y="5107560"/>
            <a:ext cx="311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Kapsanan</a:t>
            </a:r>
            <a:r>
              <a:rPr lang="en-US" dirty="0" smtClean="0"/>
              <a:t> </a:t>
            </a:r>
            <a:r>
              <a:rPr lang="en-US" dirty="0" err="1" smtClean="0"/>
              <a:t>Genom</a:t>
            </a:r>
            <a:r>
              <a:rPr lang="en-US" dirty="0" smtClean="0"/>
              <a:t>: %90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2182764" y="5346881"/>
            <a:ext cx="1094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uclar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330295" y="5343373"/>
            <a:ext cx="1094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uclar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8525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ounded Rectangle 91"/>
          <p:cNvSpPr/>
          <p:nvPr/>
        </p:nvSpPr>
        <p:spPr>
          <a:xfrm>
            <a:off x="4739452" y="3312295"/>
            <a:ext cx="4045149" cy="283133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/>
          <p:cNvSpPr/>
          <p:nvPr/>
        </p:nvSpPr>
        <p:spPr>
          <a:xfrm>
            <a:off x="4908351" y="269136"/>
            <a:ext cx="4045149" cy="197310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644290" y="342924"/>
            <a:ext cx="1264913" cy="15535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2864013" y="913924"/>
            <a:ext cx="910064" cy="800157"/>
            <a:chOff x="517357" y="648774"/>
            <a:chExt cx="2022744" cy="1437137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678820" y="861356"/>
              <a:ext cx="124085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17357" y="648774"/>
              <a:ext cx="161399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45818" y="1276544"/>
              <a:ext cx="107385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50930" y="1063962"/>
              <a:ext cx="13804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78820" y="1670723"/>
              <a:ext cx="180377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17357" y="1458141"/>
              <a:ext cx="202274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137784" y="2085911"/>
              <a:ext cx="78189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45818" y="1873329"/>
              <a:ext cx="124085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7" name="Picture 106" descr="Screen Shot 2015-05-11 at 12.26.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94" y="754359"/>
            <a:ext cx="1403656" cy="1142065"/>
          </a:xfrm>
          <a:prstGeom prst="rect">
            <a:avLst/>
          </a:prstGeom>
        </p:spPr>
      </p:pic>
      <p:sp>
        <p:nvSpPr>
          <p:cNvPr id="109" name="Right Arrow 108"/>
          <p:cNvSpPr/>
          <p:nvPr/>
        </p:nvSpPr>
        <p:spPr>
          <a:xfrm>
            <a:off x="1716705" y="1045887"/>
            <a:ext cx="864085" cy="53967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988341" y="500816"/>
            <a:ext cx="3820093" cy="1486886"/>
            <a:chOff x="3102136" y="1098241"/>
            <a:chExt cx="5627638" cy="1766118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3102136" y="2804479"/>
              <a:ext cx="5627638" cy="0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3649569" y="1127409"/>
              <a:ext cx="4581849" cy="1464488"/>
              <a:chOff x="-476209" y="648774"/>
              <a:chExt cx="4581849" cy="1464488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>
                <a:off x="-103070" y="861356"/>
                <a:ext cx="124085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-476209" y="648774"/>
                <a:ext cx="161399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1382746" y="1276544"/>
                <a:ext cx="107385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447574" y="1063962"/>
                <a:ext cx="138042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1382746" y="1698074"/>
                <a:ext cx="180377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773707" y="1458141"/>
                <a:ext cx="202274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3323750" y="2113262"/>
                <a:ext cx="78189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2366682" y="1918611"/>
                <a:ext cx="124085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Connector 22"/>
            <p:cNvCxnSpPr/>
            <p:nvPr/>
          </p:nvCxnSpPr>
          <p:spPr>
            <a:xfrm>
              <a:off x="3649569" y="1127409"/>
              <a:ext cx="0" cy="1677070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269977" y="1098241"/>
              <a:ext cx="0" cy="1677070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999927" y="1338174"/>
              <a:ext cx="0" cy="1466305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263562" y="1398054"/>
              <a:ext cx="0" cy="1466305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4573352" y="1542597"/>
              <a:ext cx="25107" cy="1261882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5928665" y="1602477"/>
              <a:ext cx="25107" cy="1261882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5483417" y="1755179"/>
              <a:ext cx="25108" cy="1049300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6864715" y="1910485"/>
              <a:ext cx="25108" cy="953874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4899485" y="1907579"/>
              <a:ext cx="36497" cy="896900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7275797" y="2143447"/>
              <a:ext cx="36498" cy="631864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6455963" y="2389291"/>
              <a:ext cx="36498" cy="415188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7712294" y="2397246"/>
              <a:ext cx="36498" cy="407233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7467776" y="2591897"/>
              <a:ext cx="1" cy="212582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8213169" y="2585127"/>
              <a:ext cx="36498" cy="219352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Arrow 44"/>
          <p:cNvSpPr/>
          <p:nvPr/>
        </p:nvSpPr>
        <p:spPr>
          <a:xfrm>
            <a:off x="3972703" y="990337"/>
            <a:ext cx="864085" cy="53967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4784459" y="4081319"/>
            <a:ext cx="3902684" cy="1917366"/>
            <a:chOff x="1485372" y="2841625"/>
            <a:chExt cx="5627638" cy="2460625"/>
          </a:xfrm>
        </p:grpSpPr>
        <p:grpSp>
          <p:nvGrpSpPr>
            <p:cNvPr id="47" name="Group 46"/>
            <p:cNvGrpSpPr/>
            <p:nvPr/>
          </p:nvGrpSpPr>
          <p:grpSpPr>
            <a:xfrm>
              <a:off x="1485372" y="3144951"/>
              <a:ext cx="5627638" cy="1766118"/>
              <a:chOff x="3102136" y="1098241"/>
              <a:chExt cx="5627638" cy="1766118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3102136" y="2804479"/>
                <a:ext cx="5627638" cy="0"/>
              </a:xfrm>
              <a:prstGeom prst="line">
                <a:avLst/>
              </a:prstGeom>
              <a:ln w="571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7" name="Group 56"/>
              <p:cNvGrpSpPr/>
              <p:nvPr/>
            </p:nvGrpSpPr>
            <p:grpSpPr>
              <a:xfrm>
                <a:off x="3649569" y="1127409"/>
                <a:ext cx="4581849" cy="1464488"/>
                <a:chOff x="-476209" y="648774"/>
                <a:chExt cx="4581849" cy="1464488"/>
              </a:xfrm>
            </p:grpSpPr>
            <p:cxnSp>
              <p:nvCxnSpPr>
                <p:cNvPr id="72" name="Straight Connector 71"/>
                <p:cNvCxnSpPr/>
                <p:nvPr/>
              </p:nvCxnSpPr>
              <p:spPr>
                <a:xfrm>
                  <a:off x="-103070" y="861356"/>
                  <a:ext cx="1240854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-476209" y="648774"/>
                  <a:ext cx="1613993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>
                  <a:off x="1382746" y="1276544"/>
                  <a:ext cx="1073856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>
                  <a:off x="447574" y="1063962"/>
                  <a:ext cx="1380420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1382746" y="1698074"/>
                  <a:ext cx="1803770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>
                  <a:off x="773707" y="1458141"/>
                  <a:ext cx="2022744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>
                  <a:off x="3323750" y="2113262"/>
                  <a:ext cx="781890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>
                  <a:off x="2366682" y="1918611"/>
                  <a:ext cx="1240854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8" name="Straight Connector 57"/>
              <p:cNvCxnSpPr/>
              <p:nvPr/>
            </p:nvCxnSpPr>
            <p:spPr>
              <a:xfrm>
                <a:off x="3649569" y="1127409"/>
                <a:ext cx="0" cy="1677070"/>
              </a:xfrm>
              <a:prstGeom prst="line">
                <a:avLst/>
              </a:prstGeom>
              <a:ln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5269977" y="1098241"/>
                <a:ext cx="0" cy="1677070"/>
              </a:xfrm>
              <a:prstGeom prst="line">
                <a:avLst/>
              </a:prstGeom>
              <a:ln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999927" y="1338174"/>
                <a:ext cx="0" cy="1466305"/>
              </a:xfrm>
              <a:prstGeom prst="line">
                <a:avLst/>
              </a:prstGeom>
              <a:ln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5263562" y="1398054"/>
                <a:ext cx="0" cy="1466305"/>
              </a:xfrm>
              <a:prstGeom prst="line">
                <a:avLst/>
              </a:prstGeom>
              <a:ln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H="1">
                <a:off x="4573352" y="1542597"/>
                <a:ext cx="25107" cy="1261882"/>
              </a:xfrm>
              <a:prstGeom prst="line">
                <a:avLst/>
              </a:prstGeom>
              <a:ln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H="1">
                <a:off x="5928665" y="1602477"/>
                <a:ext cx="25107" cy="1261882"/>
              </a:xfrm>
              <a:prstGeom prst="line">
                <a:avLst/>
              </a:prstGeom>
              <a:ln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flipH="1">
                <a:off x="5483417" y="1755179"/>
                <a:ext cx="25108" cy="1049300"/>
              </a:xfrm>
              <a:prstGeom prst="line">
                <a:avLst/>
              </a:prstGeom>
              <a:ln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>
                <a:off x="6864715" y="1910485"/>
                <a:ext cx="25108" cy="953874"/>
              </a:xfrm>
              <a:prstGeom prst="line">
                <a:avLst/>
              </a:prstGeom>
              <a:ln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H="1">
                <a:off x="4899485" y="1907579"/>
                <a:ext cx="36497" cy="896900"/>
              </a:xfrm>
              <a:prstGeom prst="line">
                <a:avLst/>
              </a:prstGeom>
              <a:ln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>
                <a:off x="7275797" y="2143447"/>
                <a:ext cx="36498" cy="631864"/>
              </a:xfrm>
              <a:prstGeom prst="line">
                <a:avLst/>
              </a:prstGeom>
              <a:ln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>
                <a:off x="6455963" y="2389291"/>
                <a:ext cx="36498" cy="415188"/>
              </a:xfrm>
              <a:prstGeom prst="line">
                <a:avLst/>
              </a:prstGeom>
              <a:ln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H="1">
                <a:off x="7712294" y="2397246"/>
                <a:ext cx="36498" cy="407233"/>
              </a:xfrm>
              <a:prstGeom prst="line">
                <a:avLst/>
              </a:prstGeom>
              <a:ln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>
                <a:off x="7467776" y="2591897"/>
                <a:ext cx="1" cy="212582"/>
              </a:xfrm>
              <a:prstGeom prst="line">
                <a:avLst/>
              </a:prstGeom>
              <a:ln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>
                <a:off x="8213169" y="2585127"/>
                <a:ext cx="36498" cy="219352"/>
              </a:xfrm>
              <a:prstGeom prst="line">
                <a:avLst/>
              </a:prstGeom>
              <a:ln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Rectangle 51"/>
            <p:cNvSpPr/>
            <p:nvPr/>
          </p:nvSpPr>
          <p:spPr>
            <a:xfrm>
              <a:off x="4451971" y="2841625"/>
              <a:ext cx="262904" cy="2460625"/>
            </a:xfrm>
            <a:prstGeom prst="rect">
              <a:avLst/>
            </a:prstGeom>
            <a:solidFill>
              <a:srgbClr val="F2DCDB">
                <a:alpha val="3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898198" y="2841625"/>
              <a:ext cx="262904" cy="2460625"/>
            </a:xfrm>
            <a:prstGeom prst="rect">
              <a:avLst/>
            </a:prstGeom>
            <a:solidFill>
              <a:srgbClr val="F2DCDB">
                <a:alpha val="3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065839" y="2841625"/>
              <a:ext cx="262904" cy="2460625"/>
            </a:xfrm>
            <a:prstGeom prst="rect">
              <a:avLst/>
            </a:prstGeom>
            <a:solidFill>
              <a:srgbClr val="F2DCDB">
                <a:alpha val="3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901353" y="2841625"/>
              <a:ext cx="262904" cy="2460625"/>
            </a:xfrm>
            <a:prstGeom prst="rect">
              <a:avLst/>
            </a:prstGeom>
            <a:solidFill>
              <a:srgbClr val="F2DCDB">
                <a:alpha val="3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2488294" y="342924"/>
            <a:ext cx="1611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Kisa</a:t>
            </a:r>
            <a:r>
              <a:rPr lang="en-US" sz="2000" dirty="0" smtClean="0"/>
              <a:t> </a:t>
            </a:r>
            <a:r>
              <a:rPr lang="en-US" sz="2000" dirty="0" err="1" smtClean="0"/>
              <a:t>Diziler</a:t>
            </a:r>
            <a:endParaRPr lang="en-US" sz="2000" dirty="0"/>
          </a:p>
        </p:txBody>
      </p:sp>
      <p:sp>
        <p:nvSpPr>
          <p:cNvPr id="81" name="TextBox 80"/>
          <p:cNvSpPr txBox="1"/>
          <p:nvPr/>
        </p:nvSpPr>
        <p:spPr>
          <a:xfrm>
            <a:off x="6545810" y="347929"/>
            <a:ext cx="2759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Yerlestirme</a:t>
            </a:r>
            <a:endParaRPr lang="en-US" sz="2000" dirty="0"/>
          </a:p>
        </p:txBody>
      </p:sp>
      <p:sp>
        <p:nvSpPr>
          <p:cNvPr id="82" name="Right Arrow 81"/>
          <p:cNvSpPr/>
          <p:nvPr/>
        </p:nvSpPr>
        <p:spPr>
          <a:xfrm rot="5400000">
            <a:off x="6189739" y="2404445"/>
            <a:ext cx="864085" cy="53967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5364663" y="3306379"/>
            <a:ext cx="2759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Varyant</a:t>
            </a:r>
            <a:r>
              <a:rPr lang="en-US" sz="2000" dirty="0" smtClean="0"/>
              <a:t> </a:t>
            </a:r>
            <a:r>
              <a:rPr lang="en-US" sz="2000" dirty="0" err="1" smtClean="0"/>
              <a:t>Tespiti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560-ACD1-FB46-BD22-93D54C53683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30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1485372" y="3144951"/>
            <a:ext cx="5627638" cy="1766118"/>
            <a:chOff x="3102136" y="1098241"/>
            <a:chExt cx="5627638" cy="176611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102136" y="2804479"/>
              <a:ext cx="5627638" cy="0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3649569" y="1127409"/>
              <a:ext cx="4581849" cy="1464488"/>
              <a:chOff x="-476209" y="648774"/>
              <a:chExt cx="4581849" cy="1464488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-103070" y="861356"/>
                <a:ext cx="124085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-476209" y="648774"/>
                <a:ext cx="161399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382746" y="1276544"/>
                <a:ext cx="107385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447574" y="1063962"/>
                <a:ext cx="138042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382746" y="1698074"/>
                <a:ext cx="180377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773707" y="1458141"/>
                <a:ext cx="202274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3323750" y="2113262"/>
                <a:ext cx="78189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2366682" y="1918611"/>
                <a:ext cx="124085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Straight Connector 40"/>
            <p:cNvCxnSpPr/>
            <p:nvPr/>
          </p:nvCxnSpPr>
          <p:spPr>
            <a:xfrm>
              <a:off x="3649569" y="1127409"/>
              <a:ext cx="0" cy="1677070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269977" y="1098241"/>
              <a:ext cx="0" cy="1677070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999927" y="1338174"/>
              <a:ext cx="0" cy="1466305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5263562" y="1398054"/>
              <a:ext cx="0" cy="1466305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4573352" y="1542597"/>
              <a:ext cx="25107" cy="1261882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5928665" y="1602477"/>
              <a:ext cx="25107" cy="1261882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5483417" y="1755179"/>
              <a:ext cx="25108" cy="1049300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6864715" y="1910485"/>
              <a:ext cx="25108" cy="953874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4899485" y="1907579"/>
              <a:ext cx="36497" cy="896900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7275797" y="2143447"/>
              <a:ext cx="36498" cy="631864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6455963" y="2389291"/>
              <a:ext cx="36498" cy="415188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7712294" y="2397246"/>
              <a:ext cx="36498" cy="407233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7467776" y="2591897"/>
              <a:ext cx="1" cy="212582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8213169" y="2585127"/>
              <a:ext cx="36498" cy="219352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 smtClean="0"/>
              <a:t>Varyant</a:t>
            </a:r>
            <a:r>
              <a:rPr lang="en-US" b="1" dirty="0" smtClean="0"/>
              <a:t> </a:t>
            </a:r>
            <a:r>
              <a:rPr lang="en-US" b="1" dirty="0" err="1" smtClean="0"/>
              <a:t>Tespiti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7220488" y="4631837"/>
            <a:ext cx="159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Referans</a:t>
            </a:r>
            <a:r>
              <a:rPr lang="en-US" dirty="0" smtClean="0"/>
              <a:t> </a:t>
            </a:r>
            <a:r>
              <a:rPr lang="en-US" dirty="0" err="1" smtClean="0"/>
              <a:t>Dizisi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16383" y="3636932"/>
            <a:ext cx="636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420221" y="3913731"/>
            <a:ext cx="636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391662" y="4538334"/>
            <a:ext cx="636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</a:t>
            </a:r>
            <a:endParaRPr lang="en-US" sz="2800" dirty="0"/>
          </a:p>
        </p:txBody>
      </p:sp>
      <p:sp>
        <p:nvSpPr>
          <p:cNvPr id="54" name="TextBox 53"/>
          <p:cNvSpPr txBox="1"/>
          <p:nvPr/>
        </p:nvSpPr>
        <p:spPr>
          <a:xfrm>
            <a:off x="4410033" y="3392457"/>
            <a:ext cx="636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560-ACD1-FB46-BD22-93D54C53683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396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 smtClean="0"/>
              <a:t>Varyant</a:t>
            </a:r>
            <a:r>
              <a:rPr lang="en-US" b="1" dirty="0" smtClean="0"/>
              <a:t> </a:t>
            </a:r>
            <a:r>
              <a:rPr lang="en-US" b="1" dirty="0" err="1" smtClean="0"/>
              <a:t>Tespiti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7220488" y="4539523"/>
            <a:ext cx="1590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 sequence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485372" y="2841625"/>
            <a:ext cx="5627638" cy="2460625"/>
            <a:chOff x="1485372" y="2841625"/>
            <a:chExt cx="5627638" cy="2460625"/>
          </a:xfrm>
        </p:grpSpPr>
        <p:grpSp>
          <p:nvGrpSpPr>
            <p:cNvPr id="74" name="Group 73"/>
            <p:cNvGrpSpPr/>
            <p:nvPr/>
          </p:nvGrpSpPr>
          <p:grpSpPr>
            <a:xfrm>
              <a:off x="1485372" y="3144951"/>
              <a:ext cx="5627638" cy="1766118"/>
              <a:chOff x="3102136" y="1098241"/>
              <a:chExt cx="5627638" cy="1766118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3102136" y="2804479"/>
                <a:ext cx="5627638" cy="0"/>
              </a:xfrm>
              <a:prstGeom prst="line">
                <a:avLst/>
              </a:prstGeom>
              <a:ln w="571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Group 26"/>
              <p:cNvGrpSpPr/>
              <p:nvPr/>
            </p:nvGrpSpPr>
            <p:grpSpPr>
              <a:xfrm>
                <a:off x="3649569" y="1127409"/>
                <a:ext cx="4581849" cy="1464488"/>
                <a:chOff x="-476209" y="648774"/>
                <a:chExt cx="4581849" cy="1464488"/>
              </a:xfrm>
            </p:grpSpPr>
            <p:cxnSp>
              <p:nvCxnSpPr>
                <p:cNvPr id="28" name="Straight Connector 27"/>
                <p:cNvCxnSpPr/>
                <p:nvPr/>
              </p:nvCxnSpPr>
              <p:spPr>
                <a:xfrm>
                  <a:off x="-103070" y="861356"/>
                  <a:ext cx="1240854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-476209" y="648774"/>
                  <a:ext cx="1613993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1382746" y="1276544"/>
                  <a:ext cx="1073856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447574" y="1063962"/>
                  <a:ext cx="1380420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1382746" y="1698074"/>
                  <a:ext cx="1803770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773707" y="1458141"/>
                  <a:ext cx="2022744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3323750" y="2113262"/>
                  <a:ext cx="781890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2366682" y="1918611"/>
                  <a:ext cx="1240854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" name="Straight Connector 40"/>
              <p:cNvCxnSpPr/>
              <p:nvPr/>
            </p:nvCxnSpPr>
            <p:spPr>
              <a:xfrm>
                <a:off x="3649569" y="1127409"/>
                <a:ext cx="0" cy="1677070"/>
              </a:xfrm>
              <a:prstGeom prst="line">
                <a:avLst/>
              </a:prstGeom>
              <a:ln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5269977" y="1098241"/>
                <a:ext cx="0" cy="1677070"/>
              </a:xfrm>
              <a:prstGeom prst="line">
                <a:avLst/>
              </a:prstGeom>
              <a:ln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3999927" y="1338174"/>
                <a:ext cx="0" cy="1466305"/>
              </a:xfrm>
              <a:prstGeom prst="line">
                <a:avLst/>
              </a:prstGeom>
              <a:ln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5263562" y="1398054"/>
                <a:ext cx="0" cy="1466305"/>
              </a:xfrm>
              <a:prstGeom prst="line">
                <a:avLst/>
              </a:prstGeom>
              <a:ln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4573352" y="1542597"/>
                <a:ext cx="25107" cy="1261882"/>
              </a:xfrm>
              <a:prstGeom prst="line">
                <a:avLst/>
              </a:prstGeom>
              <a:ln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H="1">
                <a:off x="5928665" y="1602477"/>
                <a:ext cx="25107" cy="1261882"/>
              </a:xfrm>
              <a:prstGeom prst="line">
                <a:avLst/>
              </a:prstGeom>
              <a:ln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H="1">
                <a:off x="5483417" y="1755179"/>
                <a:ext cx="25108" cy="1049300"/>
              </a:xfrm>
              <a:prstGeom prst="line">
                <a:avLst/>
              </a:prstGeom>
              <a:ln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6864715" y="1910485"/>
                <a:ext cx="25108" cy="953874"/>
              </a:xfrm>
              <a:prstGeom prst="line">
                <a:avLst/>
              </a:prstGeom>
              <a:ln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>
                <a:off x="4899485" y="1907579"/>
                <a:ext cx="36497" cy="896900"/>
              </a:xfrm>
              <a:prstGeom prst="line">
                <a:avLst/>
              </a:prstGeom>
              <a:ln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>
                <a:off x="7275797" y="2143447"/>
                <a:ext cx="36498" cy="631864"/>
              </a:xfrm>
              <a:prstGeom prst="line">
                <a:avLst/>
              </a:prstGeom>
              <a:ln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H="1">
                <a:off x="6455963" y="2389291"/>
                <a:ext cx="36498" cy="415188"/>
              </a:xfrm>
              <a:prstGeom prst="line">
                <a:avLst/>
              </a:prstGeom>
              <a:ln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>
                <a:off x="7712294" y="2397246"/>
                <a:ext cx="36498" cy="407233"/>
              </a:xfrm>
              <a:prstGeom prst="line">
                <a:avLst/>
              </a:prstGeom>
              <a:ln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>
                <a:off x="7467776" y="2591897"/>
                <a:ext cx="1" cy="212582"/>
              </a:xfrm>
              <a:prstGeom prst="line">
                <a:avLst/>
              </a:prstGeom>
              <a:ln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H="1">
                <a:off x="8213169" y="2585127"/>
                <a:ext cx="36498" cy="219352"/>
              </a:xfrm>
              <a:prstGeom prst="line">
                <a:avLst/>
              </a:prstGeom>
              <a:ln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/>
            <p:cNvSpPr txBox="1"/>
            <p:nvPr/>
          </p:nvSpPr>
          <p:spPr>
            <a:xfrm>
              <a:off x="4416383" y="3636932"/>
              <a:ext cx="6363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420221" y="3913731"/>
              <a:ext cx="6363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391662" y="4538334"/>
              <a:ext cx="6363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C</a:t>
              </a:r>
              <a:endParaRPr lang="en-US" sz="28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410033" y="3392457"/>
              <a:ext cx="6363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4451971" y="2841625"/>
              <a:ext cx="262904" cy="2460625"/>
            </a:xfrm>
            <a:prstGeom prst="rect">
              <a:avLst/>
            </a:prstGeom>
            <a:solidFill>
              <a:srgbClr val="F2DCDB">
                <a:alpha val="3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898198" y="2841625"/>
              <a:ext cx="262904" cy="2460625"/>
            </a:xfrm>
            <a:prstGeom prst="rect">
              <a:avLst/>
            </a:prstGeom>
            <a:solidFill>
              <a:srgbClr val="F2DCDB">
                <a:alpha val="3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065839" y="2841625"/>
              <a:ext cx="262904" cy="2460625"/>
            </a:xfrm>
            <a:prstGeom prst="rect">
              <a:avLst/>
            </a:prstGeom>
            <a:solidFill>
              <a:srgbClr val="F2DCDB">
                <a:alpha val="3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901353" y="2841625"/>
              <a:ext cx="262904" cy="2460625"/>
            </a:xfrm>
            <a:prstGeom prst="rect">
              <a:avLst/>
            </a:prstGeom>
            <a:solidFill>
              <a:srgbClr val="F2DCDB">
                <a:alpha val="3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560-ACD1-FB46-BD22-93D54C53683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134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ounded Rectangle 93"/>
          <p:cNvSpPr/>
          <p:nvPr/>
        </p:nvSpPr>
        <p:spPr>
          <a:xfrm>
            <a:off x="312178" y="213587"/>
            <a:ext cx="1264913" cy="15535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/>
          <p:cNvSpPr/>
          <p:nvPr/>
        </p:nvSpPr>
        <p:spPr>
          <a:xfrm>
            <a:off x="4908351" y="269136"/>
            <a:ext cx="4045149" cy="197310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644290" y="342924"/>
            <a:ext cx="1264913" cy="15535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ight Arrow 108"/>
          <p:cNvSpPr/>
          <p:nvPr/>
        </p:nvSpPr>
        <p:spPr>
          <a:xfrm>
            <a:off x="1716705" y="1045887"/>
            <a:ext cx="864085" cy="53967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>
            <a:off x="3972703" y="990337"/>
            <a:ext cx="864085" cy="53967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68893" y="393109"/>
            <a:ext cx="16113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SRA</a:t>
            </a:r>
          </a:p>
          <a:p>
            <a:pPr algn="ctr"/>
            <a:r>
              <a:rPr lang="en-US" sz="2000" b="1" dirty="0" smtClean="0"/>
              <a:t>S</a:t>
            </a:r>
            <a:r>
              <a:rPr lang="en-US" sz="2000" dirty="0" smtClean="0"/>
              <a:t>hort </a:t>
            </a:r>
            <a:r>
              <a:rPr lang="en-US" sz="2000" b="1" dirty="0"/>
              <a:t>R</a:t>
            </a:r>
            <a:r>
              <a:rPr lang="en-US" sz="2000" dirty="0" smtClean="0"/>
              <a:t>ead </a:t>
            </a:r>
            <a:r>
              <a:rPr lang="en-US" sz="2000" b="1" dirty="0" smtClean="0"/>
              <a:t>A</a:t>
            </a:r>
            <a:r>
              <a:rPr lang="en-US" sz="2000" dirty="0" smtClean="0"/>
              <a:t>rchive</a:t>
            </a:r>
            <a:endParaRPr lang="en-US" sz="2000" dirty="0"/>
          </a:p>
        </p:txBody>
      </p:sp>
      <p:sp>
        <p:nvSpPr>
          <p:cNvPr id="81" name="TextBox 80"/>
          <p:cNvSpPr txBox="1"/>
          <p:nvPr/>
        </p:nvSpPr>
        <p:spPr>
          <a:xfrm>
            <a:off x="4908351" y="743446"/>
            <a:ext cx="20925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SAM file</a:t>
            </a:r>
          </a:p>
          <a:p>
            <a:pPr algn="ctr"/>
            <a:r>
              <a:rPr lang="en-US" sz="2000" b="1" dirty="0" smtClean="0"/>
              <a:t>S</a:t>
            </a:r>
            <a:r>
              <a:rPr lang="en-US" sz="2000" dirty="0" smtClean="0"/>
              <a:t>equence </a:t>
            </a:r>
            <a:r>
              <a:rPr lang="en-US" sz="2000" b="1" dirty="0" smtClean="0"/>
              <a:t>A</a:t>
            </a:r>
            <a:r>
              <a:rPr lang="en-US" sz="2000" dirty="0" smtClean="0"/>
              <a:t>lignment </a:t>
            </a:r>
            <a:r>
              <a:rPr lang="en-US" sz="2000" b="1" dirty="0"/>
              <a:t>M</a:t>
            </a:r>
            <a:r>
              <a:rPr lang="en-US" sz="2000" dirty="0" smtClean="0"/>
              <a:t>ap</a:t>
            </a:r>
            <a:endParaRPr lang="en-US" sz="2000" dirty="0"/>
          </a:p>
        </p:txBody>
      </p:sp>
      <p:sp>
        <p:nvSpPr>
          <p:cNvPr id="84" name="TextBox 83"/>
          <p:cNvSpPr txBox="1"/>
          <p:nvPr/>
        </p:nvSpPr>
        <p:spPr>
          <a:xfrm>
            <a:off x="1428750" y="1803044"/>
            <a:ext cx="1392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SRA toolkit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2564915" y="1827090"/>
            <a:ext cx="1416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FastQC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3689641" y="1546139"/>
            <a:ext cx="1416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Bowtie2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6860976" y="736371"/>
            <a:ext cx="20925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BAM file</a:t>
            </a:r>
          </a:p>
          <a:p>
            <a:pPr algn="ctr"/>
            <a:r>
              <a:rPr lang="en-US" sz="2000" b="1" dirty="0" smtClean="0"/>
              <a:t>B</a:t>
            </a:r>
            <a:r>
              <a:rPr lang="en-US" sz="2000" dirty="0" smtClean="0"/>
              <a:t>inary </a:t>
            </a:r>
            <a:r>
              <a:rPr lang="en-US" sz="2000" b="1" dirty="0" smtClean="0"/>
              <a:t>A</a:t>
            </a:r>
            <a:r>
              <a:rPr lang="en-US" sz="2000" dirty="0" smtClean="0"/>
              <a:t>lignment </a:t>
            </a:r>
            <a:r>
              <a:rPr lang="en-US" sz="2000" b="1" dirty="0" smtClean="0"/>
              <a:t>M</a:t>
            </a:r>
            <a:r>
              <a:rPr lang="en-US" sz="2000" dirty="0" smtClean="0"/>
              <a:t>ap, compressed</a:t>
            </a:r>
            <a:endParaRPr lang="en-US" sz="2000" dirty="0"/>
          </a:p>
        </p:txBody>
      </p:sp>
      <p:sp>
        <p:nvSpPr>
          <p:cNvPr id="3" name="Right Arrow 2"/>
          <p:cNvSpPr/>
          <p:nvPr/>
        </p:nvSpPr>
        <p:spPr>
          <a:xfrm>
            <a:off x="6635750" y="1190625"/>
            <a:ext cx="285750" cy="20227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6362393" y="1803044"/>
            <a:ext cx="132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SAMTools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4739452" y="3312295"/>
            <a:ext cx="4045149" cy="283133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 rot="5400000">
            <a:off x="6189739" y="2404445"/>
            <a:ext cx="864085" cy="53967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364663" y="3306379"/>
            <a:ext cx="2759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376092"/>
                </a:solidFill>
              </a:rPr>
              <a:t>Varyant</a:t>
            </a:r>
            <a:r>
              <a:rPr lang="en-US" sz="2000" b="1" dirty="0" smtClean="0">
                <a:solidFill>
                  <a:srgbClr val="376092"/>
                </a:solidFill>
              </a:rPr>
              <a:t> </a:t>
            </a:r>
            <a:r>
              <a:rPr lang="en-US" sz="2000" b="1" dirty="0" err="1" smtClean="0">
                <a:solidFill>
                  <a:srgbClr val="376092"/>
                </a:solidFill>
              </a:rPr>
              <a:t>Tespiti</a:t>
            </a:r>
            <a:endParaRPr lang="en-US" sz="2000" b="1" dirty="0">
              <a:solidFill>
                <a:srgbClr val="376092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110289" y="2531037"/>
            <a:ext cx="132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BCFTools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511666" y="355806"/>
            <a:ext cx="2759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Yerlestirme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895325" y="4395082"/>
            <a:ext cx="2092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BCF file</a:t>
            </a:r>
          </a:p>
          <a:p>
            <a:pPr algn="ctr"/>
            <a:r>
              <a:rPr lang="en-US" sz="2000" b="1" dirty="0" smtClean="0"/>
              <a:t>B</a:t>
            </a:r>
            <a:r>
              <a:rPr lang="en-US" sz="2000" dirty="0" smtClean="0"/>
              <a:t>inary</a:t>
            </a:r>
            <a:r>
              <a:rPr lang="en-US" sz="2000" b="1" dirty="0" smtClean="0"/>
              <a:t> C</a:t>
            </a:r>
            <a:r>
              <a:rPr lang="en-US" sz="2000" dirty="0" smtClean="0"/>
              <a:t>all</a:t>
            </a:r>
            <a:r>
              <a:rPr lang="en-US" sz="2000" b="1" dirty="0" smtClean="0"/>
              <a:t> F</a:t>
            </a:r>
            <a:r>
              <a:rPr lang="en-US" sz="2000" dirty="0" smtClean="0"/>
              <a:t>ile</a:t>
            </a:r>
            <a:endParaRPr lang="en-US" sz="2000" dirty="0"/>
          </a:p>
        </p:txBody>
      </p:sp>
      <p:sp>
        <p:nvSpPr>
          <p:cNvPr id="58" name="Right Arrow 57"/>
          <p:cNvSpPr/>
          <p:nvPr/>
        </p:nvSpPr>
        <p:spPr>
          <a:xfrm rot="10800000">
            <a:off x="6684870" y="4687580"/>
            <a:ext cx="285750" cy="20227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4603986" y="4399344"/>
            <a:ext cx="2092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VCF file</a:t>
            </a:r>
          </a:p>
          <a:p>
            <a:pPr algn="ctr"/>
            <a:r>
              <a:rPr lang="en-US" sz="2000" b="1" dirty="0" smtClean="0"/>
              <a:t>V</a:t>
            </a:r>
            <a:r>
              <a:rPr lang="en-US" sz="2000" dirty="0" smtClean="0"/>
              <a:t>ariant</a:t>
            </a:r>
            <a:r>
              <a:rPr lang="en-US" sz="2000" b="1" dirty="0" smtClean="0"/>
              <a:t> C</a:t>
            </a:r>
            <a:r>
              <a:rPr lang="en-US" sz="2000" dirty="0" smtClean="0"/>
              <a:t>all</a:t>
            </a:r>
            <a:r>
              <a:rPr lang="en-US" sz="2000" b="1" dirty="0" smtClean="0"/>
              <a:t> F</a:t>
            </a:r>
            <a:r>
              <a:rPr lang="en-US" sz="2000" dirty="0" smtClean="0"/>
              <a:t>ile</a:t>
            </a:r>
            <a:endParaRPr lang="en-US" sz="2000" dirty="0"/>
          </a:p>
        </p:txBody>
      </p:sp>
      <p:sp>
        <p:nvSpPr>
          <p:cNvPr id="60" name="TextBox 59"/>
          <p:cNvSpPr txBox="1"/>
          <p:nvPr/>
        </p:nvSpPr>
        <p:spPr>
          <a:xfrm>
            <a:off x="6362393" y="5102968"/>
            <a:ext cx="132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BCFTools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88294" y="3993091"/>
            <a:ext cx="1918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Varyantlar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SNPler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indeller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560-ACD1-FB46-BD22-93D54C53683C}" type="slidenum">
              <a:rPr lang="en-US" smtClean="0"/>
              <a:t>26</a:t>
            </a:fld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488294" y="342924"/>
            <a:ext cx="16113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/>
              <a:t>fastQ</a:t>
            </a:r>
            <a:endParaRPr lang="en-US" sz="2000" b="1" dirty="0" smtClean="0"/>
          </a:p>
          <a:p>
            <a:pPr algn="ctr"/>
            <a:r>
              <a:rPr lang="en-US" sz="2000" dirty="0" smtClean="0"/>
              <a:t> </a:t>
            </a:r>
            <a:r>
              <a:rPr lang="en-US" sz="2000" b="1" dirty="0" err="1" smtClean="0"/>
              <a:t>fast</a:t>
            </a:r>
            <a:r>
              <a:rPr lang="en-US" sz="2000" dirty="0" err="1" smtClean="0"/>
              <a:t>a</a:t>
            </a:r>
            <a:r>
              <a:rPr lang="en-US" sz="2000" dirty="0" smtClean="0"/>
              <a:t> </a:t>
            </a:r>
            <a:r>
              <a:rPr lang="en-US" sz="2000" dirty="0" err="1" smtClean="0"/>
              <a:t>ve</a:t>
            </a:r>
            <a:r>
              <a:rPr lang="en-US" sz="2000" dirty="0" smtClean="0"/>
              <a:t> </a:t>
            </a:r>
            <a:r>
              <a:rPr lang="en-US" sz="2000" b="1" dirty="0" smtClean="0"/>
              <a:t>Q</a:t>
            </a:r>
            <a:r>
              <a:rPr lang="en-US" sz="2000" dirty="0" smtClean="0"/>
              <a:t>uality data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13927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5-13 at 10.55.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" y="828623"/>
            <a:ext cx="9144000" cy="6029377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-14867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V</a:t>
            </a:r>
            <a:r>
              <a:rPr lang="en-US" dirty="0" smtClean="0"/>
              <a:t>ariant </a:t>
            </a:r>
            <a:r>
              <a:rPr lang="en-US" b="1" dirty="0" smtClean="0"/>
              <a:t>C</a:t>
            </a:r>
            <a:r>
              <a:rPr lang="en-US" dirty="0" smtClean="0"/>
              <a:t>all </a:t>
            </a:r>
            <a:r>
              <a:rPr lang="en-US" b="1" dirty="0" smtClean="0"/>
              <a:t>F</a:t>
            </a:r>
            <a:r>
              <a:rPr lang="en-US" dirty="0" smtClean="0"/>
              <a:t>ile </a:t>
            </a:r>
            <a:r>
              <a:rPr lang="en-US" dirty="0"/>
              <a:t>F</a:t>
            </a:r>
            <a:r>
              <a:rPr lang="en-US" dirty="0" smtClean="0"/>
              <a:t>ormat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560-ACD1-FB46-BD22-93D54C53683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4619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ounded Rectangle 93"/>
          <p:cNvSpPr/>
          <p:nvPr/>
        </p:nvSpPr>
        <p:spPr>
          <a:xfrm>
            <a:off x="312178" y="4012222"/>
            <a:ext cx="2820489" cy="135071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>
            <a:off x="4739452" y="3312295"/>
            <a:ext cx="4045149" cy="283133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/>
          <p:cNvSpPr/>
          <p:nvPr/>
        </p:nvSpPr>
        <p:spPr>
          <a:xfrm>
            <a:off x="4908351" y="269136"/>
            <a:ext cx="4045149" cy="197310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644290" y="342924"/>
            <a:ext cx="1264913" cy="15535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2864013" y="913924"/>
            <a:ext cx="910064" cy="800157"/>
            <a:chOff x="517357" y="648774"/>
            <a:chExt cx="2022744" cy="1437137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678820" y="861356"/>
              <a:ext cx="124085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17357" y="648774"/>
              <a:ext cx="161399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45818" y="1276544"/>
              <a:ext cx="107385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50930" y="1063962"/>
              <a:ext cx="13804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78820" y="1670723"/>
              <a:ext cx="180377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17357" y="1458141"/>
              <a:ext cx="202274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137784" y="2085911"/>
              <a:ext cx="78189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45818" y="1873329"/>
              <a:ext cx="124085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7" name="Picture 106" descr="Screen Shot 2015-05-11 at 12.26.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94" y="754359"/>
            <a:ext cx="1403656" cy="1142065"/>
          </a:xfrm>
          <a:prstGeom prst="rect">
            <a:avLst/>
          </a:prstGeom>
        </p:spPr>
      </p:pic>
      <p:sp>
        <p:nvSpPr>
          <p:cNvPr id="109" name="Right Arrow 108"/>
          <p:cNvSpPr/>
          <p:nvPr/>
        </p:nvSpPr>
        <p:spPr>
          <a:xfrm>
            <a:off x="1716705" y="1045887"/>
            <a:ext cx="864085" cy="53967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988341" y="500816"/>
            <a:ext cx="3820093" cy="1486886"/>
            <a:chOff x="3102136" y="1098241"/>
            <a:chExt cx="5627638" cy="1766118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3102136" y="2804479"/>
              <a:ext cx="5627638" cy="0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3649569" y="1127409"/>
              <a:ext cx="4581849" cy="1464488"/>
              <a:chOff x="-476209" y="648774"/>
              <a:chExt cx="4581849" cy="1464488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>
                <a:off x="-103070" y="861356"/>
                <a:ext cx="124085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-476209" y="648774"/>
                <a:ext cx="161399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1382746" y="1276544"/>
                <a:ext cx="107385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447574" y="1063962"/>
                <a:ext cx="138042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1382746" y="1698074"/>
                <a:ext cx="180377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773707" y="1458141"/>
                <a:ext cx="202274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3323750" y="2113262"/>
                <a:ext cx="78189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2366682" y="1918611"/>
                <a:ext cx="124085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Connector 22"/>
            <p:cNvCxnSpPr/>
            <p:nvPr/>
          </p:nvCxnSpPr>
          <p:spPr>
            <a:xfrm>
              <a:off x="3649569" y="1127409"/>
              <a:ext cx="0" cy="1677070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269977" y="1098241"/>
              <a:ext cx="0" cy="1677070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999927" y="1338174"/>
              <a:ext cx="0" cy="1466305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263562" y="1398054"/>
              <a:ext cx="0" cy="1466305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4573352" y="1542597"/>
              <a:ext cx="25107" cy="1261882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5928665" y="1602477"/>
              <a:ext cx="25107" cy="1261882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5483417" y="1755179"/>
              <a:ext cx="25108" cy="1049300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6864715" y="1910485"/>
              <a:ext cx="25108" cy="953874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4899485" y="1907579"/>
              <a:ext cx="36497" cy="896900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7275797" y="2143447"/>
              <a:ext cx="36498" cy="631864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6455963" y="2389291"/>
              <a:ext cx="36498" cy="415188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7712294" y="2397246"/>
              <a:ext cx="36498" cy="407233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7467776" y="2591897"/>
              <a:ext cx="1" cy="212582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8213169" y="2585127"/>
              <a:ext cx="36498" cy="219352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Arrow 44"/>
          <p:cNvSpPr/>
          <p:nvPr/>
        </p:nvSpPr>
        <p:spPr>
          <a:xfrm>
            <a:off x="3972703" y="990337"/>
            <a:ext cx="864085" cy="53967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4784459" y="4081319"/>
            <a:ext cx="3902684" cy="1917366"/>
            <a:chOff x="1485372" y="2841625"/>
            <a:chExt cx="5627638" cy="2460625"/>
          </a:xfrm>
        </p:grpSpPr>
        <p:grpSp>
          <p:nvGrpSpPr>
            <p:cNvPr id="47" name="Group 46"/>
            <p:cNvGrpSpPr/>
            <p:nvPr/>
          </p:nvGrpSpPr>
          <p:grpSpPr>
            <a:xfrm>
              <a:off x="1485372" y="3144951"/>
              <a:ext cx="5627638" cy="1766118"/>
              <a:chOff x="3102136" y="1098241"/>
              <a:chExt cx="5627638" cy="1766118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3102136" y="2804479"/>
                <a:ext cx="5627638" cy="0"/>
              </a:xfrm>
              <a:prstGeom prst="line">
                <a:avLst/>
              </a:prstGeom>
              <a:ln w="571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7" name="Group 56"/>
              <p:cNvGrpSpPr/>
              <p:nvPr/>
            </p:nvGrpSpPr>
            <p:grpSpPr>
              <a:xfrm>
                <a:off x="3649569" y="1127409"/>
                <a:ext cx="4581849" cy="1464488"/>
                <a:chOff x="-476209" y="648774"/>
                <a:chExt cx="4581849" cy="1464488"/>
              </a:xfrm>
            </p:grpSpPr>
            <p:cxnSp>
              <p:nvCxnSpPr>
                <p:cNvPr id="72" name="Straight Connector 71"/>
                <p:cNvCxnSpPr/>
                <p:nvPr/>
              </p:nvCxnSpPr>
              <p:spPr>
                <a:xfrm>
                  <a:off x="-103070" y="861356"/>
                  <a:ext cx="1240854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-476209" y="648774"/>
                  <a:ext cx="1613993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>
                  <a:off x="1382746" y="1276544"/>
                  <a:ext cx="1073856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>
                  <a:off x="447574" y="1063962"/>
                  <a:ext cx="1380420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1382746" y="1698074"/>
                  <a:ext cx="1803770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>
                  <a:off x="773707" y="1458141"/>
                  <a:ext cx="2022744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>
                  <a:off x="3323750" y="2113262"/>
                  <a:ext cx="781890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>
                  <a:off x="2366682" y="1918611"/>
                  <a:ext cx="1240854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8" name="Straight Connector 57"/>
              <p:cNvCxnSpPr/>
              <p:nvPr/>
            </p:nvCxnSpPr>
            <p:spPr>
              <a:xfrm>
                <a:off x="3649569" y="1127409"/>
                <a:ext cx="0" cy="1677070"/>
              </a:xfrm>
              <a:prstGeom prst="line">
                <a:avLst/>
              </a:prstGeom>
              <a:ln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5269977" y="1098241"/>
                <a:ext cx="0" cy="1677070"/>
              </a:xfrm>
              <a:prstGeom prst="line">
                <a:avLst/>
              </a:prstGeom>
              <a:ln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999927" y="1338174"/>
                <a:ext cx="0" cy="1466305"/>
              </a:xfrm>
              <a:prstGeom prst="line">
                <a:avLst/>
              </a:prstGeom>
              <a:ln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5263562" y="1398054"/>
                <a:ext cx="0" cy="1466305"/>
              </a:xfrm>
              <a:prstGeom prst="line">
                <a:avLst/>
              </a:prstGeom>
              <a:ln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H="1">
                <a:off x="4573352" y="1542597"/>
                <a:ext cx="25107" cy="1261882"/>
              </a:xfrm>
              <a:prstGeom prst="line">
                <a:avLst/>
              </a:prstGeom>
              <a:ln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H="1">
                <a:off x="5928665" y="1602477"/>
                <a:ext cx="25107" cy="1261882"/>
              </a:xfrm>
              <a:prstGeom prst="line">
                <a:avLst/>
              </a:prstGeom>
              <a:ln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flipH="1">
                <a:off x="5483417" y="1755179"/>
                <a:ext cx="25108" cy="1049300"/>
              </a:xfrm>
              <a:prstGeom prst="line">
                <a:avLst/>
              </a:prstGeom>
              <a:ln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>
                <a:off x="6864715" y="1910485"/>
                <a:ext cx="25108" cy="953874"/>
              </a:xfrm>
              <a:prstGeom prst="line">
                <a:avLst/>
              </a:prstGeom>
              <a:ln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H="1">
                <a:off x="4899485" y="1907579"/>
                <a:ext cx="36497" cy="896900"/>
              </a:xfrm>
              <a:prstGeom prst="line">
                <a:avLst/>
              </a:prstGeom>
              <a:ln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>
                <a:off x="7275797" y="2143447"/>
                <a:ext cx="36498" cy="631864"/>
              </a:xfrm>
              <a:prstGeom prst="line">
                <a:avLst/>
              </a:prstGeom>
              <a:ln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>
                <a:off x="6455963" y="2389291"/>
                <a:ext cx="36498" cy="415188"/>
              </a:xfrm>
              <a:prstGeom prst="line">
                <a:avLst/>
              </a:prstGeom>
              <a:ln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H="1">
                <a:off x="7712294" y="2397246"/>
                <a:ext cx="36498" cy="407233"/>
              </a:xfrm>
              <a:prstGeom prst="line">
                <a:avLst/>
              </a:prstGeom>
              <a:ln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>
                <a:off x="7467776" y="2591897"/>
                <a:ext cx="1" cy="212582"/>
              </a:xfrm>
              <a:prstGeom prst="line">
                <a:avLst/>
              </a:prstGeom>
              <a:ln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>
                <a:off x="8213169" y="2585127"/>
                <a:ext cx="36498" cy="219352"/>
              </a:xfrm>
              <a:prstGeom prst="line">
                <a:avLst/>
              </a:prstGeom>
              <a:ln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Rectangle 51"/>
            <p:cNvSpPr/>
            <p:nvPr/>
          </p:nvSpPr>
          <p:spPr>
            <a:xfrm>
              <a:off x="4451971" y="2841625"/>
              <a:ext cx="262904" cy="2460625"/>
            </a:xfrm>
            <a:prstGeom prst="rect">
              <a:avLst/>
            </a:prstGeom>
            <a:solidFill>
              <a:srgbClr val="F2DCDB">
                <a:alpha val="3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898198" y="2841625"/>
              <a:ext cx="262904" cy="2460625"/>
            </a:xfrm>
            <a:prstGeom prst="rect">
              <a:avLst/>
            </a:prstGeom>
            <a:solidFill>
              <a:srgbClr val="F2DCDB">
                <a:alpha val="3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065839" y="2841625"/>
              <a:ext cx="262904" cy="2460625"/>
            </a:xfrm>
            <a:prstGeom prst="rect">
              <a:avLst/>
            </a:prstGeom>
            <a:solidFill>
              <a:srgbClr val="F2DCDB">
                <a:alpha val="3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901353" y="2841625"/>
              <a:ext cx="262904" cy="2460625"/>
            </a:xfrm>
            <a:prstGeom prst="rect">
              <a:avLst/>
            </a:prstGeom>
            <a:solidFill>
              <a:srgbClr val="F2DCDB">
                <a:alpha val="3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2488294" y="342924"/>
            <a:ext cx="1611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Kisa</a:t>
            </a:r>
            <a:r>
              <a:rPr lang="en-US" sz="2000" dirty="0" smtClean="0"/>
              <a:t> </a:t>
            </a:r>
            <a:r>
              <a:rPr lang="en-US" sz="2000" dirty="0" err="1" smtClean="0"/>
              <a:t>Diziler</a:t>
            </a:r>
            <a:endParaRPr lang="en-US" sz="2000" dirty="0"/>
          </a:p>
        </p:txBody>
      </p:sp>
      <p:sp>
        <p:nvSpPr>
          <p:cNvPr id="81" name="TextBox 80"/>
          <p:cNvSpPr txBox="1"/>
          <p:nvPr/>
        </p:nvSpPr>
        <p:spPr>
          <a:xfrm>
            <a:off x="6545810" y="347929"/>
            <a:ext cx="2759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Yerlestirme</a:t>
            </a:r>
            <a:endParaRPr lang="en-US" sz="2000" dirty="0"/>
          </a:p>
        </p:txBody>
      </p:sp>
      <p:sp>
        <p:nvSpPr>
          <p:cNvPr id="82" name="Right Arrow 81"/>
          <p:cNvSpPr/>
          <p:nvPr/>
        </p:nvSpPr>
        <p:spPr>
          <a:xfrm rot="5400000">
            <a:off x="6189739" y="2404445"/>
            <a:ext cx="864085" cy="53967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5364663" y="3306379"/>
            <a:ext cx="2759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Varyant</a:t>
            </a:r>
            <a:r>
              <a:rPr lang="en-US" sz="2000" dirty="0" smtClean="0"/>
              <a:t> </a:t>
            </a:r>
            <a:r>
              <a:rPr lang="en-US" sz="2000" dirty="0" err="1" smtClean="0"/>
              <a:t>Tespiti</a:t>
            </a:r>
            <a:endParaRPr lang="en-US" sz="2000" dirty="0"/>
          </a:p>
        </p:txBody>
      </p:sp>
      <p:grpSp>
        <p:nvGrpSpPr>
          <p:cNvPr id="3" name="Group 2"/>
          <p:cNvGrpSpPr/>
          <p:nvPr/>
        </p:nvGrpSpPr>
        <p:grpSpPr>
          <a:xfrm>
            <a:off x="350371" y="4736834"/>
            <a:ext cx="2618730" cy="590708"/>
            <a:chOff x="1485372" y="2800358"/>
            <a:chExt cx="5627638" cy="526728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1485372" y="3050714"/>
              <a:ext cx="5627638" cy="0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5832764" y="2803262"/>
              <a:ext cx="7636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T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416382" y="2800358"/>
              <a:ext cx="7636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986721" y="2803866"/>
              <a:ext cx="7636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C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841484" y="2803866"/>
              <a:ext cx="7636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T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89" name="Right Arrow 88"/>
          <p:cNvSpPr/>
          <p:nvPr/>
        </p:nvSpPr>
        <p:spPr>
          <a:xfrm rot="10800000">
            <a:off x="3570073" y="4477928"/>
            <a:ext cx="864085" cy="53967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318020" y="4081319"/>
            <a:ext cx="2759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Dizinin</a:t>
            </a:r>
            <a:r>
              <a:rPr lang="en-US" sz="2000" dirty="0" smtClean="0"/>
              <a:t> son </a:t>
            </a:r>
            <a:r>
              <a:rPr lang="en-US" sz="2000" dirty="0" err="1" smtClean="0"/>
              <a:t>hali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560-ACD1-FB46-BD22-93D54C53683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69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ounded Rectangle 93"/>
          <p:cNvSpPr/>
          <p:nvPr/>
        </p:nvSpPr>
        <p:spPr>
          <a:xfrm>
            <a:off x="312178" y="213587"/>
            <a:ext cx="1264913" cy="15535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/>
          <p:cNvSpPr/>
          <p:nvPr/>
        </p:nvSpPr>
        <p:spPr>
          <a:xfrm>
            <a:off x="4908351" y="269136"/>
            <a:ext cx="4045149" cy="197310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644290" y="342924"/>
            <a:ext cx="1264913" cy="15535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ight Arrow 108"/>
          <p:cNvSpPr/>
          <p:nvPr/>
        </p:nvSpPr>
        <p:spPr>
          <a:xfrm>
            <a:off x="1716705" y="1045887"/>
            <a:ext cx="864085" cy="53967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>
            <a:off x="3972703" y="990337"/>
            <a:ext cx="864085" cy="53967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68893" y="393109"/>
            <a:ext cx="16113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SRA</a:t>
            </a:r>
          </a:p>
          <a:p>
            <a:pPr algn="ctr"/>
            <a:r>
              <a:rPr lang="en-US" sz="2000" b="1" dirty="0" smtClean="0"/>
              <a:t>S</a:t>
            </a:r>
            <a:r>
              <a:rPr lang="en-US" sz="2000" dirty="0" smtClean="0"/>
              <a:t>hort </a:t>
            </a:r>
            <a:r>
              <a:rPr lang="en-US" sz="2000" b="1" dirty="0"/>
              <a:t>R</a:t>
            </a:r>
            <a:r>
              <a:rPr lang="en-US" sz="2000" dirty="0" smtClean="0"/>
              <a:t>ead </a:t>
            </a:r>
            <a:r>
              <a:rPr lang="en-US" sz="2000" b="1" dirty="0" smtClean="0"/>
              <a:t>A</a:t>
            </a:r>
            <a:r>
              <a:rPr lang="en-US" sz="2000" dirty="0" smtClean="0"/>
              <a:t>rchive</a:t>
            </a:r>
            <a:endParaRPr lang="en-US" sz="2000" dirty="0"/>
          </a:p>
        </p:txBody>
      </p:sp>
      <p:sp>
        <p:nvSpPr>
          <p:cNvPr id="81" name="TextBox 80"/>
          <p:cNvSpPr txBox="1"/>
          <p:nvPr/>
        </p:nvSpPr>
        <p:spPr>
          <a:xfrm>
            <a:off x="4908351" y="743446"/>
            <a:ext cx="20925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SAM file</a:t>
            </a:r>
          </a:p>
          <a:p>
            <a:pPr algn="ctr"/>
            <a:r>
              <a:rPr lang="en-US" sz="2000" b="1" dirty="0" smtClean="0"/>
              <a:t>S</a:t>
            </a:r>
            <a:r>
              <a:rPr lang="en-US" sz="2000" dirty="0" smtClean="0"/>
              <a:t>equence </a:t>
            </a:r>
            <a:r>
              <a:rPr lang="en-US" sz="2000" b="1" dirty="0" smtClean="0"/>
              <a:t>A</a:t>
            </a:r>
            <a:r>
              <a:rPr lang="en-US" sz="2000" dirty="0" smtClean="0"/>
              <a:t>lignment </a:t>
            </a:r>
            <a:r>
              <a:rPr lang="en-US" sz="2000" b="1" dirty="0"/>
              <a:t>M</a:t>
            </a:r>
            <a:r>
              <a:rPr lang="en-US" sz="2000" dirty="0" smtClean="0"/>
              <a:t>ap</a:t>
            </a:r>
            <a:endParaRPr lang="en-US" sz="2000" dirty="0"/>
          </a:p>
        </p:txBody>
      </p:sp>
      <p:sp>
        <p:nvSpPr>
          <p:cNvPr id="84" name="TextBox 83"/>
          <p:cNvSpPr txBox="1"/>
          <p:nvPr/>
        </p:nvSpPr>
        <p:spPr>
          <a:xfrm>
            <a:off x="1428750" y="1803044"/>
            <a:ext cx="1392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SRA toolkit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2564915" y="1827090"/>
            <a:ext cx="1416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FastQC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3689641" y="1546139"/>
            <a:ext cx="1416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Bowtie2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6860976" y="736371"/>
            <a:ext cx="20925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BAM file</a:t>
            </a:r>
          </a:p>
          <a:p>
            <a:pPr algn="ctr"/>
            <a:r>
              <a:rPr lang="en-US" sz="2000" b="1" dirty="0" smtClean="0"/>
              <a:t>B</a:t>
            </a:r>
            <a:r>
              <a:rPr lang="en-US" sz="2000" dirty="0" smtClean="0"/>
              <a:t>inary </a:t>
            </a:r>
            <a:r>
              <a:rPr lang="en-US" sz="2000" b="1" dirty="0" smtClean="0"/>
              <a:t>A</a:t>
            </a:r>
            <a:r>
              <a:rPr lang="en-US" sz="2000" dirty="0" smtClean="0"/>
              <a:t>lignment </a:t>
            </a:r>
            <a:r>
              <a:rPr lang="en-US" sz="2000" b="1" dirty="0" smtClean="0"/>
              <a:t>M</a:t>
            </a:r>
            <a:r>
              <a:rPr lang="en-US" sz="2000" dirty="0" smtClean="0"/>
              <a:t>ap, compressed</a:t>
            </a:r>
            <a:endParaRPr lang="en-US" sz="2000" dirty="0"/>
          </a:p>
        </p:txBody>
      </p:sp>
      <p:sp>
        <p:nvSpPr>
          <p:cNvPr id="3" name="Right Arrow 2"/>
          <p:cNvSpPr/>
          <p:nvPr/>
        </p:nvSpPr>
        <p:spPr>
          <a:xfrm>
            <a:off x="6635750" y="1190625"/>
            <a:ext cx="285750" cy="20227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6362393" y="1803044"/>
            <a:ext cx="132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SAMTools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4739452" y="3312295"/>
            <a:ext cx="4045149" cy="283133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 rot="5400000">
            <a:off x="6189739" y="2404445"/>
            <a:ext cx="864085" cy="53967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364663" y="3306379"/>
            <a:ext cx="2759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376092"/>
                </a:solidFill>
              </a:rPr>
              <a:t>Varyant</a:t>
            </a:r>
            <a:r>
              <a:rPr lang="en-US" sz="2000" b="1" dirty="0" smtClean="0">
                <a:solidFill>
                  <a:srgbClr val="376092"/>
                </a:solidFill>
              </a:rPr>
              <a:t> </a:t>
            </a:r>
            <a:r>
              <a:rPr lang="en-US" sz="2000" b="1" dirty="0" err="1" smtClean="0">
                <a:solidFill>
                  <a:srgbClr val="376092"/>
                </a:solidFill>
              </a:rPr>
              <a:t>Tespiti</a:t>
            </a:r>
            <a:endParaRPr lang="en-US" sz="2000" b="1" dirty="0">
              <a:solidFill>
                <a:srgbClr val="376092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110289" y="2531037"/>
            <a:ext cx="132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BCFTools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511666" y="355806"/>
            <a:ext cx="2759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Yerlestirme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895325" y="4395082"/>
            <a:ext cx="2092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BCF file</a:t>
            </a:r>
          </a:p>
          <a:p>
            <a:pPr algn="ctr"/>
            <a:r>
              <a:rPr lang="en-US" sz="2000" b="1" dirty="0" smtClean="0"/>
              <a:t>B</a:t>
            </a:r>
            <a:r>
              <a:rPr lang="en-US" sz="2000" dirty="0" smtClean="0"/>
              <a:t>inary</a:t>
            </a:r>
            <a:r>
              <a:rPr lang="en-US" sz="2000" b="1" dirty="0" smtClean="0"/>
              <a:t> C</a:t>
            </a:r>
            <a:r>
              <a:rPr lang="en-US" sz="2000" dirty="0" smtClean="0"/>
              <a:t>all</a:t>
            </a:r>
            <a:r>
              <a:rPr lang="en-US" sz="2000" b="1" dirty="0" smtClean="0"/>
              <a:t> F</a:t>
            </a:r>
            <a:r>
              <a:rPr lang="en-US" sz="2000" dirty="0" smtClean="0"/>
              <a:t>ile</a:t>
            </a:r>
            <a:endParaRPr lang="en-US" sz="2000" dirty="0"/>
          </a:p>
        </p:txBody>
      </p:sp>
      <p:sp>
        <p:nvSpPr>
          <p:cNvPr id="58" name="Right Arrow 57"/>
          <p:cNvSpPr/>
          <p:nvPr/>
        </p:nvSpPr>
        <p:spPr>
          <a:xfrm rot="10800000">
            <a:off x="6684870" y="4687580"/>
            <a:ext cx="285750" cy="20227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4603986" y="4399344"/>
            <a:ext cx="2092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VCF file</a:t>
            </a:r>
          </a:p>
          <a:p>
            <a:pPr algn="ctr"/>
            <a:r>
              <a:rPr lang="en-US" sz="2000" b="1" dirty="0" smtClean="0"/>
              <a:t>V</a:t>
            </a:r>
            <a:r>
              <a:rPr lang="en-US" sz="2000" dirty="0" smtClean="0"/>
              <a:t>ariant</a:t>
            </a:r>
            <a:r>
              <a:rPr lang="en-US" sz="2000" b="1" dirty="0" smtClean="0"/>
              <a:t> C</a:t>
            </a:r>
            <a:r>
              <a:rPr lang="en-US" sz="2000" dirty="0" smtClean="0"/>
              <a:t>all</a:t>
            </a:r>
            <a:r>
              <a:rPr lang="en-US" sz="2000" b="1" dirty="0" smtClean="0"/>
              <a:t> F</a:t>
            </a:r>
            <a:r>
              <a:rPr lang="en-US" sz="2000" dirty="0" smtClean="0"/>
              <a:t>ile</a:t>
            </a:r>
            <a:endParaRPr lang="en-US" sz="2000" dirty="0"/>
          </a:p>
        </p:txBody>
      </p:sp>
      <p:sp>
        <p:nvSpPr>
          <p:cNvPr id="60" name="TextBox 59"/>
          <p:cNvSpPr txBox="1"/>
          <p:nvPr/>
        </p:nvSpPr>
        <p:spPr>
          <a:xfrm>
            <a:off x="6362393" y="5102968"/>
            <a:ext cx="132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BCFTools</a:t>
            </a:r>
            <a:endParaRPr lang="en-US" dirty="0"/>
          </a:p>
        </p:txBody>
      </p:sp>
      <p:sp>
        <p:nvSpPr>
          <p:cNvPr id="26" name="Right Arrow 25"/>
          <p:cNvSpPr/>
          <p:nvPr/>
        </p:nvSpPr>
        <p:spPr>
          <a:xfrm rot="10800000">
            <a:off x="3524492" y="4417744"/>
            <a:ext cx="864085" cy="53967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312178" y="4012222"/>
            <a:ext cx="2820489" cy="135071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18278" y="4179748"/>
            <a:ext cx="2759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376092"/>
                </a:solidFill>
              </a:rPr>
              <a:t>Dizinin</a:t>
            </a:r>
            <a:r>
              <a:rPr lang="en-US" sz="2000" b="1" dirty="0" smtClean="0">
                <a:solidFill>
                  <a:srgbClr val="376092"/>
                </a:solidFill>
              </a:rPr>
              <a:t> Son </a:t>
            </a:r>
            <a:r>
              <a:rPr lang="en-US" sz="2000" b="1" dirty="0" err="1" smtClean="0">
                <a:solidFill>
                  <a:srgbClr val="376092"/>
                </a:solidFill>
              </a:rPr>
              <a:t>hali</a:t>
            </a:r>
            <a:endParaRPr lang="en-US" sz="2000" b="1" dirty="0">
              <a:solidFill>
                <a:srgbClr val="376092"/>
              </a:solidFill>
            </a:endParaRPr>
          </a:p>
          <a:p>
            <a:pPr algn="ctr"/>
            <a:r>
              <a:rPr lang="en-US" sz="2000" dirty="0" err="1"/>
              <a:t>f</a:t>
            </a:r>
            <a:r>
              <a:rPr lang="en-US" sz="2000" dirty="0" err="1" smtClean="0"/>
              <a:t>asta</a:t>
            </a:r>
            <a:r>
              <a:rPr lang="en-US" sz="2000" dirty="0" smtClean="0"/>
              <a:t> format</a:t>
            </a:r>
            <a:endParaRPr 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3524491" y="5102968"/>
            <a:ext cx="132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BCFTools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560-ACD1-FB46-BD22-93D54C53683C}" type="slidenum">
              <a:rPr lang="en-US" smtClean="0"/>
              <a:t>29</a:t>
            </a:fld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521951" y="6488668"/>
            <a:ext cx="362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7F7F7F"/>
                </a:solidFill>
              </a:rPr>
              <a:t>GenomBilim</a:t>
            </a:r>
            <a:r>
              <a:rPr lang="en-US" dirty="0" smtClean="0">
                <a:solidFill>
                  <a:srgbClr val="7F7F7F"/>
                </a:solidFill>
              </a:rPr>
              <a:t> </a:t>
            </a:r>
            <a:r>
              <a:rPr lang="en-US" dirty="0" err="1" smtClean="0">
                <a:solidFill>
                  <a:srgbClr val="7F7F7F"/>
                </a:solidFill>
              </a:rPr>
              <a:t>Kis</a:t>
            </a:r>
            <a:r>
              <a:rPr lang="en-US" dirty="0" smtClean="0">
                <a:solidFill>
                  <a:srgbClr val="7F7F7F"/>
                </a:solidFill>
              </a:rPr>
              <a:t> </a:t>
            </a:r>
            <a:r>
              <a:rPr lang="en-US" dirty="0" err="1" smtClean="0">
                <a:solidFill>
                  <a:srgbClr val="7F7F7F"/>
                </a:solidFill>
              </a:rPr>
              <a:t>Okulu</a:t>
            </a:r>
            <a:r>
              <a:rPr lang="en-US" dirty="0" smtClean="0">
                <a:solidFill>
                  <a:srgbClr val="7F7F7F"/>
                </a:solidFill>
              </a:rPr>
              <a:t>, 2016, ODTU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88294" y="342924"/>
            <a:ext cx="16113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/>
              <a:t>fastQ</a:t>
            </a:r>
            <a:endParaRPr lang="en-US" sz="2000" b="1" dirty="0" smtClean="0"/>
          </a:p>
          <a:p>
            <a:pPr algn="ctr"/>
            <a:r>
              <a:rPr lang="en-US" sz="2000" dirty="0" smtClean="0"/>
              <a:t> </a:t>
            </a:r>
            <a:r>
              <a:rPr lang="en-US" sz="2000" b="1" dirty="0" err="1" smtClean="0"/>
              <a:t>fast</a:t>
            </a:r>
            <a:r>
              <a:rPr lang="en-US" sz="2000" dirty="0" err="1" smtClean="0"/>
              <a:t>a</a:t>
            </a:r>
            <a:r>
              <a:rPr lang="en-US" sz="2000" dirty="0" smtClean="0"/>
              <a:t> </a:t>
            </a:r>
            <a:r>
              <a:rPr lang="en-US" sz="2000" dirty="0" err="1" smtClean="0"/>
              <a:t>ve</a:t>
            </a:r>
            <a:r>
              <a:rPr lang="en-US" sz="2000" dirty="0" smtClean="0"/>
              <a:t> </a:t>
            </a:r>
            <a:r>
              <a:rPr lang="en-US" sz="2000" b="1" dirty="0" smtClean="0"/>
              <a:t>Q</a:t>
            </a:r>
            <a:r>
              <a:rPr lang="en-US" sz="2000" dirty="0" smtClean="0"/>
              <a:t>uality data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12664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cintosh HD:Users:tugcebilginsonay:Desktop:Screen Shot 2015-04-28 at 11.23.1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94" y="2304617"/>
            <a:ext cx="8187300" cy="4249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Screen Shot 2015-05-11 at 12.26.1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94" y="754359"/>
            <a:ext cx="1403656" cy="114206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1716705" y="1045887"/>
            <a:ext cx="864085" cy="53967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16103" y="5596926"/>
            <a:ext cx="952469" cy="388023"/>
          </a:xfrm>
          <a:prstGeom prst="rect">
            <a:avLst/>
          </a:prstGeom>
          <a:noFill/>
          <a:ln w="762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01205" y="6051639"/>
            <a:ext cx="520881" cy="67408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560-ACD1-FB46-BD22-93D54C53683C}" type="slidenum">
              <a:rPr lang="en-US" smtClean="0"/>
              <a:t>3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751578" y="881869"/>
            <a:ext cx="3480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156 </a:t>
            </a:r>
            <a:r>
              <a:rPr lang="en-US" dirty="0" err="1" smtClean="0"/>
              <a:t>kisinin</a:t>
            </a:r>
            <a:r>
              <a:rPr lang="en-US" dirty="0" smtClean="0"/>
              <a:t> </a:t>
            </a:r>
            <a:r>
              <a:rPr lang="en-US" dirty="0" err="1" smtClean="0"/>
              <a:t>mitokondriyal</a:t>
            </a:r>
            <a:r>
              <a:rPr lang="en-US" dirty="0" smtClean="0"/>
              <a:t> </a:t>
            </a:r>
            <a:r>
              <a:rPr lang="en-US" dirty="0" err="1" smtClean="0"/>
              <a:t>DNAsi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Agizdan</a:t>
            </a:r>
            <a:r>
              <a:rPr lang="en-US" dirty="0" smtClean="0"/>
              <a:t> </a:t>
            </a:r>
            <a:r>
              <a:rPr lang="en-US" dirty="0" err="1" smtClean="0"/>
              <a:t>veya</a:t>
            </a:r>
            <a:r>
              <a:rPr lang="en-US" dirty="0" smtClean="0"/>
              <a:t> </a:t>
            </a:r>
            <a:r>
              <a:rPr lang="en-US" dirty="0" err="1" smtClean="0"/>
              <a:t>kandan</a:t>
            </a:r>
            <a:r>
              <a:rPr lang="en-US" dirty="0" smtClean="0"/>
              <a:t> </a:t>
            </a:r>
            <a:r>
              <a:rPr lang="en-US" dirty="0" err="1" smtClean="0"/>
              <a:t>ornek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20,000X </a:t>
            </a:r>
            <a:r>
              <a:rPr lang="en-US" dirty="0" err="1" smtClean="0"/>
              <a:t>dizi</a:t>
            </a:r>
            <a:r>
              <a:rPr lang="en-US" dirty="0" smtClean="0"/>
              <a:t> </a:t>
            </a:r>
            <a:r>
              <a:rPr lang="en-US" dirty="0" err="1" smtClean="0"/>
              <a:t>derinligi</a:t>
            </a:r>
            <a:endParaRPr lang="en-U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5521951" y="6488668"/>
            <a:ext cx="362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7F7F7F"/>
                </a:solidFill>
              </a:rPr>
              <a:t>GenomBilim</a:t>
            </a:r>
            <a:r>
              <a:rPr lang="en-US" dirty="0" smtClean="0">
                <a:solidFill>
                  <a:srgbClr val="7F7F7F"/>
                </a:solidFill>
              </a:rPr>
              <a:t> </a:t>
            </a:r>
            <a:r>
              <a:rPr lang="en-US" dirty="0" err="1" smtClean="0">
                <a:solidFill>
                  <a:srgbClr val="7F7F7F"/>
                </a:solidFill>
              </a:rPr>
              <a:t>Kis</a:t>
            </a:r>
            <a:r>
              <a:rPr lang="en-US" dirty="0" smtClean="0">
                <a:solidFill>
                  <a:srgbClr val="7F7F7F"/>
                </a:solidFill>
              </a:rPr>
              <a:t> </a:t>
            </a:r>
            <a:r>
              <a:rPr lang="en-US" dirty="0" err="1" smtClean="0">
                <a:solidFill>
                  <a:srgbClr val="7F7F7F"/>
                </a:solidFill>
              </a:rPr>
              <a:t>Okulu</a:t>
            </a:r>
            <a:r>
              <a:rPr lang="en-US" dirty="0" smtClean="0">
                <a:solidFill>
                  <a:srgbClr val="7F7F7F"/>
                </a:solidFill>
              </a:rPr>
              <a:t>, 2016, ODTU</a:t>
            </a: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2105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51971" y="2841625"/>
            <a:ext cx="262904" cy="2460625"/>
          </a:xfrm>
          <a:prstGeom prst="rect">
            <a:avLst/>
          </a:prstGeom>
          <a:solidFill>
            <a:srgbClr val="F2DCDB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/>
          <p:cNvGrpSpPr/>
          <p:nvPr/>
        </p:nvGrpSpPr>
        <p:grpSpPr>
          <a:xfrm>
            <a:off x="1485372" y="3144951"/>
            <a:ext cx="5627638" cy="1766118"/>
            <a:chOff x="3102136" y="1098241"/>
            <a:chExt cx="5627638" cy="176611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102136" y="2804479"/>
              <a:ext cx="5627638" cy="0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3649569" y="1127409"/>
              <a:ext cx="4581849" cy="1464488"/>
              <a:chOff x="-476209" y="648774"/>
              <a:chExt cx="4581849" cy="1464488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-103070" y="861356"/>
                <a:ext cx="124085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-476209" y="648774"/>
                <a:ext cx="161399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382746" y="1276544"/>
                <a:ext cx="107385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447574" y="1063962"/>
                <a:ext cx="138042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382746" y="1698074"/>
                <a:ext cx="180377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773707" y="1458141"/>
                <a:ext cx="202274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3323750" y="2113262"/>
                <a:ext cx="78189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2366682" y="1918611"/>
                <a:ext cx="124085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Straight Connector 40"/>
            <p:cNvCxnSpPr/>
            <p:nvPr/>
          </p:nvCxnSpPr>
          <p:spPr>
            <a:xfrm>
              <a:off x="3649569" y="1127409"/>
              <a:ext cx="0" cy="1677070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269977" y="1098241"/>
              <a:ext cx="0" cy="1677070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999927" y="1338174"/>
              <a:ext cx="0" cy="1466305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5263562" y="1398054"/>
              <a:ext cx="0" cy="1466305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4573352" y="1542597"/>
              <a:ext cx="25107" cy="1261882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5928665" y="1602477"/>
              <a:ext cx="25107" cy="1261882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5483417" y="1755179"/>
              <a:ext cx="25108" cy="1049300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6864715" y="1910485"/>
              <a:ext cx="25108" cy="953874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4899485" y="1907579"/>
              <a:ext cx="36497" cy="896900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7275797" y="2143447"/>
              <a:ext cx="36498" cy="631864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6455963" y="2389291"/>
              <a:ext cx="36498" cy="415188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7712294" y="2397246"/>
              <a:ext cx="36498" cy="407233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7467776" y="2591897"/>
              <a:ext cx="1" cy="212582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8213169" y="2585127"/>
              <a:ext cx="36498" cy="219352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 smtClean="0"/>
              <a:t>Dizinin</a:t>
            </a:r>
            <a:r>
              <a:rPr lang="en-US" b="1" dirty="0" smtClean="0"/>
              <a:t> Son </a:t>
            </a:r>
            <a:r>
              <a:rPr lang="en-US" b="1" dirty="0" err="1" smtClean="0"/>
              <a:t>Hali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7220488" y="4631837"/>
            <a:ext cx="159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referans</a:t>
            </a:r>
            <a:r>
              <a:rPr lang="en-US" dirty="0" smtClean="0"/>
              <a:t> </a:t>
            </a:r>
            <a:r>
              <a:rPr lang="en-US" dirty="0" err="1" smtClean="0"/>
              <a:t>dizisi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16383" y="3636932"/>
            <a:ext cx="636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420221" y="3913731"/>
            <a:ext cx="636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391662" y="4538334"/>
            <a:ext cx="636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</a:t>
            </a:r>
            <a:endParaRPr lang="en-US" sz="2800" dirty="0"/>
          </a:p>
        </p:txBody>
      </p:sp>
      <p:sp>
        <p:nvSpPr>
          <p:cNvPr id="54" name="TextBox 53"/>
          <p:cNvSpPr txBox="1"/>
          <p:nvPr/>
        </p:nvSpPr>
        <p:spPr>
          <a:xfrm>
            <a:off x="4410033" y="3392457"/>
            <a:ext cx="636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898198" y="2841625"/>
            <a:ext cx="262904" cy="2460625"/>
          </a:xfrm>
          <a:prstGeom prst="rect">
            <a:avLst/>
          </a:prstGeom>
          <a:solidFill>
            <a:srgbClr val="F2DCDB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065839" y="2841625"/>
            <a:ext cx="262904" cy="2460625"/>
          </a:xfrm>
          <a:prstGeom prst="rect">
            <a:avLst/>
          </a:prstGeom>
          <a:solidFill>
            <a:srgbClr val="F2DCDB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901353" y="2841625"/>
            <a:ext cx="262904" cy="2460625"/>
          </a:xfrm>
          <a:prstGeom prst="rect">
            <a:avLst/>
          </a:prstGeom>
          <a:solidFill>
            <a:srgbClr val="F2DCDB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/>
          <p:nvPr/>
        </p:nvCxnSpPr>
        <p:spPr>
          <a:xfrm>
            <a:off x="1485372" y="3050714"/>
            <a:ext cx="5627638" cy="0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372888" y="2809795"/>
            <a:ext cx="159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son </a:t>
            </a:r>
            <a:r>
              <a:rPr lang="en-US" dirty="0" err="1" smtClean="0"/>
              <a:t>dizi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32764" y="2789104"/>
            <a:ext cx="763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416383" y="2729578"/>
            <a:ext cx="763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986721" y="2733087"/>
            <a:ext cx="763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841484" y="2733087"/>
            <a:ext cx="763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848678" y="4573704"/>
            <a:ext cx="763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012025" y="4583259"/>
            <a:ext cx="763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</a:rPr>
              <a:t>T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842781" y="4568337"/>
            <a:ext cx="763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560-ACD1-FB46-BD22-93D54C53683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90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1485372" y="4851189"/>
            <a:ext cx="5627638" cy="0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901353" y="2841625"/>
            <a:ext cx="262904" cy="2460625"/>
          </a:xfrm>
          <a:prstGeom prst="rect">
            <a:avLst/>
          </a:prstGeom>
          <a:solidFill>
            <a:srgbClr val="F2DCDB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451971" y="2841625"/>
            <a:ext cx="262904" cy="2460625"/>
          </a:xfrm>
          <a:prstGeom prst="rect">
            <a:avLst/>
          </a:prstGeom>
          <a:solidFill>
            <a:srgbClr val="F2DCDB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4391662" y="4538334"/>
            <a:ext cx="636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</a:t>
            </a:r>
            <a:endParaRPr lang="en-US" sz="2800" dirty="0"/>
          </a:p>
        </p:txBody>
      </p:sp>
      <p:sp>
        <p:nvSpPr>
          <p:cNvPr id="56" name="Rectangle 55"/>
          <p:cNvSpPr/>
          <p:nvPr/>
        </p:nvSpPr>
        <p:spPr>
          <a:xfrm>
            <a:off x="5898198" y="2841625"/>
            <a:ext cx="262904" cy="2460625"/>
          </a:xfrm>
          <a:prstGeom prst="rect">
            <a:avLst/>
          </a:prstGeom>
          <a:solidFill>
            <a:srgbClr val="F2DCDB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065839" y="2841625"/>
            <a:ext cx="262904" cy="2460625"/>
          </a:xfrm>
          <a:prstGeom prst="rect">
            <a:avLst/>
          </a:prstGeom>
          <a:solidFill>
            <a:srgbClr val="F2DCDB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/>
          <p:nvPr/>
        </p:nvCxnSpPr>
        <p:spPr>
          <a:xfrm>
            <a:off x="1485372" y="3050714"/>
            <a:ext cx="5627638" cy="0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32764" y="2789104"/>
            <a:ext cx="763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416383" y="2729578"/>
            <a:ext cx="763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986721" y="2733087"/>
            <a:ext cx="763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841484" y="2733087"/>
            <a:ext cx="763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848678" y="4573704"/>
            <a:ext cx="763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012025" y="4583259"/>
            <a:ext cx="763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</a:rPr>
              <a:t>T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842781" y="4568337"/>
            <a:ext cx="763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560-ACD1-FB46-BD22-93D54C53683C}" type="slidenum">
              <a:rPr lang="en-US" smtClean="0"/>
              <a:t>31</a:t>
            </a:fld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372888" y="2809795"/>
            <a:ext cx="159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son </a:t>
            </a:r>
            <a:r>
              <a:rPr lang="en-US" dirty="0" err="1" smtClean="0"/>
              <a:t>dizi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220488" y="4631837"/>
            <a:ext cx="159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referans</a:t>
            </a:r>
            <a:r>
              <a:rPr lang="en-US" dirty="0" smtClean="0"/>
              <a:t> </a:t>
            </a:r>
            <a:r>
              <a:rPr lang="en-US" dirty="0" err="1" smtClean="0"/>
              <a:t>dizisi</a:t>
            </a:r>
            <a:endParaRPr lang="en-US" dirty="0"/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 smtClean="0"/>
              <a:t>Dizinin</a:t>
            </a:r>
            <a:r>
              <a:rPr lang="en-US" b="1" dirty="0" smtClean="0"/>
              <a:t> Son </a:t>
            </a:r>
            <a:r>
              <a:rPr lang="en-US" b="1" dirty="0" err="1" smtClean="0"/>
              <a:t>Hali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66779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cintosh HD:Users:tugcebilginsonay:Desktop:Screen Shot 2015-04-28 at 11.25.36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10" y="2459037"/>
            <a:ext cx="8600440" cy="301783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ounded Rectangle 4"/>
          <p:cNvSpPr/>
          <p:nvPr/>
        </p:nvSpPr>
        <p:spPr>
          <a:xfrm>
            <a:off x="312178" y="213587"/>
            <a:ext cx="1264913" cy="15535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8893" y="393109"/>
            <a:ext cx="16113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SRA</a:t>
            </a:r>
          </a:p>
          <a:p>
            <a:pPr algn="ctr"/>
            <a:r>
              <a:rPr lang="en-US" sz="2000" b="1" dirty="0" smtClean="0"/>
              <a:t>S</a:t>
            </a:r>
            <a:r>
              <a:rPr lang="en-US" sz="2000" dirty="0" smtClean="0"/>
              <a:t>hort </a:t>
            </a:r>
            <a:r>
              <a:rPr lang="en-US" sz="2000" b="1" dirty="0"/>
              <a:t>R</a:t>
            </a:r>
            <a:r>
              <a:rPr lang="en-US" sz="2000" dirty="0" smtClean="0"/>
              <a:t>ead </a:t>
            </a:r>
            <a:r>
              <a:rPr lang="en-US" sz="2000" b="1" dirty="0" smtClean="0"/>
              <a:t>A</a:t>
            </a:r>
            <a:r>
              <a:rPr lang="en-US" sz="2000" dirty="0" smtClean="0"/>
              <a:t>rchive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560-ACD1-FB46-BD22-93D54C5368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658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ounded Rectangle 93"/>
          <p:cNvSpPr/>
          <p:nvPr/>
        </p:nvSpPr>
        <p:spPr>
          <a:xfrm>
            <a:off x="312178" y="213587"/>
            <a:ext cx="1264913" cy="15535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ight Arrow 108"/>
          <p:cNvSpPr/>
          <p:nvPr/>
        </p:nvSpPr>
        <p:spPr>
          <a:xfrm>
            <a:off x="1716705" y="1045887"/>
            <a:ext cx="864085" cy="53967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94" descr="Screen Shot 2015-05-12 at 13.34.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93" y="2950169"/>
            <a:ext cx="6720614" cy="27876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8893" y="393109"/>
            <a:ext cx="16113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SRA</a:t>
            </a:r>
          </a:p>
          <a:p>
            <a:pPr algn="ctr"/>
            <a:r>
              <a:rPr lang="en-US" sz="2000" b="1" dirty="0" smtClean="0"/>
              <a:t>S</a:t>
            </a:r>
            <a:r>
              <a:rPr lang="en-US" sz="2000" dirty="0" smtClean="0"/>
              <a:t>hort </a:t>
            </a:r>
            <a:r>
              <a:rPr lang="en-US" sz="2000" b="1" dirty="0"/>
              <a:t>R</a:t>
            </a:r>
            <a:r>
              <a:rPr lang="en-US" sz="2000" dirty="0" smtClean="0"/>
              <a:t>ead </a:t>
            </a:r>
            <a:r>
              <a:rPr lang="en-US" sz="2000" b="1" dirty="0" smtClean="0"/>
              <a:t>A</a:t>
            </a:r>
            <a:r>
              <a:rPr lang="en-US" sz="2000" dirty="0" smtClean="0"/>
              <a:t>rchive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4175470" y="559123"/>
            <a:ext cx="32498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Gene ID, </a:t>
            </a:r>
            <a:r>
              <a:rPr lang="en-US" dirty="0" err="1" smtClean="0"/>
              <a:t>uzunluk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Fasta</a:t>
            </a:r>
            <a:r>
              <a:rPr lang="en-US" dirty="0" smtClean="0"/>
              <a:t> </a:t>
            </a:r>
            <a:r>
              <a:rPr lang="en-US" dirty="0" err="1" smtClean="0"/>
              <a:t>dizisi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Gene ID, </a:t>
            </a:r>
            <a:r>
              <a:rPr lang="en-US" dirty="0" err="1" smtClean="0"/>
              <a:t>uzunluk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Kalite</a:t>
            </a:r>
            <a:r>
              <a:rPr lang="en-US" dirty="0" smtClean="0"/>
              <a:t> </a:t>
            </a:r>
            <a:r>
              <a:rPr lang="en-US" dirty="0" err="1" smtClean="0"/>
              <a:t>verisi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560-ACD1-FB46-BD22-93D54C53683C}" type="slidenum">
              <a:rPr lang="en-US" smtClean="0"/>
              <a:t>5</a:t>
            </a:fld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644290" y="342924"/>
            <a:ext cx="1264913" cy="15535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488294" y="342924"/>
            <a:ext cx="16113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/>
              <a:t>fastQ</a:t>
            </a:r>
            <a:endParaRPr lang="en-US" sz="2000" b="1" dirty="0" smtClean="0"/>
          </a:p>
          <a:p>
            <a:pPr algn="ctr"/>
            <a:r>
              <a:rPr lang="en-US" sz="2000" dirty="0" smtClean="0"/>
              <a:t> </a:t>
            </a:r>
            <a:r>
              <a:rPr lang="en-US" sz="2000" b="1" dirty="0" err="1" smtClean="0"/>
              <a:t>fast</a:t>
            </a:r>
            <a:r>
              <a:rPr lang="en-US" sz="2000" dirty="0" err="1" smtClean="0"/>
              <a:t>a</a:t>
            </a:r>
            <a:r>
              <a:rPr lang="en-US" sz="2000" dirty="0" smtClean="0"/>
              <a:t> </a:t>
            </a:r>
            <a:r>
              <a:rPr lang="en-US" sz="2000" dirty="0" err="1" smtClean="0"/>
              <a:t>ve</a:t>
            </a:r>
            <a:r>
              <a:rPr lang="en-US" sz="2000" dirty="0" smtClean="0"/>
              <a:t> </a:t>
            </a:r>
            <a:r>
              <a:rPr lang="en-US" sz="2000" b="1" dirty="0" smtClean="0"/>
              <a:t>Q</a:t>
            </a:r>
            <a:r>
              <a:rPr lang="en-US" sz="2000" dirty="0" smtClean="0"/>
              <a:t>uality data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1428750" y="1803044"/>
            <a:ext cx="1392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SRA toolkit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603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4526159" y="2267507"/>
            <a:ext cx="20227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4442219" y="1771200"/>
            <a:ext cx="2513109" cy="732644"/>
            <a:chOff x="4917419" y="1279748"/>
            <a:chExt cx="2513109" cy="732644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5005007" y="1782530"/>
              <a:ext cx="202274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196989" y="1579924"/>
              <a:ext cx="0" cy="4151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5340749" y="1579924"/>
              <a:ext cx="0" cy="4151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472134" y="1574936"/>
              <a:ext cx="0" cy="4151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589974" y="1574936"/>
              <a:ext cx="0" cy="4151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744137" y="1584912"/>
              <a:ext cx="0" cy="4151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887897" y="1584912"/>
              <a:ext cx="0" cy="4151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002002" y="1579924"/>
              <a:ext cx="0" cy="4151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111202" y="1597204"/>
              <a:ext cx="0" cy="4151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6244099" y="1584912"/>
              <a:ext cx="0" cy="4151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370579" y="1584912"/>
              <a:ext cx="0" cy="4151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519244" y="1579924"/>
              <a:ext cx="0" cy="4151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637084" y="1579924"/>
              <a:ext cx="0" cy="4151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773967" y="1589900"/>
              <a:ext cx="0" cy="4151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084416" y="1574936"/>
              <a:ext cx="0" cy="4151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4917419" y="1279748"/>
              <a:ext cx="251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</a:rPr>
                <a:t>ATG</a:t>
              </a:r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CAG</a:t>
              </a:r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GTTCG</a:t>
              </a:r>
              <a:r>
                <a:rPr lang="en-US" dirty="0" smtClean="0">
                  <a:solidFill>
                    <a:srgbClr val="E46C0A"/>
                  </a:solidFill>
                </a:rPr>
                <a:t>GA</a:t>
              </a:r>
              <a:r>
                <a:rPr lang="en-US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NN</a:t>
              </a:r>
              <a:endParaRPr lang="en-US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6891807" y="1592216"/>
              <a:ext cx="0" cy="4151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2406886" y="1263200"/>
            <a:ext cx="4917325" cy="439618"/>
            <a:chOff x="3818730" y="758077"/>
            <a:chExt cx="3455863" cy="646331"/>
          </a:xfrm>
        </p:grpSpPr>
        <p:sp>
          <p:nvSpPr>
            <p:cNvPr id="54" name="Rounded Rectangular Callout 53"/>
            <p:cNvSpPr/>
            <p:nvPr/>
          </p:nvSpPr>
          <p:spPr>
            <a:xfrm>
              <a:off x="3818731" y="758077"/>
              <a:ext cx="3386746" cy="646331"/>
            </a:xfrm>
            <a:prstGeom prst="wedgeRoundRectCallout">
              <a:avLst>
                <a:gd name="adj1" fmla="val 16645"/>
                <a:gd name="adj2" fmla="val 89541"/>
                <a:gd name="adj3" fmla="val 16667"/>
              </a:avLst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818730" y="758077"/>
              <a:ext cx="3455863" cy="542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kalite</a:t>
              </a:r>
              <a:r>
                <a:rPr lang="en-US" dirty="0" smtClean="0"/>
                <a:t> </a:t>
              </a:r>
              <a:r>
                <a:rPr lang="en-US" dirty="0" err="1" smtClean="0"/>
                <a:t>degeri</a:t>
              </a:r>
              <a:r>
                <a:rPr lang="en-US" dirty="0" smtClean="0"/>
                <a:t>: 30 -&gt; </a:t>
              </a:r>
              <a:r>
                <a:rPr lang="en-US" dirty="0" err="1" smtClean="0"/>
                <a:t>baz</a:t>
              </a:r>
              <a:r>
                <a:rPr lang="en-US" dirty="0" smtClean="0"/>
                <a:t> %99.9 </a:t>
              </a:r>
              <a:r>
                <a:rPr lang="en-US" dirty="0" err="1" smtClean="0"/>
                <a:t>ihtimal</a:t>
              </a:r>
              <a:r>
                <a:rPr lang="en-US" dirty="0" smtClean="0"/>
                <a:t> </a:t>
              </a:r>
              <a:r>
                <a:rPr lang="en-US" dirty="0" err="1" smtClean="0"/>
                <a:t>dogru</a:t>
              </a:r>
              <a:endParaRPr lang="en-US" dirty="0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560-ACD1-FB46-BD22-93D54C53683C}" type="slidenum">
              <a:rPr lang="en-US" smtClean="0"/>
              <a:t>6</a:t>
            </a:fld>
            <a:endParaRPr lang="en-US"/>
          </a:p>
        </p:txBody>
      </p:sp>
      <p:sp>
        <p:nvSpPr>
          <p:cNvPr id="39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 smtClean="0"/>
              <a:t>Dizinin</a:t>
            </a:r>
            <a:r>
              <a:rPr lang="en-US" b="1" dirty="0" smtClean="0"/>
              <a:t> </a:t>
            </a:r>
            <a:r>
              <a:rPr lang="en-US" b="1" dirty="0" err="1"/>
              <a:t>k</a:t>
            </a:r>
            <a:r>
              <a:rPr lang="en-US" b="1" dirty="0" err="1" smtClean="0"/>
              <a:t>alite</a:t>
            </a:r>
            <a:r>
              <a:rPr lang="en-US" b="1" dirty="0" smtClean="0"/>
              <a:t> </a:t>
            </a:r>
            <a:r>
              <a:rPr lang="en-US" b="1" dirty="0" err="1" smtClean="0"/>
              <a:t>degerleri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521951" y="6488668"/>
            <a:ext cx="362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7F7F7F"/>
                </a:solidFill>
              </a:rPr>
              <a:t>GenomBilim</a:t>
            </a:r>
            <a:r>
              <a:rPr lang="en-US" dirty="0" smtClean="0">
                <a:solidFill>
                  <a:srgbClr val="7F7F7F"/>
                </a:solidFill>
              </a:rPr>
              <a:t> </a:t>
            </a:r>
            <a:r>
              <a:rPr lang="en-US" dirty="0" err="1" smtClean="0">
                <a:solidFill>
                  <a:srgbClr val="7F7F7F"/>
                </a:solidFill>
              </a:rPr>
              <a:t>Kis</a:t>
            </a:r>
            <a:r>
              <a:rPr lang="en-US" dirty="0" smtClean="0">
                <a:solidFill>
                  <a:srgbClr val="7F7F7F"/>
                </a:solidFill>
              </a:rPr>
              <a:t> </a:t>
            </a:r>
            <a:r>
              <a:rPr lang="en-US" dirty="0" err="1" smtClean="0">
                <a:solidFill>
                  <a:srgbClr val="7F7F7F"/>
                </a:solidFill>
              </a:rPr>
              <a:t>Okulu</a:t>
            </a:r>
            <a:r>
              <a:rPr lang="en-US" dirty="0" smtClean="0">
                <a:solidFill>
                  <a:srgbClr val="7F7F7F"/>
                </a:solidFill>
              </a:rPr>
              <a:t>, 2016, ODTU</a:t>
            </a: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618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4526159" y="2267507"/>
            <a:ext cx="20227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4442219" y="1771200"/>
            <a:ext cx="2513109" cy="732644"/>
            <a:chOff x="4917419" y="1279748"/>
            <a:chExt cx="2513109" cy="732644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5005007" y="1782530"/>
              <a:ext cx="202274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196989" y="1579924"/>
              <a:ext cx="0" cy="4151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5340749" y="1579924"/>
              <a:ext cx="0" cy="4151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472134" y="1574936"/>
              <a:ext cx="0" cy="4151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589974" y="1574936"/>
              <a:ext cx="0" cy="4151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744137" y="1584912"/>
              <a:ext cx="0" cy="4151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887897" y="1584912"/>
              <a:ext cx="0" cy="4151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002002" y="1579924"/>
              <a:ext cx="0" cy="4151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111202" y="1597204"/>
              <a:ext cx="0" cy="4151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6244099" y="1584912"/>
              <a:ext cx="0" cy="4151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370579" y="1584912"/>
              <a:ext cx="0" cy="4151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519244" y="1579924"/>
              <a:ext cx="0" cy="4151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637084" y="1579924"/>
              <a:ext cx="0" cy="4151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773967" y="1589900"/>
              <a:ext cx="0" cy="4151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084416" y="1574936"/>
              <a:ext cx="0" cy="4151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4917419" y="1279748"/>
              <a:ext cx="251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</a:rPr>
                <a:t>ATG</a:t>
              </a:r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CAG</a:t>
              </a:r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GTTCG</a:t>
              </a:r>
              <a:r>
                <a:rPr lang="en-US" dirty="0" smtClean="0">
                  <a:solidFill>
                    <a:srgbClr val="E46C0A"/>
                  </a:solidFill>
                </a:rPr>
                <a:t>GA</a:t>
              </a:r>
              <a:r>
                <a:rPr lang="en-US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NN</a:t>
              </a:r>
              <a:endParaRPr lang="en-US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6891807" y="1592216"/>
              <a:ext cx="0" cy="4151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2467114" y="1973273"/>
            <a:ext cx="1821197" cy="680027"/>
            <a:chOff x="2968234" y="1420312"/>
            <a:chExt cx="1821197" cy="1794175"/>
          </a:xfrm>
        </p:grpSpPr>
        <p:sp>
          <p:nvSpPr>
            <p:cNvPr id="51" name="Rounded Rectangular Callout 50"/>
            <p:cNvSpPr/>
            <p:nvPr/>
          </p:nvSpPr>
          <p:spPr>
            <a:xfrm>
              <a:off x="2968234" y="1420312"/>
              <a:ext cx="1821197" cy="1794175"/>
            </a:xfrm>
            <a:prstGeom prst="wedgeRoundRectCallout">
              <a:avLst>
                <a:gd name="adj1" fmla="val 62734"/>
                <a:gd name="adj2" fmla="val -42079"/>
                <a:gd name="adj3" fmla="val 16667"/>
              </a:avLst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92843" y="1460160"/>
              <a:ext cx="1796587" cy="1705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kalite</a:t>
              </a:r>
              <a:r>
                <a:rPr lang="en-US" dirty="0" smtClean="0"/>
                <a:t> </a:t>
              </a:r>
              <a:r>
                <a:rPr lang="en-US" dirty="0" err="1" smtClean="0"/>
                <a:t>degeri</a:t>
              </a:r>
              <a:r>
                <a:rPr lang="en-US" dirty="0" smtClean="0"/>
                <a:t>: 10-&gt; </a:t>
              </a:r>
              <a:r>
                <a:rPr lang="en-US" dirty="0" err="1" smtClean="0"/>
                <a:t>baz</a:t>
              </a:r>
              <a:r>
                <a:rPr lang="en-US" dirty="0" smtClean="0"/>
                <a:t> %10 </a:t>
              </a:r>
              <a:r>
                <a:rPr lang="en-US" dirty="0" err="1" smtClean="0"/>
                <a:t>yanlis</a:t>
              </a:r>
              <a:r>
                <a:rPr lang="en-US" dirty="0" smtClean="0"/>
                <a:t>.</a:t>
              </a:r>
              <a:endParaRPr lang="en-US" dirty="0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560-ACD1-FB46-BD22-93D54C53683C}" type="slidenum">
              <a:rPr lang="en-US" smtClean="0"/>
              <a:t>7</a:t>
            </a:fld>
            <a:endParaRPr lang="en-US"/>
          </a:p>
        </p:txBody>
      </p:sp>
      <p:sp>
        <p:nvSpPr>
          <p:cNvPr id="39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 smtClean="0"/>
              <a:t>Dizinin</a:t>
            </a:r>
            <a:r>
              <a:rPr lang="en-US" b="1" dirty="0" smtClean="0"/>
              <a:t> </a:t>
            </a:r>
            <a:r>
              <a:rPr lang="en-US" b="1" dirty="0" err="1"/>
              <a:t>k</a:t>
            </a:r>
            <a:r>
              <a:rPr lang="en-US" b="1" dirty="0" err="1" smtClean="0"/>
              <a:t>alite</a:t>
            </a:r>
            <a:r>
              <a:rPr lang="en-US" b="1" dirty="0" smtClean="0"/>
              <a:t> </a:t>
            </a:r>
            <a:r>
              <a:rPr lang="en-US" b="1" dirty="0" err="1" smtClean="0"/>
              <a:t>degerleri</a:t>
            </a:r>
            <a:endParaRPr lang="en-US" b="1" dirty="0"/>
          </a:p>
        </p:txBody>
      </p:sp>
      <p:grpSp>
        <p:nvGrpSpPr>
          <p:cNvPr id="40" name="Group 39"/>
          <p:cNvGrpSpPr/>
          <p:nvPr/>
        </p:nvGrpSpPr>
        <p:grpSpPr>
          <a:xfrm>
            <a:off x="2406886" y="1263200"/>
            <a:ext cx="4917325" cy="439618"/>
            <a:chOff x="3818730" y="758077"/>
            <a:chExt cx="3455863" cy="646331"/>
          </a:xfrm>
        </p:grpSpPr>
        <p:sp>
          <p:nvSpPr>
            <p:cNvPr id="41" name="Rounded Rectangular Callout 40"/>
            <p:cNvSpPr/>
            <p:nvPr/>
          </p:nvSpPr>
          <p:spPr>
            <a:xfrm>
              <a:off x="3818731" y="758077"/>
              <a:ext cx="3386746" cy="646331"/>
            </a:xfrm>
            <a:prstGeom prst="wedgeRoundRectCallout">
              <a:avLst>
                <a:gd name="adj1" fmla="val 16645"/>
                <a:gd name="adj2" fmla="val 89541"/>
                <a:gd name="adj3" fmla="val 16667"/>
              </a:avLst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818730" y="758077"/>
              <a:ext cx="3455863" cy="542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kalite</a:t>
              </a:r>
              <a:r>
                <a:rPr lang="en-US" dirty="0" smtClean="0"/>
                <a:t> </a:t>
              </a:r>
              <a:r>
                <a:rPr lang="en-US" dirty="0" err="1" smtClean="0"/>
                <a:t>degeri</a:t>
              </a:r>
              <a:r>
                <a:rPr lang="en-US" dirty="0" smtClean="0"/>
                <a:t>: 30 -&gt; </a:t>
              </a:r>
              <a:r>
                <a:rPr lang="en-US" dirty="0" err="1" smtClean="0"/>
                <a:t>baz</a:t>
              </a:r>
              <a:r>
                <a:rPr lang="en-US" dirty="0" smtClean="0"/>
                <a:t> %99.9 </a:t>
              </a:r>
              <a:r>
                <a:rPr lang="en-US" dirty="0" err="1" smtClean="0"/>
                <a:t>ihtimal</a:t>
              </a:r>
              <a:r>
                <a:rPr lang="en-US" dirty="0" smtClean="0"/>
                <a:t> </a:t>
              </a:r>
              <a:r>
                <a:rPr lang="en-US" dirty="0" err="1" smtClean="0"/>
                <a:t>dogru</a:t>
              </a:r>
              <a:endParaRPr lang="en-US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5521951" y="6488668"/>
            <a:ext cx="362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7F7F7F"/>
                </a:solidFill>
              </a:rPr>
              <a:t>GenomBilim</a:t>
            </a:r>
            <a:r>
              <a:rPr lang="en-US" dirty="0" smtClean="0">
                <a:solidFill>
                  <a:srgbClr val="7F7F7F"/>
                </a:solidFill>
              </a:rPr>
              <a:t> </a:t>
            </a:r>
            <a:r>
              <a:rPr lang="en-US" dirty="0" err="1" smtClean="0">
                <a:solidFill>
                  <a:srgbClr val="7F7F7F"/>
                </a:solidFill>
              </a:rPr>
              <a:t>Kis</a:t>
            </a:r>
            <a:r>
              <a:rPr lang="en-US" dirty="0" smtClean="0">
                <a:solidFill>
                  <a:srgbClr val="7F7F7F"/>
                </a:solidFill>
              </a:rPr>
              <a:t> </a:t>
            </a:r>
            <a:r>
              <a:rPr lang="en-US" dirty="0" err="1" smtClean="0">
                <a:solidFill>
                  <a:srgbClr val="7F7F7F"/>
                </a:solidFill>
              </a:rPr>
              <a:t>Okulu</a:t>
            </a:r>
            <a:r>
              <a:rPr lang="en-US" dirty="0" smtClean="0">
                <a:solidFill>
                  <a:srgbClr val="7F7F7F"/>
                </a:solidFill>
              </a:rPr>
              <a:t>, 2016, ODTU</a:t>
            </a: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053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4526159" y="2267507"/>
            <a:ext cx="20227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4442219" y="1771200"/>
            <a:ext cx="2513109" cy="732644"/>
            <a:chOff x="4917419" y="1279748"/>
            <a:chExt cx="2513109" cy="732644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5005007" y="1782530"/>
              <a:ext cx="202274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196989" y="1579924"/>
              <a:ext cx="0" cy="4151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5340749" y="1579924"/>
              <a:ext cx="0" cy="4151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472134" y="1574936"/>
              <a:ext cx="0" cy="4151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589974" y="1574936"/>
              <a:ext cx="0" cy="4151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744137" y="1584912"/>
              <a:ext cx="0" cy="4151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887897" y="1584912"/>
              <a:ext cx="0" cy="4151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002002" y="1579924"/>
              <a:ext cx="0" cy="4151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111202" y="1597204"/>
              <a:ext cx="0" cy="4151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6244099" y="1584912"/>
              <a:ext cx="0" cy="4151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370579" y="1584912"/>
              <a:ext cx="0" cy="4151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519244" y="1579924"/>
              <a:ext cx="0" cy="4151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637084" y="1579924"/>
              <a:ext cx="0" cy="4151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773967" y="1589900"/>
              <a:ext cx="0" cy="4151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084416" y="1574936"/>
              <a:ext cx="0" cy="4151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4917419" y="1279748"/>
              <a:ext cx="251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</a:rPr>
                <a:t>ATG</a:t>
              </a:r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CAG</a:t>
              </a:r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GTTCG</a:t>
              </a:r>
              <a:r>
                <a:rPr lang="en-US" dirty="0" smtClean="0">
                  <a:solidFill>
                    <a:srgbClr val="E46C0A"/>
                  </a:solidFill>
                </a:rPr>
                <a:t>GA</a:t>
              </a:r>
              <a:r>
                <a:rPr lang="en-US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NN</a:t>
              </a:r>
              <a:endParaRPr lang="en-US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6891807" y="1592216"/>
              <a:ext cx="0" cy="4151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6773474" y="1978560"/>
            <a:ext cx="1785178" cy="1290896"/>
            <a:chOff x="7248674" y="1460160"/>
            <a:chExt cx="1581057" cy="1844894"/>
          </a:xfrm>
        </p:grpSpPr>
        <p:sp>
          <p:nvSpPr>
            <p:cNvPr id="48" name="Rounded Rectangular Callout 47"/>
            <p:cNvSpPr/>
            <p:nvPr/>
          </p:nvSpPr>
          <p:spPr>
            <a:xfrm>
              <a:off x="7248674" y="1460160"/>
              <a:ext cx="1581057" cy="1844894"/>
            </a:xfrm>
            <a:prstGeom prst="wedgeRoundRectCallout">
              <a:avLst>
                <a:gd name="adj1" fmla="val -68414"/>
                <a:gd name="adj2" fmla="val -43952"/>
                <a:gd name="adj3" fmla="val 16667"/>
              </a:avLst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248674" y="1550727"/>
              <a:ext cx="1581057" cy="1319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bazin</a:t>
              </a:r>
              <a:r>
                <a:rPr lang="en-US" dirty="0" smtClean="0"/>
                <a:t> ne </a:t>
              </a:r>
              <a:r>
                <a:rPr lang="en-US" dirty="0" err="1" smtClean="0"/>
                <a:t>oldugu</a:t>
              </a:r>
              <a:r>
                <a:rPr lang="en-US" dirty="0" smtClean="0"/>
                <a:t> </a:t>
              </a:r>
              <a:r>
                <a:rPr lang="en-US" dirty="0" err="1" smtClean="0"/>
                <a:t>belirlenemediyse</a:t>
              </a:r>
              <a:r>
                <a:rPr lang="en-US" dirty="0" smtClean="0"/>
                <a:t> N</a:t>
              </a:r>
              <a:endParaRPr lang="en-US" dirty="0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560-ACD1-FB46-BD22-93D54C53683C}" type="slidenum">
              <a:rPr lang="en-US" smtClean="0"/>
              <a:t>8</a:t>
            </a:fld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2467114" y="1973273"/>
            <a:ext cx="1821197" cy="680027"/>
            <a:chOff x="2968234" y="1420312"/>
            <a:chExt cx="1821197" cy="1794175"/>
          </a:xfrm>
        </p:grpSpPr>
        <p:sp>
          <p:nvSpPr>
            <p:cNvPr id="43" name="Rounded Rectangular Callout 42"/>
            <p:cNvSpPr/>
            <p:nvPr/>
          </p:nvSpPr>
          <p:spPr>
            <a:xfrm>
              <a:off x="2968234" y="1420312"/>
              <a:ext cx="1821197" cy="1794175"/>
            </a:xfrm>
            <a:prstGeom prst="wedgeRoundRectCallout">
              <a:avLst>
                <a:gd name="adj1" fmla="val 62734"/>
                <a:gd name="adj2" fmla="val -42079"/>
                <a:gd name="adj3" fmla="val 16667"/>
              </a:avLst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992843" y="1460160"/>
              <a:ext cx="1796587" cy="1705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kalite</a:t>
              </a:r>
              <a:r>
                <a:rPr lang="en-US" dirty="0" smtClean="0"/>
                <a:t> </a:t>
              </a:r>
              <a:r>
                <a:rPr lang="en-US" dirty="0" err="1" smtClean="0"/>
                <a:t>degeri</a:t>
              </a:r>
              <a:r>
                <a:rPr lang="en-US" dirty="0" smtClean="0"/>
                <a:t>: 10-&gt; </a:t>
              </a:r>
              <a:r>
                <a:rPr lang="en-US" dirty="0" err="1" smtClean="0"/>
                <a:t>baz</a:t>
              </a:r>
              <a:r>
                <a:rPr lang="en-US" dirty="0" smtClean="0"/>
                <a:t> %10 </a:t>
              </a:r>
              <a:r>
                <a:rPr lang="en-US" dirty="0" err="1" smtClean="0"/>
                <a:t>yanlis</a:t>
              </a:r>
              <a:r>
                <a:rPr lang="en-US" dirty="0" smtClean="0"/>
                <a:t>.</a:t>
              </a:r>
              <a:endParaRPr lang="en-US" dirty="0"/>
            </a:p>
          </p:txBody>
        </p:sp>
      </p:grpSp>
      <p:sp>
        <p:nvSpPr>
          <p:cNvPr id="45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 smtClean="0"/>
              <a:t>Dizinin</a:t>
            </a:r>
            <a:r>
              <a:rPr lang="en-US" b="1" dirty="0" smtClean="0"/>
              <a:t> </a:t>
            </a:r>
            <a:r>
              <a:rPr lang="en-US" b="1" dirty="0" err="1"/>
              <a:t>k</a:t>
            </a:r>
            <a:r>
              <a:rPr lang="en-US" b="1" dirty="0" err="1" smtClean="0"/>
              <a:t>alite</a:t>
            </a:r>
            <a:r>
              <a:rPr lang="en-US" b="1" dirty="0" smtClean="0"/>
              <a:t> </a:t>
            </a:r>
            <a:r>
              <a:rPr lang="en-US" b="1" dirty="0" err="1" smtClean="0"/>
              <a:t>degerleri</a:t>
            </a:r>
            <a:endParaRPr lang="en-US" b="1" dirty="0"/>
          </a:p>
        </p:txBody>
      </p:sp>
      <p:grpSp>
        <p:nvGrpSpPr>
          <p:cNvPr id="46" name="Group 45"/>
          <p:cNvGrpSpPr/>
          <p:nvPr/>
        </p:nvGrpSpPr>
        <p:grpSpPr>
          <a:xfrm>
            <a:off x="2406886" y="1263200"/>
            <a:ext cx="4917325" cy="439618"/>
            <a:chOff x="3818730" y="758077"/>
            <a:chExt cx="3455863" cy="646331"/>
          </a:xfrm>
        </p:grpSpPr>
        <p:sp>
          <p:nvSpPr>
            <p:cNvPr id="50" name="Rounded Rectangular Callout 49"/>
            <p:cNvSpPr/>
            <p:nvPr/>
          </p:nvSpPr>
          <p:spPr>
            <a:xfrm>
              <a:off x="3818731" y="758077"/>
              <a:ext cx="3386746" cy="646331"/>
            </a:xfrm>
            <a:prstGeom prst="wedgeRoundRectCallout">
              <a:avLst>
                <a:gd name="adj1" fmla="val 16645"/>
                <a:gd name="adj2" fmla="val 89541"/>
                <a:gd name="adj3" fmla="val 16667"/>
              </a:avLst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818730" y="758077"/>
              <a:ext cx="3455863" cy="542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kalite</a:t>
              </a:r>
              <a:r>
                <a:rPr lang="en-US" dirty="0" smtClean="0"/>
                <a:t> </a:t>
              </a:r>
              <a:r>
                <a:rPr lang="en-US" dirty="0" err="1" smtClean="0"/>
                <a:t>degeri</a:t>
              </a:r>
              <a:r>
                <a:rPr lang="en-US" dirty="0" smtClean="0"/>
                <a:t>: 30 -&gt; </a:t>
              </a:r>
              <a:r>
                <a:rPr lang="en-US" dirty="0" err="1" smtClean="0"/>
                <a:t>baz</a:t>
              </a:r>
              <a:r>
                <a:rPr lang="en-US" dirty="0" smtClean="0"/>
                <a:t> %99.9 </a:t>
              </a:r>
              <a:r>
                <a:rPr lang="en-US" dirty="0" err="1" smtClean="0"/>
                <a:t>ihtimal</a:t>
              </a:r>
              <a:r>
                <a:rPr lang="en-US" dirty="0" smtClean="0"/>
                <a:t> </a:t>
              </a:r>
              <a:r>
                <a:rPr lang="en-US" dirty="0" err="1" smtClean="0"/>
                <a:t>dogru</a:t>
              </a:r>
              <a:endParaRPr lang="en-US" dirty="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5521951" y="6488668"/>
            <a:ext cx="362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7F7F7F"/>
                </a:solidFill>
              </a:rPr>
              <a:t>GenomBilim</a:t>
            </a:r>
            <a:r>
              <a:rPr lang="en-US" dirty="0" smtClean="0">
                <a:solidFill>
                  <a:srgbClr val="7F7F7F"/>
                </a:solidFill>
              </a:rPr>
              <a:t> </a:t>
            </a:r>
            <a:r>
              <a:rPr lang="en-US" dirty="0" err="1" smtClean="0">
                <a:solidFill>
                  <a:srgbClr val="7F7F7F"/>
                </a:solidFill>
              </a:rPr>
              <a:t>Kis</a:t>
            </a:r>
            <a:r>
              <a:rPr lang="en-US" dirty="0" smtClean="0">
                <a:solidFill>
                  <a:srgbClr val="7F7F7F"/>
                </a:solidFill>
              </a:rPr>
              <a:t> </a:t>
            </a:r>
            <a:r>
              <a:rPr lang="en-US" dirty="0" err="1" smtClean="0">
                <a:solidFill>
                  <a:srgbClr val="7F7F7F"/>
                </a:solidFill>
              </a:rPr>
              <a:t>Okulu</a:t>
            </a:r>
            <a:r>
              <a:rPr lang="en-US" dirty="0" smtClean="0">
                <a:solidFill>
                  <a:srgbClr val="7F7F7F"/>
                </a:solidFill>
              </a:rPr>
              <a:t>, 2016, ODTU</a:t>
            </a: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762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ounded Rectangle 93"/>
          <p:cNvSpPr/>
          <p:nvPr/>
        </p:nvSpPr>
        <p:spPr>
          <a:xfrm>
            <a:off x="312178" y="213587"/>
            <a:ext cx="1264913" cy="15535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644290" y="342924"/>
            <a:ext cx="1264913" cy="15535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ight Arrow 108"/>
          <p:cNvSpPr/>
          <p:nvPr/>
        </p:nvSpPr>
        <p:spPr>
          <a:xfrm>
            <a:off x="1716705" y="1045887"/>
            <a:ext cx="864085" cy="53967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1428750" y="1803044"/>
            <a:ext cx="1392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SRA toolkit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44290" y="2081090"/>
            <a:ext cx="1416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FastQC</a:t>
            </a:r>
            <a:endParaRPr lang="en-US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168893" y="2668726"/>
            <a:ext cx="5630840" cy="4005633"/>
            <a:chOff x="959261" y="2853392"/>
            <a:chExt cx="5630840" cy="4005633"/>
          </a:xfrm>
        </p:grpSpPr>
        <p:pic>
          <p:nvPicPr>
            <p:cNvPr id="85" name="Picture 84" descr="Screen Shot 2015-05-11 at 14.04.33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5304" y="2853392"/>
              <a:ext cx="5234797" cy="3820967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 rot="16200000">
              <a:off x="-15774" y="4365626"/>
              <a:ext cx="23194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Kalite</a:t>
              </a:r>
              <a:r>
                <a:rPr lang="en-US" dirty="0" smtClean="0"/>
                <a:t> </a:t>
              </a:r>
              <a:r>
                <a:rPr lang="en-US" dirty="0" err="1" smtClean="0"/>
                <a:t>Degerleri</a:t>
              </a:r>
              <a:endParaRPr 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821669" y="6489693"/>
              <a:ext cx="23194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Position</a:t>
              </a:r>
              <a:endParaRPr 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799733" y="3397250"/>
            <a:ext cx="23441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err="1" smtClean="0"/>
              <a:t>Bastaki</a:t>
            </a:r>
            <a:r>
              <a:rPr lang="en-US" sz="2000" dirty="0" smtClean="0"/>
              <a:t> </a:t>
            </a:r>
            <a:r>
              <a:rPr lang="en-US" sz="2000" dirty="0" err="1" smtClean="0"/>
              <a:t>ve</a:t>
            </a:r>
            <a:r>
              <a:rPr lang="en-US" sz="2000" dirty="0" smtClean="0"/>
              <a:t> </a:t>
            </a:r>
            <a:r>
              <a:rPr lang="en-US" sz="2000" dirty="0" err="1" smtClean="0"/>
              <a:t>sondaki</a:t>
            </a:r>
            <a:r>
              <a:rPr lang="en-US" sz="2000" dirty="0" smtClean="0"/>
              <a:t> </a:t>
            </a:r>
            <a:r>
              <a:rPr lang="en-US" sz="2000" dirty="0" err="1"/>
              <a:t>k</a:t>
            </a:r>
            <a:r>
              <a:rPr lang="en-US" sz="2000" dirty="0" err="1" smtClean="0"/>
              <a:t>otu</a:t>
            </a:r>
            <a:r>
              <a:rPr lang="en-US" sz="2000" dirty="0" smtClean="0"/>
              <a:t> </a:t>
            </a:r>
            <a:r>
              <a:rPr lang="en-US" sz="2000" dirty="0" err="1" smtClean="0"/>
              <a:t>kalite</a:t>
            </a:r>
            <a:r>
              <a:rPr lang="en-US" sz="2000" dirty="0" smtClean="0"/>
              <a:t> </a:t>
            </a:r>
            <a:r>
              <a:rPr lang="en-US" sz="2000" dirty="0" err="1" smtClean="0"/>
              <a:t>bazlari</a:t>
            </a:r>
            <a:r>
              <a:rPr lang="en-US" sz="2000" dirty="0" smtClean="0"/>
              <a:t> </a:t>
            </a:r>
            <a:r>
              <a:rPr lang="en-US" sz="2000" dirty="0" err="1" smtClean="0"/>
              <a:t>kes</a:t>
            </a:r>
            <a:endParaRPr lang="en-US" sz="2000" dirty="0" smtClean="0"/>
          </a:p>
          <a:p>
            <a:pPr marL="285750" indent="-285750">
              <a:buFont typeface="Arial"/>
              <a:buChar char="•"/>
            </a:pPr>
            <a:r>
              <a:rPr lang="en-US" sz="2000" dirty="0" err="1" smtClean="0"/>
              <a:t>Aralardaki</a:t>
            </a:r>
            <a:r>
              <a:rPr lang="en-US" sz="2000" dirty="0" smtClean="0"/>
              <a:t> </a:t>
            </a:r>
            <a:r>
              <a:rPr lang="en-US" sz="2000" dirty="0" err="1" smtClean="0"/>
              <a:t>kotu</a:t>
            </a:r>
            <a:r>
              <a:rPr lang="en-US" sz="2000" dirty="0" smtClean="0"/>
              <a:t> </a:t>
            </a:r>
            <a:r>
              <a:rPr lang="en-US" sz="2000" dirty="0" err="1" smtClean="0"/>
              <a:t>kalite</a:t>
            </a:r>
            <a:r>
              <a:rPr lang="en-US" sz="2000" dirty="0" smtClean="0"/>
              <a:t> </a:t>
            </a:r>
            <a:r>
              <a:rPr lang="en-US" sz="2000" dirty="0" err="1" smtClean="0"/>
              <a:t>bazlari</a:t>
            </a:r>
            <a:r>
              <a:rPr lang="en-US" sz="2000" dirty="0" smtClean="0"/>
              <a:t> </a:t>
            </a:r>
            <a:r>
              <a:rPr lang="en-US" sz="2000" dirty="0" err="1" smtClean="0"/>
              <a:t>filtrele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168893" y="393109"/>
            <a:ext cx="16113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SRA</a:t>
            </a:r>
          </a:p>
          <a:p>
            <a:pPr algn="ctr"/>
            <a:r>
              <a:rPr lang="en-US" sz="2000" b="1" dirty="0" smtClean="0"/>
              <a:t>S</a:t>
            </a:r>
            <a:r>
              <a:rPr lang="en-US" sz="2000" dirty="0" smtClean="0"/>
              <a:t>hort </a:t>
            </a:r>
            <a:r>
              <a:rPr lang="en-US" sz="2000" b="1" dirty="0"/>
              <a:t>R</a:t>
            </a:r>
            <a:r>
              <a:rPr lang="en-US" sz="2000" dirty="0" smtClean="0"/>
              <a:t>ead </a:t>
            </a:r>
            <a:r>
              <a:rPr lang="en-US" sz="2000" b="1" dirty="0" smtClean="0"/>
              <a:t>A</a:t>
            </a:r>
            <a:r>
              <a:rPr lang="en-US" sz="2000" dirty="0" smtClean="0"/>
              <a:t>rchive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560-ACD1-FB46-BD22-93D54C53683C}" type="slidenum">
              <a:rPr lang="en-US" smtClean="0"/>
              <a:t>9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88294" y="342924"/>
            <a:ext cx="16113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/>
              <a:t>fastQ</a:t>
            </a:r>
            <a:endParaRPr lang="en-US" sz="2000" b="1" dirty="0" smtClean="0"/>
          </a:p>
          <a:p>
            <a:pPr algn="ctr"/>
            <a:r>
              <a:rPr lang="en-US" sz="2000" dirty="0" smtClean="0"/>
              <a:t> </a:t>
            </a:r>
            <a:r>
              <a:rPr lang="en-US" sz="2000" b="1" dirty="0" err="1" smtClean="0"/>
              <a:t>fast</a:t>
            </a:r>
            <a:r>
              <a:rPr lang="en-US" sz="2000" dirty="0" err="1" smtClean="0"/>
              <a:t>a</a:t>
            </a:r>
            <a:r>
              <a:rPr lang="en-US" sz="2000" dirty="0" smtClean="0"/>
              <a:t> </a:t>
            </a:r>
            <a:r>
              <a:rPr lang="en-US" sz="2000" dirty="0" err="1" smtClean="0"/>
              <a:t>ve</a:t>
            </a:r>
            <a:r>
              <a:rPr lang="en-US" sz="2000" dirty="0" smtClean="0"/>
              <a:t> </a:t>
            </a:r>
            <a:r>
              <a:rPr lang="en-US" sz="2000" b="1" dirty="0" smtClean="0"/>
              <a:t>Q</a:t>
            </a:r>
            <a:r>
              <a:rPr lang="en-US" sz="2000" dirty="0" smtClean="0"/>
              <a:t>uality data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50431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1118</Words>
  <Application>Microsoft Macintosh PowerPoint</Application>
  <PresentationFormat>On-screen Show (4:3)</PresentationFormat>
  <Paragraphs>236</Paragraphs>
  <Slides>31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Dizi Yerlestirme ve Varyant Tespiti Pratigi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Yerlestime Kalitesi</vt:lpstr>
      <vt:lpstr>Yerlestime Kalitesi</vt:lpstr>
      <vt:lpstr>PowerPoint Presentation</vt:lpstr>
      <vt:lpstr>Yerlestime Kalitesi</vt:lpstr>
      <vt:lpstr>Yerlestime Kalitesi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AIM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Dizileme ve Mutasyon Tespiti pratigi</dc:title>
  <dc:creator>Tugce Bilgin Sonay</dc:creator>
  <cp:lastModifiedBy>Sonay  Ali Yasin</cp:lastModifiedBy>
  <cp:revision>39</cp:revision>
  <dcterms:created xsi:type="dcterms:W3CDTF">2015-12-09T10:40:11Z</dcterms:created>
  <dcterms:modified xsi:type="dcterms:W3CDTF">2019-01-30T17:41:57Z</dcterms:modified>
</cp:coreProperties>
</file>