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9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59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9"/>
  </p:normalViewPr>
  <p:slideViewPr>
    <p:cSldViewPr snapToGrid="0" snapToObjects="1">
      <p:cViewPr varScale="1">
        <p:scale>
          <a:sx n="124" d="100"/>
          <a:sy n="124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FB74-E2B9-9B42-8E7E-58C02BADF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3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5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3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02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51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7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9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A479-E3F0-0443-889E-E74ABF266FA6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668E-58D6-FA41-8DE5-0B80E5AE9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2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2.ddbj.nig.ac.j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52345"/>
            <a:ext cx="7772400" cy="204810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ヒラギノ明朝 Pro W6"/>
                <a:ea typeface="ヒラギノ明朝 Pro W6"/>
                <a:cs typeface="ヒラギノ明朝 Pro W6"/>
              </a:rPr>
              <a:t>先進ゲノム支援</a:t>
            </a:r>
            <a:r>
              <a:rPr kumimoji="1" lang="en-US" altLang="ja-JP" dirty="0">
                <a:latin typeface="ヒラギノ明朝 Pro W6"/>
                <a:ea typeface="ヒラギノ明朝 Pro W6"/>
                <a:cs typeface="ヒラギノ明朝 Pro W6"/>
              </a:rPr>
              <a:t> </a:t>
            </a:r>
            <a:r>
              <a:rPr kumimoji="1" lang="ja-JP" altLang="en-US" dirty="0">
                <a:latin typeface="ヒラギノ明朝 Pro W6"/>
                <a:ea typeface="ヒラギノ明朝 Pro W6"/>
                <a:cs typeface="ヒラギノ明朝 Pro W6"/>
              </a:rPr>
              <a:t>情報解析講習会</a:t>
            </a:r>
            <a:br>
              <a:rPr kumimoji="1" lang="en-US" altLang="ja-JP" dirty="0">
                <a:latin typeface="ヒラギノ明朝 Pro W6"/>
                <a:ea typeface="ヒラギノ明朝 Pro W6"/>
                <a:cs typeface="ヒラギノ明朝 Pro W6"/>
              </a:rPr>
            </a:br>
            <a:r>
              <a:rPr kumimoji="1" lang="en-US" altLang="ja-JP" sz="3200" dirty="0">
                <a:latin typeface="ヒラギノ明朝 Pro W6"/>
                <a:ea typeface="ヒラギノ明朝 Pro W6"/>
                <a:cs typeface="ヒラギノ明朝 Pro W6"/>
              </a:rPr>
              <a:t>DDBJ</a:t>
            </a: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スパコンへの接続と基本コマンド</a:t>
            </a:r>
            <a:endParaRPr kumimoji="1" lang="ja-JP" altLang="en-US" sz="32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ヒラギノ明朝 Pro W6"/>
                <a:ea typeface="ヒラギノ明朝 Pro W6"/>
                <a:cs typeface="ヒラギノ明朝 Pro W6"/>
              </a:rPr>
              <a:t>2020.3.12</a:t>
            </a:r>
          </a:p>
          <a:p>
            <a:endParaRPr kumimoji="1" lang="ja-JP" altLang="en-US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685800" y="4614747"/>
            <a:ext cx="7772400" cy="204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000" dirty="0">
                <a:latin typeface="ヒラギノ明朝 Pro W6"/>
                <a:ea typeface="ヒラギノ明朝 Pro W6"/>
                <a:cs typeface="ヒラギノ明朝 Pro W6"/>
              </a:rPr>
              <a:t>谷沢靖洋（遺伝研・大量遺伝情報研究室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31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方体 10"/>
          <p:cNvSpPr/>
          <p:nvPr/>
        </p:nvSpPr>
        <p:spPr>
          <a:xfrm>
            <a:off x="4987233" y="2898158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5951947" y="2921650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6909331" y="2898158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200" dirty="0">
                <a:latin typeface="ヒラギノ明朝 Pro W6"/>
                <a:ea typeface="ヒラギノ明朝 Pro W6"/>
                <a:cs typeface="ヒラギノ明朝 Pro W6"/>
              </a:rPr>
              <a:t>鍵認証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1653294"/>
            <a:ext cx="8229600" cy="930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ja-JP" altLang="en-US" sz="32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3" name="図 2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2" y="3899422"/>
            <a:ext cx="1898287" cy="1626877"/>
          </a:xfrm>
          <a:prstGeom prst="rect">
            <a:avLst/>
          </a:prstGeom>
        </p:spPr>
      </p:pic>
      <p:sp>
        <p:nvSpPr>
          <p:cNvPr id="7" name="円柱 6"/>
          <p:cNvSpPr/>
          <p:nvPr/>
        </p:nvSpPr>
        <p:spPr>
          <a:xfrm>
            <a:off x="5268099" y="3431438"/>
            <a:ext cx="1052634" cy="1264929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6237697" y="3626637"/>
            <a:ext cx="1460500" cy="175505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5519655" y="4174954"/>
            <a:ext cx="1162539" cy="1397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506100" y="2482035"/>
            <a:ext cx="4024923" cy="3438769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68099" y="2297369"/>
            <a:ext cx="2454566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>DDBJ 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スパコン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84159" y="4760294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秘密鍵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23217" y="4696367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公開鍵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8485" y="4229767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公開鍵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80999" y="1082992"/>
            <a:ext cx="8186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スパコンへはパスワード認証ではなく、鍵交換による認証で接続する。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025770" y="2758232"/>
            <a:ext cx="2181022" cy="818558"/>
          </a:xfrm>
          <a:prstGeom prst="wedgeRoundRectCallout">
            <a:avLst>
              <a:gd name="adj1" fmla="val -33823"/>
              <a:gd name="adj2" fmla="val 77102"/>
              <a:gd name="adj3" fmla="val 16667"/>
            </a:avLst>
          </a:prstGeom>
          <a:solidFill>
            <a:srgbClr val="FFFFFF"/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公開鍵と秘密鍵のペアを生成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178" y="5581427"/>
            <a:ext cx="2454566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ローカルコンピュータ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823308" y="4430658"/>
            <a:ext cx="1895230" cy="434417"/>
          </a:xfrm>
          <a:prstGeom prst="straightConnector1">
            <a:avLst/>
          </a:prstGeom>
          <a:ln>
            <a:solidFill>
              <a:srgbClr val="779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吹き出し 24"/>
          <p:cNvSpPr/>
          <p:nvPr/>
        </p:nvSpPr>
        <p:spPr>
          <a:xfrm>
            <a:off x="3206792" y="3860345"/>
            <a:ext cx="1052593" cy="473672"/>
          </a:xfrm>
          <a:prstGeom prst="wedgeRoundRectCallout">
            <a:avLst>
              <a:gd name="adj1" fmla="val -33823"/>
              <a:gd name="adj2" fmla="val 77102"/>
              <a:gd name="adj3" fmla="val 16667"/>
            </a:avLst>
          </a:prstGeom>
          <a:solidFill>
            <a:srgbClr val="FFFFFF"/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登録</a:t>
            </a:r>
            <a:r>
              <a:rPr kumimoji="1" lang="en-US" altLang="ja-JP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*</a:t>
            </a:r>
            <a:endParaRPr kumimoji="1" lang="ja-JP" altLang="en-US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729754" y="6165083"/>
            <a:ext cx="54058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>* 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公開鍵の登録はスパコンウェブサイト上で行える</a:t>
            </a:r>
            <a:endParaRPr lang="en-US" altLang="ja-JP" dirty="0"/>
          </a:p>
          <a:p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>  </a:t>
            </a:r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  <a:hlinkClick r:id="rId3"/>
              </a:rPr>
              <a:t>http://sc2.ddbj.nig.ac.jp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857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方体 10"/>
          <p:cNvSpPr/>
          <p:nvPr/>
        </p:nvSpPr>
        <p:spPr>
          <a:xfrm>
            <a:off x="4987233" y="2898158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5951947" y="2921650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6909331" y="2898158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200" dirty="0">
                <a:latin typeface="ヒラギノ明朝 Pro W6"/>
                <a:ea typeface="ヒラギノ明朝 Pro W6"/>
                <a:cs typeface="ヒラギノ明朝 Pro W6"/>
              </a:rPr>
              <a:t>鍵認証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1653294"/>
            <a:ext cx="8229600" cy="930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ja-JP" altLang="en-US" sz="32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3" name="図 2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2" y="3899422"/>
            <a:ext cx="1898287" cy="1626877"/>
          </a:xfrm>
          <a:prstGeom prst="rect">
            <a:avLst/>
          </a:prstGeom>
        </p:spPr>
      </p:pic>
      <p:sp>
        <p:nvSpPr>
          <p:cNvPr id="7" name="円柱 6"/>
          <p:cNvSpPr/>
          <p:nvPr/>
        </p:nvSpPr>
        <p:spPr>
          <a:xfrm>
            <a:off x="5268099" y="3431438"/>
            <a:ext cx="1052634" cy="1264929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6237697" y="3626637"/>
            <a:ext cx="1460500" cy="175505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5519655" y="4174954"/>
            <a:ext cx="1162539" cy="1397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506100" y="2482035"/>
            <a:ext cx="4024923" cy="3438769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68099" y="2297369"/>
            <a:ext cx="2454566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>DDBJ 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スパコン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84159" y="4760294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秘密鍵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23217" y="4696367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公開鍵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80999" y="1082992"/>
            <a:ext cx="8186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スパコンへはパスワード認証ではなく、鍵交換による認証で接続する。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2582504" y="3820488"/>
            <a:ext cx="1722479" cy="818558"/>
          </a:xfrm>
          <a:prstGeom prst="wedgeRoundRectCallout">
            <a:avLst>
              <a:gd name="adj1" fmla="val -33823"/>
              <a:gd name="adj2" fmla="val 77102"/>
              <a:gd name="adj3" fmla="val 16667"/>
            </a:avLst>
          </a:prstGeom>
          <a:solidFill>
            <a:srgbClr val="FFFFFF"/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一致すれば</a:t>
            </a:r>
            <a:endParaRPr kumimoji="1" lang="en-US" altLang="ja-JP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認証成功</a:t>
            </a:r>
            <a:endParaRPr kumimoji="1" lang="ja-JP" altLang="en-US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178" y="5581427"/>
            <a:ext cx="2454566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ローカルコンピュータ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2403230" y="4865075"/>
            <a:ext cx="2344615" cy="107461"/>
          </a:xfrm>
          <a:prstGeom prst="straightConnector1">
            <a:avLst/>
          </a:prstGeom>
          <a:ln>
            <a:solidFill>
              <a:srgbClr val="77933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72486" y="3246772"/>
            <a:ext cx="2454566" cy="36933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en-US" dirty="0">
                <a:latin typeface="ヒラギノ角ゴ Pro W3"/>
                <a:ea typeface="ヒラギノ角ゴ Pro W3"/>
                <a:cs typeface="ヒラギノ角ゴ Pro W3"/>
              </a:rPr>
              <a:t>スパコンへのログイン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119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方体 10"/>
          <p:cNvSpPr/>
          <p:nvPr/>
        </p:nvSpPr>
        <p:spPr>
          <a:xfrm>
            <a:off x="4987233" y="2898158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5951947" y="2921650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6909331" y="2898158"/>
            <a:ext cx="1113692" cy="1509008"/>
          </a:xfrm>
          <a:prstGeom prst="cub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200" dirty="0">
                <a:latin typeface="ヒラギノ明朝 Pro W6"/>
                <a:ea typeface="ヒラギノ明朝 Pro W6"/>
                <a:cs typeface="ヒラギノ明朝 Pro W6"/>
              </a:rPr>
              <a:t>鍵認証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1653294"/>
            <a:ext cx="8229600" cy="930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ja-JP" altLang="en-US" sz="32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3" name="図 2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2" y="3899422"/>
            <a:ext cx="1898287" cy="1626877"/>
          </a:xfrm>
          <a:prstGeom prst="rect">
            <a:avLst/>
          </a:prstGeom>
        </p:spPr>
      </p:pic>
      <p:sp>
        <p:nvSpPr>
          <p:cNvPr id="7" name="円柱 6"/>
          <p:cNvSpPr/>
          <p:nvPr/>
        </p:nvSpPr>
        <p:spPr>
          <a:xfrm>
            <a:off x="5268099" y="3431438"/>
            <a:ext cx="1052634" cy="1264929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6237697" y="3626637"/>
            <a:ext cx="1460500" cy="175505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5519655" y="4174954"/>
            <a:ext cx="1162539" cy="1397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506100" y="2482035"/>
            <a:ext cx="4024923" cy="3438769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68099" y="2297369"/>
            <a:ext cx="2454566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>DDBJ </a:t>
            </a:r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スパコン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84159" y="4760294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秘密鍵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23217" y="4696367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公開鍵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80999" y="1082992"/>
            <a:ext cx="8186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スパコンへはパスワード認証ではなく、鍵交換による認証で接続する。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9178" y="5581427"/>
            <a:ext cx="2454566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ローカルコンピュータ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2403230" y="4865075"/>
            <a:ext cx="2344615" cy="107461"/>
          </a:xfrm>
          <a:prstGeom prst="straightConnector1">
            <a:avLst/>
          </a:prstGeom>
          <a:ln>
            <a:solidFill>
              <a:srgbClr val="77933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044490" y="62016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スパコンに接続するコンピューターそれぞれについて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公開鍵の登録が必要です。</a:t>
            </a:r>
            <a:endParaRPr lang="en-US" altLang="ja-JP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pic>
        <p:nvPicPr>
          <p:cNvPr id="24" name="図 23" descr="skd188803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0" y="2097864"/>
            <a:ext cx="1819031" cy="1503371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484159" y="3055015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4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秘密鍵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23217" y="4068462"/>
            <a:ext cx="889764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4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公開鍵</a:t>
            </a:r>
          </a:p>
        </p:txBody>
      </p:sp>
      <p:cxnSp>
        <p:nvCxnSpPr>
          <p:cNvPr id="29" name="直線矢印コネクタ 28"/>
          <p:cNvCxnSpPr>
            <a:endCxn id="28" idx="1"/>
          </p:cNvCxnSpPr>
          <p:nvPr/>
        </p:nvCxnSpPr>
        <p:spPr>
          <a:xfrm>
            <a:off x="2373923" y="3262922"/>
            <a:ext cx="2449294" cy="990206"/>
          </a:xfrm>
          <a:prstGeom prst="straightConnector1">
            <a:avLst/>
          </a:prstGeom>
          <a:ln>
            <a:solidFill>
              <a:srgbClr val="77933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角丸四角形吹き出し 29"/>
          <p:cNvSpPr/>
          <p:nvPr/>
        </p:nvSpPr>
        <p:spPr>
          <a:xfrm>
            <a:off x="2510693" y="2307857"/>
            <a:ext cx="1995407" cy="818558"/>
          </a:xfrm>
          <a:prstGeom prst="wedgeRoundRectCallout">
            <a:avLst>
              <a:gd name="adj1" fmla="val -33823"/>
              <a:gd name="adj2" fmla="val 77102"/>
              <a:gd name="adj3" fmla="val 16667"/>
            </a:avLst>
          </a:prstGeom>
          <a:solidFill>
            <a:srgbClr val="FFFFFF"/>
          </a:solidFill>
          <a:ln w="1905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各コンピュータごとに鍵を生成</a:t>
            </a:r>
          </a:p>
        </p:txBody>
      </p:sp>
    </p:spTree>
    <p:extLst>
      <p:ext uri="{BB962C8B-B14F-4D97-AF65-F5344CB8AC3E}">
        <p14:creationId xmlns:p14="http://schemas.microsoft.com/office/powerpoint/2010/main" val="252484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1C695-FBBC-9949-8C64-08155C4C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53416"/>
            <a:ext cx="4876800" cy="93032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>
                <a:latin typeface="ヒラギノ明朝 Pro W6"/>
                <a:ea typeface="ヒラギノ明朝 Pro W6"/>
                <a:cs typeface="ヒラギノ明朝 Pro W6"/>
              </a:rPr>
              <a:t>実習</a:t>
            </a:r>
            <a:endParaRPr kumimoji="1" lang="ja-JP" altLang="en-US" sz="40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6651624-C429-5D47-9224-940BCEA10A49}"/>
              </a:ext>
            </a:extLst>
          </p:cNvPr>
          <p:cNvSpPr/>
          <p:nvPr/>
        </p:nvSpPr>
        <p:spPr>
          <a:xfrm>
            <a:off x="152400" y="509719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Monaco" pitchFamily="2" charset="0"/>
              </a:rPr>
              <a:t>git clone https://github.com/genome</a:t>
            </a:r>
            <a:r>
              <a:rPr lang="en-US" altLang="ja-JP" sz="2000" dirty="0">
                <a:latin typeface="Monaco" pitchFamily="2" charset="0"/>
              </a:rPr>
              <a:t>-</a:t>
            </a:r>
            <a:r>
              <a:rPr lang="ja-JP" altLang="en-US" sz="2000">
                <a:latin typeface="Monaco" pitchFamily="2" charset="0"/>
              </a:rPr>
              <a:t>sci/basic_course</a:t>
            </a:r>
            <a:r>
              <a:rPr lang="en-US" altLang="ja-JP" sz="2000" dirty="0">
                <a:latin typeface="Monaco" pitchFamily="2" charset="0"/>
              </a:rPr>
              <a:t>_2020</a:t>
            </a:r>
            <a:endParaRPr lang="ja-JP" altLang="en-US" sz="2000">
              <a:latin typeface="Monaco" pitchFamily="2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C2EF5E8-005C-3E41-9FFA-8A4BC0AF790C}"/>
              </a:ext>
            </a:extLst>
          </p:cNvPr>
          <p:cNvSpPr txBox="1">
            <a:spLocks/>
          </p:cNvSpPr>
          <p:nvPr/>
        </p:nvSpPr>
        <p:spPr>
          <a:xfrm>
            <a:off x="883920" y="3835656"/>
            <a:ext cx="6949440" cy="930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000">
                <a:latin typeface="ヒラギノ明朝 Pro W6"/>
                <a:ea typeface="ヒラギノ明朝 Pro W6"/>
                <a:cs typeface="ヒラギノ明朝 Pro W6"/>
              </a:rPr>
              <a:t>スパコンにログインし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 </a:t>
            </a:r>
            <a:r>
              <a:rPr lang="en-US" altLang="ja-JP" sz="2000" dirty="0" err="1">
                <a:latin typeface="ヒラギノ明朝 Pro W6"/>
                <a:ea typeface="ヒラギノ明朝 Pro W6"/>
                <a:cs typeface="ヒラギノ明朝 Pro W6"/>
              </a:rPr>
              <a:t>qlogin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 </a:t>
            </a:r>
            <a:r>
              <a:rPr lang="ja-JP" altLang="en-US" sz="2000">
                <a:latin typeface="ヒラギノ明朝 Pro W6"/>
                <a:ea typeface="ヒラギノ明朝 Pro W6"/>
                <a:cs typeface="ヒラギノ明朝 Pro W6"/>
              </a:rPr>
              <a:t>コマンドを実行後、下記を実行して実習用ファイルを取得してください</a:t>
            </a:r>
            <a:endParaRPr lang="ja-JP" altLang="en-US" sz="20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791EDFF-850A-E54F-8636-FCAEE8CDB907}"/>
              </a:ext>
            </a:extLst>
          </p:cNvPr>
          <p:cNvSpPr txBox="1">
            <a:spLocks/>
          </p:cNvSpPr>
          <p:nvPr/>
        </p:nvSpPr>
        <p:spPr>
          <a:xfrm>
            <a:off x="335280" y="2159256"/>
            <a:ext cx="8036560" cy="930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000">
                <a:latin typeface="ヒラギノ明朝 Pro W6"/>
                <a:ea typeface="ヒラギノ明朝 Pro W6"/>
                <a:cs typeface="ヒラギノ明朝 Pro W6"/>
              </a:rPr>
              <a:t>ターミナルを開きスパコンに接続を行ってください。</a:t>
            </a:r>
            <a:endParaRPr lang="en-US" altLang="ja-JP" sz="2000" dirty="0">
              <a:latin typeface="ヒラギノ明朝 Pro W6"/>
              <a:ea typeface="ヒラギノ明朝 Pro W6"/>
              <a:cs typeface="ヒラギノ明朝 Pro W6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(</a:t>
            </a:r>
            <a:r>
              <a:rPr lang="ja-JP" altLang="en-US" sz="2000">
                <a:latin typeface="ヒラギノ明朝 Pro W6"/>
                <a:ea typeface="ヒラギノ明朝 Pro W6"/>
                <a:cs typeface="ヒラギノ明朝 Pro W6"/>
              </a:rPr>
              <a:t>短期間にアクセスが集中するとロックがかかってしまうので注意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)</a:t>
            </a:r>
            <a:endParaRPr lang="ja-JP" altLang="en-US" sz="2000" dirty="0"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15469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0AE93-79FC-CD43-8E28-099B62EF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6878"/>
            <a:ext cx="9144000" cy="1143000"/>
          </a:xfrm>
        </p:spPr>
        <p:txBody>
          <a:bodyPr>
            <a:noAutofit/>
          </a:bodyPr>
          <a:lstStyle/>
          <a:p>
            <a:r>
              <a:rPr lang="ja-JP" altLang="en-US" sz="3000">
                <a:latin typeface="Monaco" pitchFamily="2" charset="0"/>
              </a:rPr>
              <a:t>github.com/genome</a:t>
            </a:r>
            <a:r>
              <a:rPr lang="en-US" altLang="ja-JP" sz="3000" dirty="0">
                <a:latin typeface="Monaco" pitchFamily="2" charset="0"/>
              </a:rPr>
              <a:t>-</a:t>
            </a:r>
            <a:r>
              <a:rPr lang="ja-JP" altLang="en-US" sz="3000">
                <a:latin typeface="Monaco" pitchFamily="2" charset="0"/>
              </a:rPr>
              <a:t>sci/basic_course</a:t>
            </a:r>
            <a:r>
              <a:rPr lang="en-US" altLang="ja-JP" sz="3000" dirty="0">
                <a:latin typeface="Monaco" pitchFamily="2" charset="0"/>
              </a:rPr>
              <a:t>_2020</a:t>
            </a:r>
            <a:endParaRPr kumimoji="1" lang="ja-JP" altLang="en-US" sz="3000"/>
          </a:p>
        </p:txBody>
      </p:sp>
    </p:spTree>
    <p:extLst>
      <p:ext uri="{BB962C8B-B14F-4D97-AF65-F5344CB8AC3E}">
        <p14:creationId xmlns:p14="http://schemas.microsoft.com/office/powerpoint/2010/main" val="20542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600" dirty="0">
                <a:latin typeface="ヒラギノ明朝 Pro W6"/>
                <a:ea typeface="ヒラギノ明朝 Pro W6"/>
                <a:cs typeface="ヒラギノ明朝 Pro W6"/>
              </a:rPr>
              <a:t>講習の内容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075937" y="1122996"/>
            <a:ext cx="6229494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・必要なソフトのインストール</a:t>
            </a:r>
            <a:endParaRPr lang="en-US" altLang="ja-JP" sz="32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>
              <a:lnSpc>
                <a:spcPct val="200000"/>
              </a:lnSpc>
            </a:pP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・スパコンへの接続</a:t>
            </a:r>
            <a:endParaRPr lang="en-US" altLang="ja-JP" sz="32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>
              <a:lnSpc>
                <a:spcPct val="200000"/>
              </a:lnSpc>
            </a:pP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・ファイル転送の方法</a:t>
            </a:r>
            <a:endParaRPr lang="en-US" altLang="ja-JP" sz="32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>
              <a:lnSpc>
                <a:spcPct val="200000"/>
              </a:lnSpc>
            </a:pP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・基本コマンド</a:t>
            </a:r>
            <a:endParaRPr lang="en-US" altLang="ja-JP" sz="32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>
              <a:lnSpc>
                <a:spcPct val="200000"/>
              </a:lnSpc>
            </a:pPr>
            <a:endParaRPr lang="ja-JP" altLang="en-US" sz="3200" dirty="0"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8688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600" dirty="0">
                <a:latin typeface="ヒラギノ明朝 Pro W6"/>
                <a:ea typeface="ヒラギノ明朝 Pro W6"/>
                <a:cs typeface="ヒラギノ明朝 Pro W6"/>
              </a:rPr>
              <a:t>三種の神器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63921" y="1253263"/>
            <a:ext cx="8199009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・ターミナルソフト</a:t>
            </a:r>
            <a:endParaRPr lang="en-US" altLang="ja-JP" sz="32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/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			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スパコンへの接続</a:t>
            </a:r>
            <a:endParaRPr lang="en-US" altLang="ja-JP" sz="2800" dirty="0">
              <a:solidFill>
                <a:schemeClr val="bg1">
                  <a:lumMod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  <a:p>
            <a:pPr algn="l">
              <a:lnSpc>
                <a:spcPct val="200000"/>
              </a:lnSpc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・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SFTP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クライアントソフト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/>
            <a:r>
              <a:rPr lang="en-US" altLang="ja-JP" sz="2800" dirty="0">
                <a:solidFill>
                  <a:srgbClr val="7F7F7F"/>
                </a:solidFill>
                <a:latin typeface="ヒラギノ明朝 Pro W6"/>
                <a:ea typeface="ヒラギノ明朝 Pro W6"/>
                <a:cs typeface="ヒラギノ明朝 Pro W6"/>
              </a:rPr>
              <a:t>			</a:t>
            </a:r>
            <a:r>
              <a:rPr lang="ja-JP" altLang="en-US" sz="2800" dirty="0">
                <a:solidFill>
                  <a:srgbClr val="7F7F7F"/>
                </a:solidFill>
                <a:latin typeface="ヒラギノ明朝 Pro W6"/>
                <a:ea typeface="ヒラギノ明朝 Pro W6"/>
                <a:cs typeface="ヒラギノ明朝 Pro W6"/>
              </a:rPr>
              <a:t>ファイルの転送</a:t>
            </a:r>
            <a:endParaRPr lang="en-US" altLang="ja-JP" sz="2800" dirty="0">
              <a:solidFill>
                <a:srgbClr val="7F7F7F"/>
              </a:solidFill>
              <a:latin typeface="ヒラギノ明朝 Pro W6"/>
              <a:ea typeface="ヒラギノ明朝 Pro W6"/>
              <a:cs typeface="ヒラギノ明朝 Pro W6"/>
            </a:endParaRPr>
          </a:p>
          <a:p>
            <a:pPr algn="l">
              <a:lnSpc>
                <a:spcPct val="200000"/>
              </a:lnSpc>
            </a:pPr>
            <a:r>
              <a:rPr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・テキストエディタ</a:t>
            </a:r>
            <a:endParaRPr lang="en-US" altLang="ja-JP" sz="3200" dirty="0">
              <a:latin typeface="ヒラギノ明朝 Pro W6"/>
              <a:ea typeface="ヒラギノ明朝 Pro W6"/>
              <a:cs typeface="ヒラギノ明朝 Pro W6"/>
            </a:endParaRPr>
          </a:p>
          <a:p>
            <a:pPr algn="l"/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			</a:t>
            </a:r>
            <a:r>
              <a:rPr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ファイルの閲覧・編集、プログラミング</a:t>
            </a: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264376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600" dirty="0">
                <a:latin typeface="ヒラギノ明朝 Pro W6"/>
                <a:ea typeface="ヒラギノ明朝 Pro W6"/>
                <a:cs typeface="ヒラギノ明朝 Pro W6"/>
              </a:rPr>
              <a:t>ターミナルソフト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63922" y="1253263"/>
            <a:ext cx="7716632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32" y="3604841"/>
            <a:ext cx="4021360" cy="286423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80999" y="1092761"/>
            <a:ext cx="860669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スパコンに接続するための必須ソフト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SSH 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プロトコルを利用した安全な通信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Mac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では「ターミナル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(OS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標準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)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」や「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iTerm2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Windows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TeraTerm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」「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Putty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」など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689785" y="6203459"/>
            <a:ext cx="2897367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2000" dirty="0" err="1">
                <a:latin typeface="ヒラギノ明朝 Pro W6"/>
                <a:ea typeface="ヒラギノ明朝 Pro W6"/>
                <a:cs typeface="ヒラギノ明朝 Pro W6"/>
              </a:rPr>
              <a:t>TeraTerm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 </a:t>
            </a:r>
            <a:r>
              <a:rPr lang="en-US" altLang="ja-JP" sz="1800" dirty="0">
                <a:latin typeface="ヒラギノ明朝 Pro W6"/>
                <a:ea typeface="ヒラギノ明朝 Pro W6"/>
                <a:cs typeface="ヒラギノ明朝 Pro W6"/>
              </a:rPr>
              <a:t>(Windows)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5536" y="3751070"/>
            <a:ext cx="44450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Windows10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OS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の追加機能で接続可能（未確認）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331797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dirty="0">
                <a:latin typeface="ヒラギノ明朝 Pro W6"/>
                <a:ea typeface="ヒラギノ明朝 Pro W6"/>
                <a:cs typeface="ヒラギノ明朝 Pro W6"/>
              </a:rPr>
              <a:t>SFTP</a:t>
            </a:r>
            <a:r>
              <a:rPr kumimoji="1" lang="ja-JP" altLang="en-US" sz="3600" dirty="0">
                <a:latin typeface="ヒラギノ明朝 Pro W6"/>
                <a:ea typeface="ヒラギノ明朝 Pro W6"/>
                <a:cs typeface="ヒラギノ明朝 Pro W6"/>
              </a:rPr>
              <a:t>クライアントソフト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63922" y="1253263"/>
            <a:ext cx="7716632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0999" y="1082992"/>
            <a:ext cx="81866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スパコンとの間でファイルの転送を行う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Mac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Filezilla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CyberDuck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」など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Windows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WinSCP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Filezilla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」など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ソフトによってはリモートファイルを直接閲覧・編集することも可能。</a:t>
            </a:r>
          </a:p>
        </p:txBody>
      </p:sp>
    </p:spTree>
    <p:extLst>
      <p:ext uri="{BB962C8B-B14F-4D97-AF65-F5344CB8AC3E}">
        <p14:creationId xmlns:p14="http://schemas.microsoft.com/office/powerpoint/2010/main" val="291529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200" dirty="0">
                <a:latin typeface="ヒラギノ明朝 Pro W6"/>
                <a:ea typeface="ヒラギノ明朝 Pro W6"/>
                <a:cs typeface="ヒラギノ明朝 Pro W6"/>
              </a:rPr>
              <a:t>SFTP</a:t>
            </a:r>
            <a:r>
              <a:rPr kumimoji="1" lang="ja-JP" altLang="en-US" sz="3200" dirty="0">
                <a:latin typeface="ヒラギノ明朝 Pro W6"/>
                <a:ea typeface="ヒラギノ明朝 Pro W6"/>
                <a:cs typeface="ヒラギノ明朝 Pro W6"/>
              </a:rPr>
              <a:t>クライアントソフト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63922" y="1253263"/>
            <a:ext cx="7716632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8" y="966146"/>
            <a:ext cx="5625574" cy="394056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41" y="3516923"/>
            <a:ext cx="4455459" cy="3200084"/>
          </a:xfrm>
          <a:prstGeom prst="rect">
            <a:avLst/>
          </a:prstGeom>
        </p:spPr>
      </p:pic>
      <p:sp>
        <p:nvSpPr>
          <p:cNvPr id="8" name="円弧 7"/>
          <p:cNvSpPr/>
          <p:nvPr/>
        </p:nvSpPr>
        <p:spPr>
          <a:xfrm rot="1800000">
            <a:off x="5436484" y="3507153"/>
            <a:ext cx="744950" cy="527539"/>
          </a:xfrm>
          <a:prstGeom prst="arc">
            <a:avLst>
              <a:gd name="adj1" fmla="val 14211865"/>
              <a:gd name="adj2" fmla="val 20165300"/>
            </a:avLst>
          </a:prstGeom>
          <a:ln w="57150" cmpd="sng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5988" y="3132511"/>
            <a:ext cx="2454566" cy="369332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ダブルクリックで編集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0082" y="2214203"/>
            <a:ext cx="1983918" cy="36933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ローカルファイル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0121" y="2116511"/>
            <a:ext cx="1983918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リモートファイル</a:t>
            </a:r>
            <a:endParaRPr kumimoji="1" lang="en-US" altLang="ja-JP" dirty="0"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r>
              <a:rPr lang="ja-JP" altLang="en-US" dirty="0">
                <a:latin typeface="ヒラギノ角ゴ Pro W3"/>
                <a:ea typeface="ヒラギノ角ゴ Pro W3"/>
                <a:cs typeface="ヒラギノ角ゴ Pro W3"/>
              </a:rPr>
              <a:t>（スパコン内）</a:t>
            </a:r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64155" y="3961850"/>
            <a:ext cx="1767464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accent2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en-US" altLang="ja-JP" dirty="0">
                <a:latin typeface="ヒラギノ角ゴ Pro W3"/>
                <a:ea typeface="ヒラギノ角ゴ Pro W3"/>
                <a:cs typeface="ヒラギノ角ゴ Pro W3"/>
              </a:rPr>
              <a:t>D&amp;D</a:t>
            </a:r>
            <a:r>
              <a:rPr kumimoji="1" lang="ja-JP" altLang="en-US" dirty="0">
                <a:latin typeface="ヒラギノ角ゴ Pro W3"/>
                <a:ea typeface="ヒラギノ角ゴ Pro W3"/>
                <a:cs typeface="ヒラギノ角ゴ Pro W3"/>
              </a:rPr>
              <a:t>で転送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891694" y="3810000"/>
            <a:ext cx="57638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 txBox="1">
            <a:spLocks/>
          </p:cNvSpPr>
          <p:nvPr/>
        </p:nvSpPr>
        <p:spPr>
          <a:xfrm>
            <a:off x="2279635" y="4606427"/>
            <a:ext cx="2897367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2000" dirty="0" err="1">
                <a:latin typeface="ヒラギノ明朝 Pro W6"/>
                <a:ea typeface="ヒラギノ明朝 Pro W6"/>
                <a:cs typeface="ヒラギノ明朝 Pro W6"/>
              </a:rPr>
              <a:t>Filezilla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 </a:t>
            </a:r>
            <a:r>
              <a:rPr lang="en-US" altLang="ja-JP" sz="1800" dirty="0">
                <a:latin typeface="ヒラギノ明朝 Pro W6"/>
                <a:ea typeface="ヒラギノ明朝 Pro W6"/>
                <a:cs typeface="ヒラギノ明朝 Pro W6"/>
              </a:rPr>
              <a:t>(Mac)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6443971" y="6071812"/>
            <a:ext cx="2897367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mi </a:t>
            </a:r>
            <a:r>
              <a:rPr lang="en-US" altLang="ja-JP" sz="1800" dirty="0">
                <a:latin typeface="ヒラギノ明朝 Pro W6"/>
                <a:ea typeface="ヒラギノ明朝 Pro W6"/>
                <a:cs typeface="ヒラギノ明朝 Pro W6"/>
              </a:rPr>
              <a:t>(Mac)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43287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3600" dirty="0">
                <a:latin typeface="ヒラギノ明朝 Pro W6"/>
                <a:ea typeface="ヒラギノ明朝 Pro W6"/>
                <a:cs typeface="ヒラギノ明朝 Pro W6"/>
              </a:rPr>
              <a:t>テキストエディタ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63922" y="1253263"/>
            <a:ext cx="7716632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0999" y="1082992"/>
            <a:ext cx="830580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テキストファイルの閲覧・編集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Mac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では「テキストエディット」「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mi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」など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Windows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では「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TeraPad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」「</a:t>
            </a:r>
            <a:r>
              <a:rPr lang="en-US" altLang="ja-JP" sz="2800" dirty="0" err="1">
                <a:latin typeface="ヒラギノ明朝 Pro W6"/>
                <a:ea typeface="ヒラギノ明朝 Pro W6"/>
                <a:cs typeface="ヒラギノ明朝 Pro W6"/>
              </a:rPr>
              <a:t>EmEditor</a:t>
            </a: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」など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>
              <a:spcBef>
                <a:spcPts val="1200"/>
              </a:spcBef>
            </a:pP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09" y="3360588"/>
            <a:ext cx="2878991" cy="30922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80999" y="3521718"/>
            <a:ext cx="52753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高機能のものは、キーワードの自動補完や色分けなどプログラミングの支援機能も持つ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656385" y="6282441"/>
            <a:ext cx="3346753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2000" dirty="0" err="1">
                <a:latin typeface="ヒラギノ明朝 Pro W6"/>
                <a:ea typeface="ヒラギノ明朝 Pro W6"/>
                <a:cs typeface="ヒラギノ明朝 Pro W6"/>
              </a:rPr>
              <a:t>SublimeText</a:t>
            </a:r>
            <a:r>
              <a:rPr lang="en-US" altLang="ja-JP" sz="2000" dirty="0">
                <a:latin typeface="ヒラギノ明朝 Pro W6"/>
                <a:ea typeface="ヒラギノ明朝 Pro W6"/>
                <a:cs typeface="ヒラギノ明朝 Pro W6"/>
              </a:rPr>
              <a:t> </a:t>
            </a:r>
            <a:r>
              <a:rPr lang="en-US" altLang="ja-JP" sz="1800" dirty="0">
                <a:latin typeface="ヒラギノ明朝 Pro W6"/>
                <a:ea typeface="ヒラギノ明朝 Pro W6"/>
                <a:cs typeface="ヒラギノ明朝 Pro W6"/>
              </a:rPr>
              <a:t>(Mac or Win)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28815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816"/>
            <a:ext cx="8229600" cy="93032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3600" dirty="0">
                <a:latin typeface="ヒラギノ明朝 Pro W6"/>
                <a:ea typeface="ヒラギノ明朝 Pro W6"/>
                <a:cs typeface="ヒラギノ明朝 Pro W6"/>
              </a:rPr>
              <a:t>Windows </a:t>
            </a:r>
            <a:r>
              <a:rPr kumimoji="1" lang="ja-JP" altLang="en-US" sz="3600" dirty="0">
                <a:latin typeface="ヒラギノ明朝 Pro W6"/>
                <a:ea typeface="ヒラギノ明朝 Pro W6"/>
                <a:cs typeface="ヒラギノ明朝 Pro W6"/>
              </a:rPr>
              <a:t>での注意点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63922" y="1253263"/>
            <a:ext cx="7716632" cy="3653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endParaRPr lang="en-US" altLang="ja-JP" sz="2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0999" y="1082992"/>
            <a:ext cx="87630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文字コードは 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UTF-8</a:t>
            </a:r>
            <a:r>
              <a:rPr lang="en-US" altLang="ja-JP" sz="2400" dirty="0">
                <a:latin typeface="ヒラギノ明朝 Pro W6"/>
                <a:ea typeface="ヒラギノ明朝 Pro W6"/>
                <a:cs typeface="ヒラギノ明朝 Pro W6"/>
              </a:rPr>
              <a:t> (BOM</a:t>
            </a:r>
            <a:r>
              <a:rPr lang="ja-JP" altLang="en-US" sz="2400" dirty="0">
                <a:latin typeface="ヒラギノ明朝 Pro W6"/>
                <a:ea typeface="ヒラギノ明朝 Pro W6"/>
                <a:cs typeface="ヒラギノ明朝 Pro W6"/>
              </a:rPr>
              <a:t>なし、</a:t>
            </a:r>
            <a:r>
              <a:rPr lang="en-US" altLang="ja-JP" sz="2400" dirty="0">
                <a:latin typeface="ヒラギノ明朝 Pro W6"/>
                <a:ea typeface="ヒラギノ明朝 Pro W6"/>
                <a:cs typeface="ヒラギノ明朝 Pro W6"/>
              </a:rPr>
              <a:t>UTF-8N</a:t>
            </a:r>
            <a:r>
              <a:rPr lang="ja-JP" altLang="en-US" sz="2400" dirty="0">
                <a:latin typeface="ヒラギノ明朝 Pro W6"/>
                <a:ea typeface="ヒラギノ明朝 Pro W6"/>
                <a:cs typeface="ヒラギノ明朝 Pro W6"/>
              </a:rPr>
              <a:t>であること</a:t>
            </a:r>
            <a:r>
              <a:rPr lang="en-US" altLang="ja-JP" sz="2400" dirty="0">
                <a:latin typeface="ヒラギノ明朝 Pro W6"/>
                <a:ea typeface="ヒラギノ明朝 Pro W6"/>
                <a:cs typeface="ヒラギノ明朝 Pro W6"/>
              </a:rPr>
              <a:t>)</a:t>
            </a:r>
            <a:endParaRPr lang="en-US" altLang="ja-JP" sz="2800" dirty="0">
              <a:latin typeface="ヒラギノ明朝 Pro W6"/>
              <a:ea typeface="ヒラギノ明朝 Pro W6"/>
              <a:cs typeface="ヒラギノ明朝 Pro W6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ja-JP" altLang="en-US" sz="2800" dirty="0">
                <a:latin typeface="ヒラギノ明朝 Pro W6"/>
                <a:ea typeface="ヒラギノ明朝 Pro W6"/>
                <a:cs typeface="ヒラギノ明朝 Pro W6"/>
              </a:rPr>
              <a:t>改行コードは </a:t>
            </a:r>
            <a:r>
              <a:rPr lang="en-US" altLang="ja-JP" sz="2800" dirty="0">
                <a:latin typeface="ヒラギノ明朝 Pro W6"/>
                <a:ea typeface="ヒラギノ明朝 Pro W6"/>
                <a:cs typeface="ヒラギノ明朝 Pro W6"/>
              </a:rPr>
              <a:t>LF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5067892" y="4518039"/>
            <a:ext cx="4254500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先頭に見えているのが </a:t>
            </a:r>
            <a:r>
              <a:rPr lang="en-US" altLang="ja-JP" sz="1800" dirty="0">
                <a:solidFill>
                  <a:schemeClr val="accent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BOM</a:t>
            </a:r>
          </a:p>
        </p:txBody>
      </p:sp>
      <p:pic>
        <p:nvPicPr>
          <p:cNvPr id="1026" name="Picture 2" descr="/var/folders/52/91gk84bj3w73jfdww2hwgpkc0000gn/T/com.microsoft.Powerpoint/WebArchiveCopyPasteTempFiles/p468">
            <a:extLst>
              <a:ext uri="{FF2B5EF4-FFF2-40B4-BE49-F238E27FC236}">
                <a16:creationId xmlns:a16="http://schemas.microsoft.com/office/drawing/2014/main" id="{A529E7B2-F6C1-C64E-86B0-715F5B00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6" y="2661718"/>
            <a:ext cx="3850617" cy="358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1DAA6105-CB30-9040-B95A-364DBFA65138}"/>
              </a:ext>
            </a:extLst>
          </p:cNvPr>
          <p:cNvSpPr txBox="1">
            <a:spLocks/>
          </p:cNvSpPr>
          <p:nvPr/>
        </p:nvSpPr>
        <p:spPr>
          <a:xfrm>
            <a:off x="1016764" y="6115538"/>
            <a:ext cx="3346753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2000" dirty="0" err="1">
                <a:latin typeface="ヒラギノ明朝 Pro W6"/>
                <a:ea typeface="ヒラギノ明朝 Pro W6"/>
                <a:cs typeface="ヒラギノ明朝 Pro W6"/>
              </a:rPr>
              <a:t>TeraPad</a:t>
            </a:r>
            <a:r>
              <a:rPr lang="ja-JP" altLang="en-US" sz="2000" dirty="0">
                <a:latin typeface="ヒラギノ明朝 Pro W6"/>
                <a:ea typeface="ヒラギノ明朝 Pro W6"/>
                <a:cs typeface="ヒラギノ明朝 Pro W6"/>
              </a:rPr>
              <a:t>の設定画面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  <p:pic>
        <p:nvPicPr>
          <p:cNvPr id="1028" name="Picture 4" descr="/var/folders/52/91gk84bj3w73jfdww2hwgpkc0000gn/T/com.microsoft.Powerpoint/WebArchiveCopyPasteTempFiles/p503">
            <a:extLst>
              <a:ext uri="{FF2B5EF4-FFF2-40B4-BE49-F238E27FC236}">
                <a16:creationId xmlns:a16="http://schemas.microsoft.com/office/drawing/2014/main" id="{AD63F75E-7E66-A644-BD99-DFD77D482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7976"/>
            <a:ext cx="4433521" cy="15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9C16AE76-483F-DC40-A316-71C275EF83A2}"/>
              </a:ext>
            </a:extLst>
          </p:cNvPr>
          <p:cNvSpPr txBox="1">
            <a:spLocks/>
          </p:cNvSpPr>
          <p:nvPr/>
        </p:nvSpPr>
        <p:spPr>
          <a:xfrm>
            <a:off x="4751021" y="2504429"/>
            <a:ext cx="4254500" cy="575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800" dirty="0">
                <a:solidFill>
                  <a:schemeClr val="accent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BOM</a:t>
            </a: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付き</a:t>
            </a:r>
            <a:r>
              <a:rPr lang="en-US" altLang="ja-JP" sz="1800" dirty="0">
                <a:solidFill>
                  <a:schemeClr val="accent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UTF-8</a:t>
            </a:r>
            <a:r>
              <a:rPr lang="ja-JP" altLang="en-US" sz="1800" dirty="0">
                <a:solidFill>
                  <a:schemeClr val="accent1">
                    <a:lumMod val="50000"/>
                  </a:schemeClr>
                </a:solidFill>
                <a:latin typeface="ヒラギノ明朝 Pro W6"/>
                <a:ea typeface="ヒラギノ明朝 Pro W6"/>
                <a:cs typeface="ヒラギノ明朝 Pro W6"/>
              </a:rPr>
              <a:t>で作成したファイル</a:t>
            </a:r>
            <a:endParaRPr lang="en-US" altLang="ja-JP" sz="1800" dirty="0">
              <a:solidFill>
                <a:schemeClr val="accent1">
                  <a:lumMod val="50000"/>
                </a:schemeClr>
              </a:solidFill>
              <a:latin typeface="ヒラギノ明朝 Pro W6"/>
              <a:ea typeface="ヒラギノ明朝 Pro W6"/>
              <a:cs typeface="ヒラギノ明朝 Pro W6"/>
            </a:endParaRPr>
          </a:p>
        </p:txBody>
      </p:sp>
    </p:spTree>
    <p:extLst>
      <p:ext uri="{BB962C8B-B14F-4D97-AF65-F5344CB8AC3E}">
        <p14:creationId xmlns:p14="http://schemas.microsoft.com/office/powerpoint/2010/main" val="11066402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18889</TotalTime>
  <Words>508</Words>
  <Application>Microsoft Macintosh PowerPoint</Application>
  <PresentationFormat>画面に合わせる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ヒラギノ角ゴ Pro W3</vt:lpstr>
      <vt:lpstr>ヒラギノ明朝 Pro W6</vt:lpstr>
      <vt:lpstr>Arial</vt:lpstr>
      <vt:lpstr>Calibri</vt:lpstr>
      <vt:lpstr>Monaco</vt:lpstr>
      <vt:lpstr>ホワイト</vt:lpstr>
      <vt:lpstr>先進ゲノム支援 情報解析講習会 DDBJスパコンへの接続と基本コマンド</vt:lpstr>
      <vt:lpstr>github.com/genome-sci/basic_course_2020</vt:lpstr>
      <vt:lpstr>講習の内容</vt:lpstr>
      <vt:lpstr>三種の神器</vt:lpstr>
      <vt:lpstr>ターミナルソフト</vt:lpstr>
      <vt:lpstr>SFTPクライアントソフト</vt:lpstr>
      <vt:lpstr>SFTPクライアントソフト</vt:lpstr>
      <vt:lpstr>テキストエディタ</vt:lpstr>
      <vt:lpstr>Windows での注意点</vt:lpstr>
      <vt:lpstr>鍵認証</vt:lpstr>
      <vt:lpstr>鍵認証</vt:lpstr>
      <vt:lpstr>鍵認証</vt:lpstr>
      <vt:lpstr>実習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ゲノム支援 情報解析講習会 DDBJスパコンへの接続</dc:title>
  <dc:creator>谷沢 靖洋</dc:creator>
  <cp:lastModifiedBy>谷沢靖洋</cp:lastModifiedBy>
  <cp:revision>40</cp:revision>
  <dcterms:created xsi:type="dcterms:W3CDTF">2015-11-18T06:17:09Z</dcterms:created>
  <dcterms:modified xsi:type="dcterms:W3CDTF">2020-02-26T09:10:09Z</dcterms:modified>
</cp:coreProperties>
</file>