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5" r:id="rId4"/>
    <p:sldId id="273" r:id="rId5"/>
    <p:sldId id="269" r:id="rId6"/>
    <p:sldId id="270" r:id="rId7"/>
    <p:sldId id="259" r:id="rId8"/>
    <p:sldId id="272" r:id="rId9"/>
    <p:sldId id="271" r:id="rId10"/>
    <p:sldId id="275" r:id="rId11"/>
    <p:sldId id="262" r:id="rId12"/>
    <p:sldId id="264" r:id="rId13"/>
    <p:sldId id="263" r:id="rId14"/>
    <p:sldId id="260" r:id="rId15"/>
    <p:sldId id="261" r:id="rId16"/>
    <p:sldId id="274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77ED0-760C-4076-B884-1068ED20EEC7}" v="168" dt="2020-07-06T12:04:50.373"/>
    <p1510:client id="{6DB04D7C-C2C7-4C32-9776-C3AEC95BEA8F}" v="2947" dt="2020-07-05T09:13:09.576"/>
    <p1510:client id="{BDBD9D75-A323-4C71-89FD-03B47C13A28A}" v="1582" dt="2020-07-05T03:41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3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78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790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42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81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74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09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0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7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7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1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33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X1COcnkcoE?feature=oemb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259" y="3428998"/>
            <a:ext cx="5837615" cy="226855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4000" dirty="0">
                <a:ea typeface="+mj-lt"/>
                <a:cs typeface="+mj-lt"/>
              </a:rPr>
              <a:t>Web-3DPredictor:</a:t>
            </a:r>
            <a:br>
              <a:rPr lang="tr-TR" sz="4000" dirty="0">
                <a:ea typeface="+mj-lt"/>
                <a:cs typeface="+mj-lt"/>
              </a:rPr>
            </a:br>
            <a:br>
              <a:rPr lang="tr-TR" sz="3200" dirty="0">
                <a:ea typeface="+mj-lt"/>
                <a:cs typeface="+mj-lt"/>
              </a:rPr>
            </a:br>
            <a:r>
              <a:rPr lang="tr-TR" sz="2800" dirty="0">
                <a:ea typeface="+mj-lt"/>
                <a:cs typeface="+mj-lt"/>
              </a:rPr>
              <a:t>a Web </a:t>
            </a:r>
            <a:r>
              <a:rPr lang="tr-TR" sz="2800" dirty="0" err="1">
                <a:ea typeface="+mj-lt"/>
                <a:cs typeface="+mj-lt"/>
              </a:rPr>
              <a:t>Interface</a:t>
            </a:r>
            <a:r>
              <a:rPr lang="tr-TR" sz="2800" dirty="0">
                <a:ea typeface="+mj-lt"/>
                <a:cs typeface="+mj-lt"/>
              </a:rPr>
              <a:t> </a:t>
            </a:r>
            <a:r>
              <a:rPr lang="tr-TR" sz="2800" dirty="0" err="1">
                <a:ea typeface="+mj-lt"/>
                <a:cs typeface="+mj-lt"/>
              </a:rPr>
              <a:t>for</a:t>
            </a:r>
            <a:r>
              <a:rPr lang="tr-TR" sz="2800" dirty="0">
                <a:ea typeface="+mj-lt"/>
                <a:cs typeface="+mj-lt"/>
              </a:rPr>
              <a:t> High-</a:t>
            </a:r>
            <a:r>
              <a:rPr lang="tr-TR" sz="2800" dirty="0" err="1">
                <a:ea typeface="+mj-lt"/>
                <a:cs typeface="+mj-lt"/>
              </a:rPr>
              <a:t>resolution</a:t>
            </a:r>
            <a:r>
              <a:rPr lang="tr-TR" sz="2800" dirty="0">
                <a:ea typeface="+mj-lt"/>
                <a:cs typeface="+mj-lt"/>
              </a:rPr>
              <a:t> </a:t>
            </a:r>
            <a:r>
              <a:rPr lang="tr-TR" sz="2800" dirty="0" err="1">
                <a:ea typeface="+mj-lt"/>
                <a:cs typeface="+mj-lt"/>
              </a:rPr>
              <a:t>Prediction</a:t>
            </a:r>
            <a:r>
              <a:rPr lang="tr-TR" sz="2800" dirty="0">
                <a:ea typeface="+mj-lt"/>
                <a:cs typeface="+mj-lt"/>
              </a:rPr>
              <a:t> of </a:t>
            </a:r>
            <a:r>
              <a:rPr lang="tr-TR" sz="2800" dirty="0" err="1">
                <a:ea typeface="+mj-lt"/>
                <a:cs typeface="+mj-lt"/>
              </a:rPr>
              <a:t>Genome</a:t>
            </a:r>
            <a:r>
              <a:rPr lang="tr-TR" sz="2800" dirty="0">
                <a:ea typeface="+mj-lt"/>
                <a:cs typeface="+mj-lt"/>
              </a:rPr>
              <a:t> Architecture</a:t>
            </a:r>
            <a:endParaRPr lang="ru-RU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0766" y="565340"/>
            <a:ext cx="8825658" cy="2199567"/>
          </a:xfrm>
        </p:spPr>
        <p:txBody>
          <a:bodyPr>
            <a:normAutofit/>
          </a:bodyPr>
          <a:lstStyle/>
          <a:p>
            <a:r>
              <a:rPr lang="tr-TR">
                <a:ea typeface="+mj-lt"/>
                <a:cs typeface="+mj-lt"/>
              </a:rPr>
              <a:t>Emil Valeev</a:t>
            </a:r>
            <a:endParaRPr lang="ru-RU"/>
          </a:p>
          <a:p>
            <a:r>
              <a:rPr lang="tr-TR">
                <a:ea typeface="+mj-lt"/>
                <a:cs typeface="+mj-lt"/>
              </a:rPr>
              <a:t>Polina Belokopytova</a:t>
            </a:r>
            <a:endParaRPr lang="tr-TR"/>
          </a:p>
          <a:p>
            <a:r>
              <a:rPr lang="tr-TR">
                <a:ea typeface="+mj-lt"/>
                <a:cs typeface="+mj-lt"/>
              </a:rPr>
              <a:t>Veniamin Fishman</a:t>
            </a:r>
            <a:endParaRPr lang="tr-TR"/>
          </a:p>
          <a:p>
            <a:endParaRPr lang="tr-TR" sz="1200" i="1" dirty="0"/>
          </a:p>
          <a:p>
            <a:r>
              <a:rPr lang="tr-TR" sz="1200" i="1"/>
              <a:t>ICG SB RAS, NSU, Novosibirsk, Russia</a:t>
            </a:r>
            <a:endParaRPr lang="tr-TR" sz="1200" i="1" dirty="0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65DB8-EBAD-440D-A676-65F05D76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Results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314A85-EF77-43DB-98C7-3892824F7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j-lt"/>
                <a:cs typeface="+mj-lt"/>
              </a:rPr>
              <a:t>Prediction are cell-type specific.</a:t>
            </a:r>
            <a:endParaRPr lang="ru-RU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5B27A734-5F4F-45C6-BE9A-501853FE5D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2" t="203" b="-203"/>
          <a:stretch/>
        </p:blipFill>
        <p:spPr>
          <a:xfrm>
            <a:off x="4751903" y="1143000"/>
            <a:ext cx="5214143" cy="4572005"/>
          </a:xfrm>
        </p:spPr>
      </p:pic>
    </p:spTree>
    <p:extLst>
      <p:ext uri="{BB962C8B-B14F-4D97-AF65-F5344CB8AC3E}">
        <p14:creationId xmlns:p14="http://schemas.microsoft.com/office/powerpoint/2010/main" val="233827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02A03-921A-4717-8629-8601D61F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Arial"/>
              </a:rPr>
              <a:t>Web 3D Predictor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FEEBA9-043D-4E0D-9774-0A32C26FB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73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5F482-8C07-4163-BC65-775A58C0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Web Interface</a:t>
            </a:r>
          </a:p>
        </p:txBody>
      </p:sp>
      <p:pic>
        <p:nvPicPr>
          <p:cNvPr id="8" name="Рисунок 8">
            <a:hlinkClick r:id="" action="ppaction://media"/>
            <a:extLst>
              <a:ext uri="{FF2B5EF4-FFF2-40B4-BE49-F238E27FC236}">
                <a16:creationId xmlns:a16="http://schemas.microsoft.com/office/drawing/2014/main" id="{DF4E782B-61C5-4CAB-A4B5-71EA14C6A9C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197961" y="1849243"/>
            <a:ext cx="5798634" cy="4423317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0882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D85CC-B2EB-4020-B8CC-11C25DED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Arial"/>
              </a:rPr>
              <a:t>Input Data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5B730-F53B-42F8-A610-A1EB41C1E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romanUcPeriod"/>
            </a:pPr>
            <a:r>
              <a:rPr lang="ru-RU">
                <a:cs typeface="Arial"/>
              </a:rPr>
              <a:t>CTCF data in NarrowPeak format</a:t>
            </a:r>
            <a:endParaRPr lang="ru-RU"/>
          </a:p>
          <a:p>
            <a:pPr marL="457200" indent="-457200">
              <a:buAutoNum type="romanUcPeriod"/>
            </a:pPr>
            <a:r>
              <a:rPr lang="ru-RU">
                <a:cs typeface="Arial"/>
              </a:rPr>
              <a:t>RNA-seq data</a:t>
            </a:r>
          </a:p>
          <a:p>
            <a:pPr marL="0" indent="0">
              <a:buNone/>
            </a:pPr>
            <a:endParaRPr lang="ru-RU" dirty="0">
              <a:cs typeface="Arial"/>
            </a:endParaRPr>
          </a:p>
          <a:p>
            <a:pPr marL="0" indent="0">
              <a:buNone/>
            </a:pPr>
            <a:r>
              <a:rPr lang="ru-RU">
                <a:cs typeface="Arial"/>
              </a:rPr>
              <a:t>All data can be downloaded from local </a:t>
            </a:r>
            <a:r>
              <a:rPr lang="ru-RU">
                <a:ea typeface="+mj-lt"/>
                <a:cs typeface="Arial"/>
              </a:rPr>
              <a:t>storage, or </a:t>
            </a:r>
            <a:r>
              <a:rPr lang="ru-RU">
                <a:ea typeface="+mj-lt"/>
                <a:cs typeface="+mj-lt"/>
              </a:rPr>
              <a:t>external public resources, e.g. ENCODE, by direct links.</a:t>
            </a:r>
            <a:endParaRPr lang="ru-RU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35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0BFA0-FDC3-4B1A-9BE4-9E30D047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cs typeface="Arial"/>
              </a:rPr>
              <a:t>Tools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1AB8F-0A37-40F5-856D-B074240D5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ru-RU" err="1"/>
              <a:t>Front-end</a:t>
            </a:r>
            <a:r>
              <a:rPr lang="ru-RU" dirty="0"/>
              <a:t>: </a:t>
            </a:r>
            <a:r>
              <a:rPr lang="ru-RU" err="1"/>
              <a:t>PureCSS</a:t>
            </a:r>
            <a:r>
              <a:rPr lang="ru-RU" dirty="0"/>
              <a:t> </a:t>
            </a:r>
            <a:r>
              <a:rPr lang="ru-RU" err="1"/>
              <a:t>framework</a:t>
            </a:r>
            <a:r>
              <a:rPr lang="ru-RU" dirty="0"/>
              <a:t>, PHP</a:t>
            </a:r>
          </a:p>
          <a:p>
            <a:pPr marL="457200" indent="-457200">
              <a:buAutoNum type="arabicPeriod"/>
            </a:pPr>
            <a:r>
              <a:rPr lang="ru-RU" err="1"/>
              <a:t>Back-end</a:t>
            </a:r>
            <a:r>
              <a:rPr lang="ru-RU" dirty="0"/>
              <a:t>:</a:t>
            </a:r>
            <a:endParaRPr lang="ru-RU" dirty="0" err="1"/>
          </a:p>
          <a:p>
            <a:pPr marL="0" indent="0">
              <a:buNone/>
            </a:pPr>
            <a:endParaRPr lang="ru-RU" dirty="0"/>
          </a:p>
          <a:p>
            <a:pPr marL="857250" lvl="1" indent="-457200">
              <a:buFont typeface="Arial" panose="05000000000000000000" pitchFamily="2" charset="2"/>
              <a:buChar char="•"/>
            </a:pPr>
            <a:r>
              <a:rPr lang="ru-RU" err="1"/>
              <a:t>Pipeline</a:t>
            </a:r>
            <a:r>
              <a:rPr lang="ru-RU" dirty="0"/>
              <a:t>: </a:t>
            </a:r>
            <a:r>
              <a:rPr lang="ru-RU" err="1"/>
              <a:t>Bash</a:t>
            </a:r>
            <a:r>
              <a:rPr lang="ru-RU" dirty="0"/>
              <a:t> </a:t>
            </a:r>
            <a:r>
              <a:rPr lang="ru-RU" err="1"/>
              <a:t>script</a:t>
            </a:r>
            <a:endParaRPr lang="ru-RU"/>
          </a:p>
          <a:p>
            <a:pPr marL="857250" lvl="1" indent="-457200">
              <a:buFont typeface="Arial" panose="05000000000000000000" pitchFamily="2" charset="2"/>
              <a:buChar char="•"/>
            </a:pPr>
            <a:r>
              <a:rPr lang="ru-RU" err="1"/>
              <a:t>Preprocessing</a:t>
            </a:r>
            <a:r>
              <a:rPr lang="ru-RU" dirty="0"/>
              <a:t> CTCF </a:t>
            </a:r>
            <a:r>
              <a:rPr lang="ru-RU" err="1"/>
              <a:t>data</a:t>
            </a:r>
            <a:r>
              <a:rPr lang="ru-RU" dirty="0"/>
              <a:t>: </a:t>
            </a:r>
            <a:r>
              <a:rPr lang="ru-RU" err="1"/>
              <a:t>gimmemotifs</a:t>
            </a:r>
            <a:endParaRPr lang="ru-RU"/>
          </a:p>
          <a:p>
            <a:pPr marL="857250" lvl="1" indent="-457200">
              <a:buFont typeface="Arial" panose="05000000000000000000" pitchFamily="2" charset="2"/>
              <a:buChar char="•"/>
            </a:pPr>
            <a:r>
              <a:rPr lang="ru-RU" err="1"/>
              <a:t>Preprocessing</a:t>
            </a:r>
            <a:r>
              <a:rPr lang="ru-RU" dirty="0"/>
              <a:t> RNA-</a:t>
            </a:r>
            <a:r>
              <a:rPr lang="ru-RU" err="1"/>
              <a:t>seq</a:t>
            </a:r>
            <a:r>
              <a:rPr lang="ru-RU" dirty="0"/>
              <a:t> </a:t>
            </a:r>
            <a:r>
              <a:rPr lang="ru-RU" err="1"/>
              <a:t>data</a:t>
            </a:r>
            <a:r>
              <a:rPr lang="ru-RU" dirty="0"/>
              <a:t>: </a:t>
            </a:r>
            <a:r>
              <a:rPr lang="ru-RU" err="1"/>
              <a:t>Python</a:t>
            </a:r>
            <a:r>
              <a:rPr lang="ru-RU" dirty="0"/>
              <a:t> 3.7 </a:t>
            </a:r>
            <a:r>
              <a:rPr lang="ru-RU" err="1"/>
              <a:t>script</a:t>
            </a:r>
            <a:endParaRPr lang="ru-RU"/>
          </a:p>
          <a:p>
            <a:pPr marL="857250" lvl="1" indent="-457200">
              <a:buFont typeface="Arial" panose="05000000000000000000" pitchFamily="2" charset="2"/>
              <a:buChar char="•"/>
            </a:pPr>
            <a:r>
              <a:rPr lang="ru-RU" err="1"/>
              <a:t>Hi</a:t>
            </a:r>
            <a:r>
              <a:rPr lang="ru-RU" dirty="0"/>
              <a:t>-C </a:t>
            </a:r>
            <a:r>
              <a:rPr lang="ru-RU" err="1"/>
              <a:t>map</a:t>
            </a:r>
            <a:r>
              <a:rPr lang="ru-RU" dirty="0"/>
              <a:t>: </a:t>
            </a:r>
            <a:r>
              <a:rPr lang="ru-RU" err="1"/>
              <a:t>Juicer</a:t>
            </a:r>
            <a:r>
              <a:rPr lang="ru-RU" dirty="0"/>
              <a:t> </a:t>
            </a:r>
            <a:r>
              <a:rPr lang="ru-RU" err="1"/>
              <a:t>Tools</a:t>
            </a:r>
            <a:endParaRPr lang="ru-RU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277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F3285-7E37-4BE5-B469-07622E3D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Arial"/>
              </a:rPr>
              <a:t>Prediction Models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12EB3-54F7-42B6-BB53-4B49E00D0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4170" indent="-344170">
              <a:buFont typeface="Arial" panose="05000000000000000000" pitchFamily="2" charset="2"/>
              <a:buChar char="•"/>
            </a:pPr>
            <a:r>
              <a:rPr lang="ru-RU"/>
              <a:t>Homo sapiens, K562, even chromosomes, 5kb</a:t>
            </a:r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ru-RU"/>
              <a:t>Homo sapiens, K562, odd chromosomes, 5kb</a:t>
            </a:r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ru-RU"/>
              <a:t>Mus musculus, NPC, even chromosomes, 5kb</a:t>
            </a:r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ru-RU"/>
              <a:t>Mus musculus, NPC, odd chromosomes, 5kb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sz="2400" b="1"/>
              <a:t>Note:</a:t>
            </a:r>
            <a:r>
              <a:rPr lang="ru-RU"/>
              <a:t> Use model which was not trained on the chromosome of interest, to avoid overfitting.</a:t>
            </a:r>
          </a:p>
        </p:txBody>
      </p:sp>
    </p:spTree>
    <p:extLst>
      <p:ext uri="{BB962C8B-B14F-4D97-AF65-F5344CB8AC3E}">
        <p14:creationId xmlns:p14="http://schemas.microsoft.com/office/powerpoint/2010/main" val="984442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BAC3B-022F-4374-9912-9B54EEB1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a typeface="+mj-lt"/>
                <a:cs typeface="+mj-lt"/>
              </a:rPr>
              <a:t>https://genedev.bionet.nsc.ru/Web_3DPredictor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A02307-133B-4609-BB5C-DED297335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ru-RU" sz="1800" dirty="0"/>
          </a:p>
        </p:txBody>
      </p:sp>
      <p:pic>
        <p:nvPicPr>
          <p:cNvPr id="8" name="Рисунок 8" descr="Изображение выглядит как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89DDC1F4-1B97-4D93-889E-34EA9CFA751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130" b="1130"/>
          <a:stretch/>
        </p:blipFill>
        <p:spPr>
          <a:xfrm>
            <a:off x="3994764" y="771832"/>
            <a:ext cx="3724275" cy="3640138"/>
          </a:xfrm>
        </p:spPr>
      </p:pic>
    </p:spTree>
    <p:extLst>
      <p:ext uri="{BB962C8B-B14F-4D97-AF65-F5344CB8AC3E}">
        <p14:creationId xmlns:p14="http://schemas.microsoft.com/office/powerpoint/2010/main" val="2571418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BB039-20EF-485C-8279-354F3DF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Thank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you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for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your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attention</a:t>
            </a:r>
            <a:r>
              <a:rPr lang="ru-RU" dirty="0">
                <a:ea typeface="+mj-lt"/>
                <a:cs typeface="+mj-lt"/>
              </a:rPr>
              <a:t>!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39192C-3F1E-4A79-A0BF-2FA34B558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63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03480-B1A7-4233-BBBF-C24BB149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3D Organization </a:t>
            </a:r>
            <a:r>
              <a:rPr lang="ru-RU">
                <a:ea typeface="+mj-lt"/>
                <a:cs typeface="+mj-lt"/>
              </a:rPr>
              <a:t>of Chromatin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52E356-2CA3-45DA-834C-1C20B907E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/>
              <a:t>Levels: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457200" indent="-457200">
              <a:buAutoNum type="romanUcPeriod"/>
            </a:pPr>
            <a:r>
              <a:rPr lang="ru-RU"/>
              <a:t>Chromosome</a:t>
            </a:r>
            <a:r>
              <a:rPr lang="ru-RU" dirty="0"/>
              <a:t> </a:t>
            </a:r>
            <a:r>
              <a:rPr lang="ru-RU" err="1"/>
              <a:t>territories</a:t>
            </a:r>
            <a:endParaRPr lang="ru-RU"/>
          </a:p>
          <a:p>
            <a:pPr marL="457200" indent="-457200">
              <a:buAutoNum type="romanUcPeriod"/>
            </a:pPr>
            <a:r>
              <a:rPr lang="ru-RU"/>
              <a:t>Compartments</a:t>
            </a:r>
          </a:p>
          <a:p>
            <a:pPr marL="457200" indent="-457200">
              <a:buAutoNum type="romanUcPeriod"/>
            </a:pPr>
            <a:r>
              <a:rPr lang="ru-RU" dirty="0" err="1">
                <a:ea typeface="+mj-lt"/>
                <a:cs typeface="+mj-lt"/>
              </a:rPr>
              <a:t>Topologically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associated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domains</a:t>
            </a:r>
            <a:r>
              <a:rPr lang="ru-RU" dirty="0">
                <a:ea typeface="+mj-lt"/>
                <a:cs typeface="+mj-lt"/>
              </a:rPr>
              <a:t> (</a:t>
            </a:r>
            <a:r>
              <a:rPr lang="ru-RU" dirty="0" err="1">
                <a:ea typeface="+mj-lt"/>
                <a:cs typeface="+mj-lt"/>
              </a:rPr>
              <a:t>TADs</a:t>
            </a:r>
            <a:r>
              <a:rPr lang="ru-RU" dirty="0">
                <a:ea typeface="+mj-lt"/>
                <a:cs typeface="+mj-lt"/>
              </a:rPr>
              <a:t>)</a:t>
            </a:r>
          </a:p>
          <a:p>
            <a:pPr marL="457200" indent="-457200">
              <a:buAutoNum type="romanUcPeriod"/>
            </a:pPr>
            <a:r>
              <a:rPr lang="ru-RU" dirty="0" err="1">
                <a:ea typeface="+mj-lt"/>
                <a:cs typeface="+mj-lt"/>
              </a:rPr>
              <a:t>Chromatin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loops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387188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E6A5D-5A75-46D0-814E-3A25E6DE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3D Organization of Chromatin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A0FB8-613D-4214-8082-B90B60A2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ru-RU" err="1"/>
              <a:t>Modulation</a:t>
            </a:r>
            <a:r>
              <a:rPr lang="ru-RU" dirty="0"/>
              <a:t> </a:t>
            </a:r>
            <a:r>
              <a:rPr lang="ru-RU" err="1"/>
              <a:t>function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457200" indent="-457200">
              <a:buAutoNum type="arabicPeriod"/>
            </a:pPr>
            <a:r>
              <a:rPr lang="ru-RU" dirty="0" err="1"/>
              <a:t>Transcription</a:t>
            </a:r>
            <a:r>
              <a:rPr lang="ru-RU" dirty="0"/>
              <a:t> (EP </a:t>
            </a:r>
            <a:r>
              <a:rPr lang="ru-RU" dirty="0" err="1"/>
              <a:t>interactions</a:t>
            </a:r>
            <a:r>
              <a:rPr lang="ru-RU" dirty="0"/>
              <a:t>)</a:t>
            </a:r>
          </a:p>
          <a:p>
            <a:pPr marL="457200" indent="-457200">
              <a:buAutoNum type="arabicPeriod"/>
            </a:pPr>
            <a:r>
              <a:rPr lang="ru-RU" dirty="0">
                <a:ea typeface="+mj-lt"/>
                <a:cs typeface="+mj-lt"/>
              </a:rPr>
              <a:t>DNA </a:t>
            </a:r>
            <a:r>
              <a:rPr lang="ru-RU" err="1">
                <a:ea typeface="+mj-lt"/>
                <a:cs typeface="+mj-lt"/>
              </a:rPr>
              <a:t>replication</a:t>
            </a:r>
            <a:endParaRPr lang="ru-RU">
              <a:ea typeface="+mj-lt"/>
              <a:cs typeface="+mj-lt"/>
            </a:endParaRPr>
          </a:p>
          <a:p>
            <a:pPr marL="457200" indent="-457200">
              <a:buAutoNum type="arabicPeriod"/>
            </a:pPr>
            <a:r>
              <a:rPr lang="ru-RU" err="1">
                <a:ea typeface="+mj-lt"/>
                <a:cs typeface="+mj-lt"/>
              </a:rPr>
              <a:t>Mitosis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err="1">
                <a:ea typeface="+mj-lt"/>
                <a:cs typeface="+mj-lt"/>
              </a:rPr>
              <a:t>and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err="1">
                <a:ea typeface="+mj-lt"/>
                <a:cs typeface="+mj-lt"/>
              </a:rPr>
              <a:t>meiosis</a:t>
            </a:r>
            <a:endParaRPr lang="ru-RU">
              <a:ea typeface="+mj-lt"/>
              <a:cs typeface="+mj-lt"/>
            </a:endParaRPr>
          </a:p>
          <a:p>
            <a:endParaRPr lang="ru-RU" dirty="0"/>
          </a:p>
          <a:p>
            <a:pPr marL="0" indent="0">
              <a:buNone/>
            </a:pPr>
            <a:r>
              <a:rPr lang="ru-RU" dirty="0" err="1"/>
              <a:t>Ergo</a:t>
            </a:r>
            <a:r>
              <a:rPr lang="ru-RU" dirty="0"/>
              <a:t>, 3D </a:t>
            </a:r>
            <a:r>
              <a:rPr lang="ru-RU" dirty="0" err="1"/>
              <a:t>organization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chromatin</a:t>
            </a:r>
            <a:r>
              <a:rPr lang="ru-RU" dirty="0"/>
              <a:t> </a:t>
            </a:r>
            <a:r>
              <a:rPr lang="ru-RU" dirty="0" err="1"/>
              <a:t>plays</a:t>
            </a:r>
            <a:r>
              <a:rPr lang="ru-RU" dirty="0"/>
              <a:t> a </a:t>
            </a:r>
            <a:r>
              <a:rPr lang="ru-RU" dirty="0" err="1"/>
              <a:t>significant</a:t>
            </a:r>
            <a:r>
              <a:rPr lang="ru-RU" dirty="0"/>
              <a:t> </a:t>
            </a:r>
            <a:r>
              <a:rPr lang="ru-RU" dirty="0" err="1"/>
              <a:t>role</a:t>
            </a:r>
            <a:r>
              <a:rPr lang="ru-RU" dirty="0"/>
              <a:t> </a:t>
            </a:r>
            <a:r>
              <a:rPr lang="ru-RU" dirty="0" err="1"/>
              <a:t>in</a:t>
            </a:r>
            <a:r>
              <a:rPr lang="ru-RU" dirty="0"/>
              <a:t>:</a:t>
            </a:r>
          </a:p>
          <a:p>
            <a:pPr>
              <a:buFont typeface="Arial" charset="2"/>
              <a:buChar char="•"/>
            </a:pPr>
            <a:r>
              <a:rPr lang="ru-RU" dirty="0" err="1"/>
              <a:t>cell</a:t>
            </a:r>
            <a:r>
              <a:rPr lang="ru-RU" dirty="0"/>
              <a:t> </a:t>
            </a:r>
            <a:r>
              <a:rPr lang="ru-RU" dirty="0" err="1"/>
              <a:t>differentiation</a:t>
            </a:r>
            <a:r>
              <a:rPr lang="ru-RU" dirty="0"/>
              <a:t>, </a:t>
            </a:r>
          </a:p>
          <a:p>
            <a:pPr>
              <a:buFont typeface="Arial" charset="2"/>
              <a:buChar char="•"/>
            </a:pPr>
            <a:r>
              <a:rPr lang="ru-RU" dirty="0" err="1"/>
              <a:t>expression</a:t>
            </a:r>
            <a:r>
              <a:rPr lang="ru-RU" dirty="0"/>
              <a:t> </a:t>
            </a:r>
            <a:r>
              <a:rPr lang="ru-RU" dirty="0" err="1"/>
              <a:t>pattern</a:t>
            </a:r>
            <a:r>
              <a:rPr lang="ru-RU" dirty="0"/>
              <a:t>, </a:t>
            </a:r>
          </a:p>
          <a:p>
            <a:pPr>
              <a:buFont typeface="Arial" charset="2"/>
              <a:buChar char="•"/>
            </a:pPr>
            <a:r>
              <a:rPr lang="ru-RU" err="1"/>
              <a:t>organism</a:t>
            </a:r>
            <a:r>
              <a:rPr lang="ru-RU" dirty="0"/>
              <a:t> </a:t>
            </a:r>
            <a:r>
              <a:rPr lang="ru-RU" err="1"/>
              <a:t>development</a:t>
            </a:r>
            <a:r>
              <a:rPr lang="ru-RU" dirty="0"/>
              <a:t> </a:t>
            </a:r>
            <a:r>
              <a:rPr lang="ru-RU" err="1"/>
              <a:t>as</a:t>
            </a:r>
            <a:r>
              <a:rPr lang="ru-RU" dirty="0"/>
              <a:t> a whole.</a:t>
            </a:r>
          </a:p>
          <a:p>
            <a:pPr marL="0" indent="0">
              <a:buNone/>
            </a:pPr>
            <a:endParaRPr lang="ru-RU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ru-RU" b="1">
                <a:solidFill>
                  <a:srgbClr val="FFFFFF"/>
                </a:solidFill>
              </a:rPr>
              <a:t>TADs are highly conservative, which argued for high importance of 3D chromatin organization.</a:t>
            </a:r>
            <a:endParaRPr lang="ru-RU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8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B9ECE-3EEA-4C46-948D-755FBB43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Example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381BFB-A8C9-40BA-9B6A-9CE4171ED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3810900" cy="347093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Font typeface="Arial" charset="2"/>
              <a:buChar char="•"/>
            </a:pPr>
            <a:r>
              <a:rPr lang="ru-RU">
                <a:ea typeface="+mj-lt"/>
                <a:cs typeface="+mj-lt"/>
              </a:rPr>
              <a:t>The EPHA4 gene resides between enchancer region and the PAX3 gene. Hi-C data show that the region is organized into two TADs.</a:t>
            </a:r>
            <a:endParaRPr lang="ru-RU"/>
          </a:p>
          <a:p>
            <a:pPr>
              <a:buFont typeface="Arial" charset="2"/>
              <a:buChar char="•"/>
            </a:pPr>
            <a:r>
              <a:rPr lang="ru-RU">
                <a:ea typeface="+mj-lt"/>
                <a:cs typeface="+mj-lt"/>
              </a:rPr>
              <a:t>In mice, Epha4 is required for normal innervation of the limb, but inactivation of Epha4 does not cause changes in the limb skeleton.</a:t>
            </a:r>
            <a:endParaRPr lang="ru-RU"/>
          </a:p>
          <a:p>
            <a:pPr>
              <a:buFont typeface="Arial" charset="2"/>
              <a:buChar char="•"/>
            </a:pPr>
            <a:r>
              <a:rPr lang="ru-RU">
                <a:ea typeface="+mj-lt"/>
                <a:cs typeface="+mj-lt"/>
              </a:rPr>
              <a:t>Large deletion was shown to remove boundary between the EPHA4 and PAX3 TADs, resulting in PAX3 expression changes, and later in phenotype of preaxial brachydactyly, PAX3 Type.</a:t>
            </a:r>
          </a:p>
        </p:txBody>
      </p:sp>
      <p:pic>
        <p:nvPicPr>
          <p:cNvPr id="5" name="Рисунок 5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40669249-B68C-4D6D-9CFD-624DE3CE92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2786" y="2086188"/>
            <a:ext cx="5622975" cy="343380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BE092-7A13-4824-8D77-98B128504B2D}"/>
              </a:ext>
            </a:extLst>
          </p:cNvPr>
          <p:cNvSpPr txBox="1"/>
          <p:nvPr/>
        </p:nvSpPr>
        <p:spPr>
          <a:xfrm>
            <a:off x="8162693" y="594174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ru-RU" sz="1400">
                <a:ea typeface="+mn-lt"/>
                <a:cs typeface="+mn-lt"/>
              </a:rPr>
              <a:t>(Lupiáñez et al., 2015)</a:t>
            </a:r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91268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D0545-A8E9-4BD1-9088-D48E24FE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Motivation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86079C-D2F6-44D3-A5A8-CF33F3DC4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ru-RU"/>
              <a:t>Mechanisms of chromatin organization are not completely understood.</a:t>
            </a:r>
          </a:p>
          <a:p>
            <a:pPr marL="457200" indent="-457200">
              <a:buAutoNum type="arabicPeriod"/>
            </a:pPr>
            <a:r>
              <a:rPr lang="ru-RU">
                <a:ea typeface="+mj-lt"/>
                <a:cs typeface="+mj-lt"/>
              </a:rPr>
              <a:t>ML methods are shown to be useful in predicting chromatin contacts.</a:t>
            </a:r>
            <a:endParaRPr lang="ru-RU" dirty="0"/>
          </a:p>
          <a:p>
            <a:pPr marL="457200" indent="-457200">
              <a:buAutoNum type="arabicPeriod"/>
            </a:pPr>
            <a:r>
              <a:rPr lang="ru-RU"/>
              <a:t>Existing prediction tools have low resolution and limited usability in clinics.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69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0D1A5-CB8E-4DCD-BF84-D7DA8E7E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Aim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E33C2A-0178-4F33-8C98-57BD91067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ru-RU"/>
              <a:t>Understanding of mechanisms of 3D chromatin organization</a:t>
            </a:r>
          </a:p>
          <a:p>
            <a:pPr marL="457200" indent="-457200">
              <a:buAutoNum type="arabicPeriod"/>
            </a:pPr>
            <a:r>
              <a:rPr lang="ru-RU"/>
              <a:t>Development of a tool for chromosome rearrangements modelling which could be used in clinical practice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198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39FFA-C6DF-4919-BE0E-37EEC297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Arial"/>
              </a:rPr>
              <a:t>3D Predictor Algorithm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D31C46-CE78-44FB-8FC6-FDDF4E0B5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55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BECC6-F3AE-4A20-8B71-769FBA29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Epigenetic Data Used as Predictors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6D5B5-3BD6-4896-B7C2-4C2FFCBE0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ru-RU">
                <a:ea typeface="+mj-lt"/>
                <a:cs typeface="+mj-lt"/>
              </a:rPr>
              <a:t>ChIP-seq</a:t>
            </a:r>
            <a:endParaRPr lang="ru-RU"/>
          </a:p>
          <a:p>
            <a:pPr>
              <a:buFont typeface="Arial" charset="2"/>
              <a:buChar char="•"/>
            </a:pPr>
            <a:r>
              <a:rPr lang="ru-RU">
                <a:ea typeface="+mj-lt"/>
                <a:cs typeface="+mj-lt"/>
              </a:rPr>
              <a:t>RNA-seq</a:t>
            </a:r>
          </a:p>
          <a:p>
            <a:pPr>
              <a:buFont typeface="Arial" charset="2"/>
              <a:buChar char="•"/>
            </a:pPr>
            <a:r>
              <a:rPr lang="ru-RU">
                <a:ea typeface="+mj-lt"/>
                <a:cs typeface="+mj-lt"/>
              </a:rPr>
              <a:t>E1 values</a:t>
            </a:r>
          </a:p>
          <a:p>
            <a:pPr>
              <a:buFont typeface="Arial" charset="2"/>
              <a:buChar char="•"/>
            </a:pPr>
            <a:r>
              <a:rPr lang="ru-RU">
                <a:ea typeface="+mj-lt"/>
                <a:cs typeface="+mj-lt"/>
              </a:rPr>
              <a:t>genomic distance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92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748B0-F59A-47F9-8BBC-05ADA6DC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Results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7450E3-AB1E-48BA-B0D9-45A710297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457200" indent="-457200">
              <a:buAutoNum type="romanUcPeriod"/>
            </a:pPr>
            <a:r>
              <a:rPr lang="ru-RU">
                <a:ea typeface="+mj-lt"/>
                <a:cs typeface="+mj-lt"/>
              </a:rPr>
              <a:t>Prediction can be significantly improved by training algorithm on higher resolution data.</a:t>
            </a:r>
          </a:p>
          <a:p>
            <a:pPr marL="457200" indent="-457200">
              <a:buAutoNum type="romanUcPeriod"/>
            </a:pPr>
            <a:r>
              <a:rPr lang="ru-RU"/>
              <a:t>Reasonably accurate prediction requires genomic distance and CTCF data only. Additional interchangeable predictors can be used to improve results.</a:t>
            </a:r>
          </a:p>
          <a:p>
            <a:pPr marL="457200" indent="-457200">
              <a:buAutoNum type="romanUcPeriod"/>
            </a:pPr>
            <a:r>
              <a:rPr lang="ru-RU"/>
              <a:t>3DPredictor is shown to provide more accurate prediction than most of existing tools. E.g., </a:t>
            </a:r>
            <a:endParaRPr lang="ru-RU">
              <a:ea typeface="+mj-lt"/>
              <a:cs typeface="+mj-lt"/>
            </a:endParaRPr>
          </a:p>
          <a:p>
            <a:pPr marL="857250" lvl="1" indent="-457200">
              <a:buFont typeface="Arial" charset="2"/>
              <a:buChar char="•"/>
            </a:pPr>
            <a:endParaRPr lang="ru-RU" dirty="0">
              <a:ea typeface="+mj-lt"/>
              <a:cs typeface="+mj-lt"/>
            </a:endParaRPr>
          </a:p>
          <a:p>
            <a:pPr marL="857250" lvl="1" indent="-457200">
              <a:buFont typeface="Arial" charset="2"/>
              <a:buChar char="•"/>
            </a:pPr>
            <a:r>
              <a:rPr lang="ru-RU">
                <a:ea typeface="+mj-lt"/>
                <a:cs typeface="+mj-lt"/>
              </a:rPr>
              <a:t>MEGABASE +MiChroM (Di Pierro et al., 2017)</a:t>
            </a:r>
            <a:endParaRPr lang="ru-RU"/>
          </a:p>
          <a:p>
            <a:pPr marL="857250" lvl="1" indent="-457200">
              <a:buFont typeface="Arial" charset="2"/>
              <a:buChar char="•"/>
            </a:pPr>
            <a:r>
              <a:rPr lang="ru-RU">
                <a:ea typeface="+mj-lt"/>
                <a:cs typeface="+mj-lt"/>
              </a:rPr>
              <a:t>Qi and Zhang, 2019</a:t>
            </a:r>
            <a:endParaRPr lang="ru-RU" dirty="0"/>
          </a:p>
          <a:p>
            <a:pPr marL="857250" lvl="1" indent="-457200">
              <a:buFont typeface="Arial" charset="2"/>
              <a:buChar char="•"/>
            </a:pPr>
            <a:r>
              <a:rPr lang="ru-RU">
                <a:ea typeface="+mj-lt"/>
                <a:cs typeface="+mj-lt"/>
              </a:rPr>
              <a:t>Rowley et al., 2017</a:t>
            </a:r>
            <a:endParaRPr lang="ru-RU" dirty="0"/>
          </a:p>
          <a:p>
            <a:pPr marL="857250" lvl="1" indent="-457200">
              <a:buFont typeface="Arial" charset="2"/>
              <a:buChar char="•"/>
            </a:pPr>
            <a:endParaRPr lang="ru-RU" dirty="0">
              <a:ea typeface="+mj-lt"/>
              <a:cs typeface="+mj-lt"/>
            </a:endParaRPr>
          </a:p>
          <a:p>
            <a:pPr marL="857250" lvl="1" indent="-457200">
              <a:buFont typeface="Arial" charset="2"/>
              <a:buChar char="•"/>
            </a:pPr>
            <a:endParaRPr lang="ru-RU" dirty="0">
              <a:ea typeface="+mj-lt"/>
              <a:cs typeface="+mj-lt"/>
            </a:endParaRPr>
          </a:p>
          <a:p>
            <a:pPr marL="0" indent="0" algn="r">
              <a:buNone/>
            </a:pPr>
            <a:r>
              <a:rPr lang="ru-RU" sz="1500">
                <a:ea typeface="+mj-lt"/>
                <a:cs typeface="+mj-lt"/>
              </a:rPr>
              <a:t>Belokopytova, P., Nuriddinov, M., Mozheiko, E., Fishman, D., &amp; Fishman, V. (2019)</a:t>
            </a:r>
            <a:endParaRPr lang="ru-RU" sz="1500"/>
          </a:p>
        </p:txBody>
      </p:sp>
    </p:spTree>
    <p:extLst>
      <p:ext uri="{BB962C8B-B14F-4D97-AF65-F5344CB8AC3E}">
        <p14:creationId xmlns:p14="http://schemas.microsoft.com/office/powerpoint/2010/main" val="3968623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Широкоэкранный</PresentationFormat>
  <Paragraphs>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Ion</vt:lpstr>
      <vt:lpstr>Web-3DPredictor:  a Web Interface for High-resolution Prediction of Genome Architecture</vt:lpstr>
      <vt:lpstr>3D Organization of Chromatin</vt:lpstr>
      <vt:lpstr>3D Organization of Chromatin</vt:lpstr>
      <vt:lpstr>Example</vt:lpstr>
      <vt:lpstr>Motivation</vt:lpstr>
      <vt:lpstr>Aim</vt:lpstr>
      <vt:lpstr>3D Predictor Algorithm</vt:lpstr>
      <vt:lpstr>Epigenetic Data Used as Predictors</vt:lpstr>
      <vt:lpstr>Results</vt:lpstr>
      <vt:lpstr>Results</vt:lpstr>
      <vt:lpstr>Web 3D Predictor</vt:lpstr>
      <vt:lpstr>Web Interface</vt:lpstr>
      <vt:lpstr>Input Data</vt:lpstr>
      <vt:lpstr>Tools</vt:lpstr>
      <vt:lpstr>Prediction Models</vt:lpstr>
      <vt:lpstr>https://genedev.bionet.nsc.ru/Web_3DPredictor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913</cp:revision>
  <dcterms:created xsi:type="dcterms:W3CDTF">2020-07-04T04:43:35Z</dcterms:created>
  <dcterms:modified xsi:type="dcterms:W3CDTF">2020-07-06T12:24:24Z</dcterms:modified>
</cp:coreProperties>
</file>