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sldIdLst>
    <p:sldId id="256" r:id="rId2"/>
    <p:sldId id="261" r:id="rId3"/>
    <p:sldId id="285" r:id="rId4"/>
    <p:sldId id="287" r:id="rId5"/>
    <p:sldId id="288" r:id="rId6"/>
    <p:sldId id="258" r:id="rId7"/>
    <p:sldId id="279" r:id="rId8"/>
    <p:sldId id="275" r:id="rId9"/>
    <p:sldId id="278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2410C-E792-4C6E-A85B-0A59C88AB7CF}" v="2480" dt="2021-02-18T09:45:11.893"/>
    <p1510:client id="{2691FC0F-92E8-4C28-B488-D91B7B5B67A1}" v="302" dt="2021-02-15T12:55:34.646"/>
    <p1510:client id="{2CABD499-DC2B-4D92-ACA9-7F007675DE61}" v="6" dt="2021-02-16T06:55:33.235"/>
    <p1510:client id="{6AA6EFFB-FD20-4FB0-818E-D9CBD3C15130}" v="4231" dt="2021-01-18T15:31:31.496"/>
    <p1510:client id="{91C8FEA4-AE71-44D1-95C7-59CAF6B475AF}" v="8" dt="2021-02-04T09:58:10.153"/>
    <p1510:client id="{A10EA254-7D29-45B1-946B-DF07653C50B8}" v="4667" dt="2021-02-05T12:16:17.083"/>
    <p1510:client id="{B03EC631-AD45-410A-AA69-28AA8120FCC2}" v="4953" dt="2021-02-17T13:34:18.964"/>
    <p1510:client id="{C1B0935B-01D8-447D-A6A8-984360077EB3}" v="10" dt="2021-02-08T06:32:49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4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1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2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1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1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09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93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29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0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7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9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1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2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81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1000"/>
              </a:spcBef>
            </a:pPr>
            <a:r>
              <a:rPr lang="tr-TR" sz="3200" cap="all" dirty="0" err="1">
                <a:ea typeface="+mj-lt"/>
                <a:cs typeface="+mj-lt"/>
              </a:rPr>
              <a:t>Разработка</a:t>
            </a:r>
            <a:r>
              <a:rPr lang="tr-TR" sz="3200" cap="all" dirty="0">
                <a:ea typeface="+mj-lt"/>
                <a:cs typeface="+mj-lt"/>
              </a:rPr>
              <a:t> </a:t>
            </a:r>
            <a:r>
              <a:rPr lang="tr-TR" sz="3200" cap="all" dirty="0" err="1">
                <a:ea typeface="+mj-lt"/>
                <a:cs typeface="+mj-lt"/>
              </a:rPr>
              <a:t>инструментов</a:t>
            </a:r>
            <a:r>
              <a:rPr lang="tr-TR" sz="3200" cap="all" dirty="0">
                <a:ea typeface="+mj-lt"/>
                <a:cs typeface="+mj-lt"/>
              </a:rPr>
              <a:t> </a:t>
            </a:r>
            <a:r>
              <a:rPr lang="tr-TR" sz="3200" cap="all" dirty="0" err="1">
                <a:ea typeface="+mj-lt"/>
                <a:cs typeface="+mj-lt"/>
              </a:rPr>
              <a:t>для</a:t>
            </a:r>
            <a:r>
              <a:rPr lang="tr-TR" sz="3200" cap="all" dirty="0">
                <a:ea typeface="+mj-lt"/>
                <a:cs typeface="+mj-lt"/>
              </a:rPr>
              <a:t> </a:t>
            </a:r>
            <a:r>
              <a:rPr lang="tr-TR" sz="3200" cap="all" dirty="0" err="1">
                <a:ea typeface="+mj-lt"/>
                <a:cs typeface="+mj-lt"/>
              </a:rPr>
              <a:t>поиска</a:t>
            </a:r>
            <a:r>
              <a:rPr lang="tr-TR" sz="3200" cap="all" dirty="0">
                <a:ea typeface="+mj-lt"/>
                <a:cs typeface="+mj-lt"/>
              </a:rPr>
              <a:t> </a:t>
            </a:r>
            <a:r>
              <a:rPr lang="tr-TR" sz="3200" cap="all" dirty="0" err="1">
                <a:ea typeface="+mj-lt"/>
                <a:cs typeface="+mj-lt"/>
              </a:rPr>
              <a:t>клинически</a:t>
            </a:r>
            <a:r>
              <a:rPr lang="tr-TR" sz="3200" cap="all" dirty="0">
                <a:ea typeface="+mj-lt"/>
                <a:cs typeface="+mj-lt"/>
              </a:rPr>
              <a:t> </a:t>
            </a:r>
            <a:r>
              <a:rPr lang="tr-TR" sz="3200" cap="all" dirty="0" err="1">
                <a:ea typeface="+mj-lt"/>
                <a:cs typeface="+mj-lt"/>
              </a:rPr>
              <a:t>значимых</a:t>
            </a:r>
            <a:r>
              <a:rPr lang="tr-TR" sz="3200" cap="all" dirty="0">
                <a:ea typeface="+mj-lt"/>
                <a:cs typeface="+mj-lt"/>
              </a:rPr>
              <a:t> </a:t>
            </a:r>
            <a:r>
              <a:rPr lang="tr-TR" sz="3200" cap="all" dirty="0" err="1">
                <a:ea typeface="+mj-lt"/>
                <a:cs typeface="+mj-lt"/>
              </a:rPr>
              <a:t>полиморфизмов</a:t>
            </a:r>
            <a:r>
              <a:rPr lang="tr-TR" sz="3200" cap="all" dirty="0">
                <a:ea typeface="+mj-lt"/>
                <a:cs typeface="+mj-lt"/>
              </a:rPr>
              <a:t> в </a:t>
            </a:r>
            <a:r>
              <a:rPr lang="tr-TR" sz="3200" cap="all" dirty="0" err="1">
                <a:ea typeface="+mj-lt"/>
                <a:cs typeface="+mj-lt"/>
              </a:rPr>
              <a:t>геноме</a:t>
            </a:r>
            <a:r>
              <a:rPr lang="tr-TR" sz="3200" cap="all" dirty="0">
                <a:ea typeface="+mj-lt"/>
                <a:cs typeface="+mj-lt"/>
              </a:rPr>
              <a:t> </a:t>
            </a:r>
            <a:r>
              <a:rPr lang="tr-TR" sz="3200" cap="all" dirty="0" err="1">
                <a:ea typeface="+mj-lt"/>
                <a:cs typeface="+mj-lt"/>
              </a:rPr>
              <a:t>человека</a:t>
            </a:r>
            <a:r>
              <a:rPr lang="tr-TR" sz="3200" cap="all" dirty="0">
                <a:ea typeface="+mj-lt"/>
                <a:cs typeface="+mj-lt"/>
              </a:rPr>
              <a:t> </a:t>
            </a:r>
            <a:r>
              <a:rPr lang="tr-TR" sz="3200" cap="all" dirty="0" err="1">
                <a:ea typeface="+mj-lt"/>
                <a:cs typeface="+mj-lt"/>
              </a:rPr>
              <a:t>на</a:t>
            </a:r>
            <a:r>
              <a:rPr lang="tr-TR" sz="3200" cap="all" dirty="0">
                <a:ea typeface="+mj-lt"/>
                <a:cs typeface="+mj-lt"/>
              </a:rPr>
              <a:t> </a:t>
            </a:r>
            <a:r>
              <a:rPr lang="tr-TR" sz="3200" cap="all" dirty="0" err="1">
                <a:ea typeface="+mj-lt"/>
                <a:cs typeface="+mj-lt"/>
              </a:rPr>
              <a:t>основе</a:t>
            </a:r>
            <a:r>
              <a:rPr lang="tr-TR" sz="3200" cap="all" dirty="0">
                <a:ea typeface="+mj-lt"/>
                <a:cs typeface="+mj-lt"/>
              </a:rPr>
              <a:t> </a:t>
            </a:r>
            <a:r>
              <a:rPr lang="tr-TR" sz="3200" cap="all" dirty="0" err="1">
                <a:ea typeface="+mj-lt"/>
                <a:cs typeface="+mj-lt"/>
              </a:rPr>
              <a:t>данных</a:t>
            </a:r>
            <a:r>
              <a:rPr lang="tr-TR" sz="3200" cap="all" dirty="0">
                <a:ea typeface="+mj-lt"/>
                <a:cs typeface="+mj-lt"/>
              </a:rPr>
              <a:t> </a:t>
            </a:r>
            <a:r>
              <a:rPr lang="tr-TR" sz="3200" cap="all" dirty="0" err="1">
                <a:ea typeface="+mj-lt"/>
                <a:cs typeface="+mj-lt"/>
              </a:rPr>
              <a:t>секвенирования</a:t>
            </a:r>
            <a:r>
              <a:rPr lang="tr-TR" sz="3200" cap="all" dirty="0">
                <a:ea typeface="+mj-lt"/>
                <a:cs typeface="+mj-lt"/>
              </a:rPr>
              <a:t> 3C-библиотек</a:t>
            </a:r>
            <a:endParaRPr lang="ru-RU" sz="3200" dirty="0">
              <a:ea typeface="+mj-lt"/>
              <a:cs typeface="+mj-lt"/>
            </a:endParaRPr>
          </a:p>
          <a:p>
            <a:endParaRPr lang="tr-TR" sz="2400" dirty="0"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r-TR" dirty="0">
              <a:cs typeface="Calibri"/>
            </a:endParaRPr>
          </a:p>
          <a:p>
            <a:r>
              <a:rPr lang="tr-TR" dirty="0" err="1">
                <a:cs typeface="Calibri"/>
              </a:rPr>
              <a:t>Валеев</a:t>
            </a:r>
            <a:r>
              <a:rPr lang="tr-TR" dirty="0">
                <a:cs typeface="Calibri"/>
              </a:rPr>
              <a:t> Э.С., </a:t>
            </a:r>
          </a:p>
          <a:p>
            <a:r>
              <a:rPr lang="tr-TR" dirty="0" err="1">
                <a:cs typeface="Calibri"/>
              </a:rPr>
              <a:t>студент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группы</a:t>
            </a:r>
            <a:r>
              <a:rPr lang="tr-TR" dirty="0">
                <a:cs typeface="Calibri"/>
              </a:rPr>
              <a:t> </a:t>
            </a:r>
            <a:r>
              <a:rPr lang="tr-TR" dirty="0">
                <a:ea typeface="+mn-lt"/>
                <a:cs typeface="+mn-lt"/>
              </a:rPr>
              <a:t>12451 ИМПЗ НГУ</a:t>
            </a: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5872D-4D62-4E10-AA81-1610D5EA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Результаты:</a:t>
            </a:r>
            <a:br>
              <a:rPr lang="ru-RU" dirty="0">
                <a:cs typeface="Calibri Light"/>
              </a:rPr>
            </a:br>
            <a:r>
              <a:rPr lang="ru-RU" sz="2800">
                <a:solidFill>
                  <a:srgbClr val="FFC000"/>
                </a:solidFill>
                <a:ea typeface="+mj-lt"/>
                <a:cs typeface="+mj-lt"/>
              </a:rPr>
              <a:t>контрольные данные секвенирования линии K562</a:t>
            </a:r>
            <a:endParaRPr lang="ru-RU" sz="2800">
              <a:solidFill>
                <a:srgbClr val="FFC000"/>
              </a:solidFill>
              <a:cs typeface="Calibri Light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6970415-5B54-4D6C-B494-0F97222C237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9944412"/>
              </p:ext>
            </p:extLst>
          </p:nvPr>
        </p:nvGraphicFramePr>
        <p:xfrm>
          <a:off x="689920" y="3150973"/>
          <a:ext cx="1015474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0270">
                  <a:extLst>
                    <a:ext uri="{9D8B030D-6E8A-4147-A177-3AD203B41FA5}">
                      <a16:colId xmlns:a16="http://schemas.microsoft.com/office/drawing/2014/main" val="312096545"/>
                    </a:ext>
                  </a:extLst>
                </a:gridCol>
                <a:gridCol w="1647565">
                  <a:extLst>
                    <a:ext uri="{9D8B030D-6E8A-4147-A177-3AD203B41FA5}">
                      <a16:colId xmlns:a16="http://schemas.microsoft.com/office/drawing/2014/main" val="3532362137"/>
                    </a:ext>
                  </a:extLst>
                </a:gridCol>
                <a:gridCol w="1916913">
                  <a:extLst>
                    <a:ext uri="{9D8B030D-6E8A-4147-A177-3AD203B41FA5}">
                      <a16:colId xmlns:a16="http://schemas.microsoft.com/office/drawing/2014/main" val="4061614870"/>
                    </a:ext>
                  </a:extLst>
                </a:gridCol>
              </a:tblGrid>
              <a:tr h="270346">
                <a:tc>
                  <a:txBody>
                    <a:bodyPr/>
                    <a:lstStyle/>
                    <a:p>
                      <a:r>
                        <a:rPr lang="ru-RU" sz="1400"/>
                        <a:t>Параметр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Значение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/>
                        <a:t>Комментарий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8012"/>
                  </a:ext>
                </a:extLst>
              </a:tr>
              <a:tr h="639820">
                <a:tc>
                  <a:txBody>
                    <a:bodyPr/>
                    <a:lstStyle/>
                    <a:p>
                      <a:r>
                        <a:rPr lang="ru-RU" sz="1400"/>
                        <a:t>Общее число генетических </a:t>
                      </a:r>
                      <a:r>
                        <a:rPr lang="ru-RU" sz="1400" dirty="0"/>
                        <a:t>вариантов в контрольных образцах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>
                          <a:latin typeface="Calibri"/>
                        </a:rPr>
                        <a:t>5 496 486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noProof="0" dirty="0">
                          <a:latin typeface="Calibri"/>
                        </a:rPr>
                        <a:t>Количество вариантов у среднего человека - </a:t>
                      </a:r>
                      <a:r>
                        <a:rPr lang="ru-RU" sz="1400" b="0" i="0" u="none" strike="noStrike" noProof="0" dirty="0"/>
                        <a:t>4.1–5 </a:t>
                      </a:r>
                      <a:r>
                        <a:rPr lang="ru-RU" sz="1400" b="0" i="0" u="none" strike="noStrike" noProof="0"/>
                        <a:t>млн </a:t>
                      </a:r>
                      <a:r>
                        <a:rPr lang="ru-RU" sz="1400" b="1" i="0" u="none" strike="noStrike" noProof="0">
                          <a:solidFill>
                            <a:schemeClr val="accent1"/>
                          </a:solidFill>
                        </a:rPr>
                        <a:t>[1]</a:t>
                      </a:r>
                      <a:endParaRPr lang="ru-RU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2864"/>
                  </a:ext>
                </a:extLst>
              </a:tr>
              <a:tr h="270346">
                <a:tc>
                  <a:txBody>
                    <a:bodyPr/>
                    <a:lstStyle/>
                    <a:p>
                      <a:r>
                        <a:rPr lang="ru-RU" sz="1400"/>
                        <a:t>Наибольшая доля уникальных вариантов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noProof="0">
                          <a:latin typeface="Calibri"/>
                        </a:rPr>
                        <a:t>10.25%</a:t>
                      </a:r>
                      <a:r>
                        <a:rPr lang="ru-RU" sz="1400" b="0" i="0" u="none" strike="noStrike" noProof="0">
                          <a:solidFill>
                            <a:schemeClr val="accent1"/>
                          </a:solidFill>
                          <a:latin typeface="Calibri"/>
                        </a:rPr>
                        <a:t>*</a:t>
                      </a:r>
                      <a:endParaRPr lang="ru-RU" sz="14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WES?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Отличия K562?</a:t>
                      </a:r>
                      <a:endParaRPr lang="ru-RU" sz="1400" b="0" i="0" u="none" strike="noStrike" noProof="0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46529"/>
                  </a:ext>
                </a:extLst>
              </a:tr>
              <a:tr h="639820">
                <a:tc>
                  <a:txBody>
                    <a:bodyPr/>
                    <a:lstStyle/>
                    <a:p>
                      <a:r>
                        <a:rPr lang="ru-RU" sz="1400" dirty="0"/>
                        <a:t>Число вариантов, </a:t>
                      </a:r>
                      <a:r>
                        <a:rPr lang="ru-RU" sz="1400"/>
                        <a:t>встречающихся во всех восьми контрольных образцах </a:t>
                      </a:r>
                      <a:endParaRPr lang="ru-RU" sz="1400" dirty="0"/>
                    </a:p>
                    <a:p>
                      <a:pPr lvl="0">
                        <a:buNone/>
                      </a:pPr>
                      <a:r>
                        <a:rPr lang="ru-RU" sz="1400"/>
                        <a:t>("Золотой стандарт")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>
                          <a:latin typeface="Calibri"/>
                        </a:rPr>
                        <a:t>75 328 </a:t>
                      </a:r>
                      <a:r>
                        <a:rPr lang="ru-RU" sz="14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(</a:t>
                      </a:r>
                      <a:r>
                        <a:rPr lang="ru-RU" sz="1400" b="0" i="0" u="none" strike="noStrike" noProof="0">
                          <a:solidFill>
                            <a:schemeClr val="bg1"/>
                          </a:solidFill>
                        </a:rPr>
                        <a:t>1.37%</a:t>
                      </a:r>
                      <a:r>
                        <a:rPr lang="ru-RU" sz="14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)</a:t>
                      </a:r>
                      <a:endParaRPr lang="ru-RU" sz="1400" i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>
                          <a:latin typeface="Calibri"/>
                        </a:rPr>
                        <a:t>Количество экзомных вариантов у среднего человека - </a:t>
                      </a:r>
                      <a:r>
                        <a:rPr lang="ru-RU" sz="1400" b="0" i="0" u="none" strike="noStrike" noProof="0" dirty="0"/>
                        <a:t>100 тыс. </a:t>
                      </a:r>
                      <a:r>
                        <a:rPr lang="ru-RU" sz="1400" b="1" i="0" u="none" strike="noStrike" noProof="0">
                          <a:solidFill>
                            <a:schemeClr val="accent1"/>
                          </a:solidFill>
                        </a:rPr>
                        <a:t>[2]</a:t>
                      </a:r>
                      <a:endParaRPr lang="ru-RU" sz="1400" b="1" i="0" u="none" strike="noStrike" noProof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54159"/>
                  </a:ext>
                </a:extLst>
              </a:tr>
              <a:tr h="495635">
                <a:tc>
                  <a:txBody>
                    <a:bodyPr/>
                    <a:lstStyle/>
                    <a:p>
                      <a:r>
                        <a:rPr lang="ru-RU" sz="1400"/>
                        <a:t>Число вариантов, найденных при исключении из выборки двух библиотек</a:t>
                      </a:r>
                      <a:r>
                        <a:rPr lang="ru-RU" sz="1400" b="0" i="0" u="none" strike="noStrike" noProof="0">
                          <a:solidFill>
                            <a:schemeClr val="accent1"/>
                          </a:solidFill>
                          <a:latin typeface="Calibri"/>
                        </a:rPr>
                        <a:t>**</a:t>
                      </a:r>
                      <a:r>
                        <a:rPr lang="ru-RU" sz="1400"/>
                        <a:t>, </a:t>
                      </a:r>
                      <a:r>
                        <a:rPr lang="ru-RU" sz="1400" dirty="0"/>
                        <a:t>дающих наибольший вклад в уникальные варианты ("Серебряный </a:t>
                      </a:r>
                      <a:r>
                        <a:rPr lang="ru-RU" sz="1400"/>
                        <a:t>стандарт")</a:t>
                      </a:r>
                      <a:endParaRPr lang="ru-RU" sz="14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>
                          <a:latin typeface="Calibri"/>
                        </a:rPr>
                        <a:t>1 091 331 (19.85%)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/>
                        <a:t>—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16031"/>
                  </a:ext>
                </a:extLst>
              </a:tr>
            </a:tbl>
          </a:graphicData>
        </a:graphic>
      </p:graphicFrame>
      <p:sp>
        <p:nvSpPr>
          <p:cNvPr id="10" name="Объект 9">
            <a:extLst>
              <a:ext uri="{FF2B5EF4-FFF2-40B4-BE49-F238E27FC236}">
                <a16:creationId xmlns:a16="http://schemas.microsoft.com/office/drawing/2014/main" id="{0740EE17-15D5-4C20-9D3F-3F7E76098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544" y="1967013"/>
            <a:ext cx="10123387" cy="1054215"/>
          </a:xfrm>
        </p:spPr>
        <p:txBody>
          <a:bodyPr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использованные в этих статьях методики включают WGS, WES, </a:t>
            </a:r>
            <a:r>
              <a:rPr lang="ru-RU" dirty="0" err="1">
                <a:ea typeface="+mn-lt"/>
                <a:cs typeface="+mn-lt"/>
              </a:rPr>
              <a:t>Hi</a:t>
            </a:r>
            <a:r>
              <a:rPr lang="ru-RU" dirty="0">
                <a:ea typeface="+mn-lt"/>
                <a:cs typeface="+mn-lt"/>
              </a:rPr>
              <a:t>-C и </a:t>
            </a:r>
            <a:r>
              <a:rPr lang="ru-RU" dirty="0" err="1">
                <a:ea typeface="+mn-lt"/>
                <a:cs typeface="+mn-lt"/>
              </a:rPr>
              <a:t>Repli-seq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>
              <a:cs typeface="Calibri"/>
            </a:endParaRP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04AA149A-03B0-4EFA-A432-48462B9E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169197"/>
            <a:ext cx="9258982" cy="377825"/>
          </a:xfrm>
        </p:spPr>
        <p:txBody>
          <a:bodyPr/>
          <a:lstStyle/>
          <a:p>
            <a:r>
              <a:rPr lang="ru-RU"/>
              <a:t>* </a:t>
            </a:r>
            <a:r>
              <a:rPr lang="ru-RU">
                <a:ea typeface="+mn-lt"/>
                <a:cs typeface="+mn-lt"/>
              </a:rPr>
              <a:t>   Banaszak et al., 2018.</a:t>
            </a:r>
          </a:p>
          <a:p>
            <a:r>
              <a:rPr lang="ru-RU">
                <a:cs typeface="Calibri"/>
              </a:rPr>
              <a:t>** </a:t>
            </a:r>
            <a:r>
              <a:rPr lang="ru-RU">
                <a:ea typeface="+mn-lt"/>
                <a:cs typeface="+mn-lt"/>
              </a:rPr>
              <a:t> Banaszak et al., 2018; Belaghzal et al., 2017.</a:t>
            </a:r>
          </a:p>
          <a:p>
            <a:r>
              <a:rPr lang="ru-RU">
                <a:ea typeface="+mn-lt"/>
                <a:cs typeface="+mn-lt"/>
              </a:rPr>
              <a:t>[1] The 1000 Genomes Project Consortium. A global reference for human genetic variation // Nature. — 2015. — Sep. — Vol. 526, no. 7571. — P. 68–74.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[2] Comparison of three variant callers for human whole genome sequencing / Supernat Anna, Vidarsson Oskar Valdimar, et al. // Sci Rep. — 2018. — Dec. — Vol. 8, no. 1.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8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1E60B-3937-4FAB-9507-52C4CAB4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ea typeface="+mj-lt"/>
                <a:cs typeface="+mj-lt"/>
              </a:rPr>
              <a:t>Результаты:</a:t>
            </a:r>
            <a:br>
              <a:rPr lang="ru-RU" dirty="0">
                <a:ea typeface="+mj-lt"/>
                <a:cs typeface="+mj-lt"/>
              </a:rPr>
            </a:br>
            <a:r>
              <a:rPr lang="ru-RU" sz="2800">
                <a:solidFill>
                  <a:srgbClr val="FFC000"/>
                </a:solidFill>
                <a:ea typeface="+mj-lt"/>
                <a:cs typeface="+mj-lt"/>
              </a:rPr>
              <a:t>Сравнение контрольных и тестовых данных секвенирования</a:t>
            </a:r>
            <a:endParaRPr lang="ru-RU" sz="280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346DA4B1-3B96-4D83-A92F-56A9965E7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70" y="2228564"/>
            <a:ext cx="4008838" cy="576262"/>
          </a:xfrm>
        </p:spPr>
        <p:txBody>
          <a:bodyPr/>
          <a:lstStyle/>
          <a:p>
            <a:r>
              <a:rPr lang="ru-RU" sz="2400" b="1">
                <a:cs typeface="Calibri"/>
              </a:rPr>
              <a:t>Покрытие стандартов Exo-C-библиотеками</a:t>
            </a:r>
            <a:endParaRPr lang="ru-RU" sz="2400">
              <a:cs typeface="Calibri"/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5E7DA6AB-668B-4257-A197-36AEF34A35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cs typeface="Calibri" panose="020F0502020204030204"/>
            </a:endParaRPr>
          </a:p>
          <a:p>
            <a:pPr marL="0" indent="0">
              <a:buNone/>
            </a:pPr>
            <a:endParaRPr lang="ru-RU" b="1" dirty="0">
              <a:cs typeface="Calibri" panose="020F0502020204030204"/>
            </a:endParaRPr>
          </a:p>
          <a:p>
            <a:pPr marL="0" indent="0">
              <a:buNone/>
            </a:pPr>
            <a:endParaRPr lang="ru-RU" b="1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A4C0D609-12FD-4E86-A991-DD0ADC404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400" b="1">
                <a:ea typeface="+mn-lt"/>
                <a:cs typeface="+mn-lt"/>
              </a:rPr>
              <a:t>Фильтрация по глубине альтернативного аллеля</a:t>
            </a:r>
            <a:endParaRPr lang="ru-RU" sz="2400"/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04367A9B-1E39-4FAF-8E09-2DB2D6FF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3014363"/>
            <a:ext cx="4995334" cy="2920998"/>
          </a:xfrm>
        </p:spPr>
        <p:txBody>
          <a:bodyPr>
            <a:normAutofit/>
          </a:bodyPr>
          <a:lstStyle/>
          <a:p>
            <a:r>
              <a:rPr lang="ru-RU">
                <a:cs typeface="Calibri"/>
              </a:rPr>
              <a:t>В библиотеке ExoC-19 потеряна большая доля вариантов, чем в ExoC-20 — как относительно общего числа, так и относительно вариантов "золотого" и "серебряного" стандартов.</a:t>
            </a:r>
            <a:endParaRPr lang="ru-RU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ru-RU">
                <a:cs typeface="Calibri"/>
              </a:rPr>
              <a:t>Доля ложноположительных (отсутствующих в контрольных образцах) генетических вариантов снизилась на 82%.</a:t>
            </a:r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94994-0A47-4AAD-9BF5-9BA1778567B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F0CF9-03BB-4304-89B0-5B9BDA5CE734}"/>
              </a:ext>
            </a:extLst>
          </p:cNvPr>
          <p:cNvSpPr txBox="1"/>
          <p:nvPr/>
        </p:nvSpPr>
        <p:spPr>
          <a:xfrm>
            <a:off x="4631724" y="17381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1000"/>
          </a:p>
        </p:txBody>
      </p:sp>
      <p:graphicFrame>
        <p:nvGraphicFramePr>
          <p:cNvPr id="23" name="Таблица 23">
            <a:extLst>
              <a:ext uri="{FF2B5EF4-FFF2-40B4-BE49-F238E27FC236}">
                <a16:creationId xmlns:a16="http://schemas.microsoft.com/office/drawing/2014/main" id="{AEA1E328-C942-4CCF-8574-802963525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01585"/>
              </p:ext>
            </p:extLst>
          </p:nvPr>
        </p:nvGraphicFramePr>
        <p:xfrm>
          <a:off x="673031" y="3008376"/>
          <a:ext cx="4688075" cy="222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94">
                  <a:extLst>
                    <a:ext uri="{9D8B030D-6E8A-4147-A177-3AD203B41FA5}">
                      <a16:colId xmlns:a16="http://schemas.microsoft.com/office/drawing/2014/main" val="1928932125"/>
                    </a:ext>
                  </a:extLst>
                </a:gridCol>
                <a:gridCol w="720810">
                  <a:extLst>
                    <a:ext uri="{9D8B030D-6E8A-4147-A177-3AD203B41FA5}">
                      <a16:colId xmlns:a16="http://schemas.microsoft.com/office/drawing/2014/main" val="3974715057"/>
                    </a:ext>
                  </a:extLst>
                </a:gridCol>
                <a:gridCol w="697033">
                  <a:extLst>
                    <a:ext uri="{9D8B030D-6E8A-4147-A177-3AD203B41FA5}">
                      <a16:colId xmlns:a16="http://schemas.microsoft.com/office/drawing/2014/main" val="3930075120"/>
                    </a:ext>
                  </a:extLst>
                </a:gridCol>
                <a:gridCol w="1725638">
                  <a:extLst>
                    <a:ext uri="{9D8B030D-6E8A-4147-A177-3AD203B41FA5}">
                      <a16:colId xmlns:a16="http://schemas.microsoft.com/office/drawing/2014/main" val="273050346"/>
                    </a:ext>
                  </a:extLst>
                </a:gridCol>
              </a:tblGrid>
              <a:tr h="217851">
                <a:tc>
                  <a:txBody>
                    <a:bodyPr/>
                    <a:lstStyle/>
                    <a:p>
                      <a:r>
                        <a:rPr lang="ru-RU" sz="1200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ExoC-19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ExoC-20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Комментарии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49038"/>
                  </a:ext>
                </a:extLst>
              </a:tr>
              <a:tr h="975668">
                <a:tc>
                  <a:txBody>
                    <a:bodyPr/>
                    <a:lstStyle/>
                    <a:p>
                      <a:r>
                        <a:rPr lang="ru-RU" sz="1200" dirty="0"/>
                        <a:t>Покрытие "золотого стандарта",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 dirty="0">
                          <a:latin typeface="Calibri"/>
                        </a:rPr>
                        <a:t>82.75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 dirty="0">
                          <a:latin typeface="Calibri"/>
                        </a:rPr>
                        <a:t>96.52</a:t>
                      </a:r>
                      <a:endParaRPr lang="ru-RU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noProof="0" dirty="0">
                          <a:latin typeface="Calibri"/>
                        </a:rPr>
                        <a:t>У ExoC-20 выше глубина покрытия в </a:t>
                      </a:r>
                      <a:r>
                        <a:rPr lang="ru-RU" sz="1200" b="0" i="0" u="none" strike="noStrike" noProof="0" err="1">
                          <a:latin typeface="Calibri"/>
                        </a:rPr>
                        <a:t>экзоме</a:t>
                      </a:r>
                      <a:r>
                        <a:rPr lang="ru-RU" sz="1200" b="0" i="0" u="none" strike="noStrike" noProof="0">
                          <a:latin typeface="Calibri"/>
                        </a:rPr>
                        <a:t>, в 6 раз ниже обогащение.</a:t>
                      </a:r>
                      <a:endParaRPr lang="ru-RU" sz="1200"/>
                    </a:p>
                    <a:p>
                      <a:pPr lvl="0">
                        <a:buNone/>
                      </a:pPr>
                      <a:r>
                        <a:rPr lang="ru-RU" sz="1200" b="0" i="0" u="none" strike="noStrike" noProof="0" dirty="0">
                          <a:latin typeface="Calibri"/>
                        </a:rPr>
                        <a:t>В ExoC-19 были использованы адаптеры, дающие большое количество шума.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30162"/>
                  </a:ext>
                </a:extLst>
              </a:tr>
              <a:tr h="975668">
                <a:tc>
                  <a:txBody>
                    <a:bodyPr/>
                    <a:lstStyle/>
                    <a:p>
                      <a:r>
                        <a:rPr lang="ru-RU" sz="1200" dirty="0"/>
                        <a:t>Покрытие "серебряного стандарта",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 dirty="0">
                          <a:latin typeface="Calibri"/>
                        </a:rPr>
                        <a:t>56.48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 dirty="0">
                          <a:latin typeface="Calibri"/>
                        </a:rPr>
                        <a:t>90.06</a:t>
                      </a:r>
                      <a:endParaRPr lang="ru-RU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0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94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D98CA-4519-4A9C-A33A-0211C27A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Предварительные выводы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A90001-4DBA-4095-9810-BFAE0167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88943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ru-RU">
                <a:ea typeface="+mn-lt"/>
                <a:cs typeface="+mn-lt"/>
              </a:rPr>
              <a:t>Наш пайплайн позволяет обрабатывать данные Exo-C-секвенирования, а также находить в этих данных SNV.</a:t>
            </a:r>
            <a:endParaRPr lang="ru-RU">
              <a:cs typeface="Calibri" panose="020F0502020204030204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endParaRPr lang="ru-RU" dirty="0">
              <a:ea typeface="+mn-lt"/>
              <a:cs typeface="+mn-lt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ru-RU">
                <a:ea typeface="+mn-lt"/>
                <a:cs typeface="+mn-lt"/>
              </a:rPr>
              <a:t>Использование пайплайна позволило обнаружить </a:t>
            </a:r>
            <a:r>
              <a:rPr lang="ru-RU">
                <a:solidFill>
                  <a:schemeClr val="accent5"/>
                </a:solidFill>
                <a:ea typeface="+mn-lt"/>
                <a:cs typeface="+mn-lt"/>
              </a:rPr>
              <a:t>около 5.5 млн </a:t>
            </a:r>
            <a:r>
              <a:rPr lang="ru-RU">
                <a:ea typeface="+mn-lt"/>
                <a:cs typeface="+mn-lt"/>
              </a:rPr>
              <a:t>генетических вариантов в контрольных данных линии K562 (что сопоставимо со средним количеством точечных полиморфизмов в геноме человека).</a:t>
            </a:r>
          </a:p>
          <a:p>
            <a:pPr lvl="1">
              <a:buClr>
                <a:srgbClr val="FFFFFF"/>
              </a:buClr>
            </a:pPr>
            <a:r>
              <a:rPr lang="ru-RU">
                <a:solidFill>
                  <a:schemeClr val="accent5"/>
                </a:solidFill>
                <a:ea typeface="+mn-lt"/>
                <a:cs typeface="+mn-lt"/>
              </a:rPr>
              <a:t>75 тыс.</a:t>
            </a:r>
            <a:r>
              <a:rPr lang="ru-RU">
                <a:ea typeface="+mn-lt"/>
                <a:cs typeface="+mn-lt"/>
              </a:rPr>
              <a:t> из них подтвердились в восьми независимых исследованиях;</a:t>
            </a:r>
          </a:p>
          <a:p>
            <a:pPr lvl="1">
              <a:buClr>
                <a:srgbClr val="FFFFFF"/>
              </a:buClr>
            </a:pPr>
            <a:r>
              <a:rPr lang="ru-RU">
                <a:solidFill>
                  <a:schemeClr val="accent5"/>
                </a:solidFill>
                <a:ea typeface="+mn-lt"/>
                <a:cs typeface="+mn-lt"/>
              </a:rPr>
              <a:t>1 млн</a:t>
            </a:r>
            <a:r>
              <a:rPr lang="ru-RU">
                <a:ea typeface="+mn-lt"/>
                <a:cs typeface="+mn-lt"/>
              </a:rPr>
              <a:t> из них подтвердились в шести независимых исследованиях, не включающих экзомные данные.</a:t>
            </a:r>
            <a:endParaRPr lang="ru-RU">
              <a:cs typeface="Calibri"/>
            </a:endParaRPr>
          </a:p>
          <a:p>
            <a:pPr lvl="1">
              <a:buClr>
                <a:srgbClr val="FFFFFF"/>
              </a:buClr>
            </a:pPr>
            <a:endParaRPr lang="ru-RU" dirty="0">
              <a:ea typeface="+mn-lt"/>
              <a:cs typeface="+mn-lt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ru-RU">
                <a:ea typeface="+mn-lt"/>
                <a:cs typeface="+mn-lt"/>
              </a:rPr>
              <a:t>Сравнение генетических вариантов, полученных из контрольных образцов и Exo-C-библиотек, позволяет утверждать, что метод Exo-C способен детектировать </a:t>
            </a:r>
            <a:r>
              <a:rPr lang="ru-RU">
                <a:solidFill>
                  <a:schemeClr val="accent5"/>
                </a:solidFill>
                <a:ea typeface="+mn-lt"/>
                <a:cs typeface="+mn-lt"/>
              </a:rPr>
              <a:t>около 75-90% </a:t>
            </a:r>
            <a:r>
              <a:rPr lang="ru-RU">
                <a:ea typeface="+mn-lt"/>
                <a:cs typeface="+mn-lt"/>
              </a:rPr>
              <a:t>SNV, обнаруживаемых другими методами.</a:t>
            </a:r>
            <a:endParaRPr lang="ru-R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4204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07476-EA97-489C-9BEF-1435A3EC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План работы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F142B-8049-418B-9209-7CAA42788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1388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ru-RU">
                <a:ea typeface="+mn-lt"/>
                <a:cs typeface="+mn-lt"/>
              </a:rPr>
              <a:t>Произвести анализ генетических вариантов в контрольных и наших образцах по следующим параметрам:</a:t>
            </a:r>
            <a:endParaRPr lang="ru-RU"/>
          </a:p>
          <a:p>
            <a:pPr lvl="1">
              <a:buClr>
                <a:srgbClr val="FFFFFF"/>
              </a:buClr>
            </a:pPr>
            <a:r>
              <a:rPr lang="ru-RU">
                <a:ea typeface="+mn-lt"/>
                <a:cs typeface="+mn-lt"/>
              </a:rPr>
              <a:t>тип;</a:t>
            </a:r>
            <a:endParaRPr lang="ru-RU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ru-RU">
                <a:ea typeface="+mn-lt"/>
                <a:cs typeface="+mn-lt"/>
              </a:rPr>
              <a:t>количество альтернативных аллелей;</a:t>
            </a:r>
            <a:endParaRPr lang="ru-RU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ru-RU">
                <a:ea typeface="+mn-lt"/>
                <a:cs typeface="+mn-lt"/>
              </a:rPr>
              <a:t>распределение в геноме (в том числе с учётом проблемных регионов);</a:t>
            </a:r>
            <a:endParaRPr lang="ru-RU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ru-RU">
                <a:ea typeface="+mn-lt"/>
                <a:cs typeface="+mn-lt"/>
              </a:rPr>
              <a:t>глубина покрытия;</a:t>
            </a:r>
            <a:endParaRPr lang="ru-RU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ru-RU">
                <a:ea typeface="+mn-lt"/>
                <a:cs typeface="+mn-lt"/>
              </a:rPr>
              <a:t>Зиготность.</a:t>
            </a:r>
          </a:p>
          <a:p>
            <a:pPr lvl="1">
              <a:buClr>
                <a:srgbClr val="FFFFFF"/>
              </a:buClr>
            </a:pPr>
            <a:endParaRPr lang="ru-RU" dirty="0">
              <a:cs typeface="Calibri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ru-RU">
                <a:ea typeface="+mn-lt"/>
                <a:cs typeface="+mn-lt"/>
              </a:rPr>
              <a:t>Произвести анализ данных Exo-C на предмет систематических ошибок поиска генетических вариантов.</a:t>
            </a:r>
            <a:endParaRPr lang="ru-RU">
              <a:cs typeface="Calibri" panose="020F0502020204030204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endParaRPr lang="ru-RU" dirty="0">
              <a:ea typeface="+mn-lt"/>
              <a:cs typeface="+mn-lt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ru-RU">
                <a:ea typeface="+mn-lt"/>
                <a:cs typeface="+mn-lt"/>
              </a:rPr>
              <a:t>Произвести анализ результатов секвенирования Exo-C-библиотек у реальных пациентов.</a:t>
            </a:r>
            <a:endParaRPr lang="ru-R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633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94D62-7722-48A3-BDE7-C8F9B663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Спасибо за внимание!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AD6E3E-CEC6-4351-9968-EAD1750EC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2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DE753-C403-49D4-853C-1C32D440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Актуальность:</a:t>
            </a:r>
            <a:br>
              <a:rPr lang="ru-RU" dirty="0">
                <a:cs typeface="Calibri Light"/>
              </a:rPr>
            </a:br>
            <a:r>
              <a:rPr lang="ru-RU" dirty="0">
                <a:solidFill>
                  <a:srgbClr val="FFC000"/>
                </a:solidFill>
                <a:cs typeface="Calibri Light"/>
              </a:rPr>
              <a:t>Детская смертность от генетических аномалий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6D04E6-FF1E-4D96-BDC2-26A5029A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98453"/>
            <a:ext cx="7827659" cy="377825"/>
          </a:xfrm>
        </p:spPr>
        <p:txBody>
          <a:bodyPr/>
          <a:lstStyle/>
          <a:p>
            <a:endParaRPr lang="af-ZA" dirty="0">
              <a:ea typeface="+mn-lt"/>
              <a:cs typeface="+mn-lt"/>
            </a:endParaRPr>
          </a:p>
          <a:p>
            <a:endParaRPr lang="af-ZA" dirty="0">
              <a:ea typeface="+mn-lt"/>
              <a:cs typeface="+mn-lt"/>
            </a:endParaRPr>
          </a:p>
          <a:p>
            <a:r>
              <a:rPr lang="af-ZA" dirty="0" err="1">
                <a:ea typeface="+mn-lt"/>
                <a:cs typeface="+mn-lt"/>
              </a:rPr>
              <a:t>When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Children</a:t>
            </a:r>
            <a:r>
              <a:rPr lang="af-ZA" dirty="0">
                <a:ea typeface="+mn-lt"/>
                <a:cs typeface="+mn-lt"/>
              </a:rPr>
              <a:t> Die: </a:t>
            </a:r>
            <a:r>
              <a:rPr lang="af-ZA" dirty="0" err="1">
                <a:ea typeface="+mn-lt"/>
                <a:cs typeface="+mn-lt"/>
              </a:rPr>
              <a:t>Improving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Palliative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and</a:t>
            </a:r>
            <a:r>
              <a:rPr lang="af-ZA" dirty="0">
                <a:ea typeface="+mn-lt"/>
                <a:cs typeface="+mn-lt"/>
              </a:rPr>
              <a:t> End-of-</a:t>
            </a:r>
            <a:r>
              <a:rPr lang="af-ZA" dirty="0" err="1">
                <a:ea typeface="+mn-lt"/>
                <a:cs typeface="+mn-lt"/>
              </a:rPr>
              <a:t>Life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Care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for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Children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and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Their</a:t>
            </a:r>
            <a:r>
              <a:rPr lang="af-ZA" dirty="0">
                <a:ea typeface="+mn-lt"/>
                <a:cs typeface="+mn-lt"/>
              </a:rPr>
              <a:t> Families / ed. by Field Marilyn J., Behrman Richard E. –– Washington (DC) : </a:t>
            </a:r>
            <a:r>
              <a:rPr lang="af-ZA" dirty="0" err="1">
                <a:ea typeface="+mn-lt"/>
                <a:cs typeface="+mn-lt"/>
              </a:rPr>
              <a:t>National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Academies</a:t>
            </a:r>
            <a:r>
              <a:rPr lang="af-ZA" dirty="0">
                <a:ea typeface="+mn-lt"/>
                <a:cs typeface="+mn-lt"/>
              </a:rPr>
              <a:t> </a:t>
            </a:r>
            <a:r>
              <a:rPr lang="af-ZA" dirty="0" err="1">
                <a:ea typeface="+mn-lt"/>
                <a:cs typeface="+mn-lt"/>
              </a:rPr>
              <a:t>Press</a:t>
            </a:r>
            <a:r>
              <a:rPr lang="af-ZA" dirty="0">
                <a:ea typeface="+mn-lt"/>
                <a:cs typeface="+mn-lt"/>
              </a:rPr>
              <a:t> (US), 2003. –– ISBN: 0-309-08437-7.</a:t>
            </a:r>
            <a:endParaRPr lang="ru-RU" dirty="0">
              <a:cs typeface="Calibri" panose="020F0502020204030204"/>
            </a:endParaRPr>
          </a:p>
        </p:txBody>
      </p:sp>
      <p:pic>
        <p:nvPicPr>
          <p:cNvPr id="17" name="Рисунок 17">
            <a:extLst>
              <a:ext uri="{FF2B5EF4-FFF2-40B4-BE49-F238E27FC236}">
                <a16:creationId xmlns:a16="http://schemas.microsoft.com/office/drawing/2014/main" id="{C03AB86E-857F-4E56-B758-A45F88094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595" y="2142067"/>
            <a:ext cx="7279836" cy="3649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034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B388A-A3DE-4C10-B704-8CC03C98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Актуальность:</a:t>
            </a:r>
            <a:br>
              <a:rPr lang="ru-RU" dirty="0">
                <a:cs typeface="Calibri Light"/>
              </a:rPr>
            </a:br>
            <a:r>
              <a:rPr lang="ru-RU" dirty="0">
                <a:solidFill>
                  <a:srgbClr val="FFC000"/>
                </a:solidFill>
                <a:cs typeface="Calibri Light"/>
              </a:rPr>
              <a:t>Методы секвенирования нового поколения (NGS)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BA2EAFA-300A-4351-BE69-7AEE4ADC3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801" y="2122275"/>
            <a:ext cx="7979424" cy="3602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372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73CD0-95C4-49B2-B39B-32AD0B93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Актуальность:</a:t>
            </a:r>
            <a:br>
              <a:rPr lang="ru-RU" dirty="0">
                <a:cs typeface="Calibri Light"/>
              </a:rPr>
            </a:br>
            <a:r>
              <a:rPr lang="ru-RU" sz="3100" dirty="0">
                <a:solidFill>
                  <a:srgbClr val="FFC000"/>
                </a:solidFill>
                <a:cs typeface="Calibri Light"/>
              </a:rPr>
              <a:t>Захват конформации хромосом "все против всех" (</a:t>
            </a:r>
            <a:r>
              <a:rPr lang="ru-RU" sz="3100" dirty="0" err="1">
                <a:solidFill>
                  <a:srgbClr val="FFC000"/>
                </a:solidFill>
                <a:cs typeface="Calibri Light"/>
              </a:rPr>
              <a:t>Hi</a:t>
            </a:r>
            <a:r>
              <a:rPr lang="ru-RU" sz="3100" dirty="0">
                <a:solidFill>
                  <a:srgbClr val="FFC000"/>
                </a:solidFill>
                <a:cs typeface="Calibri Light"/>
              </a:rPr>
              <a:t>-C)</a:t>
            </a:r>
          </a:p>
        </p:txBody>
      </p:sp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14D18F80-792F-4A45-9628-E863F0D5A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97" t="-3672" r="-2490" b="46610"/>
          <a:stretch/>
        </p:blipFill>
        <p:spPr>
          <a:xfrm>
            <a:off x="1532120" y="2069986"/>
            <a:ext cx="8438802" cy="3554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0A4C6F8F-151A-471C-81F1-5318A6CA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973548"/>
            <a:ext cx="7827659" cy="377825"/>
          </a:xfrm>
        </p:spPr>
        <p:txBody>
          <a:bodyPr/>
          <a:lstStyle/>
          <a:p>
            <a:r>
              <a:rPr lang="ru-RU" dirty="0" err="1">
                <a:ea typeface="+mn-lt"/>
                <a:cs typeface="+mn-lt"/>
              </a:rPr>
              <a:t>Comprehensive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Mapping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Long-Range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Interactions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Reveals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Folding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Principles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Human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Genome</a:t>
            </a:r>
            <a:r>
              <a:rPr lang="ru-RU" dirty="0">
                <a:ea typeface="+mn-lt"/>
                <a:cs typeface="+mn-lt"/>
              </a:rPr>
              <a:t> / </a:t>
            </a:r>
            <a:r>
              <a:rPr lang="ru-RU" dirty="0" err="1">
                <a:ea typeface="+mn-lt"/>
                <a:cs typeface="+mn-lt"/>
              </a:rPr>
              <a:t>Lieberman-Aiden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</a:t>
            </a:r>
            <a:r>
              <a:rPr lang="ru-RU" dirty="0">
                <a:ea typeface="+mn-lt"/>
                <a:cs typeface="+mn-lt"/>
              </a:rPr>
              <a:t>. // </a:t>
            </a:r>
            <a:r>
              <a:rPr lang="ru-RU" dirty="0" err="1">
                <a:ea typeface="+mn-lt"/>
                <a:cs typeface="+mn-lt"/>
              </a:rPr>
              <a:t>Science</a:t>
            </a:r>
            <a:r>
              <a:rPr lang="ru-RU" dirty="0">
                <a:ea typeface="+mn-lt"/>
                <a:cs typeface="+mn-lt"/>
              </a:rPr>
              <a:t>. — 2009. — Окт. — </a:t>
            </a:r>
            <a:r>
              <a:rPr lang="ru-RU" dirty="0" err="1">
                <a:ea typeface="+mn-lt"/>
                <a:cs typeface="+mn-lt"/>
              </a:rPr>
              <a:t>Vol</a:t>
            </a:r>
            <a:r>
              <a:rPr lang="ru-RU" dirty="0">
                <a:ea typeface="+mn-lt"/>
                <a:cs typeface="+mn-lt"/>
              </a:rPr>
              <a:t>. 326, </a:t>
            </a:r>
            <a:r>
              <a:rPr lang="ru-RU" dirty="0" err="1">
                <a:ea typeface="+mn-lt"/>
                <a:cs typeface="+mn-lt"/>
              </a:rPr>
              <a:t>no</a:t>
            </a:r>
            <a:r>
              <a:rPr lang="ru-RU" dirty="0">
                <a:ea typeface="+mn-lt"/>
                <a:cs typeface="+mn-lt"/>
              </a:rPr>
              <a:t>. 5950. — P. 289–293.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54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1A2B1-3B4D-4644-9473-149B015A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Актуальность:</a:t>
            </a:r>
            <a:br>
              <a:rPr lang="ru-RU" dirty="0">
                <a:cs typeface="Calibri Light"/>
              </a:rPr>
            </a:br>
            <a:r>
              <a:rPr lang="ru-RU" dirty="0" err="1">
                <a:solidFill>
                  <a:srgbClr val="FFC000"/>
                </a:solidFill>
                <a:cs typeface="Calibri Light"/>
              </a:rPr>
              <a:t>Exo</a:t>
            </a:r>
            <a:r>
              <a:rPr lang="ru-RU" dirty="0">
                <a:solidFill>
                  <a:srgbClr val="FFC000"/>
                </a:solidFill>
                <a:cs typeface="Calibri Light"/>
              </a:rPr>
              <a:t>-C = </a:t>
            </a:r>
            <a:r>
              <a:rPr lang="ru-RU" dirty="0" err="1">
                <a:solidFill>
                  <a:srgbClr val="FFC000"/>
                </a:solidFill>
                <a:cs typeface="Calibri Light"/>
              </a:rPr>
              <a:t>Hi</a:t>
            </a:r>
            <a:r>
              <a:rPr lang="ru-RU" dirty="0">
                <a:solidFill>
                  <a:srgbClr val="FFC000"/>
                </a:solidFill>
                <a:cs typeface="Calibri Light"/>
              </a:rPr>
              <a:t>-C + </a:t>
            </a:r>
            <a:r>
              <a:rPr lang="ru-RU" dirty="0" err="1">
                <a:solidFill>
                  <a:srgbClr val="FFC000"/>
                </a:solidFill>
                <a:cs typeface="Calibri Light"/>
              </a:rPr>
              <a:t>Экзомное</a:t>
            </a:r>
            <a:r>
              <a:rPr lang="ru-RU" dirty="0">
                <a:solidFill>
                  <a:srgbClr val="FFC000"/>
                </a:solidFill>
                <a:cs typeface="Calibri Light"/>
              </a:rPr>
              <a:t> обогащение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2A07A0C5-304E-4BD2-AA3D-85D529D16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229" y="2142067"/>
            <a:ext cx="7078921" cy="3824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16B0-DFC5-40AD-A76D-60763F7A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138304"/>
            <a:ext cx="9712064" cy="377825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[1] </a:t>
            </a:r>
            <a:r>
              <a:rPr lang="ru-RU" err="1">
                <a:ea typeface="+mn-lt"/>
                <a:cs typeface="+mn-lt"/>
              </a:rPr>
              <a:t>Mozheiko</a:t>
            </a:r>
            <a:r>
              <a:rPr lang="ru-RU" dirty="0">
                <a:ea typeface="+mn-lt"/>
                <a:cs typeface="+mn-lt"/>
              </a:rPr>
              <a:t> E. A., </a:t>
            </a:r>
            <a:r>
              <a:rPr lang="ru-RU" err="1">
                <a:ea typeface="+mn-lt"/>
                <a:cs typeface="+mn-lt"/>
              </a:rPr>
              <a:t>Fishman</a:t>
            </a:r>
            <a:r>
              <a:rPr lang="ru-RU" dirty="0">
                <a:ea typeface="+mn-lt"/>
                <a:cs typeface="+mn-lt"/>
              </a:rPr>
              <a:t> V. S. </a:t>
            </a:r>
            <a:r>
              <a:rPr lang="ru-RU" err="1">
                <a:ea typeface="+mn-lt"/>
                <a:cs typeface="+mn-lt"/>
              </a:rPr>
              <a:t>Detection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Point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Mutations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Chromosomal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Translocations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Based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Massive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Parallel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Sequencing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Enriched</a:t>
            </a:r>
            <a:r>
              <a:rPr lang="ru-RU" dirty="0">
                <a:ea typeface="+mn-lt"/>
                <a:cs typeface="+mn-lt"/>
              </a:rPr>
              <a:t> 3C </a:t>
            </a:r>
            <a:r>
              <a:rPr lang="ru-RU" err="1">
                <a:ea typeface="+mn-lt"/>
                <a:cs typeface="+mn-lt"/>
              </a:rPr>
              <a:t>Libraries</a:t>
            </a:r>
            <a:r>
              <a:rPr lang="ru-RU" dirty="0">
                <a:ea typeface="+mn-lt"/>
                <a:cs typeface="+mn-lt"/>
              </a:rPr>
              <a:t> // </a:t>
            </a:r>
            <a:r>
              <a:rPr lang="ru-RU" err="1">
                <a:ea typeface="+mn-lt"/>
                <a:cs typeface="+mn-lt"/>
              </a:rPr>
              <a:t>Russ</a:t>
            </a:r>
            <a:r>
              <a:rPr lang="ru-RU" dirty="0">
                <a:ea typeface="+mn-lt"/>
                <a:cs typeface="+mn-lt"/>
              </a:rPr>
              <a:t> J </a:t>
            </a:r>
            <a:r>
              <a:rPr lang="ru-RU" err="1">
                <a:ea typeface="+mn-lt"/>
                <a:cs typeface="+mn-lt"/>
              </a:rPr>
              <a:t>Genet</a:t>
            </a:r>
            <a:r>
              <a:rPr lang="ru-RU" dirty="0">
                <a:ea typeface="+mn-lt"/>
                <a:cs typeface="+mn-lt"/>
              </a:rPr>
              <a:t>. — 2019. — Окт. — </a:t>
            </a:r>
            <a:r>
              <a:rPr lang="ru-RU" err="1">
                <a:ea typeface="+mn-lt"/>
                <a:cs typeface="+mn-lt"/>
              </a:rPr>
              <a:t>Vol</a:t>
            </a:r>
            <a:r>
              <a:rPr lang="ru-RU" dirty="0">
                <a:ea typeface="+mn-lt"/>
                <a:cs typeface="+mn-lt"/>
              </a:rPr>
              <a:t>. 55, </a:t>
            </a:r>
            <a:r>
              <a:rPr lang="ru-RU" err="1">
                <a:ea typeface="+mn-lt"/>
                <a:cs typeface="+mn-lt"/>
              </a:rPr>
              <a:t>no</a:t>
            </a:r>
            <a:r>
              <a:rPr lang="ru-RU" dirty="0">
                <a:ea typeface="+mn-lt"/>
                <a:cs typeface="+mn-lt"/>
              </a:rPr>
              <a:t>. 10. — P. 1273–1281.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50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A93D4-6D90-49F2-A1EC-866AEB0F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Цели и задачи исследования</a:t>
            </a:r>
            <a:br>
              <a:rPr lang="ru-RU" dirty="0">
                <a:cs typeface="Calibri Light"/>
              </a:rPr>
            </a:b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2F841E7-41DB-4CBC-82E8-197BDC25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ea typeface="+mn-lt"/>
                <a:cs typeface="+mn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Сравнение эффективности методов </a:t>
            </a:r>
            <a:r>
              <a:rPr lang="ru-RU" dirty="0" err="1">
                <a:ea typeface="+mn-lt"/>
                <a:cs typeface="+mn-lt"/>
              </a:rPr>
              <a:t>Exo</a:t>
            </a:r>
            <a:r>
              <a:rPr lang="ru-RU" dirty="0">
                <a:ea typeface="+mn-lt"/>
                <a:cs typeface="+mn-lt"/>
              </a:rPr>
              <a:t>-C, </a:t>
            </a:r>
            <a:r>
              <a:rPr lang="ru-RU" dirty="0" err="1">
                <a:ea typeface="+mn-lt"/>
                <a:cs typeface="+mn-lt"/>
              </a:rPr>
              <a:t>полногеномного</a:t>
            </a:r>
            <a:r>
              <a:rPr lang="ru-RU" dirty="0">
                <a:ea typeface="+mn-lt"/>
                <a:cs typeface="+mn-lt"/>
              </a:rPr>
              <a:t> секвенирования и </a:t>
            </a:r>
            <a:r>
              <a:rPr lang="ru-RU" dirty="0" err="1">
                <a:ea typeface="+mn-lt"/>
                <a:cs typeface="+mn-lt"/>
              </a:rPr>
              <a:t>экзомного</a:t>
            </a:r>
            <a:r>
              <a:rPr lang="ru-RU" dirty="0">
                <a:ea typeface="+mn-lt"/>
                <a:cs typeface="+mn-lt"/>
              </a:rPr>
              <a:t> секвенирования для поиска точечных полиморфизмов в геномах клеток человека.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b="1" dirty="0">
                <a:cs typeface="Calibri"/>
              </a:rPr>
              <a:t>Задачи: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ru-RU" dirty="0">
                <a:cs typeface="Calibri"/>
              </a:rPr>
              <a:t>Разработать биоинформационный протокол анализа данных секвенирования </a:t>
            </a:r>
            <a:r>
              <a:rPr lang="ru-RU" dirty="0" err="1">
                <a:cs typeface="Calibri"/>
              </a:rPr>
              <a:t>Exo</a:t>
            </a:r>
            <a:r>
              <a:rPr lang="ru-RU" dirty="0">
                <a:cs typeface="Calibri"/>
              </a:rPr>
              <a:t>-C-библиотек.</a:t>
            </a:r>
            <a:endParaRPr lang="ru-RU" dirty="0">
              <a:ea typeface="+mn-lt"/>
              <a:cs typeface="+mn-lt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ru-RU" dirty="0">
                <a:cs typeface="Calibri"/>
              </a:rPr>
              <a:t>Проанализировать доступные данные WGS, WES, </a:t>
            </a:r>
            <a:r>
              <a:rPr lang="ru-RU" dirty="0" err="1">
                <a:cs typeface="Calibri"/>
              </a:rPr>
              <a:t>Hi</a:t>
            </a:r>
            <a:r>
              <a:rPr lang="ru-RU" dirty="0">
                <a:cs typeface="Calibri"/>
              </a:rPr>
              <a:t>-C и </a:t>
            </a:r>
            <a:r>
              <a:rPr lang="ru-RU" dirty="0" err="1">
                <a:cs typeface="Calibri"/>
              </a:rPr>
              <a:t>Exo</a:t>
            </a:r>
            <a:r>
              <a:rPr lang="ru-RU" dirty="0">
                <a:cs typeface="Calibri"/>
              </a:rPr>
              <a:t>-C- секвенирования для клеточной линии K562.</a:t>
            </a:r>
            <a:endParaRPr lang="ru-RU" dirty="0">
              <a:ea typeface="+mn-lt"/>
              <a:cs typeface="+mn-lt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ru-RU" dirty="0">
                <a:cs typeface="Calibri"/>
              </a:rPr>
              <a:t>Сравнить точечные генетические варианты в геноме клеток K562, детектируемые при использовании WGS и WES, с таковыми, найденными методом </a:t>
            </a:r>
            <a:r>
              <a:rPr lang="ru-RU" dirty="0" err="1">
                <a:cs typeface="Calibri"/>
              </a:rPr>
              <a:t>Exo</a:t>
            </a:r>
            <a:r>
              <a:rPr lang="ru-RU" dirty="0">
                <a:cs typeface="Calibri" panose="020F0502020204030204"/>
              </a:rPr>
              <a:t>-C.</a:t>
            </a:r>
          </a:p>
        </p:txBody>
      </p:sp>
    </p:spTree>
    <p:extLst>
      <p:ext uri="{BB962C8B-B14F-4D97-AF65-F5344CB8AC3E}">
        <p14:creationId xmlns:p14="http://schemas.microsoft.com/office/powerpoint/2010/main" val="6117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2DE55-2103-4D91-9429-5BFD17AA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Результаты:</a:t>
            </a:r>
            <a:br>
              <a:rPr lang="ru-RU" dirty="0">
                <a:cs typeface="Calibri Light"/>
              </a:rPr>
            </a:br>
            <a:r>
              <a:rPr lang="ru-RU" sz="3200">
                <a:solidFill>
                  <a:srgbClr val="FFC000"/>
                </a:solidFill>
                <a:ea typeface="+mj-lt"/>
                <a:cs typeface="+mj-lt"/>
              </a:rPr>
              <a:t>секвенирование Exo-C-библиотек</a:t>
            </a:r>
            <a:endParaRPr lang="ru-RU" dirty="0">
              <a:solidFill>
                <a:srgbClr val="FFC000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81B3E9-2317-493E-957E-E7A5B4419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10300"/>
            <a:ext cx="10131425" cy="38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Характеристики </a:t>
            </a:r>
            <a:r>
              <a:rPr lang="ru-RU">
                <a:ea typeface="+mn-lt"/>
                <a:cs typeface="+mn-lt"/>
              </a:rPr>
              <a:t>качества</a:t>
            </a:r>
            <a:r>
              <a:rPr lang="ru-RU" dirty="0">
                <a:ea typeface="+mn-lt"/>
                <a:cs typeface="+mn-lt"/>
              </a:rPr>
              <a:t> секвенирования </a:t>
            </a:r>
            <a:r>
              <a:rPr lang="ru-RU" dirty="0" err="1">
                <a:ea typeface="+mn-lt"/>
                <a:cs typeface="+mn-lt"/>
              </a:rPr>
              <a:t>Exo</a:t>
            </a:r>
            <a:r>
              <a:rPr lang="ru-RU" dirty="0">
                <a:ea typeface="+mn-lt"/>
                <a:cs typeface="+mn-lt"/>
              </a:rPr>
              <a:t>-C-библиотек:</a:t>
            </a:r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8D841E8-1ECF-4242-ABBB-13FC8119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088289"/>
            <a:ext cx="10608464" cy="377825"/>
          </a:xfrm>
        </p:spPr>
        <p:txBody>
          <a:bodyPr/>
          <a:lstStyle/>
          <a:p>
            <a:r>
              <a:rPr lang="af-ZA" dirty="0"/>
              <a:t>[1] Gridina M., Mozheiko E., Fishman V. A cookbook of DNase Hi-C // </a:t>
            </a:r>
            <a:r>
              <a:rPr lang="af-ZA">
                <a:ea typeface="+mn-lt"/>
                <a:cs typeface="+mn-lt"/>
              </a:rPr>
              <a:t>Epigenetics &amp; Chromatin</a:t>
            </a:r>
            <a:r>
              <a:rPr lang="af-ZA" dirty="0"/>
              <a:t>. — in press.</a:t>
            </a:r>
          </a:p>
          <a:p>
            <a:r>
              <a:rPr lang="af-ZA">
                <a:ea typeface="+mn-lt"/>
                <a:cs typeface="+mn-lt"/>
              </a:rPr>
              <a:t>[2] Mapping 3D genome architecture through in situ DNase Hi-C / Ramani Vijay, Cusanovich Darren A, et al. // Nat Protoc. — 2016. — Sep. — Vol. 11, no. 11. — P. 2104–2121.</a:t>
            </a:r>
            <a:endParaRPr lang="af-ZA"/>
          </a:p>
          <a:p>
            <a:r>
              <a:rPr lang="af-ZA">
                <a:ea typeface="+mn-lt"/>
                <a:cs typeface="+mn-lt"/>
              </a:rPr>
              <a:t>[3] Using DNase Hi-C techniques to map global and local three-dimensional genome architecture at high resolution / Ma Wenxiu, Ay Ferhat, et al. // Methods. — 2018. — June. — Vol. 142. — P. 59–73.</a:t>
            </a:r>
          </a:p>
          <a:p>
            <a:r>
              <a:rPr lang="af-ZA">
                <a:ea typeface="+mn-lt"/>
                <a:cs typeface="+mn-lt"/>
              </a:rPr>
              <a:t>[4] Sequencing depth and coverage: key considerations in genomic analyses / Sims David, et.al. // Nat Rev Genet. — 2014. — Jan. — Vol. 15, no. 2. — P. 121–132.</a:t>
            </a:r>
            <a:endParaRPr lang="af-ZA"/>
          </a:p>
          <a:p>
            <a:r>
              <a:rPr lang="af-ZA">
                <a:ea typeface="+mn-lt"/>
                <a:cs typeface="+mn-lt"/>
              </a:rPr>
              <a:t>[5] Roche. — SeqCap EZ HyperCap Workflow User’s Guide v2.3 : 2018. — June.</a:t>
            </a:r>
            <a:endParaRPr lang="af-ZA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CBA3A34-F3E0-4C9B-8D68-47FDAA6C7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815771"/>
              </p:ext>
            </p:extLst>
          </p:nvPr>
        </p:nvGraphicFramePr>
        <p:xfrm>
          <a:off x="682831" y="2816890"/>
          <a:ext cx="10761308" cy="255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233">
                  <a:extLst>
                    <a:ext uri="{9D8B030D-6E8A-4147-A177-3AD203B41FA5}">
                      <a16:colId xmlns:a16="http://schemas.microsoft.com/office/drawing/2014/main" val="1012701082"/>
                    </a:ext>
                  </a:extLst>
                </a:gridCol>
                <a:gridCol w="964135">
                  <a:extLst>
                    <a:ext uri="{9D8B030D-6E8A-4147-A177-3AD203B41FA5}">
                      <a16:colId xmlns:a16="http://schemas.microsoft.com/office/drawing/2014/main" val="1600297957"/>
                    </a:ext>
                  </a:extLst>
                </a:gridCol>
                <a:gridCol w="1040639">
                  <a:extLst>
                    <a:ext uri="{9D8B030D-6E8A-4147-A177-3AD203B41FA5}">
                      <a16:colId xmlns:a16="http://schemas.microsoft.com/office/drawing/2014/main" val="2991207895"/>
                    </a:ext>
                  </a:extLst>
                </a:gridCol>
                <a:gridCol w="2492301">
                  <a:extLst>
                    <a:ext uri="{9D8B030D-6E8A-4147-A177-3AD203B41FA5}">
                      <a16:colId xmlns:a16="http://schemas.microsoft.com/office/drawing/2014/main" val="3888229541"/>
                    </a:ext>
                  </a:extLst>
                </a:gridCol>
              </a:tblGrid>
              <a:tr h="235775">
                <a:tc>
                  <a:txBody>
                    <a:bodyPr/>
                    <a:lstStyle/>
                    <a:p>
                      <a:r>
                        <a:rPr lang="ru-RU" sz="1200"/>
                        <a:t>Параметр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ExoC-19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ExoC-20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Референсные </a:t>
                      </a:r>
                      <a:r>
                        <a:rPr lang="ru-RU" sz="1200"/>
                        <a:t>значения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06685"/>
                  </a:ext>
                </a:extLst>
              </a:tr>
              <a:tr h="212958">
                <a:tc>
                  <a:txBody>
                    <a:bodyPr/>
                    <a:lstStyle/>
                    <a:p>
                      <a:r>
                        <a:rPr lang="ru-RU" sz="1200"/>
                        <a:t>Глубина Hi-C секвенирования, млн прочтений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>
                          <a:latin typeface="Calibri"/>
                        </a:rPr>
                        <a:t>136.6</a:t>
                      </a:r>
                      <a:endParaRPr lang="ru-RU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>
                          <a:latin typeface="Calibri"/>
                        </a:rPr>
                        <a:t>109.4</a:t>
                      </a:r>
                      <a:endParaRPr lang="ru-RU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>
                          <a:latin typeface="Calibri"/>
                        </a:rPr>
                        <a:t>&gt;100 </a:t>
                      </a:r>
                      <a:r>
                        <a:rPr lang="ru-RU" sz="1200" b="1" i="0" u="none" strike="noStrike" noProof="0">
                          <a:solidFill>
                            <a:schemeClr val="accent1"/>
                          </a:solidFill>
                        </a:rPr>
                        <a:t>[4]</a:t>
                      </a:r>
                      <a:endParaRPr lang="ru-RU" sz="12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63273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r>
                        <a:rPr lang="ru-RU" sz="1200"/>
                        <a:t>Глубина экзомного секвенирования, bp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>
                          <a:latin typeface="Calibri"/>
                        </a:rPr>
                        <a:t>2.05 · 10</a:t>
                      </a:r>
                      <a:r>
                        <a:rPr lang="ru-RU" sz="1200" b="0" i="0" u="none" strike="noStrike" baseline="30000" noProof="0">
                          <a:latin typeface="Calibri"/>
                        </a:rPr>
                        <a:t>10</a:t>
                      </a:r>
                      <a:endParaRPr lang="ru-RU" sz="1200" baseline="30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>
                          <a:latin typeface="Calibri"/>
                        </a:rPr>
                        <a:t>1.64 · 10</a:t>
                      </a:r>
                      <a:r>
                        <a:rPr lang="ru-RU" sz="1200" b="0" i="0" u="none" strike="noStrike" baseline="30000" noProof="0">
                          <a:latin typeface="Calibri"/>
                        </a:rPr>
                        <a:t>10</a:t>
                      </a:r>
                      <a:r>
                        <a:rPr lang="ru-RU" sz="1200" b="0" i="0" u="none" strike="noStrike" noProof="0" dirty="0">
                          <a:latin typeface="Calibri"/>
                        </a:rPr>
                        <a:t> </a:t>
                      </a:r>
                      <a:endParaRPr lang="ru-RU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>
                          <a:latin typeface="Calibri"/>
                        </a:rPr>
                        <a:t>&gt;10</a:t>
                      </a:r>
                      <a:r>
                        <a:rPr lang="ru-RU" sz="1200" b="0" i="0" u="none" strike="noStrike" baseline="30000" noProof="0">
                          <a:latin typeface="Calibri"/>
                        </a:rPr>
                        <a:t>10 </a:t>
                      </a:r>
                      <a:r>
                        <a:rPr lang="ru-RU" sz="1200" b="1" i="0" u="none" strike="noStrike" baseline="0" noProof="0">
                          <a:solidFill>
                            <a:schemeClr val="accent1"/>
                          </a:solidFill>
                        </a:rPr>
                        <a:t>[4]</a:t>
                      </a:r>
                      <a:endParaRPr lang="ru-RU" sz="1200" b="0" i="0" u="none" strike="noStrike" baseline="0" noProof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67942"/>
                  </a:ext>
                </a:extLst>
              </a:tr>
              <a:tr h="311832">
                <a:tc>
                  <a:txBody>
                    <a:bodyPr/>
                    <a:lstStyle/>
                    <a:p>
                      <a:r>
                        <a:rPr lang="ru-RU" sz="1200"/>
                        <a:t>Доля экзома, имеющего г</a:t>
                      </a:r>
                      <a:r>
                        <a:rPr lang="ru-RU" sz="1200" b="0" i="0" u="none" strike="noStrike" noProof="0">
                          <a:latin typeface="Calibri"/>
                        </a:rPr>
                        <a:t>лубину покрытия </a:t>
                      </a:r>
                      <a:r>
                        <a:rPr lang="ru-RU" sz="1200" b="0" i="0" u="none" strike="noStrike" noProof="0" dirty="0">
                          <a:latin typeface="Calibri"/>
                        </a:rPr>
                        <a:t>более </a:t>
                      </a:r>
                      <a:r>
                        <a:rPr lang="ru-RU" sz="1200" b="0" i="0" u="none" strike="noStrike" noProof="0">
                          <a:latin typeface="Calibri"/>
                        </a:rPr>
                        <a:t>10 прочтений, %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>
                          <a:latin typeface="Calibri"/>
                        </a:rPr>
                        <a:t>91.68</a:t>
                      </a:r>
                      <a:endParaRPr lang="ru-RU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>
                          <a:latin typeface="Calibri"/>
                        </a:rPr>
                        <a:t>72.58</a:t>
                      </a:r>
                      <a:endParaRPr lang="ru-RU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&gt;90 </a:t>
                      </a:r>
                      <a:r>
                        <a:rPr lang="ru-RU" sz="1200" b="1" i="0" u="none" strike="noStrike" noProof="0">
                          <a:solidFill>
                            <a:schemeClr val="accent1"/>
                          </a:solidFill>
                          <a:latin typeface="Calibri"/>
                        </a:rPr>
                        <a:t>[4]</a:t>
                      </a:r>
                      <a:endParaRPr lang="ru-RU" sz="12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4665"/>
                  </a:ext>
                </a:extLst>
              </a:tr>
              <a:tr h="578029">
                <a:tc>
                  <a:txBody>
                    <a:bodyPr/>
                    <a:lstStyle/>
                    <a:p>
                      <a:r>
                        <a:rPr lang="ru-RU" sz="1200" dirty="0"/>
                        <a:t>Среднее покрытие в экзоме, </a:t>
                      </a:r>
                      <a:r>
                        <a:rPr lang="ru-RU" sz="1200"/>
                        <a:t>прочтений/bp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60.51</a:t>
                      </a:r>
                      <a:endParaRPr lang="ru-RU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14.88</a:t>
                      </a:r>
                      <a:endParaRPr lang="ru-RU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10 - минимум</a:t>
                      </a:r>
                      <a:endParaRPr lang="ru-RU" sz="1200" dirty="0"/>
                    </a:p>
                    <a:p>
                      <a:pPr lvl="0">
                        <a:buNone/>
                      </a:pPr>
                      <a:r>
                        <a:rPr lang="ru-RU" sz="1200"/>
                        <a:t>&gt;15 - гомозиготные SNV</a:t>
                      </a:r>
                      <a:endParaRPr lang="ru-RU" sz="1200" dirty="0"/>
                    </a:p>
                    <a:p>
                      <a:pPr lvl="0">
                        <a:buNone/>
                      </a:pPr>
                      <a:r>
                        <a:rPr lang="ru-RU" sz="1200"/>
                        <a:t>&gt;33 - гетерозиготные SNV </a:t>
                      </a:r>
                      <a:r>
                        <a:rPr lang="ru-RU" sz="1200" b="1" i="0" u="none" strike="noStrike" noProof="0">
                          <a:solidFill>
                            <a:schemeClr val="accent1"/>
                          </a:solidFill>
                          <a:latin typeface="Calibri"/>
                        </a:rPr>
                        <a:t>[4]</a:t>
                      </a:r>
                      <a:endParaRPr lang="ru-RU" sz="12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1188"/>
                  </a:ext>
                </a:extLst>
              </a:tr>
              <a:tr h="2205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dirty="0"/>
                        <a:t>Доля дубликатов, </a:t>
                      </a:r>
                      <a:r>
                        <a:rPr lang="ru-RU" sz="1200" b="0" i="0" u="none" strike="noStrike" noProof="0">
                          <a:latin typeface="Calibri"/>
                        </a:rPr>
                        <a:t>отражающая качество стадии ПЦР, </a:t>
                      </a:r>
                      <a:r>
                        <a:rPr lang="ru-RU" sz="1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noProof="0">
                          <a:latin typeface="Calibri"/>
                        </a:rPr>
                        <a:t>18.86</a:t>
                      </a:r>
                      <a:endParaRPr lang="ru-RU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/>
                        <a:t>15.00</a:t>
                      </a:r>
                      <a:endParaRPr lang="ru-RU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/>
                        <a:t>&lt;10 </a:t>
                      </a:r>
                      <a:r>
                        <a:rPr lang="ru-RU" sz="1200" b="1" i="0" u="none" strike="noStrike" noProof="0">
                          <a:solidFill>
                            <a:schemeClr val="accent1"/>
                          </a:solidFill>
                          <a:latin typeface="Calibri"/>
                        </a:rPr>
                        <a:t>[4]</a:t>
                      </a:r>
                      <a:endParaRPr lang="ru-RU" sz="12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83391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 dirty="0">
                          <a:latin typeface="Calibri"/>
                        </a:rPr>
                        <a:t>Отношение среднего покрытия вне и внутри экзома (т</a:t>
                      </a:r>
                      <a:r>
                        <a:rPr lang="ru-RU" sz="1200"/>
                        <a:t>аргетное обогащение),</a:t>
                      </a:r>
                      <a:endParaRPr lang="ru-RU" sz="1200" dirty="0"/>
                    </a:p>
                    <a:p>
                      <a:pPr lvl="0">
                        <a:buNone/>
                      </a:pPr>
                      <a:r>
                        <a:rPr lang="ru-RU" sz="1200"/>
                        <a:t>панель Roche MedExome размером 46 Mbp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noProof="0">
                          <a:latin typeface="Calibri"/>
                        </a:rPr>
                        <a:t>10.89</a:t>
                      </a:r>
                      <a:endParaRPr lang="ru-RU" sz="1200" dirty="0"/>
                    </a:p>
                    <a:p>
                      <a:pPr lvl="0">
                        <a:buNone/>
                      </a:pPr>
                      <a:endParaRPr lang="ru-RU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/>
                        <a:t>1.92</a:t>
                      </a:r>
                      <a:endParaRPr lang="ru-RU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/>
                        <a:t>&gt;75 - для таргетной панели размером 40 Mbp </a:t>
                      </a:r>
                      <a:r>
                        <a:rPr lang="ru-RU" sz="1200" b="1" i="0" u="none" strike="noStrike" noProof="0">
                          <a:solidFill>
                            <a:schemeClr val="accent1"/>
                          </a:solidFill>
                          <a:latin typeface="Calibri"/>
                        </a:rPr>
                        <a:t>[5]</a:t>
                      </a:r>
                      <a:endParaRPr lang="ru-RU" sz="12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25338"/>
                  </a:ext>
                </a:extLst>
              </a:tr>
            </a:tbl>
          </a:graphicData>
        </a:graphic>
      </p:graphicFrame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A08B2A41-E5CA-4EDF-875E-E06D0221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994" y="5603006"/>
            <a:ext cx="1353065" cy="12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3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629E2-1DCB-4FD1-87E4-6E3F8645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8" y="335919"/>
            <a:ext cx="10131427" cy="5667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ea typeface="+mj-lt"/>
                <a:cs typeface="+mj-lt"/>
              </a:rPr>
              <a:t>Базовая схема обработки результатов NGS</a:t>
            </a:r>
            <a:endParaRPr lang="ru-RU" sz="2400">
              <a:cs typeface="Calibri Ligh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D6B45DE-7A6F-4AF4-95A5-9486798B47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0251" r="-118" b="10518"/>
          <a:stretch/>
        </p:blipFill>
        <p:spPr>
          <a:xfrm>
            <a:off x="1711411" y="1158653"/>
            <a:ext cx="8770137" cy="4547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27EFFE-8471-4FBE-955A-9A92F7E2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086818"/>
            <a:ext cx="7827659" cy="377825"/>
          </a:xfrm>
        </p:spPr>
        <p:txBody>
          <a:bodyPr/>
          <a:lstStyle/>
          <a:p>
            <a:r>
              <a:rPr lang="af-ZA"/>
              <a:t>From FastQ Data to High-Confidence Variant Calls: The Genome Analysis Toolkit Best Practices Pipeline / Auwera Geraldine A., Carneiro Mauricio O., Hartl Christopher, Poplin Ryan, del Angel Guillermo, Levy-Moonshine Ami, Jordan Tadeusz, Shakir Khalid, Roazen David, Thibault Joel, Banks Eric, Garimella Kiran V., Altshuler David, Gabriel Stacey, and DePristo Mark A. // Current Protocols in Bioinformatics. — 2013. — </a:t>
            </a:r>
            <a:r>
              <a:rPr lang="ru-RU"/>
              <a:t>Окт. — </a:t>
            </a:r>
            <a:r>
              <a:rPr lang="af-ZA"/>
              <a:t>Vol. 43, no. 1.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7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36A3E-F110-4EB5-90F7-58970377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64" y="387272"/>
            <a:ext cx="10131427" cy="5667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Принципиальная схема </a:t>
            </a:r>
            <a:r>
              <a:rPr lang="ru-RU" dirty="0" err="1">
                <a:ea typeface="+mj-lt"/>
                <a:cs typeface="+mj-lt"/>
              </a:rPr>
              <a:t>пайплайна</a:t>
            </a:r>
            <a:r>
              <a:rPr lang="ru-RU" dirty="0">
                <a:ea typeface="+mj-lt"/>
                <a:cs typeface="+mj-lt"/>
              </a:rPr>
              <a:t> для обработки </a:t>
            </a:r>
            <a:r>
              <a:rPr lang="ru-RU" dirty="0" err="1">
                <a:ea typeface="+mj-lt"/>
                <a:cs typeface="+mj-lt"/>
              </a:rPr>
              <a:t>Exo</a:t>
            </a:r>
            <a:r>
              <a:rPr lang="ru-RU" dirty="0">
                <a:ea typeface="+mj-lt"/>
                <a:cs typeface="+mj-lt"/>
              </a:rPr>
              <a:t>-C-данных</a:t>
            </a:r>
            <a:endParaRPr lang="ru-RU" sz="2700" dirty="0">
              <a:cs typeface="Calibri Light" panose="020F0302020204030204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0EEF725-F1DB-438E-81FB-F545F3B795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95" t="2240" r="1130" b="11040"/>
          <a:stretch/>
        </p:blipFill>
        <p:spPr>
          <a:xfrm>
            <a:off x="2103510" y="1288371"/>
            <a:ext cx="7977999" cy="5033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0353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Celestial</vt:lpstr>
      <vt:lpstr>Разработка инструментов для поиска клинически значимых полиморфизмов в геноме человека на основе данных секвенирования 3C-библиотек </vt:lpstr>
      <vt:lpstr>Актуальность: Детская смертность от генетических аномалий</vt:lpstr>
      <vt:lpstr>Актуальность: Методы секвенирования нового поколения (NGS)</vt:lpstr>
      <vt:lpstr>Актуальность: Захват конформации хромосом "все против всех" (Hi-C)</vt:lpstr>
      <vt:lpstr>Актуальность: Exo-C = Hi-C + Экзомное обогащение</vt:lpstr>
      <vt:lpstr>Цели и задачи исследования </vt:lpstr>
      <vt:lpstr>Результаты: секвенирование Exo-C-библиотек</vt:lpstr>
      <vt:lpstr>Базовая схема обработки результатов NGS</vt:lpstr>
      <vt:lpstr>Принципиальная схема пайплайна для обработки Exo-C-данных</vt:lpstr>
      <vt:lpstr>Результаты: контрольные данные секвенирования линии K562</vt:lpstr>
      <vt:lpstr>Результаты: Сравнение контрольных и тестовых данных секвенирования</vt:lpstr>
      <vt:lpstr>Предварительные выводы</vt:lpstr>
      <vt:lpstr>План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2157</cp:revision>
  <dcterms:created xsi:type="dcterms:W3CDTF">2021-01-18T12:52:42Z</dcterms:created>
  <dcterms:modified xsi:type="dcterms:W3CDTF">2021-02-19T02:10:12Z</dcterms:modified>
</cp:coreProperties>
</file>