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9" r:id="rId4"/>
    <p:sldId id="281" r:id="rId5"/>
    <p:sldId id="303" r:id="rId6"/>
    <p:sldId id="257" r:id="rId7"/>
    <p:sldId id="263" r:id="rId8"/>
    <p:sldId id="258" r:id="rId9"/>
    <p:sldId id="264" r:id="rId10"/>
    <p:sldId id="265" r:id="rId11"/>
    <p:sldId id="266" r:id="rId12"/>
    <p:sldId id="304" r:id="rId13"/>
    <p:sldId id="305" r:id="rId14"/>
    <p:sldId id="306" r:id="rId15"/>
    <p:sldId id="307" r:id="rId16"/>
    <p:sldId id="310" r:id="rId17"/>
    <p:sldId id="312" r:id="rId18"/>
    <p:sldId id="311" r:id="rId19"/>
    <p:sldId id="316" r:id="rId20"/>
    <p:sldId id="321" r:id="rId21"/>
    <p:sldId id="331" r:id="rId22"/>
    <p:sldId id="322" r:id="rId23"/>
    <p:sldId id="317" r:id="rId24"/>
    <p:sldId id="318" r:id="rId25"/>
    <p:sldId id="319" r:id="rId26"/>
    <p:sldId id="328" r:id="rId27"/>
    <p:sldId id="308" r:id="rId28"/>
    <p:sldId id="260" r:id="rId29"/>
    <p:sldId id="309" r:id="rId30"/>
    <p:sldId id="261" r:id="rId31"/>
    <p:sldId id="280" r:id="rId32"/>
    <p:sldId id="292" r:id="rId33"/>
    <p:sldId id="313" r:id="rId34"/>
    <p:sldId id="314" r:id="rId35"/>
    <p:sldId id="302" r:id="rId36"/>
    <p:sldId id="296" r:id="rId37"/>
    <p:sldId id="297" r:id="rId38"/>
    <p:sldId id="299" r:id="rId39"/>
    <p:sldId id="300" r:id="rId40"/>
    <p:sldId id="301" r:id="rId41"/>
    <p:sldId id="323" r:id="rId42"/>
    <p:sldId id="272" r:id="rId43"/>
    <p:sldId id="273" r:id="rId44"/>
    <p:sldId id="275" r:id="rId45"/>
    <p:sldId id="278" r:id="rId46"/>
    <p:sldId id="330" r:id="rId47"/>
    <p:sldId id="284" r:id="rId48"/>
    <p:sldId id="298" r:id="rId49"/>
    <p:sldId id="285" r:id="rId50"/>
    <p:sldId id="294" r:id="rId51"/>
    <p:sldId id="329" r:id="rId52"/>
    <p:sldId id="324" r:id="rId53"/>
    <p:sldId id="282" r:id="rId54"/>
    <p:sldId id="295" r:id="rId55"/>
    <p:sldId id="283" r:id="rId56"/>
    <p:sldId id="325" r:id="rId57"/>
    <p:sldId id="288" r:id="rId58"/>
    <p:sldId id="289" r:id="rId59"/>
    <p:sldId id="290" r:id="rId60"/>
    <p:sldId id="326" r:id="rId61"/>
    <p:sldId id="327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4AB-32D3-4DF9-9DEC-D93E76F8CAE9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B8E5-CFBA-40BB-A27E-6BE790AC1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20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4AB-32D3-4DF9-9DEC-D93E76F8CAE9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B8E5-CFBA-40BB-A27E-6BE790AC1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83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4AB-32D3-4DF9-9DEC-D93E76F8CAE9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B8E5-CFBA-40BB-A27E-6BE790AC1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23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4AB-32D3-4DF9-9DEC-D93E76F8CAE9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B8E5-CFBA-40BB-A27E-6BE790AC1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47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4AB-32D3-4DF9-9DEC-D93E76F8CAE9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B8E5-CFBA-40BB-A27E-6BE790AC1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98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4AB-32D3-4DF9-9DEC-D93E76F8CAE9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B8E5-CFBA-40BB-A27E-6BE790AC1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61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4AB-32D3-4DF9-9DEC-D93E76F8CAE9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B8E5-CFBA-40BB-A27E-6BE790AC1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42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4AB-32D3-4DF9-9DEC-D93E76F8CAE9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B8E5-CFBA-40BB-A27E-6BE790AC1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8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4AB-32D3-4DF9-9DEC-D93E76F8CAE9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B8E5-CFBA-40BB-A27E-6BE790AC1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12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4AB-32D3-4DF9-9DEC-D93E76F8CAE9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B8E5-CFBA-40BB-A27E-6BE790AC1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3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4AB-32D3-4DF9-9DEC-D93E76F8CAE9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B8E5-CFBA-40BB-A27E-6BE790AC1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37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FA4AB-32D3-4DF9-9DEC-D93E76F8CAE9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8B8E5-CFBA-40BB-A27E-6BE790AC1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4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Sequencing Bloopers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Simon Andrews</a:t>
            </a:r>
          </a:p>
          <a:p>
            <a:r>
              <a:rPr lang="en-GB" dirty="0" smtClean="0"/>
              <a:t>Tim Stevens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812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Tile Problems – Consistent tile fail</a:t>
            </a:r>
            <a:endParaRPr lang="en-GB" dirty="0"/>
          </a:p>
        </p:txBody>
      </p:sp>
      <p:pic>
        <p:nvPicPr>
          <p:cNvPr id="8194" name="Picture 2" descr="C:\Users\andrewss\Desktop\consistent_tile_f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62050"/>
            <a:ext cx="7858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42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Tile problems – transient tile fail</a:t>
            </a:r>
            <a:endParaRPr lang="en-GB" dirty="0"/>
          </a:p>
        </p:txBody>
      </p:sp>
      <p:pic>
        <p:nvPicPr>
          <p:cNvPr id="7172" name="Picture 4" descr="C:\Users\andrewss\Desktop\transient_tile_f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1"/>
            <a:ext cx="7560840" cy="549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90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Sequence Repository Problems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89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Incorrect SRA extraction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GB" dirty="0" smtClean="0"/>
              <a:t>SRR443885 should be 2x50bp</a:t>
            </a:r>
          </a:p>
          <a:p>
            <a:r>
              <a:rPr lang="en-GB" dirty="0" smtClean="0"/>
              <a:t>NCBI metadata says it’s 2x75bp</a:t>
            </a:r>
          </a:p>
          <a:p>
            <a:r>
              <a:rPr lang="en-GB" dirty="0" smtClean="0"/>
              <a:t>When splitting with </a:t>
            </a:r>
            <a:r>
              <a:rPr lang="en-GB" dirty="0" err="1" smtClean="0"/>
              <a:t>fastq</a:t>
            </a:r>
            <a:r>
              <a:rPr lang="en-GB" dirty="0" smtClean="0"/>
              <a:t>-dump it makes: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7736" y="3465001"/>
            <a:ext cx="8239756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==&gt; SRR443885_1.fastq &lt;==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@SRR443885.1 HWI-ST216_0305:5:1101:1210:2098 length=75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NCAGAAGACAGCCACAGNTTNNNNNNNNNNNNNNNNNNNNNNNNNNNNNNNNNNNNNNNNNNNNNNNNNNNNNNN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==&gt; SRR443885_2.fastq &lt;==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@SRR443885.1 HWI-ST216_0305:5:1101:1210:2098 length=25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NNNNNNNNNNNNNNNNNNNNNNNNN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2040" y="6237312"/>
            <a:ext cx="4046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With no warnings / errors!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37377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Incorrect </a:t>
            </a:r>
            <a:r>
              <a:rPr lang="en-GB" dirty="0" err="1" smtClean="0"/>
              <a:t>Phred</a:t>
            </a:r>
            <a:r>
              <a:rPr lang="en-GB" dirty="0" smtClean="0"/>
              <a:t> Scores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411759" y="6309320"/>
            <a:ext cx="411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Found LOTS of examples of this in the SRA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62196" y="1268760"/>
            <a:ext cx="7013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“</a:t>
            </a:r>
            <a:r>
              <a:rPr lang="en-US" dirty="0" smtClean="0"/>
              <a:t>the NCBI SRA makes all its data available as standard Sanger FASTQ files </a:t>
            </a:r>
          </a:p>
          <a:p>
            <a:pPr algn="ctr"/>
            <a:r>
              <a:rPr lang="en-US" dirty="0" smtClean="0"/>
              <a:t>(even if originally from a </a:t>
            </a:r>
            <a:r>
              <a:rPr lang="en-US" dirty="0" err="1" smtClean="0"/>
              <a:t>Solexa</a:t>
            </a:r>
            <a:r>
              <a:rPr lang="en-US" dirty="0" smtClean="0"/>
              <a:t>/Illumina machine)”</a:t>
            </a:r>
          </a:p>
          <a:p>
            <a:pPr algn="ctr"/>
            <a:r>
              <a:rPr lang="en-GB" sz="1200" dirty="0" smtClean="0"/>
              <a:t>Nucleic Acids Res. 2010 Apr; 38(6): 1767–1771.</a:t>
            </a:r>
            <a:endParaRPr lang="en-GB" sz="1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74" y="2099757"/>
            <a:ext cx="7084804" cy="3381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47664" y="2132856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SRR619473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619672" y="5877272"/>
            <a:ext cx="2664296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Phred33 (Sanger)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679026" y="5517232"/>
            <a:ext cx="26642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Phred64 (Illumina)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976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Selectively submitted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SRR1769045</a:t>
            </a:r>
            <a:r>
              <a:rPr lang="en-GB" dirty="0" smtClean="0"/>
              <a:t> – Bisulphite sequencing (human)</a:t>
            </a:r>
          </a:p>
          <a:p>
            <a:pPr lvl="1"/>
            <a:r>
              <a:rPr lang="en-GB" dirty="0" smtClean="0"/>
              <a:t>Alignment efficiency 	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98.4%</a:t>
            </a:r>
          </a:p>
          <a:p>
            <a:pPr lvl="1"/>
            <a:r>
              <a:rPr lang="en-GB" dirty="0" err="1" smtClean="0"/>
              <a:t>CpG</a:t>
            </a:r>
            <a:r>
              <a:rPr lang="en-GB" dirty="0" smtClean="0"/>
              <a:t> Methylation 		39.5%</a:t>
            </a:r>
          </a:p>
          <a:p>
            <a:pPr lvl="1"/>
            <a:r>
              <a:rPr lang="en-GB" dirty="0" smtClean="0"/>
              <a:t>Non </a:t>
            </a:r>
            <a:r>
              <a:rPr lang="en-GB" dirty="0" err="1" smtClean="0"/>
              <a:t>CpG</a:t>
            </a:r>
            <a:r>
              <a:rPr lang="en-GB" dirty="0"/>
              <a:t> </a:t>
            </a:r>
            <a:r>
              <a:rPr lang="en-GB" dirty="0" smtClean="0"/>
              <a:t>Methylation 	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0.2%</a:t>
            </a:r>
          </a:p>
          <a:p>
            <a:pPr lvl="1"/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GB" dirty="0" smtClean="0"/>
              <a:t>Reads reported in supplemental		14,094,008</a:t>
            </a:r>
          </a:p>
          <a:p>
            <a:pPr lvl="1"/>
            <a:r>
              <a:rPr lang="en-GB" dirty="0" smtClean="0"/>
              <a:t>Reads found in GEO file			  8,143,728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26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Extraction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Wrong barcode annotation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011134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796136" y="1907540"/>
            <a:ext cx="2560735" cy="738664"/>
            <a:chOff x="5796136" y="1907540"/>
            <a:chExt cx="2560735" cy="738664"/>
          </a:xfrm>
        </p:grpSpPr>
        <p:sp>
          <p:nvSpPr>
            <p:cNvPr id="4" name="Rectangle 3"/>
            <p:cNvSpPr/>
            <p:nvPr/>
          </p:nvSpPr>
          <p:spPr>
            <a:xfrm>
              <a:off x="5796136" y="1916832"/>
              <a:ext cx="288032" cy="2880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234888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96380" y="1907540"/>
              <a:ext cx="1859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Expected barcode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380" y="2276872"/>
              <a:ext cx="2260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Not expected barcode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25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Contaminated Barcode Stocks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81" y="1484784"/>
            <a:ext cx="8571599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187729" y="2186280"/>
            <a:ext cx="2560735" cy="738664"/>
            <a:chOff x="5796136" y="1907540"/>
            <a:chExt cx="2560735" cy="738664"/>
          </a:xfrm>
        </p:grpSpPr>
        <p:sp>
          <p:nvSpPr>
            <p:cNvPr id="6" name="Rectangle 5"/>
            <p:cNvSpPr/>
            <p:nvPr/>
          </p:nvSpPr>
          <p:spPr>
            <a:xfrm>
              <a:off x="5796136" y="1916832"/>
              <a:ext cx="288032" cy="2880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96136" y="234888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380" y="1907540"/>
              <a:ext cx="1859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Expected barcode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380" y="2276872"/>
              <a:ext cx="2260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Not expected barcode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02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Odd sequence composition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7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3568" y="1916832"/>
            <a:ext cx="73448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live long enough, you'll make mistakes. But if you learn from them, you'll be a better person. </a:t>
            </a:r>
          </a:p>
        </p:txBody>
      </p:sp>
      <p:pic>
        <p:nvPicPr>
          <p:cNvPr id="18435" name="Picture 3" descr="C:\Users\andrewss\Desktop\bc-460x2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284984"/>
            <a:ext cx="43815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166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 through adapter</a:t>
            </a:r>
            <a:endParaRPr lang="en-GB" dirty="0"/>
          </a:p>
        </p:txBody>
      </p:sp>
      <p:pic>
        <p:nvPicPr>
          <p:cNvPr id="1026" name="Picture 2" descr="C:\Users\andrewss\Desktop\ind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82638"/>
            <a:ext cx="6664920" cy="499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479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522482" y="2286098"/>
            <a:ext cx="8163126" cy="3003933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457172" y="124405"/>
            <a:ext cx="8228110" cy="11443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000" dirty="0" smtClean="0">
                <a:latin typeface="Arial"/>
              </a:rPr>
              <a:t>Adapter dimer overload</a:t>
            </a:r>
            <a:endParaRPr dirty="0"/>
          </a:p>
        </p:txBody>
      </p:sp>
      <p:graphicFrame>
        <p:nvGraphicFramePr>
          <p:cNvPr id="38" name="Table 2"/>
          <p:cNvGraphicFramePr/>
          <p:nvPr/>
        </p:nvGraphicFramePr>
        <p:xfrm>
          <a:off x="426476" y="1154480"/>
          <a:ext cx="8390405" cy="1093736"/>
        </p:xfrm>
        <a:graphic>
          <a:graphicData uri="http://schemas.openxmlformats.org/drawingml/2006/table">
            <a:tbl>
              <a:tblPr/>
              <a:tblGrid>
                <a:gridCol w="5552676"/>
                <a:gridCol w="417332"/>
                <a:gridCol w="2420397"/>
              </a:tblGrid>
              <a:tr h="271393">
                <a:tc>
                  <a:txBody>
                    <a:bodyPr/>
                    <a:lstStyle/>
                    <a:p>
                      <a:r>
                        <a:rPr lang="en-GB" sz="800" b="1">
                          <a:latin typeface="Arial"/>
                        </a:rPr>
                        <a:t>Sequence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r>
                        <a:rPr lang="en-GB" sz="800" b="1">
                          <a:latin typeface="Arial"/>
                        </a:rPr>
                        <a:t>%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r>
                        <a:rPr lang="en-GB" sz="800">
                          <a:latin typeface="Arial"/>
                        </a:rPr>
                        <a:t>Possible Source</a:t>
                      </a:r>
                      <a:endParaRPr sz="1600"/>
                    </a:p>
                  </a:txBody>
                  <a:tcPr marL="82944" marR="82944" marT="41476" marB="41476"/>
                </a:tc>
              </a:tr>
              <a:tr h="280537">
                <a:tc>
                  <a:txBody>
                    <a:bodyPr/>
                    <a:lstStyle/>
                    <a:p>
                      <a:r>
                        <a:rPr lang="en-GB" sz="800">
                          <a:latin typeface="Arial"/>
                        </a:rPr>
                        <a:t>CCTAAGGAGATCGGAAGAGCGTCGTGTAGGGAAAGAGTGTAGATCTCGGTGGTCGCCGTATCATTAAAAAAAAAA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r>
                        <a:rPr lang="en-GB" sz="800">
                          <a:latin typeface="Arial"/>
                        </a:rPr>
                        <a:t>9.42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r>
                        <a:rPr lang="en-GB" sz="800">
                          <a:latin typeface="Arial"/>
                        </a:rPr>
                        <a:t>Illumina Single End PCR Primer 1</a:t>
                      </a:r>
                      <a:endParaRPr sz="1600"/>
                    </a:p>
                  </a:txBody>
                  <a:tcPr marL="82944" marR="82944" marT="41476" marB="41476"/>
                </a:tc>
              </a:tr>
              <a:tr h="271393">
                <a:tc>
                  <a:txBody>
                    <a:bodyPr/>
                    <a:lstStyle/>
                    <a:p>
                      <a:r>
                        <a:rPr lang="en-GB" sz="800">
                          <a:latin typeface="Arial"/>
                        </a:rPr>
                        <a:t>TCAATGAAGATCGGAAGAGCGTCGTGTAGGGAAAGAGTGTAGATCTCGGTGGTCGCCGTATCATTAAAAAAAAAA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r>
                        <a:rPr lang="en-GB" sz="800">
                          <a:latin typeface="Arial"/>
                        </a:rPr>
                        <a:t>7.30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r>
                        <a:rPr lang="en-GB" sz="800">
                          <a:latin typeface="Arial"/>
                        </a:rPr>
                        <a:t>Illumina Single End PCR Primer 1</a:t>
                      </a:r>
                      <a:endParaRPr sz="1600"/>
                    </a:p>
                  </a:txBody>
                  <a:tcPr marL="82944" marR="82944" marT="41476" marB="41476"/>
                </a:tc>
              </a:tr>
              <a:tr h="270413">
                <a:tc>
                  <a:txBody>
                    <a:bodyPr/>
                    <a:lstStyle/>
                    <a:p>
                      <a:r>
                        <a:rPr lang="en-GB" sz="800">
                          <a:latin typeface="Arial"/>
                        </a:rPr>
                        <a:t>GAGACTCAGATCGGAAGAGCGTCGTGTAGGGAAAGAGTGTAGATCTCGGTGGTCGCCGTATCATTAAAAAAAAAA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r>
                        <a:rPr lang="en-GB" sz="800">
                          <a:latin typeface="Arial"/>
                        </a:rPr>
                        <a:t>5.65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r>
                        <a:rPr lang="en-GB" sz="800">
                          <a:latin typeface="Arial"/>
                        </a:rPr>
                        <a:t>Illumina Single End PCR Primer 1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sp>
        <p:nvSpPr>
          <p:cNvPr id="39" name="CustomShape 3"/>
          <p:cNvSpPr/>
          <p:nvPr/>
        </p:nvSpPr>
        <p:spPr>
          <a:xfrm>
            <a:off x="545994" y="5357308"/>
            <a:ext cx="7617133" cy="1364148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GB" sz="1100" dirty="0">
                <a:latin typeface="Courier New"/>
                <a:cs typeface="Courier New"/>
              </a:rPr>
              <a:t>gi|372098977|ref|NT_039624.8| </a:t>
            </a:r>
            <a:r>
              <a:rPr lang="en-GB" sz="1100" dirty="0" err="1">
                <a:latin typeface="Courier New"/>
                <a:cs typeface="Courier New"/>
              </a:rPr>
              <a:t>Mus</a:t>
            </a:r>
            <a:r>
              <a:rPr lang="en-GB" sz="1100" dirty="0">
                <a:latin typeface="Courier New"/>
                <a:cs typeface="Courier New"/>
              </a:rPr>
              <a:t> </a:t>
            </a:r>
            <a:r>
              <a:rPr lang="en-GB" sz="1100" dirty="0" err="1">
                <a:latin typeface="Courier New"/>
                <a:cs typeface="Courier New"/>
              </a:rPr>
              <a:t>musculus</a:t>
            </a:r>
            <a:r>
              <a:rPr lang="en-GB" sz="1100" dirty="0">
                <a:latin typeface="Courier New"/>
                <a:cs typeface="Courier New"/>
              </a:rPr>
              <a:t> chr16 GRCm38</a:t>
            </a:r>
            <a:endParaRPr dirty="0">
              <a:latin typeface="Courier New"/>
              <a:cs typeface="Courier New"/>
            </a:endParaRPr>
          </a:p>
          <a:p>
            <a:r>
              <a:rPr lang="en-GB" sz="1100" dirty="0">
                <a:latin typeface="Courier New"/>
                <a:cs typeface="Courier New"/>
              </a:rPr>
              <a:t>CTGGAAGGGAGAAAAGTCCAAACATTCTGGCTCTAACTTCT</a:t>
            </a:r>
            <a:endParaRPr dirty="0">
              <a:latin typeface="Courier New"/>
              <a:cs typeface="Courier New"/>
            </a:endParaRPr>
          </a:p>
          <a:p>
            <a:r>
              <a:rPr lang="en-GB" sz="1100" dirty="0">
                <a:latin typeface="Courier New"/>
                <a:cs typeface="Courier New"/>
              </a:rPr>
              <a:t>||||||||||||||||||||||||||||||||| || ||||</a:t>
            </a:r>
            <a:endParaRPr dirty="0">
              <a:latin typeface="Courier New"/>
              <a:cs typeface="Courier New"/>
            </a:endParaRPr>
          </a:p>
          <a:p>
            <a:r>
              <a:rPr lang="en-GB" sz="1100" dirty="0">
                <a:latin typeface="Courier New"/>
                <a:cs typeface="Courier New"/>
              </a:rPr>
              <a:t>CTGGAAGGGAGAAAAGTCCAAACATTCTGGCTCCAAGTTCT</a:t>
            </a:r>
            <a:endParaRPr dirty="0">
              <a:latin typeface="Courier New"/>
              <a:cs typeface="Courier New"/>
            </a:endParaRPr>
          </a:p>
          <a:p>
            <a:r>
              <a:rPr lang="en-GB" sz="1100" dirty="0">
                <a:latin typeface="Courier New"/>
                <a:cs typeface="Courier New"/>
              </a:rPr>
              <a:t>gi|372098992|ref|NT_039500.8| </a:t>
            </a:r>
            <a:r>
              <a:rPr lang="en-GB" sz="1100" dirty="0" err="1">
                <a:latin typeface="Courier New"/>
                <a:cs typeface="Courier New"/>
              </a:rPr>
              <a:t>Mus</a:t>
            </a:r>
            <a:r>
              <a:rPr lang="en-GB" sz="1100" dirty="0">
                <a:latin typeface="Courier New"/>
                <a:cs typeface="Courier New"/>
              </a:rPr>
              <a:t> </a:t>
            </a:r>
            <a:r>
              <a:rPr lang="en-GB" sz="1100" dirty="0" err="1">
                <a:latin typeface="Courier New"/>
                <a:cs typeface="Courier New"/>
              </a:rPr>
              <a:t>musculus</a:t>
            </a:r>
            <a:r>
              <a:rPr lang="en-GB" sz="1100" dirty="0">
                <a:latin typeface="Courier New"/>
                <a:cs typeface="Courier New"/>
              </a:rPr>
              <a:t> chr10 GRCm38</a:t>
            </a:r>
            <a:endParaRPr dirty="0">
              <a:latin typeface="Courier New"/>
              <a:cs typeface="Courier New"/>
            </a:endParaRPr>
          </a:p>
          <a:p>
            <a:r>
              <a:rPr lang="en-GB" sz="1100" dirty="0">
                <a:latin typeface="Courier New"/>
                <a:cs typeface="Courier New"/>
              </a:rPr>
              <a:t>CTTTCTCTATCTGAATTATAAACAAAAGCACACAGGCCCGCTTACATTTACATGATAAAATGTGCACTTTG</a:t>
            </a:r>
            <a:endParaRPr dirty="0">
              <a:latin typeface="Courier New"/>
              <a:cs typeface="Courier New"/>
            </a:endParaRPr>
          </a:p>
          <a:p>
            <a:r>
              <a:rPr lang="en-GB" sz="1100" dirty="0">
                <a:latin typeface="Courier New"/>
                <a:cs typeface="Courier New"/>
              </a:rPr>
              <a:t>|||||||||| || ||||||||||||||||||||||||||||||||   ||||||||||||||| | ||||</a:t>
            </a:r>
            <a:endParaRPr dirty="0">
              <a:latin typeface="Courier New"/>
              <a:cs typeface="Courier New"/>
            </a:endParaRPr>
          </a:p>
          <a:p>
            <a:r>
              <a:rPr lang="en-GB" sz="1100" dirty="0">
                <a:latin typeface="Courier New"/>
                <a:cs typeface="Courier New"/>
              </a:rPr>
              <a:t>CTTTCTCTATATGCATTATAAACAAAAGCACACAGGCCCGCTTACAGGGACATGATAAAATGTGAAATTTG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7118816" y="6348168"/>
            <a:ext cx="1958654" cy="313522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GB">
                <a:latin typeface="Arial"/>
              </a:rPr>
              <a:t>(Single-cell Hi-C)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9822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Positional Sequence Bias</a:t>
            </a:r>
            <a:br>
              <a:rPr lang="en-GB" dirty="0" smtClean="0"/>
            </a:br>
            <a:r>
              <a:rPr lang="en-GB" dirty="0" smtClean="0"/>
              <a:t>Application Specific – BS-</a:t>
            </a:r>
            <a:r>
              <a:rPr lang="en-GB" dirty="0" err="1" smtClean="0"/>
              <a:t>Seq</a:t>
            </a:r>
            <a:endParaRPr lang="en-GB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07849"/>
            <a:ext cx="6572076" cy="470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319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Positional Sequence Biases</a:t>
            </a:r>
            <a:br>
              <a:rPr lang="en-GB" dirty="0" smtClean="0"/>
            </a:br>
            <a:r>
              <a:rPr lang="en-GB" dirty="0" smtClean="0"/>
              <a:t>Expected - RRBS</a:t>
            </a:r>
            <a:endParaRPr lang="en-GB" dirty="0"/>
          </a:p>
        </p:txBody>
      </p:sp>
      <p:pic>
        <p:nvPicPr>
          <p:cNvPr id="9218" name="Picture 2" descr="C:\Users\andrewss\Desktop\sier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5917504" cy="443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123" y="6165304"/>
            <a:ext cx="8393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Also reports of a ‘Chinese CRO’ whose RRBS libraries have the </a:t>
            </a:r>
            <a:r>
              <a:rPr lang="en-GB" dirty="0" err="1" smtClean="0"/>
              <a:t>MspI</a:t>
            </a:r>
            <a:r>
              <a:rPr lang="en-GB" dirty="0" smtClean="0"/>
              <a:t> sites missing due to </a:t>
            </a:r>
          </a:p>
          <a:p>
            <a:pPr algn="ctr"/>
            <a:r>
              <a:rPr lang="en-GB" dirty="0" smtClean="0"/>
              <a:t>their proprietary and unexplained pre-processing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24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Positional Sequence Biases</a:t>
            </a:r>
            <a:br>
              <a:rPr lang="en-GB" dirty="0" smtClean="0"/>
            </a:br>
            <a:r>
              <a:rPr lang="en-GB" dirty="0" smtClean="0"/>
              <a:t>Unavoidable – RNA-</a:t>
            </a:r>
            <a:r>
              <a:rPr lang="en-GB" dirty="0" err="1" smtClean="0"/>
              <a:t>Seq</a:t>
            </a:r>
            <a:endParaRPr lang="en-GB" dirty="0"/>
          </a:p>
        </p:txBody>
      </p:sp>
      <p:pic>
        <p:nvPicPr>
          <p:cNvPr id="14339" name="Picture 3" descr="C:\Users\andrewss\Desktop\ind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6893118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80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Positional Sequence Biases</a:t>
            </a:r>
            <a:br>
              <a:rPr lang="en-GB" dirty="0" smtClean="0"/>
            </a:br>
            <a:r>
              <a:rPr lang="en-GB" dirty="0" smtClean="0"/>
              <a:t>Unexpected – Doubled Adapters</a:t>
            </a:r>
            <a:endParaRPr lang="en-GB" dirty="0"/>
          </a:p>
        </p:txBody>
      </p:sp>
      <p:pic>
        <p:nvPicPr>
          <p:cNvPr id="15362" name="Picture 2" descr="C:\Users\andrewss\Desktop\ind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388" y="1369870"/>
            <a:ext cx="6840760" cy="497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14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Overrepresented Individual Sequences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Adapter dimers</a:t>
            </a:r>
          </a:p>
          <a:p>
            <a:r>
              <a:rPr lang="en-GB" dirty="0" err="1" smtClean="0"/>
              <a:t>rRNA</a:t>
            </a:r>
            <a:endParaRPr lang="en-GB" dirty="0" smtClean="0"/>
          </a:p>
          <a:p>
            <a:r>
              <a:rPr lang="en-GB" dirty="0" smtClean="0"/>
              <a:t>Satellite sequences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60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My data doesn’t map well…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2227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Contaminated with guessable sequence</a:t>
            </a:r>
            <a:endParaRPr lang="en-GB" dirty="0"/>
          </a:p>
        </p:txBody>
      </p:sp>
      <p:pic>
        <p:nvPicPr>
          <p:cNvPr id="3074" name="Picture 2" descr="C:\Users\andrewss\Desktop\contaimated_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21872"/>
            <a:ext cx="8983976" cy="381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79712" y="6381328"/>
            <a:ext cx="5764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www.bioinformatics.babraham.ac.uk/projects/fastq_screen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67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Contaminated with guessable sequence</a:t>
            </a:r>
            <a:endParaRPr lang="en-GB" dirty="0"/>
          </a:p>
        </p:txBody>
      </p:sp>
      <p:pic>
        <p:nvPicPr>
          <p:cNvPr id="4" name="Picture 3" descr="Screen Shot 2015-03-09 at 13.45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1514"/>
            <a:ext cx="7016722" cy="4914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3972" y="6381328"/>
            <a:ext cx="446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CRUK Multi-genome alignment system (MGA)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55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Roll of “honour”</a:t>
            </a:r>
            <a:br>
              <a:rPr lang="en-GB" dirty="0" smtClean="0"/>
            </a:br>
            <a:r>
              <a:rPr lang="en-GB" sz="2200" dirty="0" smtClean="0"/>
              <a:t>(Lest we forget)</a:t>
            </a:r>
            <a:endParaRPr lang="en-GB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Andrew Keniry</a:t>
            </a:r>
          </a:p>
          <a:p>
            <a:r>
              <a:rPr lang="en-GB" dirty="0" smtClean="0"/>
              <a:t>Kristina Tabbada</a:t>
            </a:r>
          </a:p>
          <a:p>
            <a:r>
              <a:rPr lang="en-GB" dirty="0" smtClean="0"/>
              <a:t>Sebastien Smallwood</a:t>
            </a:r>
          </a:p>
          <a:p>
            <a:r>
              <a:rPr lang="en-GB" dirty="0" smtClean="0"/>
              <a:t>Tim Hore</a:t>
            </a:r>
          </a:p>
          <a:p>
            <a:r>
              <a:rPr lang="en-GB" dirty="0" smtClean="0"/>
              <a:t>Dimitra Zante</a:t>
            </a:r>
          </a:p>
          <a:p>
            <a:r>
              <a:rPr lang="en-GB" dirty="0" smtClean="0"/>
              <a:t>Gord Brown</a:t>
            </a:r>
          </a:p>
          <a:p>
            <a:r>
              <a:rPr lang="en-GB" dirty="0" smtClean="0"/>
              <a:t>Nicola Stead</a:t>
            </a:r>
          </a:p>
          <a:p>
            <a:r>
              <a:rPr lang="en-GB" dirty="0" smtClean="0"/>
              <a:t>Takashi Nagano</a:t>
            </a:r>
          </a:p>
          <a:p>
            <a:r>
              <a:rPr lang="en-GB" dirty="0" smtClean="0"/>
              <a:t>Steven Wingett</a:t>
            </a:r>
          </a:p>
          <a:p>
            <a:r>
              <a:rPr lang="en-GB" dirty="0" smtClean="0"/>
              <a:t>Ben Sidders</a:t>
            </a:r>
          </a:p>
          <a:p>
            <a:r>
              <a:rPr lang="en-GB" dirty="0" smtClean="0"/>
              <a:t>Alex </a:t>
            </a:r>
            <a:r>
              <a:rPr lang="en-GB" dirty="0" err="1" smtClean="0"/>
              <a:t>Gutteridge</a:t>
            </a:r>
            <a:endParaRPr lang="en-GB" dirty="0" smtClean="0"/>
          </a:p>
          <a:p>
            <a:r>
              <a:rPr lang="en-GB" dirty="0" smtClean="0"/>
              <a:t>Phil Ewels</a:t>
            </a:r>
          </a:p>
          <a:p>
            <a:r>
              <a:rPr lang="en-GB" dirty="0" smtClean="0"/>
              <a:t>Felix Krueger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872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Julian Peat</a:t>
            </a:r>
          </a:p>
          <a:p>
            <a:r>
              <a:rPr lang="en-GB" dirty="0" smtClean="0"/>
              <a:t>James Hadfield</a:t>
            </a:r>
          </a:p>
          <a:p>
            <a:r>
              <a:rPr lang="en-GB" dirty="0" err="1" smtClean="0"/>
              <a:t>Noa</a:t>
            </a:r>
            <a:r>
              <a:rPr lang="en-GB" dirty="0" smtClean="0"/>
              <a:t> </a:t>
            </a:r>
            <a:r>
              <a:rPr lang="en-GB" dirty="0" err="1" smtClean="0"/>
              <a:t>Sher</a:t>
            </a:r>
            <a:endParaRPr lang="en-GB" dirty="0" smtClean="0"/>
          </a:p>
          <a:p>
            <a:r>
              <a:rPr lang="en-GB" dirty="0" smtClean="0"/>
              <a:t>Alastair Kerr</a:t>
            </a:r>
          </a:p>
          <a:p>
            <a:r>
              <a:rPr lang="en-GB" dirty="0" smtClean="0"/>
              <a:t>Stephen Turner</a:t>
            </a:r>
          </a:p>
          <a:p>
            <a:r>
              <a:rPr lang="en-GB" dirty="0" smtClean="0"/>
              <a:t>Leo </a:t>
            </a:r>
            <a:r>
              <a:rPr lang="en-GB" dirty="0" err="1" smtClean="0"/>
              <a:t>Zeef</a:t>
            </a:r>
            <a:endParaRPr lang="en-GB" dirty="0" smtClean="0"/>
          </a:p>
          <a:p>
            <a:r>
              <a:rPr lang="en-GB" dirty="0" smtClean="0"/>
              <a:t>Robert </a:t>
            </a:r>
            <a:r>
              <a:rPr lang="en-GB" dirty="0" err="1" smtClean="0"/>
              <a:t>Settlage</a:t>
            </a:r>
            <a:endParaRPr lang="en-GB" dirty="0" smtClean="0"/>
          </a:p>
          <a:p>
            <a:r>
              <a:rPr lang="en-GB" dirty="0" smtClean="0"/>
              <a:t>Deanne Taylor</a:t>
            </a:r>
          </a:p>
          <a:p>
            <a:r>
              <a:rPr lang="en-GB" dirty="0" smtClean="0"/>
              <a:t>Francesco </a:t>
            </a:r>
            <a:r>
              <a:rPr lang="en-GB" dirty="0" err="1" smtClean="0"/>
              <a:t>Strozzi</a:t>
            </a:r>
            <a:endParaRPr lang="en-GB" dirty="0" smtClean="0"/>
          </a:p>
          <a:p>
            <a:r>
              <a:rPr lang="en-GB" dirty="0" smtClean="0"/>
              <a:t>Peter Cock</a:t>
            </a:r>
          </a:p>
          <a:p>
            <a:r>
              <a:rPr lang="en-GB" dirty="0" smtClean="0"/>
              <a:t>Jeanette </a:t>
            </a:r>
            <a:r>
              <a:rPr lang="en-GB" dirty="0" err="1" smtClean="0"/>
              <a:t>McClintick</a:t>
            </a:r>
            <a:endParaRPr lang="en-GB" dirty="0" smtClean="0"/>
          </a:p>
          <a:p>
            <a:r>
              <a:rPr lang="en-GB" dirty="0" smtClean="0"/>
              <a:t>Hans-Rudolf Hotz</a:t>
            </a:r>
          </a:p>
          <a:p>
            <a:r>
              <a:rPr lang="en-GB" dirty="0" smtClean="0"/>
              <a:t>Sven Nahnsen</a:t>
            </a:r>
          </a:p>
          <a:p>
            <a:endParaRPr lang="en-GB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222032" y="1601837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Pablo Moreno</a:t>
            </a:r>
          </a:p>
          <a:p>
            <a:r>
              <a:rPr lang="en-GB" dirty="0" smtClean="0"/>
              <a:t>Gos Micklem</a:t>
            </a:r>
          </a:p>
          <a:p>
            <a:r>
              <a:rPr lang="en-GB" dirty="0" smtClean="0"/>
              <a:t>Christina Cruz</a:t>
            </a:r>
          </a:p>
          <a:p>
            <a:r>
              <a:rPr lang="en-GB" dirty="0" smtClean="0"/>
              <a:t>Tamir Chandra</a:t>
            </a:r>
          </a:p>
          <a:p>
            <a:r>
              <a:rPr lang="en-GB" dirty="0" smtClean="0"/>
              <a:t>Hicham Bouabe</a:t>
            </a:r>
          </a:p>
          <a:p>
            <a:r>
              <a:rPr lang="en-GB" dirty="0" smtClean="0"/>
              <a:t>Stephen Frenk</a:t>
            </a:r>
          </a:p>
          <a:p>
            <a:r>
              <a:rPr lang="en-GB" dirty="0" err="1" smtClean="0"/>
              <a:t>Sergi</a:t>
            </a:r>
            <a:r>
              <a:rPr lang="en-GB" dirty="0" smtClean="0"/>
              <a:t> </a:t>
            </a:r>
            <a:r>
              <a:rPr lang="en-GB" dirty="0" err="1" smtClean="0"/>
              <a:t>Sayols</a:t>
            </a:r>
            <a:r>
              <a:rPr lang="en-GB" dirty="0" smtClean="0"/>
              <a:t> </a:t>
            </a:r>
            <a:r>
              <a:rPr lang="en-GB" dirty="0" err="1" smtClean="0"/>
              <a:t>Puig</a:t>
            </a:r>
            <a:endParaRPr lang="en-GB" dirty="0" smtClean="0"/>
          </a:p>
          <a:p>
            <a:r>
              <a:rPr lang="en-GB" dirty="0" smtClean="0"/>
              <a:t>Chris </a:t>
            </a:r>
            <a:r>
              <a:rPr lang="en-GB" dirty="0" err="1" smtClean="0"/>
              <a:t>Penkett</a:t>
            </a:r>
            <a:endParaRPr lang="en-GB" dirty="0" smtClean="0"/>
          </a:p>
          <a:p>
            <a:r>
              <a:rPr lang="en-GB" dirty="0" smtClean="0"/>
              <a:t>Laura Biggins</a:t>
            </a:r>
          </a:p>
          <a:p>
            <a:r>
              <a:rPr lang="en-GB" dirty="0" err="1" smtClean="0"/>
              <a:t>Anoja</a:t>
            </a:r>
            <a:r>
              <a:rPr lang="en-GB" dirty="0" smtClean="0"/>
              <a:t> </a:t>
            </a:r>
            <a:r>
              <a:rPr lang="en-GB" dirty="0" err="1" smtClean="0"/>
              <a:t>Perera</a:t>
            </a:r>
            <a:endParaRPr lang="en-GB" dirty="0" smtClean="0"/>
          </a:p>
          <a:p>
            <a:r>
              <a:rPr lang="en-GB" dirty="0" smtClean="0"/>
              <a:t>Raoul </a:t>
            </a:r>
            <a:r>
              <a:rPr lang="en-GB" dirty="0" err="1" smtClean="0"/>
              <a:t>Bonnal</a:t>
            </a:r>
            <a:endParaRPr lang="en-GB" dirty="0" smtClean="0"/>
          </a:p>
          <a:p>
            <a:r>
              <a:rPr lang="en-GB" dirty="0" err="1" smtClean="0"/>
              <a:t>Christel</a:t>
            </a:r>
            <a:r>
              <a:rPr lang="en-GB" dirty="0" smtClean="0"/>
              <a:t> </a:t>
            </a:r>
            <a:r>
              <a:rPr lang="en-GB" dirty="0" smtClean="0"/>
              <a:t>Krueger</a:t>
            </a:r>
          </a:p>
          <a:p>
            <a:r>
              <a:rPr lang="en-GB" dirty="0" smtClean="0"/>
              <a:t>Hema Bye-A-Jee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57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Contamination with </a:t>
            </a:r>
            <a:r>
              <a:rPr lang="en-GB" sz="3600" dirty="0" err="1" smtClean="0"/>
              <a:t>unguessable</a:t>
            </a:r>
            <a:r>
              <a:rPr lang="en-GB" sz="3600" dirty="0" smtClean="0"/>
              <a:t> sequence</a:t>
            </a:r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907704" y="3861048"/>
            <a:ext cx="5492209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&gt;AF431889 AF431889.1 </a:t>
            </a:r>
            <a:r>
              <a:rPr lang="en-GB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Acinetobacter</a:t>
            </a:r>
            <a:r>
              <a:rPr lang="en-GB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lwoffii</a:t>
            </a:r>
            <a:r>
              <a:rPr lang="en-GB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IIs modification</a:t>
            </a:r>
          </a:p>
          <a:p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</a:t>
            </a:r>
          </a:p>
          <a:p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Query: 1    </a:t>
            </a:r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cggtgagcaggcattagaaattgattttttagaaggtgtgttgaagaaactgggccgctt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60</a:t>
            </a:r>
          </a:p>
          <a:p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|||||||||||||||||||||||||||||||||||||||||||||||||||||| |||||</a:t>
            </a:r>
          </a:p>
          <a:p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Sbjct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4661 </a:t>
            </a:r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cggtgagcaggcattagaaattgattttttagaaggtgtgttgaagaaactgggtcgctt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4720</a:t>
            </a:r>
          </a:p>
          <a:p>
            <a:endParaRPr lang="en-GB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&gt;GQ352402 GQ352402.1 </a:t>
            </a:r>
            <a:r>
              <a:rPr lang="en-GB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Acinetobacter</a:t>
            </a:r>
            <a:r>
              <a:rPr lang="en-GB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baumannii</a:t>
            </a:r>
            <a:r>
              <a:rPr lang="en-GB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strain AbSK-17 plasmid</a:t>
            </a:r>
          </a:p>
          <a:p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</a:t>
            </a:r>
          </a:p>
          <a:p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Query: 1    </a:t>
            </a:r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ggtgagcagtggtttacatggttaattgaacaagacatcaacttctgcattcgtg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55</a:t>
            </a:r>
          </a:p>
          <a:p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|||||||||||||||||||||||||||||||||||||||||||||||||||||||</a:t>
            </a:r>
          </a:p>
          <a:p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Sbjct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8213 </a:t>
            </a:r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ggtgagcagtggtttacatggttaattgaacaagacatcaacttctgcattcgtg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8159</a:t>
            </a:r>
          </a:p>
          <a:p>
            <a:endParaRPr lang="en-GB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&gt;AF431889 AF431889.1 </a:t>
            </a:r>
            <a:r>
              <a:rPr lang="en-GB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Acinetobacter</a:t>
            </a:r>
            <a:r>
              <a:rPr lang="en-GB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lwoffii</a:t>
            </a:r>
            <a:r>
              <a:rPr lang="en-GB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IIs modification</a:t>
            </a:r>
          </a:p>
          <a:p>
            <a:endParaRPr lang="en-GB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Query: 1    </a:t>
            </a:r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acttgctgcgattaaagcagaaaaaacacttgctgaattgagtgct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46</a:t>
            </a:r>
          </a:p>
          <a:p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||||||||||||||||||||||||||||||||||||||||||||||</a:t>
            </a:r>
          </a:p>
          <a:p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Sbjct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4484 </a:t>
            </a:r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acttgctgcgattaaagcagaaaaaacacttgctgaattgagtgct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4529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885" y="1002110"/>
            <a:ext cx="6399460" cy="271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9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TAGC Plots</a:t>
            </a:r>
            <a:endParaRPr lang="en-GB" dirty="0"/>
          </a:p>
        </p:txBody>
      </p:sp>
      <p:pic>
        <p:nvPicPr>
          <p:cNvPr id="19458" name="Picture 2" descr="C:\Users\andrewss\Desktop\tag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07786"/>
            <a:ext cx="4741717" cy="563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30081" y="6275370"/>
            <a:ext cx="4013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https://github.com/blaxterlab/blobology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5178066" y="1473746"/>
            <a:ext cx="3786422" cy="3539430"/>
            <a:chOff x="5178066" y="1052736"/>
            <a:chExt cx="3786422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5178066" y="1052736"/>
              <a:ext cx="3786422" cy="353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 smtClean="0"/>
                <a:t>Assemble</a:t>
              </a:r>
            </a:p>
            <a:p>
              <a:pPr algn="ctr"/>
              <a:endParaRPr lang="en-GB" sz="3200" dirty="0" smtClean="0"/>
            </a:p>
            <a:p>
              <a:pPr algn="ctr"/>
              <a:r>
                <a:rPr lang="en-GB" sz="3200" dirty="0" smtClean="0"/>
                <a:t>Filter </a:t>
              </a:r>
              <a:r>
                <a:rPr lang="en-GB" sz="3200" dirty="0" err="1" smtClean="0"/>
                <a:t>contigs</a:t>
              </a:r>
              <a:endParaRPr lang="en-GB" sz="3200" dirty="0" smtClean="0"/>
            </a:p>
            <a:p>
              <a:pPr algn="ctr"/>
              <a:endParaRPr lang="en-GB" sz="3200" dirty="0" smtClean="0"/>
            </a:p>
            <a:p>
              <a:pPr algn="ctr"/>
              <a:r>
                <a:rPr lang="en-GB" sz="3200" dirty="0" smtClean="0"/>
                <a:t>Plot %GC vs Coverage</a:t>
              </a:r>
            </a:p>
            <a:p>
              <a:pPr algn="ctr"/>
              <a:endParaRPr lang="en-GB" sz="3200" dirty="0" smtClean="0"/>
            </a:p>
            <a:p>
              <a:pPr algn="ctr"/>
              <a:r>
                <a:rPr lang="en-GB" sz="3200" dirty="0" smtClean="0"/>
                <a:t>Sample and blast</a:t>
              </a:r>
              <a:endParaRPr lang="en-GB" sz="32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092280" y="2564904"/>
              <a:ext cx="0" cy="5760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092280" y="3501008"/>
              <a:ext cx="0" cy="5760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092280" y="1556792"/>
              <a:ext cx="0" cy="5760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2074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Reagent contamination</a:t>
            </a:r>
            <a:endParaRPr lang="en-GB" dirty="0"/>
          </a:p>
        </p:txBody>
      </p:sp>
      <p:pic>
        <p:nvPicPr>
          <p:cNvPr id="4098" name="Picture 2" descr="C:\Users\andrewss\Desktop\arti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96752"/>
            <a:ext cx="4392488" cy="191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563" y="3068960"/>
            <a:ext cx="3065765" cy="3177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426" y="3078454"/>
            <a:ext cx="3085545" cy="31778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6381328"/>
            <a:ext cx="832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Molbio</a:t>
            </a:r>
            <a:r>
              <a:rPr lang="en-GB" dirty="0" smtClean="0"/>
              <a:t> grade water is not the same as DNA free water – heat treated but DNA survives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09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Odd Paired Mapping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11960" y="1600200"/>
            <a:ext cx="4474840" cy="4525963"/>
          </a:xfrm>
        </p:spPr>
        <p:txBody>
          <a:bodyPr/>
          <a:lstStyle/>
          <a:p>
            <a:r>
              <a:rPr lang="en-GB" dirty="0" smtClean="0"/>
              <a:t>Non paired trimming</a:t>
            </a:r>
          </a:p>
          <a:p>
            <a:r>
              <a:rPr lang="en-GB" dirty="0" smtClean="0"/>
              <a:t>Unusual orientation</a:t>
            </a:r>
          </a:p>
          <a:p>
            <a:r>
              <a:rPr lang="en-GB" dirty="0" smtClean="0"/>
              <a:t>Chimeras</a:t>
            </a:r>
            <a:endParaRPr lang="en-GB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3312368" cy="279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789040"/>
            <a:ext cx="4579937" cy="275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31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Software bugs…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292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Software Problems</a:t>
            </a:r>
            <a:br>
              <a:rPr lang="en-GB" dirty="0" smtClean="0"/>
            </a:br>
            <a:r>
              <a:rPr lang="en-GB" dirty="0" err="1" smtClean="0"/>
              <a:t>sratoolkit</a:t>
            </a:r>
            <a:r>
              <a:rPr lang="en-GB" dirty="0" smtClean="0"/>
              <a:t>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fastq</a:t>
            </a:r>
            <a:r>
              <a:rPr lang="en-GB" dirty="0" smtClean="0"/>
              <a:t>-dump --split-files </a:t>
            </a:r>
            <a:r>
              <a:rPr lang="en-GB" dirty="0" err="1" smtClean="0"/>
              <a:t>myfile.sra</a:t>
            </a:r>
            <a:endParaRPr lang="en-GB" dirty="0" smtClean="0"/>
          </a:p>
          <a:p>
            <a:pPr lvl="1"/>
            <a:r>
              <a:rPr lang="en-GB" dirty="0" smtClean="0"/>
              <a:t>Fails</a:t>
            </a:r>
          </a:p>
          <a:p>
            <a:pPr lvl="1"/>
            <a:r>
              <a:rPr lang="en-US" sz="2400" dirty="0"/>
              <a:t>fastq-dump.2.3.2 err: libs/</a:t>
            </a:r>
            <a:r>
              <a:rPr lang="en-US" sz="2400" dirty="0" err="1"/>
              <a:t>vfs</a:t>
            </a:r>
            <a:r>
              <a:rPr lang="en-US" sz="2400" dirty="0"/>
              <a:t>/resolver.c:790:VResolverAlgRemoteResolve: name not found while resolving tree within virtual file system module - failed to open </a:t>
            </a:r>
            <a:r>
              <a:rPr lang="en-US" sz="2400" dirty="0" smtClean="0"/>
              <a:t>‘</a:t>
            </a:r>
            <a:r>
              <a:rPr lang="en-US" sz="2400" dirty="0" err="1" smtClean="0"/>
              <a:t>myfile.sra</a:t>
            </a:r>
            <a:r>
              <a:rPr lang="en-US" sz="2400" dirty="0"/>
              <a:t>'</a:t>
            </a:r>
            <a:endParaRPr lang="en-GB" sz="2400" dirty="0" smtClean="0"/>
          </a:p>
          <a:p>
            <a:r>
              <a:rPr lang="en-GB" dirty="0" err="1" smtClean="0"/>
              <a:t>fastq</a:t>
            </a:r>
            <a:r>
              <a:rPr lang="en-GB" dirty="0" smtClean="0"/>
              <a:t>-dump --split-files ./</a:t>
            </a:r>
            <a:r>
              <a:rPr lang="en-GB" dirty="0" err="1" smtClean="0"/>
              <a:t>myfile.sra</a:t>
            </a:r>
            <a:endParaRPr lang="en-GB" dirty="0" smtClean="0"/>
          </a:p>
          <a:p>
            <a:pPr lvl="1"/>
            <a:r>
              <a:rPr lang="en-GB" dirty="0" smtClean="0"/>
              <a:t>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79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Software problems</a:t>
            </a:r>
            <a:br>
              <a:rPr lang="en-GB" dirty="0" smtClean="0"/>
            </a:br>
            <a:r>
              <a:rPr lang="en-GB" dirty="0" err="1" smtClean="0"/>
              <a:t>sratoolkit</a:t>
            </a:r>
            <a:r>
              <a:rPr lang="en-GB" dirty="0" smtClean="0"/>
              <a:t> (2)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772816"/>
            <a:ext cx="873187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while($attempt &lt; 6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if(!system ("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-dump --split-files ./$file")){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warn "$file conversion successful\n";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last;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}else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++$attempt;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warn "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Failed $file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on attempt $attempt, trying again\n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49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Software problems</a:t>
            </a:r>
            <a:br>
              <a:rPr lang="en-GB" dirty="0" smtClean="0"/>
            </a:br>
            <a:r>
              <a:rPr lang="en-GB" dirty="0" err="1" smtClean="0"/>
              <a:t>Gzipping</a:t>
            </a:r>
            <a:r>
              <a:rPr lang="en-GB" dirty="0" smtClean="0"/>
              <a:t> and concatenation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6"/>
          </a:xfrm>
        </p:spPr>
        <p:txBody>
          <a:bodyPr>
            <a:normAutofit/>
          </a:bodyPr>
          <a:lstStyle/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seq1.fq.gz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eq2.fq.gz</a:t>
            </a: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 seq1.fq.gz seq2.fq.gz &gt; all1.fq.gz</a:t>
            </a:r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zcat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seq1.fq.gz seq2.fq.gz |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&gt; all2.fq.gz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3430741"/>
            <a:ext cx="7238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Are all1.fq.gz and all2.fq.gz the same?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653136"/>
            <a:ext cx="763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Answer: No</a:t>
            </a:r>
          </a:p>
          <a:p>
            <a:endParaRPr lang="en-GB" dirty="0"/>
          </a:p>
          <a:p>
            <a:r>
              <a:rPr lang="en-GB" dirty="0" smtClean="0"/>
              <a:t>Some decompressors (</a:t>
            </a:r>
            <a:r>
              <a:rPr lang="en-GB" dirty="0" err="1" smtClean="0"/>
              <a:t>gzip</a:t>
            </a:r>
            <a:r>
              <a:rPr lang="en-GB" dirty="0"/>
              <a:t> </a:t>
            </a:r>
            <a:r>
              <a:rPr lang="en-GB" dirty="0" smtClean="0"/>
              <a:t>for example) will read all of the data from all1.fq.gz, but others (the java </a:t>
            </a:r>
            <a:r>
              <a:rPr lang="en-GB" dirty="0" err="1" smtClean="0"/>
              <a:t>GZipInputStream</a:t>
            </a:r>
            <a:r>
              <a:rPr lang="en-GB" dirty="0" smtClean="0"/>
              <a:t> class for example) will not and will silently</a:t>
            </a:r>
          </a:p>
          <a:p>
            <a:r>
              <a:rPr lang="en-GB" dirty="0" smtClean="0"/>
              <a:t>finish at the </a:t>
            </a:r>
            <a:r>
              <a:rPr lang="en-GB" dirty="0" err="1" smtClean="0"/>
              <a:t>the</a:t>
            </a:r>
            <a:r>
              <a:rPr lang="en-GB" dirty="0" smtClean="0"/>
              <a:t> end of the first concatenated file.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967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Software problems</a:t>
            </a:r>
            <a:br>
              <a:rPr lang="en-GB" dirty="0" smtClean="0"/>
            </a:br>
            <a:r>
              <a:rPr lang="en-GB" dirty="0" err="1" smtClean="0"/>
              <a:t>bcftools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Having duplicate sample names in a VCF file gives incorrect genotype calls for all samples in the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5081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Software problems</a:t>
            </a:r>
            <a:br>
              <a:rPr lang="en-GB" dirty="0" smtClean="0"/>
            </a:br>
            <a:r>
              <a:rPr lang="en-GB" dirty="0" err="1" smtClean="0"/>
              <a:t>Tophat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Running </a:t>
            </a:r>
            <a:r>
              <a:rPr lang="en-GB" dirty="0" err="1" smtClean="0"/>
              <a:t>tophat</a:t>
            </a:r>
            <a:r>
              <a:rPr lang="en-GB" dirty="0" smtClean="0"/>
              <a:t> with -g1 (only allow 1 multi-hit) causes every hit to be reported as a unique best hit (</a:t>
            </a:r>
            <a:r>
              <a:rPr lang="en-GB" dirty="0" err="1" smtClean="0"/>
              <a:t>qual</a:t>
            </a:r>
            <a:r>
              <a:rPr lang="en-GB" dirty="0" smtClean="0"/>
              <a:t> score 50) as it calculates uniqueness after the filtering, not before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171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Technical sequencer problems</a:t>
            </a:r>
          </a:p>
          <a:p>
            <a:r>
              <a:rPr lang="en-GB" dirty="0" smtClean="0"/>
              <a:t>Sequence repository problems</a:t>
            </a:r>
          </a:p>
          <a:p>
            <a:r>
              <a:rPr lang="en-GB" dirty="0" smtClean="0"/>
              <a:t>Data extraction problems</a:t>
            </a:r>
          </a:p>
          <a:p>
            <a:r>
              <a:rPr lang="en-GB" dirty="0" smtClean="0"/>
              <a:t>Odd sequence composition</a:t>
            </a:r>
          </a:p>
          <a:p>
            <a:r>
              <a:rPr lang="en-GB" dirty="0" smtClean="0"/>
              <a:t>My data doesn’t map / assemble</a:t>
            </a:r>
          </a:p>
          <a:p>
            <a:r>
              <a:rPr lang="en-GB" dirty="0" smtClean="0"/>
              <a:t>Software bugs</a:t>
            </a:r>
          </a:p>
          <a:p>
            <a:r>
              <a:rPr lang="en-GB" dirty="0" smtClean="0"/>
              <a:t>Mapped data QC</a:t>
            </a:r>
          </a:p>
          <a:p>
            <a:r>
              <a:rPr lang="en-GB" dirty="0" smtClean="0"/>
              <a:t>Biological common sense fails</a:t>
            </a:r>
          </a:p>
          <a:p>
            <a:r>
              <a:rPr lang="en-GB" dirty="0" smtClean="0"/>
              <a:t>Biological Interpretation problems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Categories of fail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1614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Software problems</a:t>
            </a:r>
            <a:br>
              <a:rPr lang="en-GB" dirty="0" smtClean="0"/>
            </a:br>
            <a:r>
              <a:rPr lang="en-GB" dirty="0" smtClean="0"/>
              <a:t>[unnamed program]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Auto-detects a few different annotation formats</a:t>
            </a:r>
          </a:p>
          <a:p>
            <a:r>
              <a:rPr lang="en-GB" dirty="0" smtClean="0"/>
              <a:t>Provided with: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-version   3</a:t>
            </a:r>
          </a:p>
          <a:p>
            <a:r>
              <a:rPr lang="en-GB" dirty="0" smtClean="0"/>
              <a:t>Completely corrupted the annotation and analysis</a:t>
            </a:r>
          </a:p>
          <a:p>
            <a:r>
              <a:rPr lang="en-GB" dirty="0" smtClean="0"/>
              <a:t>Needed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-version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99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Mapped data QC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598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specific QC - </a:t>
            </a:r>
            <a:r>
              <a:rPr lang="en-GB" dirty="0" err="1" smtClean="0"/>
              <a:t>smallRNA</a:t>
            </a:r>
            <a:endParaRPr lang="en-GB" dirty="0"/>
          </a:p>
        </p:txBody>
      </p:sp>
      <p:pic>
        <p:nvPicPr>
          <p:cNvPr id="11266" name="Picture 2" descr="C:\Users\andrewss\Desktop\new_small_rna_qc_report_on_genome_mapped_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345712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42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specific QC – RNA-</a:t>
            </a:r>
            <a:r>
              <a:rPr lang="en-GB" dirty="0" err="1" smtClean="0"/>
              <a:t>Seq</a:t>
            </a:r>
            <a:endParaRPr lang="en-GB" dirty="0" smtClean="0"/>
          </a:p>
        </p:txBody>
      </p:sp>
      <p:pic>
        <p:nvPicPr>
          <p:cNvPr id="12291" name="Picture 3" descr="C:\Users\andrewss\Documents\rnaq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634612" cy="467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927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DNA Contamination</a:t>
            </a:r>
            <a:endParaRPr lang="en-GB" dirty="0"/>
          </a:p>
        </p:txBody>
      </p:sp>
      <p:pic>
        <p:nvPicPr>
          <p:cNvPr id="13314" name="Picture 2" descr="C:\Users\andrewss\Desktop\dna_contamin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46658"/>
            <a:ext cx="8794255" cy="323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7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Copy number variation</a:t>
            </a:r>
            <a:endParaRPr lang="en-GB" dirty="0"/>
          </a:p>
        </p:txBody>
      </p:sp>
      <p:pic>
        <p:nvPicPr>
          <p:cNvPr id="17410" name="Picture 2" descr="C:\Users\andrewss\Desktop\copy_numb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12776"/>
            <a:ext cx="5698698" cy="505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98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64016"/>
            <a:ext cx="9143760" cy="5141108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457172" y="273352"/>
            <a:ext cx="8228110" cy="11443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000" dirty="0">
                <a:latin typeface="Arial"/>
              </a:rPr>
              <a:t>Read-depth/</a:t>
            </a:r>
            <a:r>
              <a:rPr lang="en-GB" sz="4000" dirty="0">
                <a:latin typeface="Arial"/>
              </a:rPr>
              <a:t>CNV</a:t>
            </a:r>
            <a:endParaRPr dirty="0"/>
          </a:p>
        </p:txBody>
      </p:sp>
      <p:sp>
        <p:nvSpPr>
          <p:cNvPr id="43" name="CustomShape 2"/>
          <p:cNvSpPr/>
          <p:nvPr/>
        </p:nvSpPr>
        <p:spPr>
          <a:xfrm>
            <a:off x="456519" y="5733861"/>
            <a:ext cx="8228110" cy="11443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2400">
                <a:latin typeface="Arial"/>
              </a:rPr>
              <a:t>Two bacterial strains not only differ at the knockout point...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345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Swaps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12776"/>
            <a:ext cx="5370955" cy="51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94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swaps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7927031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460" y="2420888"/>
            <a:ext cx="8354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700" dirty="0" smtClean="0"/>
              <a:t>KO1</a:t>
            </a:r>
          </a:p>
          <a:p>
            <a:pPr algn="r"/>
            <a:r>
              <a:rPr lang="en-GB" sz="2700" dirty="0" smtClean="0"/>
              <a:t>KO2</a:t>
            </a:r>
          </a:p>
          <a:p>
            <a:pPr algn="r"/>
            <a:r>
              <a:rPr lang="en-GB" sz="2700" dirty="0" smtClean="0"/>
              <a:t>KO3</a:t>
            </a:r>
          </a:p>
          <a:p>
            <a:pPr algn="r"/>
            <a:r>
              <a:rPr lang="en-GB" sz="2700" dirty="0" smtClean="0"/>
              <a:t>KO4</a:t>
            </a:r>
          </a:p>
          <a:p>
            <a:pPr algn="r"/>
            <a:r>
              <a:rPr lang="en-GB" sz="2700" dirty="0" smtClean="0"/>
              <a:t>WT1</a:t>
            </a:r>
          </a:p>
          <a:p>
            <a:pPr algn="r"/>
            <a:r>
              <a:rPr lang="en-GB" sz="2700" dirty="0" smtClean="0"/>
              <a:t>WT2</a:t>
            </a:r>
          </a:p>
          <a:p>
            <a:pPr algn="r"/>
            <a:r>
              <a:rPr lang="en-GB" sz="2700" dirty="0" smtClean="0"/>
              <a:t>WT3</a:t>
            </a:r>
          </a:p>
          <a:p>
            <a:pPr algn="r"/>
            <a:r>
              <a:rPr lang="en-GB" sz="2700" dirty="0" smtClean="0"/>
              <a:t>WT4</a:t>
            </a:r>
          </a:p>
        </p:txBody>
      </p:sp>
    </p:spTree>
    <p:extLst>
      <p:ext uri="{BB962C8B-B14F-4D97-AF65-F5344CB8AC3E}">
        <p14:creationId xmlns:p14="http://schemas.microsoft.com/office/powerpoint/2010/main" val="417804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Duplication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527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64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Technical sequencer problems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6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DupRadar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048"/>
            <a:ext cx="9144000" cy="38899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44008" y="6165304"/>
            <a:ext cx="4181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http://sourceforge.net/projects/dupradar/</a:t>
            </a:r>
          </a:p>
        </p:txBody>
      </p:sp>
    </p:spTree>
    <p:extLst>
      <p:ext uri="{BB962C8B-B14F-4D97-AF65-F5344CB8AC3E}">
        <p14:creationId xmlns:p14="http://schemas.microsoft.com/office/powerpoint/2010/main" val="935970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0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De-duplication and Repeat Enrichment</a:t>
            </a:r>
            <a:endParaRPr lang="en-GB" dirty="0"/>
          </a:p>
        </p:txBody>
      </p:sp>
      <p:pic>
        <p:nvPicPr>
          <p:cNvPr id="11266" name="Picture 2" descr="C:\Users\andrewss\Desktop\5kb_around_5kb_LINE_st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47498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19672" y="5805264"/>
            <a:ext cx="1080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Repeat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067944" y="5805264"/>
            <a:ext cx="1080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Repeat</a:t>
            </a:r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5364088" y="1700808"/>
            <a:ext cx="3456384" cy="720080"/>
            <a:chOff x="5364088" y="1700808"/>
            <a:chExt cx="3456384" cy="720080"/>
          </a:xfrm>
        </p:grpSpPr>
        <p:grpSp>
          <p:nvGrpSpPr>
            <p:cNvPr id="16" name="Group 15"/>
            <p:cNvGrpSpPr/>
            <p:nvPr/>
          </p:nvGrpSpPr>
          <p:grpSpPr>
            <a:xfrm>
              <a:off x="5940152" y="2060848"/>
              <a:ext cx="216024" cy="72008"/>
              <a:chOff x="5940152" y="2060848"/>
              <a:chExt cx="216024" cy="72008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940152" y="2132856"/>
                <a:ext cx="216024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940152" y="2060848"/>
                <a:ext cx="216024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5580112" y="2204864"/>
              <a:ext cx="3240360" cy="216024"/>
              <a:chOff x="5580112" y="2204864"/>
              <a:chExt cx="3240360" cy="216024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5580112" y="2302750"/>
                <a:ext cx="3240360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5940152" y="2204864"/>
                <a:ext cx="576064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R1</a:t>
                </a:r>
                <a:endParaRPr lang="en-GB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812360" y="2204864"/>
                <a:ext cx="576064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R2</a:t>
                </a:r>
                <a:endParaRPr lang="en-GB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948264" y="2204864"/>
                <a:ext cx="576064" cy="21602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NR</a:t>
                </a:r>
                <a:endParaRPr lang="en-GB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092280" y="2060848"/>
              <a:ext cx="216024" cy="72008"/>
              <a:chOff x="5940152" y="2060848"/>
              <a:chExt cx="216024" cy="72008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5940152" y="2132856"/>
                <a:ext cx="216024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940152" y="2060848"/>
                <a:ext cx="216024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8172400" y="2060848"/>
              <a:ext cx="216024" cy="72008"/>
              <a:chOff x="5940152" y="2060848"/>
              <a:chExt cx="216024" cy="72008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5940152" y="2132856"/>
                <a:ext cx="216024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940152" y="2060848"/>
                <a:ext cx="216024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5364088" y="1700808"/>
              <a:ext cx="58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Real</a:t>
              </a:r>
              <a:endParaRPr lang="en-GB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64088" y="2924944"/>
            <a:ext cx="3456384" cy="720080"/>
            <a:chOff x="5364088" y="2924944"/>
            <a:chExt cx="3456384" cy="720080"/>
          </a:xfrm>
        </p:grpSpPr>
        <p:sp>
          <p:nvSpPr>
            <p:cNvPr id="31" name="TextBox 30"/>
            <p:cNvSpPr txBox="1"/>
            <p:nvPr/>
          </p:nvSpPr>
          <p:spPr>
            <a:xfrm>
              <a:off x="5364088" y="2924944"/>
              <a:ext cx="973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Mapped</a:t>
              </a:r>
              <a:endParaRPr lang="en-GB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5940152" y="3356992"/>
              <a:ext cx="216024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300192" y="3356992"/>
              <a:ext cx="216024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5580112" y="3429000"/>
              <a:ext cx="3240360" cy="216024"/>
              <a:chOff x="5580112" y="2204864"/>
              <a:chExt cx="3240360" cy="216024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5580112" y="2302750"/>
                <a:ext cx="3240360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5940152" y="2204864"/>
                <a:ext cx="576064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R1</a:t>
                </a:r>
                <a:endParaRPr lang="en-GB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812360" y="2204864"/>
                <a:ext cx="576064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R2</a:t>
                </a:r>
                <a:endParaRPr lang="en-GB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948264" y="2204864"/>
                <a:ext cx="576064" cy="21602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NR</a:t>
                </a:r>
                <a:endParaRPr lang="en-GB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092280" y="3284984"/>
              <a:ext cx="216024" cy="72008"/>
              <a:chOff x="5940152" y="2060848"/>
              <a:chExt cx="216024" cy="7200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5940152" y="2132856"/>
                <a:ext cx="216024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940152" y="2060848"/>
                <a:ext cx="216024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172400" y="3356992"/>
              <a:ext cx="216024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812360" y="3356992"/>
              <a:ext cx="216024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364088" y="4149080"/>
            <a:ext cx="3456384" cy="720080"/>
            <a:chOff x="5364088" y="4005064"/>
            <a:chExt cx="3456384" cy="720080"/>
          </a:xfrm>
        </p:grpSpPr>
        <p:sp>
          <p:nvSpPr>
            <p:cNvPr id="44" name="TextBox 43"/>
            <p:cNvSpPr txBox="1"/>
            <p:nvPr/>
          </p:nvSpPr>
          <p:spPr>
            <a:xfrm>
              <a:off x="5364088" y="4005064"/>
              <a:ext cx="1430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Deduplicated</a:t>
              </a:r>
              <a:endParaRPr lang="en-GB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5940152" y="4437112"/>
              <a:ext cx="216024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300192" y="4437112"/>
              <a:ext cx="216024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5580112" y="4509120"/>
              <a:ext cx="3240360" cy="216024"/>
              <a:chOff x="5580112" y="2204864"/>
              <a:chExt cx="3240360" cy="216024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580112" y="2302750"/>
                <a:ext cx="3240360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5940152" y="2204864"/>
                <a:ext cx="576064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R1</a:t>
                </a:r>
                <a:endParaRPr lang="en-GB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812360" y="2204864"/>
                <a:ext cx="576064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R2</a:t>
                </a:r>
                <a:endParaRPr lang="en-GB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948264" y="2204864"/>
                <a:ext cx="576064" cy="21602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NR</a:t>
                </a:r>
                <a:endParaRPr lang="en-GB" dirty="0"/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>
              <a:off x="7092280" y="4437112"/>
              <a:ext cx="216024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8172400" y="4437112"/>
              <a:ext cx="216024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812360" y="4437112"/>
              <a:ext cx="216024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5364088" y="5013176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Peak callers (MACS for example) deduplicate internally, so you don’t have to consciously do this.</a:t>
            </a:r>
          </a:p>
          <a:p>
            <a:endParaRPr lang="en-GB" dirty="0"/>
          </a:p>
          <a:p>
            <a:r>
              <a:rPr lang="en-GB" dirty="0" smtClean="0"/>
              <a:t>Only avoided by using uniquely mapped reads.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673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Biological common sense fails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59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Common Sense – X/Y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120680" cy="270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914" y="3979801"/>
            <a:ext cx="6120697" cy="232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602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 harder in chickens…</a:t>
            </a:r>
            <a:endParaRPr lang="en-GB" dirty="0"/>
          </a:p>
        </p:txBody>
      </p:sp>
      <p:pic>
        <p:nvPicPr>
          <p:cNvPr id="5123" name="Picture 3" descr="C:\Users\andrewss\Desktop\chicke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68759"/>
            <a:ext cx="5400600" cy="537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618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Sense – Knockouts</a:t>
            </a:r>
            <a:endParaRPr lang="en-GB" dirty="0"/>
          </a:p>
        </p:txBody>
      </p:sp>
      <p:pic>
        <p:nvPicPr>
          <p:cNvPr id="9218" name="Picture 2" descr="C:\Users\andrewss\Desktop\knock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83" y="1988840"/>
            <a:ext cx="853103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43097" y="2999542"/>
            <a:ext cx="750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WT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241533" y="4149080"/>
            <a:ext cx="650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KO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87919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Biological interpretation problems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16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Biological Interpretation</a:t>
            </a:r>
            <a:br>
              <a:rPr lang="en-GB" dirty="0" smtClean="0"/>
            </a:br>
            <a:r>
              <a:rPr lang="en-GB" dirty="0" smtClean="0"/>
              <a:t>Common GO Errors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Original source of gene lists</a:t>
            </a:r>
          </a:p>
          <a:p>
            <a:pPr lvl="1"/>
            <a:r>
              <a:rPr lang="en-GB" dirty="0" smtClean="0"/>
              <a:t>Splice variation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Power to detect</a:t>
            </a:r>
          </a:p>
          <a:p>
            <a:pPr lvl="1"/>
            <a:r>
              <a:rPr lang="en-GB" dirty="0" smtClean="0"/>
              <a:t>Long genes vs short genes</a:t>
            </a:r>
          </a:p>
          <a:p>
            <a:pPr lvl="1"/>
            <a:r>
              <a:rPr lang="en-GB" dirty="0" err="1" smtClean="0"/>
              <a:t>CpG</a:t>
            </a:r>
            <a:r>
              <a:rPr lang="en-GB" dirty="0" smtClean="0"/>
              <a:t> islands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Appropriate background</a:t>
            </a:r>
          </a:p>
          <a:p>
            <a:pPr lvl="1"/>
            <a:r>
              <a:rPr lang="en-GB" dirty="0" smtClean="0"/>
              <a:t>Treated liver cells enriched for liver GO categories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Technical artefacts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72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Biological Interpretation</a:t>
            </a:r>
            <a:br>
              <a:rPr lang="en-GB" dirty="0" smtClean="0"/>
            </a:br>
            <a:r>
              <a:rPr lang="en-GB" dirty="0" smtClean="0"/>
              <a:t>Problematic Genes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Titin</a:t>
            </a:r>
            <a:r>
              <a:rPr lang="en-GB" dirty="0"/>
              <a:t>, USH2A (big!)</a:t>
            </a:r>
          </a:p>
          <a:p>
            <a:r>
              <a:rPr lang="en-GB" dirty="0" err="1"/>
              <a:t>Mucin</a:t>
            </a:r>
            <a:r>
              <a:rPr lang="en-GB" dirty="0"/>
              <a:t>, </a:t>
            </a:r>
            <a:r>
              <a:rPr lang="en-GB" dirty="0" smtClean="0"/>
              <a:t>Mid1, Sfi1 </a:t>
            </a:r>
            <a:r>
              <a:rPr lang="en-GB" dirty="0"/>
              <a:t>(</a:t>
            </a:r>
            <a:r>
              <a:rPr lang="en-GB" dirty="0" smtClean="0"/>
              <a:t>duplication events)</a:t>
            </a:r>
          </a:p>
          <a:p>
            <a:r>
              <a:rPr lang="en-GB" dirty="0" smtClean="0"/>
              <a:t>Olfactory receptors (big families)</a:t>
            </a:r>
          </a:p>
          <a:p>
            <a:r>
              <a:rPr lang="en-GB" dirty="0" smtClean="0"/>
              <a:t>Poorly annotated (RIKEN, EST, Gm123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717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Biological Interpretation</a:t>
            </a:r>
            <a:br>
              <a:rPr lang="en-GB" dirty="0" smtClean="0"/>
            </a:br>
            <a:r>
              <a:rPr lang="en-GB" dirty="0" smtClean="0"/>
              <a:t>Membrane associated transcripts</a:t>
            </a:r>
            <a:endParaRPr lang="en-GB" dirty="0"/>
          </a:p>
        </p:txBody>
      </p:sp>
      <p:pic>
        <p:nvPicPr>
          <p:cNvPr id="6146" name="Picture 2" descr="C:\Users\andrewss\Desktop\1279_vs_normal_ALD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0" y="1677772"/>
            <a:ext cx="3841076" cy="362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andrewss\Desktop\l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77772"/>
            <a:ext cx="4752528" cy="437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975" y="5949280"/>
            <a:ext cx="4935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Re-sequencing library = same result</a:t>
            </a:r>
          </a:p>
          <a:p>
            <a:r>
              <a:rPr lang="en-GB" sz="2000" dirty="0" smtClean="0"/>
              <a:t>Remaking library from RNA = changes gone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4785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Manifold burst in cycle 26</a:t>
            </a:r>
            <a:endParaRPr lang="en-GB" dirty="0"/>
          </a:p>
        </p:txBody>
      </p:sp>
      <p:pic>
        <p:nvPicPr>
          <p:cNvPr id="1026" name="Picture 2" descr="C:\Users\andrewss\Desktop\sier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726" y="1421471"/>
            <a:ext cx="6060642" cy="454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014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Over-represented GO categories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52736"/>
            <a:ext cx="4752528" cy="55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72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683568" y="1278632"/>
            <a:ext cx="8100392" cy="369332"/>
            <a:chOff x="683568" y="774576"/>
            <a:chExt cx="8100392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683568" y="774576"/>
              <a:ext cx="1400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FastQ</a:t>
              </a:r>
              <a:r>
                <a:rPr lang="en-GB" dirty="0" smtClean="0"/>
                <a:t> Screen</a:t>
              </a:r>
              <a:endParaRPr lang="en-GB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75856" y="805354"/>
              <a:ext cx="55081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/>
                <a:t>http://www.bioinformatics.babraham.ac.uk/projects/fastq_screen/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3568" y="2132856"/>
            <a:ext cx="8100392" cy="369332"/>
            <a:chOff x="683568" y="1196752"/>
            <a:chExt cx="8100392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1196752"/>
              <a:ext cx="837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FastQ</a:t>
              </a:r>
              <a:r>
                <a:rPr lang="en-GB" dirty="0" err="1"/>
                <a:t>C</a:t>
              </a:r>
              <a:endParaRPr lang="en-GB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5856" y="1227530"/>
              <a:ext cx="55081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/>
                <a:t>http://www.bioinformatics.babraham.ac.uk/projects/fastq_screen/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3568" y="2636912"/>
            <a:ext cx="8100392" cy="369332"/>
            <a:chOff x="683568" y="1619508"/>
            <a:chExt cx="8100392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683568" y="1619508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BamQC</a:t>
              </a:r>
              <a:endParaRPr lang="en-GB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75856" y="1650286"/>
              <a:ext cx="55081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/>
                <a:t>https://github.com/s-andrews/BamQC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3568" y="3212976"/>
            <a:ext cx="8100392" cy="369332"/>
            <a:chOff x="683568" y="1988840"/>
            <a:chExt cx="8100392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683568" y="198884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DupRadar</a:t>
              </a:r>
              <a:endParaRPr lang="en-GB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75856" y="2019618"/>
              <a:ext cx="55081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/>
                <a:t>http://sourceforge.net/projects/dupradar/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3568" y="3789040"/>
            <a:ext cx="8100392" cy="369332"/>
            <a:chOff x="683568" y="2411596"/>
            <a:chExt cx="8100392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83568" y="2411596"/>
              <a:ext cx="1192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TAGC Plots</a:t>
              </a:r>
              <a:endParaRPr lang="en-GB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75856" y="2442374"/>
              <a:ext cx="55081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/>
                <a:t>https://github.com/blaxterlab/blobology</a:t>
              </a:r>
            </a:p>
          </p:txBody>
        </p:sp>
      </p:grp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23528" y="179989"/>
            <a:ext cx="8229600" cy="1143000"/>
          </a:xfrm>
        </p:spPr>
        <p:txBody>
          <a:bodyPr/>
          <a:lstStyle/>
          <a:p>
            <a:r>
              <a:rPr lang="en-GB" dirty="0" smtClean="0"/>
              <a:t>Software mentioned before</a:t>
            </a:r>
            <a:endParaRPr lang="en-GB" dirty="0"/>
          </a:p>
        </p:txBody>
      </p:sp>
      <p:grpSp>
        <p:nvGrpSpPr>
          <p:cNvPr id="23" name="Group 22"/>
          <p:cNvGrpSpPr/>
          <p:nvPr/>
        </p:nvGrpSpPr>
        <p:grpSpPr>
          <a:xfrm>
            <a:off x="678801" y="1700808"/>
            <a:ext cx="8100392" cy="369332"/>
            <a:chOff x="683568" y="774576"/>
            <a:chExt cx="8100392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683568" y="774576"/>
              <a:ext cx="66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MGA</a:t>
              </a:r>
              <a:endParaRPr lang="en-GB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5856" y="805354"/>
              <a:ext cx="55081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/>
                <a:t>https://</a:t>
              </a:r>
              <a:r>
                <a:rPr lang="en-GB" sz="1400" dirty="0" err="1"/>
                <a:t>github.com</a:t>
              </a:r>
              <a:r>
                <a:rPr lang="en-GB" sz="1400" dirty="0"/>
                <a:t>/</a:t>
              </a:r>
              <a:r>
                <a:rPr lang="en-GB" sz="1400" dirty="0" err="1"/>
                <a:t>crukci</a:t>
              </a:r>
              <a:r>
                <a:rPr lang="en-GB" sz="1400" dirty="0"/>
                <a:t>-bioinformatics/MGA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0383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Specific cycles lost</a:t>
            </a:r>
            <a:endParaRPr lang="en-GB" dirty="0"/>
          </a:p>
        </p:txBody>
      </p:sp>
      <p:pic>
        <p:nvPicPr>
          <p:cNvPr id="5122" name="Picture 2" descr="C:\Users\andrewss\Desktop\sier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6659893" cy="499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83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drewss\Desktop\sier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29" y="1146774"/>
            <a:ext cx="3811052" cy="285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ndrewss\Desktop\sierr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31" y="1144540"/>
            <a:ext cx="3775268" cy="283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 priming /signal</a:t>
            </a:r>
            <a:br>
              <a:rPr lang="en-GB" dirty="0" smtClean="0"/>
            </a:br>
            <a:r>
              <a:rPr lang="en-GB" sz="3600" dirty="0"/>
              <a:t>(</a:t>
            </a:r>
            <a:r>
              <a:rPr lang="en-GB" sz="3600" dirty="0" smtClean="0"/>
              <a:t>Wrong adapters used)</a:t>
            </a:r>
            <a:endParaRPr lang="en-GB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21931" y="3975990"/>
            <a:ext cx="1177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Read 1</a:t>
            </a:r>
            <a:endParaRPr lang="en-GB" sz="2800" dirty="0"/>
          </a:p>
        </p:txBody>
      </p:sp>
      <p:pic>
        <p:nvPicPr>
          <p:cNvPr id="2052" name="Picture 4" descr="C:\Users\andrewss\Desktop\Lane2TH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35" y="3897146"/>
            <a:ext cx="5979509" cy="286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591807" y="3861048"/>
            <a:ext cx="15887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Read 2 </a:t>
            </a:r>
          </a:p>
          <a:p>
            <a:r>
              <a:rPr lang="en-GB" sz="2800" dirty="0" smtClean="0"/>
              <a:t>(barcode)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94470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Tile Problems - </a:t>
            </a:r>
            <a:r>
              <a:rPr lang="en-GB" dirty="0" err="1" smtClean="0"/>
              <a:t>Overclustering</a:t>
            </a:r>
            <a:endParaRPr lang="en-GB" dirty="0"/>
          </a:p>
        </p:txBody>
      </p:sp>
      <p:pic>
        <p:nvPicPr>
          <p:cNvPr id="7" name="Picture 3" descr="C:\Users\andrewss\Desktop\ind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86" y="1268760"/>
            <a:ext cx="6851914" cy="513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00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1436</Words>
  <Application>Microsoft Macintosh PowerPoint</Application>
  <PresentationFormat>On-screen Show (4:3)</PresentationFormat>
  <Paragraphs>301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Sequencing Bloopers</vt:lpstr>
      <vt:lpstr>PowerPoint Presentation</vt:lpstr>
      <vt:lpstr>Roll of “honour” (Lest we forget)</vt:lpstr>
      <vt:lpstr>Categories of fail</vt:lpstr>
      <vt:lpstr>Technical sequencer problems</vt:lpstr>
      <vt:lpstr>Manifold burst in cycle 26</vt:lpstr>
      <vt:lpstr>Specific cycles lost</vt:lpstr>
      <vt:lpstr>No priming /signal (Wrong adapters used)</vt:lpstr>
      <vt:lpstr>Tile Problems - Overclustering</vt:lpstr>
      <vt:lpstr>Tile Problems – Consistent tile fail</vt:lpstr>
      <vt:lpstr>Tile problems – transient tile fail</vt:lpstr>
      <vt:lpstr>Sequence Repository Problems</vt:lpstr>
      <vt:lpstr>Incorrect SRA extraction</vt:lpstr>
      <vt:lpstr>Incorrect Phred Scores</vt:lpstr>
      <vt:lpstr>Selectively submitted data</vt:lpstr>
      <vt:lpstr>Data Extraction</vt:lpstr>
      <vt:lpstr>Wrong barcode annotation</vt:lpstr>
      <vt:lpstr>Contaminated Barcode Stocks</vt:lpstr>
      <vt:lpstr>Odd sequence composition</vt:lpstr>
      <vt:lpstr>Read through adapter</vt:lpstr>
      <vt:lpstr>PowerPoint Presentation</vt:lpstr>
      <vt:lpstr>Positional Sequence Bias Application Specific – BS-Seq</vt:lpstr>
      <vt:lpstr>Positional Sequence Biases Expected - RRBS</vt:lpstr>
      <vt:lpstr>Positional Sequence Biases Unavoidable – RNA-Seq</vt:lpstr>
      <vt:lpstr>Positional Sequence Biases Unexpected – Doubled Adapters</vt:lpstr>
      <vt:lpstr>Overrepresented Individual Sequences</vt:lpstr>
      <vt:lpstr>My data doesn’t map well…</vt:lpstr>
      <vt:lpstr>Contaminated with guessable sequence</vt:lpstr>
      <vt:lpstr>Contaminated with guessable sequence</vt:lpstr>
      <vt:lpstr>Contamination with unguessable sequence</vt:lpstr>
      <vt:lpstr>TAGC Plots</vt:lpstr>
      <vt:lpstr>Reagent contamination</vt:lpstr>
      <vt:lpstr>Odd Paired Mapping</vt:lpstr>
      <vt:lpstr>Software bugs…</vt:lpstr>
      <vt:lpstr>Software Problems sratoolkit (1)</vt:lpstr>
      <vt:lpstr>Software problems sratoolkit (2)</vt:lpstr>
      <vt:lpstr>Software problems Gzipping and concatenation</vt:lpstr>
      <vt:lpstr>Software problems bcftools</vt:lpstr>
      <vt:lpstr>Software problems Tophat</vt:lpstr>
      <vt:lpstr>Software problems [unnamed program]</vt:lpstr>
      <vt:lpstr>Mapped data QC</vt:lpstr>
      <vt:lpstr>Application specific QC - smallRNA</vt:lpstr>
      <vt:lpstr>Application specific QC – RNA-Seq</vt:lpstr>
      <vt:lpstr>DNA Contamination</vt:lpstr>
      <vt:lpstr>Copy number variation</vt:lpstr>
      <vt:lpstr>PowerPoint Presentation</vt:lpstr>
      <vt:lpstr>Sample Swaps</vt:lpstr>
      <vt:lpstr>Sample swaps</vt:lpstr>
      <vt:lpstr>Duplication</vt:lpstr>
      <vt:lpstr>DupRadar</vt:lpstr>
      <vt:lpstr>De-duplication and Repeat Enrichment</vt:lpstr>
      <vt:lpstr>Biological common sense fails</vt:lpstr>
      <vt:lpstr>Common Sense – X/Y</vt:lpstr>
      <vt:lpstr>Even harder in chickens…</vt:lpstr>
      <vt:lpstr>Common Sense – Knockouts</vt:lpstr>
      <vt:lpstr>Biological interpretation problems</vt:lpstr>
      <vt:lpstr>Biological Interpretation Common GO Errors</vt:lpstr>
      <vt:lpstr>Biological Interpretation Problematic Genes</vt:lpstr>
      <vt:lpstr>Biological Interpretation Membrane associated transcripts</vt:lpstr>
      <vt:lpstr>Over-represented GO categories</vt:lpstr>
      <vt:lpstr>Software mentioned before</vt:lpstr>
    </vt:vector>
  </TitlesOfParts>
  <Company>The Babraham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Andrews</dc:creator>
  <cp:lastModifiedBy>Simon Andrews</cp:lastModifiedBy>
  <cp:revision>63</cp:revision>
  <dcterms:created xsi:type="dcterms:W3CDTF">2015-03-12T09:16:20Z</dcterms:created>
  <dcterms:modified xsi:type="dcterms:W3CDTF">2015-03-18T11:51:06Z</dcterms:modified>
</cp:coreProperties>
</file>