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8"/>
  </p:notesMasterIdLst>
  <p:handoutMasterIdLst>
    <p:handoutMasterId r:id="rId19"/>
  </p:handoutMasterIdLst>
  <p:sldIdLst>
    <p:sldId id="264" r:id="rId2"/>
    <p:sldId id="274" r:id="rId3"/>
    <p:sldId id="293" r:id="rId4"/>
    <p:sldId id="294" r:id="rId5"/>
    <p:sldId id="295" r:id="rId6"/>
    <p:sldId id="297" r:id="rId7"/>
    <p:sldId id="277" r:id="rId8"/>
    <p:sldId id="273" r:id="rId9"/>
    <p:sldId id="296" r:id="rId10"/>
    <p:sldId id="278" r:id="rId11"/>
    <p:sldId id="279" r:id="rId12"/>
    <p:sldId id="283" r:id="rId13"/>
    <p:sldId id="280" r:id="rId14"/>
    <p:sldId id="284" r:id="rId15"/>
    <p:sldId id="285" r:id="rId16"/>
    <p:sldId id="290" r:id="rId1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63663"/>
    <a:srgbClr val="022B45"/>
    <a:srgbClr val="032B44"/>
    <a:srgbClr val="062A44"/>
    <a:srgbClr val="062E44"/>
    <a:srgbClr val="003366"/>
    <a:srgbClr val="336699"/>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22" autoAdjust="0"/>
  </p:normalViewPr>
  <p:slideViewPr>
    <p:cSldViewPr snapToGrid="0">
      <p:cViewPr varScale="1">
        <p:scale>
          <a:sx n="114" d="100"/>
          <a:sy n="114" d="100"/>
        </p:scale>
        <p:origin x="-104" y="-5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000">
                <a:latin typeface="Arial" pitchFamily="-109" charset="0"/>
                <a:ea typeface="ＭＳ Ｐゴシック" pitchFamily="-109" charset="-128"/>
                <a:cs typeface="ＭＳ Ｐゴシック" pitchFamily="-109" charset="-128"/>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0" hangingPunct="0">
              <a:defRPr sz="1000"/>
            </a:lvl1pPr>
          </a:lstStyle>
          <a:p>
            <a:pPr>
              <a:defRPr/>
            </a:pPr>
            <a:fld id="{F6C62E74-6BB3-C744-AC55-153E1C2CAD22}" type="datetime1">
              <a:rPr lang="en-US"/>
              <a:pPr>
                <a:defRPr/>
              </a:pPr>
              <a:t>4/4/14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800">
                <a:latin typeface="Arial" pitchFamily="-109" charset="0"/>
                <a:ea typeface="ＭＳ Ｐゴシック" pitchFamily="-109" charset="-128"/>
                <a:cs typeface="ＭＳ Ｐゴシック" pitchFamily="-109" charset="-128"/>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0" hangingPunct="0">
              <a:defRPr sz="800"/>
            </a:lvl1pPr>
          </a:lstStyle>
          <a:p>
            <a:pPr>
              <a:defRPr/>
            </a:pPr>
            <a:fld id="{C8D138F9-C72C-3B4B-AE98-1F2B93081AD7}" type="slidenum">
              <a:rPr lang="en-US"/>
              <a:pPr>
                <a:defRPr/>
              </a:pPr>
              <a:t>‹#›</a:t>
            </a:fld>
            <a:endParaRPr lang="en-US" dirty="0"/>
          </a:p>
        </p:txBody>
      </p:sp>
    </p:spTree>
    <p:extLst>
      <p:ext uri="{BB962C8B-B14F-4D97-AF65-F5344CB8AC3E}">
        <p14:creationId xmlns:p14="http://schemas.microsoft.com/office/powerpoint/2010/main" val="42156404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atin typeface="Arial" pitchFamily="-109" charset="0"/>
                <a:ea typeface="ＭＳ Ｐゴシック" pitchFamily="-109" charset="-128"/>
                <a:cs typeface="ＭＳ Ｐゴシック" pitchFamily="-109" charset="-128"/>
              </a:defRPr>
            </a:lvl1pPr>
          </a:lstStyle>
          <a:p>
            <a:pPr>
              <a:defRPr/>
            </a:pPr>
            <a:endParaRPr lang="en-US" dirty="0"/>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atin typeface="Arial" pitchFamily="-109" charset="0"/>
                <a:ea typeface="ＭＳ Ｐゴシック" pitchFamily="-109" charset="-128"/>
                <a:cs typeface="ＭＳ Ｐゴシック" pitchFamily="-109" charset="-128"/>
              </a:defRPr>
            </a:lvl1pPr>
          </a:lstStyle>
          <a:p>
            <a:pPr>
              <a:defRPr/>
            </a:pPr>
            <a:endParaRPr lang="en-US" dirty="0"/>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atin typeface="Arial" pitchFamily="-109" charset="0"/>
                <a:ea typeface="ＭＳ Ｐゴシック" pitchFamily="-109" charset="-128"/>
                <a:cs typeface="ＭＳ Ｐゴシック" pitchFamily="-109" charset="-128"/>
              </a:defRPr>
            </a:lvl1pPr>
          </a:lstStyle>
          <a:p>
            <a:pPr>
              <a:defRPr/>
            </a:pPr>
            <a:endParaRPr lang="en-US"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12CF690D-BB4D-C342-9DCF-0EDAC80DC477}" type="slidenum">
              <a:rPr lang="en-US"/>
              <a:pPr>
                <a:defRPr/>
              </a:pPr>
              <a:t>‹#›</a:t>
            </a:fld>
            <a:endParaRPr lang="en-US" dirty="0"/>
          </a:p>
        </p:txBody>
      </p:sp>
    </p:spTree>
    <p:extLst>
      <p:ext uri="{BB962C8B-B14F-4D97-AF65-F5344CB8AC3E}">
        <p14:creationId xmlns:p14="http://schemas.microsoft.com/office/powerpoint/2010/main" val="9086354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Outline. </a:t>
            </a:r>
            <a:br>
              <a:rPr lang="en-US" dirty="0" smtClean="0"/>
            </a:br>
            <a:r>
              <a:rPr lang="en-US" dirty="0" smtClean="0"/>
              <a:t>The box at the bottom is to give a context of automated and manual annotation as it</a:t>
            </a:r>
            <a:r>
              <a:rPr lang="en-US" baseline="0" dirty="0" smtClean="0"/>
              <a:t> will be discussed in this talk.</a:t>
            </a:r>
            <a:endParaRPr lang="en-US" dirty="0"/>
          </a:p>
        </p:txBody>
      </p:sp>
      <p:sp>
        <p:nvSpPr>
          <p:cNvPr id="4" name="Slide Number Placeholder 3"/>
          <p:cNvSpPr>
            <a:spLocks noGrp="1"/>
          </p:cNvSpPr>
          <p:nvPr>
            <p:ph type="sldNum" sz="quarter" idx="10"/>
          </p:nvPr>
        </p:nvSpPr>
        <p:spPr/>
        <p:txBody>
          <a:bodyPr/>
          <a:lstStyle/>
          <a:p>
            <a:pPr>
              <a:defRPr/>
            </a:pPr>
            <a:fld id="{12CF690D-BB4D-C342-9DCF-0EDAC80DC477}" type="slidenum">
              <a:rPr lang="en-US" smtClean="0"/>
              <a:pPr>
                <a:defRPr/>
              </a:pPr>
              <a:t>2</a:t>
            </a:fld>
            <a:endParaRPr lang="en-US" dirty="0"/>
          </a:p>
        </p:txBody>
      </p:sp>
    </p:spTree>
    <p:extLst>
      <p:ext uri="{BB962C8B-B14F-4D97-AF65-F5344CB8AC3E}">
        <p14:creationId xmlns:p14="http://schemas.microsoft.com/office/powerpoint/2010/main" val="3412011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Previously</a:t>
            </a:r>
            <a:r>
              <a:rPr lang="en-US" baseline="0" dirty="0" smtClean="0"/>
              <a:t> disconnected researchers were more productive when obtaining immediate feedback in dialogs with collaborators.</a:t>
            </a:r>
          </a:p>
          <a:p>
            <a:r>
              <a:rPr lang="en-US" baseline="0" dirty="0" smtClean="0"/>
              <a:t>Also, automated annotations were improved as exemplified by discoveries made based on revised annotations, for example, ~3600 manual annotations contributed to a better understanding of immune function, reproduction, lactation, and metabolism in cattle.  </a:t>
            </a:r>
            <a:endParaRPr lang="en-US" dirty="0"/>
          </a:p>
        </p:txBody>
      </p:sp>
      <p:sp>
        <p:nvSpPr>
          <p:cNvPr id="4" name="Slide Number Placeholder 3"/>
          <p:cNvSpPr>
            <a:spLocks noGrp="1"/>
          </p:cNvSpPr>
          <p:nvPr>
            <p:ph type="sldNum" sz="quarter" idx="10"/>
          </p:nvPr>
        </p:nvSpPr>
        <p:spPr/>
        <p:txBody>
          <a:bodyPr/>
          <a:lstStyle/>
          <a:p>
            <a:pPr>
              <a:defRPr/>
            </a:pPr>
            <a:fld id="{12CF690D-BB4D-C342-9DCF-0EDAC80DC477}" type="slidenum">
              <a:rPr lang="en-US" smtClean="0"/>
              <a:pPr>
                <a:defRPr/>
              </a:pPr>
              <a:t>11</a:t>
            </a:fld>
            <a:endParaRPr lang="en-US" dirty="0"/>
          </a:p>
        </p:txBody>
      </p:sp>
    </p:spTree>
    <p:extLst>
      <p:ext uri="{BB962C8B-B14F-4D97-AF65-F5344CB8AC3E}">
        <p14:creationId xmlns:p14="http://schemas.microsoft.com/office/powerpoint/2010/main" val="768414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how</a:t>
            </a:r>
            <a:r>
              <a:rPr lang="en-US" baseline="0" dirty="0" smtClean="0"/>
              <a:t> the collaborative nature of manual annotation has brought together an enormous group of scientists with very diverse interests, for the purpose of propelling discovery and a better understanding on the evolution and organization of insect societies at the molecular level. ~2800 manually annotated genes from three species of ants granted further insight into the evolution of sociality in this group.</a:t>
            </a:r>
            <a:endParaRPr lang="en-US" dirty="0"/>
          </a:p>
        </p:txBody>
      </p:sp>
      <p:sp>
        <p:nvSpPr>
          <p:cNvPr id="4" name="Slide Number Placeholder 3"/>
          <p:cNvSpPr>
            <a:spLocks noGrp="1"/>
          </p:cNvSpPr>
          <p:nvPr>
            <p:ph type="sldNum" sz="quarter" idx="10"/>
          </p:nvPr>
        </p:nvSpPr>
        <p:spPr/>
        <p:txBody>
          <a:bodyPr/>
          <a:lstStyle/>
          <a:p>
            <a:pPr>
              <a:defRPr/>
            </a:pPr>
            <a:fld id="{12CF690D-BB4D-C342-9DCF-0EDAC80DC477}" type="slidenum">
              <a:rPr lang="en-US" smtClean="0"/>
              <a:pPr>
                <a:defRPr/>
              </a:pPr>
              <a:t>12</a:t>
            </a:fld>
            <a:endParaRPr lang="en-US" dirty="0"/>
          </a:p>
        </p:txBody>
      </p:sp>
    </p:spTree>
    <p:extLst>
      <p:ext uri="{BB962C8B-B14F-4D97-AF65-F5344CB8AC3E}">
        <p14:creationId xmlns:p14="http://schemas.microsoft.com/office/powerpoint/2010/main" val="3070887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earlier genome projects, which had the advantage of more highly polished genomes, recent projects usually have lower coverage. Therefore curators now face additional work correcting for more frequent assembly errors and annotating genes that are split across multiple </a:t>
            </a:r>
            <a:r>
              <a:rPr lang="en-US" dirty="0" err="1" smtClean="0"/>
              <a:t>contigs</a:t>
            </a:r>
            <a:r>
              <a:rPr lang="en-US" dirty="0" smtClean="0"/>
              <a:t>. </a:t>
            </a:r>
          </a:p>
        </p:txBody>
      </p:sp>
      <p:sp>
        <p:nvSpPr>
          <p:cNvPr id="4" name="Slide Number Placeholder 3"/>
          <p:cNvSpPr>
            <a:spLocks noGrp="1"/>
          </p:cNvSpPr>
          <p:nvPr>
            <p:ph type="sldNum" sz="quarter" idx="10"/>
          </p:nvPr>
        </p:nvSpPr>
        <p:spPr/>
        <p:txBody>
          <a:bodyPr/>
          <a:lstStyle/>
          <a:p>
            <a:pPr>
              <a:defRPr/>
            </a:pPr>
            <a:fld id="{12CF690D-BB4D-C342-9DCF-0EDAC80DC477}" type="slidenum">
              <a:rPr lang="en-US" smtClean="0"/>
              <a:pPr>
                <a:defRPr/>
              </a:pPr>
              <a:t>13</a:t>
            </a:fld>
            <a:endParaRPr lang="en-US" dirty="0"/>
          </a:p>
        </p:txBody>
      </p:sp>
    </p:spTree>
    <p:extLst>
      <p:ext uri="{BB962C8B-B14F-4D97-AF65-F5344CB8AC3E}">
        <p14:creationId xmlns:p14="http://schemas.microsoft.com/office/powerpoint/2010/main" val="3611783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 that the distributed nature of these efforts still demands strong, goal-oriented (i.e. publication of findings) leadership and coordination, as these are crucial to the success of each project. </a:t>
            </a:r>
            <a:endParaRPr lang="en-US" dirty="0"/>
          </a:p>
        </p:txBody>
      </p:sp>
      <p:sp>
        <p:nvSpPr>
          <p:cNvPr id="4" name="Slide Number Placeholder 3"/>
          <p:cNvSpPr>
            <a:spLocks noGrp="1"/>
          </p:cNvSpPr>
          <p:nvPr>
            <p:ph type="sldNum" sz="quarter" idx="10"/>
          </p:nvPr>
        </p:nvSpPr>
        <p:spPr/>
        <p:txBody>
          <a:bodyPr/>
          <a:lstStyle/>
          <a:p>
            <a:pPr>
              <a:defRPr/>
            </a:pPr>
            <a:fld id="{12CF690D-BB4D-C342-9DCF-0EDAC80DC477}" type="slidenum">
              <a:rPr lang="en-US" smtClean="0"/>
              <a:pPr>
                <a:defRPr/>
              </a:pPr>
              <a:t>14</a:t>
            </a:fld>
            <a:endParaRPr lang="en-US" dirty="0"/>
          </a:p>
        </p:txBody>
      </p:sp>
    </p:spTree>
    <p:extLst>
      <p:ext uri="{BB962C8B-B14F-4D97-AF65-F5344CB8AC3E}">
        <p14:creationId xmlns:p14="http://schemas.microsoft.com/office/powerpoint/2010/main" val="175524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brings together a collection of collaborative efforts, close to the work of many of the members of ISB, and other communities.</a:t>
            </a:r>
          </a:p>
          <a:p>
            <a:r>
              <a:rPr lang="en-US" baseline="0" dirty="0" smtClean="0"/>
              <a:t>i5K is the initiative to sequence the genomes of 5,000 arthropods. It currently is collaboratively – and simultaneously! -  annotating the genomes of 6 insects using Web Apollo. </a:t>
            </a:r>
            <a:endParaRPr lang="en-US" dirty="0"/>
          </a:p>
        </p:txBody>
      </p:sp>
      <p:sp>
        <p:nvSpPr>
          <p:cNvPr id="4" name="Slide Number Placeholder 3"/>
          <p:cNvSpPr>
            <a:spLocks noGrp="1"/>
          </p:cNvSpPr>
          <p:nvPr>
            <p:ph type="sldNum" sz="quarter" idx="10"/>
          </p:nvPr>
        </p:nvSpPr>
        <p:spPr/>
        <p:txBody>
          <a:bodyPr/>
          <a:lstStyle/>
          <a:p>
            <a:pPr>
              <a:defRPr/>
            </a:pPr>
            <a:fld id="{12CF690D-BB4D-C342-9DCF-0EDAC80DC477}" type="slidenum">
              <a:rPr lang="en-US" smtClean="0"/>
              <a:pPr>
                <a:defRPr/>
              </a:pPr>
              <a:t>15</a:t>
            </a:fld>
            <a:endParaRPr lang="en-US" dirty="0"/>
          </a:p>
        </p:txBody>
      </p:sp>
    </p:spTree>
    <p:extLst>
      <p:ext uri="{BB962C8B-B14F-4D97-AF65-F5344CB8AC3E}">
        <p14:creationId xmlns:p14="http://schemas.microsoft.com/office/powerpoint/2010/main" val="909364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a:t>
            </a:r>
            <a:endParaRPr lang="en-US" dirty="0"/>
          </a:p>
        </p:txBody>
      </p:sp>
      <p:sp>
        <p:nvSpPr>
          <p:cNvPr id="4" name="Slide Number Placeholder 3"/>
          <p:cNvSpPr>
            <a:spLocks noGrp="1"/>
          </p:cNvSpPr>
          <p:nvPr>
            <p:ph type="sldNum" sz="quarter" idx="10"/>
          </p:nvPr>
        </p:nvSpPr>
        <p:spPr/>
        <p:txBody>
          <a:bodyPr/>
          <a:lstStyle/>
          <a:p>
            <a:pPr>
              <a:defRPr/>
            </a:pPr>
            <a:fld id="{12CF690D-BB4D-C342-9DCF-0EDAC80DC477}" type="slidenum">
              <a:rPr lang="en-US" smtClean="0"/>
              <a:pPr>
                <a:defRPr/>
              </a:pPr>
              <a:t>16</a:t>
            </a:fld>
            <a:endParaRPr lang="en-US" dirty="0"/>
          </a:p>
        </p:txBody>
      </p:sp>
    </p:spTree>
    <p:extLst>
      <p:ext uri="{BB962C8B-B14F-4D97-AF65-F5344CB8AC3E}">
        <p14:creationId xmlns:p14="http://schemas.microsoft.com/office/powerpoint/2010/main" val="2061169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Gene prediction identifies elements of the genome using either empiric or </a:t>
            </a:r>
            <a:r>
              <a:rPr lang="en-US" baseline="0" dirty="0" err="1" smtClean="0"/>
              <a:t>ab</a:t>
            </a:r>
            <a:r>
              <a:rPr lang="en-US" baseline="0" dirty="0" smtClean="0"/>
              <a:t> initio gene finding systems. </a:t>
            </a:r>
          </a:p>
          <a:p>
            <a:r>
              <a:rPr lang="en-US" baseline="0" dirty="0" smtClean="0"/>
              <a:t>Additional experimental evidence is used to identify domains and motifs, both at DNA and amino acid level.</a:t>
            </a:r>
          </a:p>
        </p:txBody>
      </p:sp>
      <p:sp>
        <p:nvSpPr>
          <p:cNvPr id="4" name="Slide Number Placeholder 3"/>
          <p:cNvSpPr>
            <a:spLocks noGrp="1"/>
          </p:cNvSpPr>
          <p:nvPr>
            <p:ph type="sldNum" sz="quarter" idx="10"/>
          </p:nvPr>
        </p:nvSpPr>
        <p:spPr/>
        <p:txBody>
          <a:bodyPr/>
          <a:lstStyle/>
          <a:p>
            <a:fld id="{74813825-BD57-364B-9772-0CCB5FC5A0FE}"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3203045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Curation</a:t>
            </a:r>
            <a:r>
              <a:rPr lang="en-US" baseline="0" dirty="0" smtClean="0"/>
              <a:t> here is understood in the context of manual genome annotation editing. It tries to find the best biological representation of gene models, while eliminating the most systematic errors of the automated analysis. </a:t>
            </a:r>
          </a:p>
          <a:p>
            <a:r>
              <a:rPr lang="en-US" baseline="0" dirty="0" smtClean="0"/>
              <a:t>Curation also helps to determine the functional roles of these genetic elements play by comparing them to well-studied, </a:t>
            </a:r>
            <a:r>
              <a:rPr lang="en-US" baseline="0" dirty="0" err="1" smtClean="0"/>
              <a:t>phylogenetically</a:t>
            </a:r>
            <a:r>
              <a:rPr lang="en-US" baseline="0" dirty="0" smtClean="0"/>
              <a:t> similar elements using literature and public databases, to distinguish orthologs from paralogs, and classifying their membership in families and networks.</a:t>
            </a:r>
            <a:endParaRPr lang="en-US" dirty="0"/>
          </a:p>
        </p:txBody>
      </p:sp>
      <p:sp>
        <p:nvSpPr>
          <p:cNvPr id="4" name="Slide Number Placeholder 3"/>
          <p:cNvSpPr>
            <a:spLocks noGrp="1"/>
          </p:cNvSpPr>
          <p:nvPr>
            <p:ph type="sldNum" sz="quarter" idx="10"/>
          </p:nvPr>
        </p:nvSpPr>
        <p:spPr/>
        <p:txBody>
          <a:bodyPr/>
          <a:lstStyle/>
          <a:p>
            <a:pPr>
              <a:defRPr/>
            </a:pPr>
            <a:fld id="{12CF690D-BB4D-C342-9DCF-0EDAC80DC477}" type="slidenum">
              <a:rPr lang="en-US" smtClean="0"/>
              <a:pPr>
                <a:defRPr/>
              </a:pPr>
              <a:t>4</a:t>
            </a:fld>
            <a:endParaRPr lang="en-US" dirty="0"/>
          </a:p>
        </p:txBody>
      </p:sp>
    </p:spTree>
    <p:extLst>
      <p:ext uri="{BB962C8B-B14F-4D97-AF65-F5344CB8AC3E}">
        <p14:creationId xmlns:p14="http://schemas.microsoft.com/office/powerpoint/2010/main" val="2074894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Precise biological fidelity in genome annotation editing cannot be achieved by a single individual.</a:t>
            </a:r>
            <a:r>
              <a:rPr lang="en-US" baseline="0" dirty="0" smtClean="0"/>
              <a:t> There are too many genes, making it an unmanageable scale, and curators need insights from colleagues with other expertise.</a:t>
            </a:r>
            <a:endParaRPr lang="en-US" dirty="0" smtClean="0"/>
          </a:p>
        </p:txBody>
      </p:sp>
      <p:sp>
        <p:nvSpPr>
          <p:cNvPr id="4" name="Slide Number Placeholder 3"/>
          <p:cNvSpPr>
            <a:spLocks noGrp="1"/>
          </p:cNvSpPr>
          <p:nvPr>
            <p:ph type="sldNum" sz="quarter" idx="10"/>
          </p:nvPr>
        </p:nvSpPr>
        <p:spPr/>
        <p:txBody>
          <a:bodyPr/>
          <a:lstStyle/>
          <a:p>
            <a:pPr>
              <a:defRPr/>
            </a:pPr>
            <a:fld id="{12CF690D-BB4D-C342-9DCF-0EDAC80DC477}" type="slidenum">
              <a:rPr lang="en-US" smtClean="0"/>
              <a:pPr>
                <a:defRPr/>
              </a:pPr>
              <a:t>5</a:t>
            </a:fld>
            <a:endParaRPr lang="en-US" dirty="0"/>
          </a:p>
        </p:txBody>
      </p:sp>
    </p:spTree>
    <p:extLst>
      <p:ext uri="{BB962C8B-B14F-4D97-AF65-F5344CB8AC3E}">
        <p14:creationId xmlns:p14="http://schemas.microsoft.com/office/powerpoint/2010/main" val="2630051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SETI@Home</a:t>
            </a:r>
            <a:r>
              <a:rPr lang="en-US" baseline="0" dirty="0" smtClean="0"/>
              <a:t> tapped the unused processing power of millions of individual computers. </a:t>
            </a:r>
          </a:p>
          <a:p>
            <a:r>
              <a:rPr lang="en-US" baseline="0" dirty="0" smtClean="0"/>
              <a:t>Similarly, distributed labor networks are using the internet to exploit the spare processing power of millions of human brains.</a:t>
            </a:r>
          </a:p>
          <a:p>
            <a:r>
              <a:rPr lang="en-US" baseline="0" dirty="0" smtClean="0"/>
              <a:t>We are trying to empower genome researchers around the world to harness expertise from dispersed researchers. </a:t>
            </a:r>
          </a:p>
          <a:p>
            <a:r>
              <a:rPr lang="en-US" baseline="0" dirty="0" smtClean="0"/>
              <a:t>It could be just 3 researchers working together, that’s already a crowd!</a:t>
            </a:r>
            <a:endParaRPr lang="en-US" dirty="0"/>
          </a:p>
        </p:txBody>
      </p:sp>
      <p:sp>
        <p:nvSpPr>
          <p:cNvPr id="4" name="Slide Number Placeholder 3"/>
          <p:cNvSpPr>
            <a:spLocks noGrp="1"/>
          </p:cNvSpPr>
          <p:nvPr>
            <p:ph type="sldNum" sz="quarter" idx="10"/>
          </p:nvPr>
        </p:nvSpPr>
        <p:spPr/>
        <p:txBody>
          <a:bodyPr/>
          <a:lstStyle/>
          <a:p>
            <a:pPr>
              <a:defRPr/>
            </a:pPr>
            <a:fld id="{12CF690D-BB4D-C342-9DCF-0EDAC80DC477}" type="slidenum">
              <a:rPr lang="en-US" smtClean="0"/>
              <a:pPr>
                <a:defRPr/>
              </a:pPr>
              <a:t>6</a:t>
            </a:fld>
            <a:endParaRPr lang="en-US" dirty="0"/>
          </a:p>
        </p:txBody>
      </p:sp>
    </p:spTree>
    <p:extLst>
      <p:ext uri="{BB962C8B-B14F-4D97-AF65-F5344CB8AC3E}">
        <p14:creationId xmlns:p14="http://schemas.microsoft.com/office/powerpoint/2010/main" val="2930138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Although</a:t>
            </a:r>
            <a:r>
              <a:rPr lang="en-US" baseline="0" dirty="0" smtClean="0"/>
              <a:t> Computational analyses and experimental evidence from genomic features were available to build manually-curated consensus gene structures, all existent applications at the time imposed communications constrains on the curators. We created the tools to facilitate real-time interactivity and allow extensive changes without server round trips: Web Apollo.</a:t>
            </a:r>
            <a:endParaRPr lang="en-US" dirty="0" smtClean="0"/>
          </a:p>
        </p:txBody>
      </p:sp>
      <p:sp>
        <p:nvSpPr>
          <p:cNvPr id="4" name="Slide Number Placeholder 3"/>
          <p:cNvSpPr>
            <a:spLocks noGrp="1"/>
          </p:cNvSpPr>
          <p:nvPr>
            <p:ph type="sldNum" sz="quarter" idx="10"/>
          </p:nvPr>
        </p:nvSpPr>
        <p:spPr/>
        <p:txBody>
          <a:bodyPr/>
          <a:lstStyle/>
          <a:p>
            <a:pPr>
              <a:defRPr/>
            </a:pPr>
            <a:fld id="{12CF690D-BB4D-C342-9DCF-0EDAC80DC477}" type="slidenum">
              <a:rPr lang="en-US" smtClean="0"/>
              <a:pPr>
                <a:defRPr/>
              </a:pPr>
              <a:t>7</a:t>
            </a:fld>
            <a:endParaRPr lang="en-US" dirty="0"/>
          </a:p>
        </p:txBody>
      </p:sp>
    </p:spTree>
    <p:extLst>
      <p:ext uri="{BB962C8B-B14F-4D97-AF65-F5344CB8AC3E}">
        <p14:creationId xmlns:p14="http://schemas.microsoft.com/office/powerpoint/2010/main" val="426901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A43C6051-9B5D-744A-9977-5F8B489B78C8}" type="slidenum">
              <a:rPr lang="en-US" sz="1200"/>
              <a:pPr/>
              <a:t>8</a:t>
            </a:fld>
            <a:endParaRPr lang="en-US" sz="1200" dirty="0"/>
          </a:p>
        </p:txBody>
      </p:sp>
      <p:sp>
        <p:nvSpPr>
          <p:cNvPr id="16386" name="Slide Image Placeholder 1"/>
          <p:cNvSpPr>
            <a:spLocks noGrp="1" noRot="1" noChangeAspect="1"/>
          </p:cNvSpPr>
          <p:nvPr>
            <p:ph type="sldImg"/>
          </p:nvPr>
        </p:nvSpPr>
        <p:spPr>
          <a:ln/>
        </p:spPr>
      </p:sp>
      <p:sp>
        <p:nvSpPr>
          <p:cNvPr id="16387" name="Notes Placeholder 2"/>
          <p:cNvSpPr>
            <a:spLocks noGrp="1"/>
          </p:cNvSpPr>
          <p:nvPr>
            <p:ph type="body" idx="1"/>
          </p:nvPr>
        </p:nvSpPr>
        <p:spPr>
          <a:xfrm>
            <a:off x="685800" y="4343400"/>
            <a:ext cx="5486400" cy="4114800"/>
          </a:xfrm>
          <a:noFill/>
          <a:ln>
            <a:solidFill>
              <a:srgbClr val="000000"/>
            </a:solidFill>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txBody>
          <a:bodyPr/>
          <a:lstStyle/>
          <a:p>
            <a:pPr defTabSz="457200" eaLnBrk="1" hangingPunct="1">
              <a:spcBef>
                <a:spcPct val="0"/>
              </a:spcBef>
            </a:pPr>
            <a:r>
              <a:rPr lang="en-US" dirty="0" smtClean="0">
                <a:ea typeface="ＭＳ Ｐゴシック" charset="0"/>
                <a:cs typeface="ＭＳ Ｐゴシック" charset="0"/>
              </a:rPr>
              <a:t>Apollo is a genomic annotation editing</a:t>
            </a:r>
            <a:r>
              <a:rPr lang="en-US" baseline="0" dirty="0" smtClean="0">
                <a:ea typeface="ＭＳ Ｐゴシック" charset="0"/>
                <a:cs typeface="ＭＳ Ｐゴシック" charset="0"/>
              </a:rPr>
              <a:t> platform, and in its latest inception it is an evolution of a popular desktop version adopted by many research groups (insects, fish, mammals, birds, </a:t>
            </a:r>
            <a:r>
              <a:rPr lang="en-US" baseline="0" dirty="0" err="1" smtClean="0">
                <a:ea typeface="ＭＳ Ｐゴシック" charset="0"/>
                <a:cs typeface="ＭＳ Ｐゴシック" charset="0"/>
              </a:rPr>
              <a:t>etc</a:t>
            </a:r>
            <a:r>
              <a:rPr lang="en-US" baseline="0" dirty="0" smtClean="0">
                <a:ea typeface="ＭＳ Ｐゴシック" charset="0"/>
                <a:cs typeface="ＭＳ Ｐゴシック" charset="0"/>
              </a:rPr>
              <a:t>).</a:t>
            </a:r>
            <a:endParaRPr lang="en-US" dirty="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a:t>
            </a:r>
            <a:r>
              <a:rPr lang="en-US" baseline="0" dirty="0" smtClean="0"/>
              <a:t> Apollo improves the manual annotation environment. (then highlight the bulleted ideas).</a:t>
            </a:r>
            <a:endParaRPr lang="en-US" dirty="0"/>
          </a:p>
        </p:txBody>
      </p:sp>
      <p:sp>
        <p:nvSpPr>
          <p:cNvPr id="4" name="Slide Number Placeholder 3"/>
          <p:cNvSpPr>
            <a:spLocks noGrp="1"/>
          </p:cNvSpPr>
          <p:nvPr>
            <p:ph type="sldNum" sz="quarter" idx="10"/>
          </p:nvPr>
        </p:nvSpPr>
        <p:spPr/>
        <p:txBody>
          <a:bodyPr/>
          <a:lstStyle/>
          <a:p>
            <a:pPr>
              <a:defRPr/>
            </a:pPr>
            <a:fld id="{12CF690D-BB4D-C342-9DCF-0EDAC80DC477}" type="slidenum">
              <a:rPr lang="en-US" smtClean="0"/>
              <a:pPr>
                <a:defRPr/>
              </a:pPr>
              <a:t>9</a:t>
            </a:fld>
            <a:endParaRPr lang="en-US" dirty="0"/>
          </a:p>
        </p:txBody>
      </p:sp>
    </p:spTree>
    <p:extLst>
      <p:ext uri="{BB962C8B-B14F-4D97-AF65-F5344CB8AC3E}">
        <p14:creationId xmlns:p14="http://schemas.microsoft.com/office/powerpoint/2010/main" val="150968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have we</a:t>
            </a:r>
            <a:r>
              <a:rPr lang="en-US" baseline="0" dirty="0" smtClean="0"/>
              <a:t> learned so far?</a:t>
            </a:r>
            <a:endParaRPr lang="en-US" dirty="0"/>
          </a:p>
        </p:txBody>
      </p:sp>
      <p:sp>
        <p:nvSpPr>
          <p:cNvPr id="4" name="Slide Number Placeholder 3"/>
          <p:cNvSpPr>
            <a:spLocks noGrp="1"/>
          </p:cNvSpPr>
          <p:nvPr>
            <p:ph type="sldNum" sz="quarter" idx="10"/>
          </p:nvPr>
        </p:nvSpPr>
        <p:spPr/>
        <p:txBody>
          <a:bodyPr/>
          <a:lstStyle/>
          <a:p>
            <a:pPr>
              <a:defRPr/>
            </a:pPr>
            <a:fld id="{12CF690D-BB4D-C342-9DCF-0EDAC80DC477}" type="slidenum">
              <a:rPr lang="en-US" smtClean="0"/>
              <a:pPr>
                <a:defRPr/>
              </a:pPr>
              <a:t>10</a:t>
            </a:fld>
            <a:endParaRPr lang="en-US" dirty="0"/>
          </a:p>
        </p:txBody>
      </p:sp>
    </p:spTree>
    <p:extLst>
      <p:ext uri="{BB962C8B-B14F-4D97-AF65-F5344CB8AC3E}">
        <p14:creationId xmlns:p14="http://schemas.microsoft.com/office/powerpoint/2010/main" val="338693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4" descr="XBD200302-00063-02.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1066800"/>
            <a:ext cx="91440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0" y="1066800"/>
            <a:ext cx="9144000" cy="5791200"/>
          </a:xfrm>
          <a:prstGeom prst="rect">
            <a:avLst/>
          </a:prstGeom>
          <a:solidFill>
            <a:srgbClr val="376092">
              <a:alpha val="9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800" dirty="0"/>
          </a:p>
        </p:txBody>
      </p:sp>
      <p:sp>
        <p:nvSpPr>
          <p:cNvPr id="6" name="Rectangle 1031"/>
          <p:cNvSpPr>
            <a:spLocks noChangeArrowheads="1"/>
          </p:cNvSpPr>
          <p:nvPr/>
        </p:nvSpPr>
        <p:spPr bwMode="auto">
          <a:xfrm>
            <a:off x="0" y="0"/>
            <a:ext cx="9144000" cy="1066800"/>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dirty="0"/>
          </a:p>
        </p:txBody>
      </p:sp>
      <p:pic>
        <p:nvPicPr>
          <p:cNvPr id="7" name="Picture 7" descr="LBNL_Banner.psd"/>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44450"/>
            <a:ext cx="9144000"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87928" y="2130425"/>
            <a:ext cx="7070271" cy="1470025"/>
          </a:xfrm>
        </p:spPr>
        <p:txBody>
          <a:bodyPr/>
          <a:lstStyle>
            <a:lvl1pPr>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599" y="3886200"/>
            <a:ext cx="7082971" cy="1752600"/>
          </a:xfrm>
          <a:prstGeom prst="rect">
            <a:avLst/>
          </a:prstGeom>
        </p:spPr>
        <p:txBody>
          <a:bodyPr/>
          <a:lstStyle>
            <a:lvl1pPr marL="0" indent="0" algn="l">
              <a:buNone/>
              <a:defRPr sz="2400" b="1">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417305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2625" y="1573213"/>
            <a:ext cx="7781925" cy="4368800"/>
          </a:xfrm>
          <a:prstGeom prst="rect">
            <a:avLst/>
          </a:prstGeom>
        </p:spPr>
        <p:txBody>
          <a:bodyPr/>
          <a:lstStyle>
            <a:lvl1pPr>
              <a:spcBef>
                <a:spcPts val="1200"/>
              </a:spcBef>
              <a:defRPr/>
            </a:lvl1pPr>
            <a:lvl2pPr>
              <a:spcBef>
                <a:spcPts val="900"/>
              </a:spcBef>
              <a:buFont typeface="Arial"/>
              <a:buChar char="•"/>
              <a:defRPr/>
            </a:lvl2pPr>
            <a:lvl3pPr marL="458788" indent="-177800">
              <a:spcBef>
                <a:spcPts val="500"/>
              </a:spcBef>
              <a:defRPr/>
            </a:lvl3pPr>
            <a:lvl4pPr marL="687388" indent="-177800">
              <a:spcBef>
                <a:spcPts val="400"/>
              </a:spcBef>
              <a:buSzPct val="50000"/>
              <a:buFont typeface="Arial"/>
              <a:buChar cha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Footer Placeholder 4"/>
          <p:cNvSpPr>
            <a:spLocks noGrp="1"/>
          </p:cNvSpPr>
          <p:nvPr>
            <p:ph type="ftr" sz="quarter" idx="10"/>
          </p:nvPr>
        </p:nvSpPr>
        <p:spPr/>
        <p:txBody>
          <a:bodyPr/>
          <a:lstStyle>
            <a:lvl1pPr>
              <a:defRPr/>
            </a:lvl1pPr>
          </a:lstStyle>
          <a:p>
            <a:pPr>
              <a:defRPr/>
            </a:pPr>
            <a:r>
              <a:rPr lang="en-US" dirty="0"/>
              <a:t>Footer</a:t>
            </a:r>
          </a:p>
        </p:txBody>
      </p:sp>
      <p:sp>
        <p:nvSpPr>
          <p:cNvPr id="5" name="Slide Number Placeholder 5"/>
          <p:cNvSpPr>
            <a:spLocks noGrp="1"/>
          </p:cNvSpPr>
          <p:nvPr>
            <p:ph type="sldNum" sz="quarter" idx="11"/>
          </p:nvPr>
        </p:nvSpPr>
        <p:spPr/>
        <p:txBody>
          <a:bodyPr/>
          <a:lstStyle>
            <a:lvl1pPr>
              <a:defRPr/>
            </a:lvl1pPr>
          </a:lstStyle>
          <a:p>
            <a:pPr>
              <a:defRPr/>
            </a:pPr>
            <a:fld id="{FE84A2BA-7E53-9E4C-9F94-3E442F04675F}" type="slidenum">
              <a:rPr lang="en-US"/>
              <a:pPr>
                <a:defRPr/>
              </a:pPr>
              <a:t>‹#›</a:t>
            </a:fld>
            <a:endParaRPr lang="en-US" dirty="0"/>
          </a:p>
        </p:txBody>
      </p:sp>
    </p:spTree>
    <p:extLst>
      <p:ext uri="{BB962C8B-B14F-4D97-AF65-F5344CB8AC3E}">
        <p14:creationId xmlns:p14="http://schemas.microsoft.com/office/powerpoint/2010/main" val="2480030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31554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98613"/>
            <a:ext cx="4038600" cy="4525962"/>
          </a:xfrm>
          <a:prstGeom prst="rect">
            <a:avLst/>
          </a:prstGeo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598613"/>
            <a:ext cx="4038600" cy="4525962"/>
          </a:xfrm>
          <a:prstGeom prst="rect">
            <a:avLst/>
          </a:prstGeo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Footer Placeholder 4"/>
          <p:cNvSpPr>
            <a:spLocks noGrp="1"/>
          </p:cNvSpPr>
          <p:nvPr>
            <p:ph type="ftr" sz="quarter" idx="10"/>
          </p:nvPr>
        </p:nvSpPr>
        <p:spPr/>
        <p:txBody>
          <a:bodyPr/>
          <a:lstStyle>
            <a:lvl1pPr>
              <a:defRPr/>
            </a:lvl1pPr>
          </a:lstStyle>
          <a:p>
            <a:pPr>
              <a:defRPr/>
            </a:pPr>
            <a:r>
              <a:rPr lang="en-US" dirty="0"/>
              <a:t>Footer</a:t>
            </a:r>
          </a:p>
        </p:txBody>
      </p:sp>
      <p:sp>
        <p:nvSpPr>
          <p:cNvPr id="6" name="Slide Number Placeholder 5"/>
          <p:cNvSpPr>
            <a:spLocks noGrp="1"/>
          </p:cNvSpPr>
          <p:nvPr>
            <p:ph type="sldNum" sz="quarter" idx="11"/>
          </p:nvPr>
        </p:nvSpPr>
        <p:spPr/>
        <p:txBody>
          <a:bodyPr/>
          <a:lstStyle>
            <a:lvl1pPr>
              <a:defRPr/>
            </a:lvl1pPr>
          </a:lstStyle>
          <a:p>
            <a:pPr>
              <a:defRPr/>
            </a:pPr>
            <a:fld id="{158D2765-6AB4-5D4C-B954-73E6B9FFF3C4}" type="slidenum">
              <a:rPr lang="en-US"/>
              <a:pPr>
                <a:defRPr/>
              </a:pPr>
              <a:t>‹#›</a:t>
            </a:fld>
            <a:endParaRPr lang="en-US" dirty="0"/>
          </a:p>
        </p:txBody>
      </p:sp>
    </p:spTree>
    <p:extLst>
      <p:ext uri="{BB962C8B-B14F-4D97-AF65-F5344CB8AC3E}">
        <p14:creationId xmlns:p14="http://schemas.microsoft.com/office/powerpoint/2010/main" val="1904483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000"/>
            </a:lvl1pPr>
            <a:lvl2pPr>
              <a:defRPr sz="20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000"/>
            </a:lvl1pPr>
            <a:lvl2pPr>
              <a:defRPr sz="20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7" name="Footer Placeholder 4"/>
          <p:cNvSpPr>
            <a:spLocks noGrp="1"/>
          </p:cNvSpPr>
          <p:nvPr>
            <p:ph type="ftr" sz="quarter" idx="10"/>
          </p:nvPr>
        </p:nvSpPr>
        <p:spPr/>
        <p:txBody>
          <a:bodyPr/>
          <a:lstStyle>
            <a:lvl1pPr>
              <a:defRPr/>
            </a:lvl1pPr>
          </a:lstStyle>
          <a:p>
            <a:pPr>
              <a:defRPr/>
            </a:pPr>
            <a:r>
              <a:rPr lang="en-US" dirty="0"/>
              <a:t>Footer</a:t>
            </a:r>
          </a:p>
        </p:txBody>
      </p:sp>
      <p:sp>
        <p:nvSpPr>
          <p:cNvPr id="8" name="Slide Number Placeholder 5"/>
          <p:cNvSpPr>
            <a:spLocks noGrp="1"/>
          </p:cNvSpPr>
          <p:nvPr>
            <p:ph type="sldNum" sz="quarter" idx="11"/>
          </p:nvPr>
        </p:nvSpPr>
        <p:spPr/>
        <p:txBody>
          <a:bodyPr/>
          <a:lstStyle>
            <a:lvl1pPr>
              <a:defRPr/>
            </a:lvl1pPr>
          </a:lstStyle>
          <a:p>
            <a:pPr>
              <a:defRPr/>
            </a:pPr>
            <a:fld id="{48FB436C-815A-BE46-9680-4F98E0449597}" type="slidenum">
              <a:rPr lang="en-US"/>
              <a:pPr>
                <a:defRPr/>
              </a:pPr>
              <a:t>‹#›</a:t>
            </a:fld>
            <a:endParaRPr lang="en-US" dirty="0"/>
          </a:p>
        </p:txBody>
      </p:sp>
    </p:spTree>
    <p:extLst>
      <p:ext uri="{BB962C8B-B14F-4D97-AF65-F5344CB8AC3E}">
        <p14:creationId xmlns:p14="http://schemas.microsoft.com/office/powerpoint/2010/main" val="135819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4"/>
          <p:cNvSpPr>
            <a:spLocks noGrp="1"/>
          </p:cNvSpPr>
          <p:nvPr>
            <p:ph type="ftr" sz="quarter" idx="10"/>
          </p:nvPr>
        </p:nvSpPr>
        <p:spPr/>
        <p:txBody>
          <a:bodyPr/>
          <a:lstStyle>
            <a:lvl1pPr>
              <a:defRPr/>
            </a:lvl1pPr>
          </a:lstStyle>
          <a:p>
            <a:pPr>
              <a:defRPr/>
            </a:pPr>
            <a:r>
              <a:rPr lang="en-US" dirty="0"/>
              <a:t>Footer</a:t>
            </a:r>
          </a:p>
        </p:txBody>
      </p:sp>
      <p:sp>
        <p:nvSpPr>
          <p:cNvPr id="4" name="Slide Number Placeholder 5"/>
          <p:cNvSpPr>
            <a:spLocks noGrp="1"/>
          </p:cNvSpPr>
          <p:nvPr>
            <p:ph type="sldNum" sz="quarter" idx="11"/>
          </p:nvPr>
        </p:nvSpPr>
        <p:spPr/>
        <p:txBody>
          <a:bodyPr/>
          <a:lstStyle>
            <a:lvl1pPr>
              <a:defRPr/>
            </a:lvl1pPr>
          </a:lstStyle>
          <a:p>
            <a:pPr>
              <a:defRPr/>
            </a:pPr>
            <a:fld id="{B2D88DCF-3709-DC41-AB27-B667CE7A7245}" type="slidenum">
              <a:rPr lang="en-US"/>
              <a:pPr>
                <a:defRPr/>
              </a:pPr>
              <a:t>‹#›</a:t>
            </a:fld>
            <a:endParaRPr lang="en-US" dirty="0"/>
          </a:p>
        </p:txBody>
      </p:sp>
    </p:spTree>
    <p:extLst>
      <p:ext uri="{BB962C8B-B14F-4D97-AF65-F5344CB8AC3E}">
        <p14:creationId xmlns:p14="http://schemas.microsoft.com/office/powerpoint/2010/main" val="2983529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7647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dirty="0"/>
              <a:t>Footer</a:t>
            </a:r>
          </a:p>
        </p:txBody>
      </p:sp>
      <p:sp>
        <p:nvSpPr>
          <p:cNvPr id="6" name="Slide Number Placeholder 5"/>
          <p:cNvSpPr>
            <a:spLocks noGrp="1"/>
          </p:cNvSpPr>
          <p:nvPr>
            <p:ph type="sldNum" sz="quarter" idx="11"/>
          </p:nvPr>
        </p:nvSpPr>
        <p:spPr/>
        <p:txBody>
          <a:bodyPr/>
          <a:lstStyle>
            <a:lvl1pPr>
              <a:defRPr/>
            </a:lvl1pPr>
          </a:lstStyle>
          <a:p>
            <a:pPr>
              <a:defRPr/>
            </a:pPr>
            <a:fld id="{9F03278A-A097-1149-9E08-F844B1B41CF2}" type="slidenum">
              <a:rPr lang="en-US"/>
              <a:pPr>
                <a:defRPr/>
              </a:pPr>
              <a:t>‹#›</a:t>
            </a:fld>
            <a:endParaRPr lang="en-US" dirty="0"/>
          </a:p>
        </p:txBody>
      </p:sp>
    </p:spTree>
    <p:extLst>
      <p:ext uri="{BB962C8B-B14F-4D97-AF65-F5344CB8AC3E}">
        <p14:creationId xmlns:p14="http://schemas.microsoft.com/office/powerpoint/2010/main" val="672857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dirty="0"/>
              <a:t>Footer</a:t>
            </a:r>
          </a:p>
        </p:txBody>
      </p:sp>
      <p:sp>
        <p:nvSpPr>
          <p:cNvPr id="6" name="Slide Number Placeholder 5"/>
          <p:cNvSpPr>
            <a:spLocks noGrp="1"/>
          </p:cNvSpPr>
          <p:nvPr>
            <p:ph type="sldNum" sz="quarter" idx="11"/>
          </p:nvPr>
        </p:nvSpPr>
        <p:spPr/>
        <p:txBody>
          <a:bodyPr/>
          <a:lstStyle>
            <a:lvl1pPr>
              <a:defRPr/>
            </a:lvl1pPr>
          </a:lstStyle>
          <a:p>
            <a:pPr>
              <a:defRPr/>
            </a:pPr>
            <a:fld id="{7C3B6195-DF4C-B448-ADE3-75F832F5325C}" type="slidenum">
              <a:rPr lang="en-US"/>
              <a:pPr>
                <a:defRPr/>
              </a:pPr>
              <a:t>‹#›</a:t>
            </a:fld>
            <a:endParaRPr lang="en-US" dirty="0"/>
          </a:p>
        </p:txBody>
      </p:sp>
    </p:spTree>
    <p:extLst>
      <p:ext uri="{BB962C8B-B14F-4D97-AF65-F5344CB8AC3E}">
        <p14:creationId xmlns:p14="http://schemas.microsoft.com/office/powerpoint/2010/main" val="2944125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82625" y="260350"/>
            <a:ext cx="77819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cxnSp>
        <p:nvCxnSpPr>
          <p:cNvPr id="22" name="Straight Connector 21"/>
          <p:cNvCxnSpPr/>
          <p:nvPr/>
        </p:nvCxnSpPr>
        <p:spPr>
          <a:xfrm>
            <a:off x="0" y="6043613"/>
            <a:ext cx="9144000" cy="1587"/>
          </a:xfrm>
          <a:prstGeom prst="line">
            <a:avLst/>
          </a:prstGeom>
          <a:ln w="6350" cap="flat" cmpd="sng" algn="ctr">
            <a:solidFill>
              <a:schemeClr val="tx2">
                <a:lumMod val="75000"/>
              </a:schemeClr>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028" name="Picture 7" descr="LBNL_small_logo.psd"/>
          <p:cNvPicPr>
            <a:picLocks noChangeAspect="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8347075" y="6242050"/>
            <a:ext cx="5683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592138" y="6356350"/>
            <a:ext cx="2895600" cy="365125"/>
          </a:xfrm>
          <a:prstGeom prst="rect">
            <a:avLst/>
          </a:prstGeom>
        </p:spPr>
        <p:txBody>
          <a:bodyPr vert="horz" wrap="square" lIns="91440" tIns="45720" rIns="91440" bIns="45720" numCol="1" anchor="ctr" anchorCtr="0" compatLnSpc="1">
            <a:prstTxWarp prst="textNoShape">
              <a:avLst/>
            </a:prstTxWarp>
          </a:bodyPr>
          <a:lstStyle>
            <a:lvl1pPr eaLnBrk="0" hangingPunct="0">
              <a:defRPr sz="600">
                <a:solidFill>
                  <a:srgbClr val="898989"/>
                </a:solidFill>
              </a:defRPr>
            </a:lvl1pPr>
          </a:lstStyle>
          <a:p>
            <a:pPr>
              <a:defRPr/>
            </a:pPr>
            <a:r>
              <a:rPr lang="en-US" dirty="0"/>
              <a:t>Footer</a:t>
            </a:r>
          </a:p>
        </p:txBody>
      </p:sp>
      <p:sp>
        <p:nvSpPr>
          <p:cNvPr id="6" name="Slide Number Placeholder 5"/>
          <p:cNvSpPr>
            <a:spLocks noGrp="1"/>
          </p:cNvSpPr>
          <p:nvPr>
            <p:ph type="sldNum" sz="quarter" idx="4"/>
          </p:nvPr>
        </p:nvSpPr>
        <p:spPr>
          <a:xfrm>
            <a:off x="3505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ctr" eaLnBrk="0" hangingPunct="0">
              <a:defRPr sz="600">
                <a:solidFill>
                  <a:srgbClr val="898989"/>
                </a:solidFill>
              </a:defRPr>
            </a:lvl1pPr>
          </a:lstStyle>
          <a:p>
            <a:pPr>
              <a:defRPr/>
            </a:pPr>
            <a:fld id="{10271352-0DDA-CE48-9FA4-7DD1C57FA3F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23" r:id="rId2"/>
    <p:sldLayoutId id="2147483730" r:id="rId3"/>
    <p:sldLayoutId id="2147483724" r:id="rId4"/>
    <p:sldLayoutId id="2147483725" r:id="rId5"/>
    <p:sldLayoutId id="2147483726" r:id="rId6"/>
    <p:sldLayoutId id="2147483731" r:id="rId7"/>
    <p:sldLayoutId id="2147483727" r:id="rId8"/>
    <p:sldLayoutId id="2147483728" r:id="rId9"/>
  </p:sldLayoutIdLst>
  <p:hf hdr="0" dt="0"/>
  <p:txStyles>
    <p:titleStyle>
      <a:lvl1pPr algn="l" rtl="0" eaLnBrk="1" fontAlgn="base" hangingPunct="1">
        <a:spcBef>
          <a:spcPct val="0"/>
        </a:spcBef>
        <a:spcAft>
          <a:spcPct val="0"/>
        </a:spcAft>
        <a:defRPr sz="3200" b="1">
          <a:solidFill>
            <a:srgbClr val="003366"/>
          </a:solidFill>
          <a:latin typeface="+mj-lt"/>
          <a:ea typeface="+mj-ea"/>
          <a:cs typeface="+mj-cs"/>
        </a:defRPr>
      </a:lvl1pPr>
      <a:lvl2pPr algn="l" rtl="0" eaLnBrk="1" fontAlgn="base" hangingPunct="1">
        <a:spcBef>
          <a:spcPct val="0"/>
        </a:spcBef>
        <a:spcAft>
          <a:spcPct val="0"/>
        </a:spcAft>
        <a:defRPr sz="3200" b="1">
          <a:solidFill>
            <a:srgbClr val="003366"/>
          </a:solidFill>
          <a:latin typeface="Arial" charset="0"/>
          <a:ea typeface="ＭＳ Ｐゴシック" charset="-128"/>
          <a:cs typeface="ＭＳ Ｐゴシック" charset="-128"/>
        </a:defRPr>
      </a:lvl2pPr>
      <a:lvl3pPr algn="l" rtl="0" eaLnBrk="1" fontAlgn="base" hangingPunct="1">
        <a:spcBef>
          <a:spcPct val="0"/>
        </a:spcBef>
        <a:spcAft>
          <a:spcPct val="0"/>
        </a:spcAft>
        <a:defRPr sz="3200" b="1">
          <a:solidFill>
            <a:srgbClr val="003366"/>
          </a:solidFill>
          <a:latin typeface="Arial" charset="0"/>
          <a:ea typeface="ＭＳ Ｐゴシック" charset="-128"/>
          <a:cs typeface="ＭＳ Ｐゴシック" charset="-128"/>
        </a:defRPr>
      </a:lvl3pPr>
      <a:lvl4pPr algn="l" rtl="0" eaLnBrk="1" fontAlgn="base" hangingPunct="1">
        <a:spcBef>
          <a:spcPct val="0"/>
        </a:spcBef>
        <a:spcAft>
          <a:spcPct val="0"/>
        </a:spcAft>
        <a:defRPr sz="3200" b="1">
          <a:solidFill>
            <a:srgbClr val="003366"/>
          </a:solidFill>
          <a:latin typeface="Arial" charset="0"/>
          <a:ea typeface="ＭＳ Ｐゴシック" charset="-128"/>
          <a:cs typeface="ＭＳ Ｐゴシック" charset="-128"/>
        </a:defRPr>
      </a:lvl4pPr>
      <a:lvl5pPr algn="l" rtl="0" eaLnBrk="1" fontAlgn="base" hangingPunct="1">
        <a:spcBef>
          <a:spcPct val="0"/>
        </a:spcBef>
        <a:spcAft>
          <a:spcPct val="0"/>
        </a:spcAft>
        <a:defRPr sz="3200" b="1">
          <a:solidFill>
            <a:srgbClr val="003366"/>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3200" b="1">
          <a:solidFill>
            <a:srgbClr val="2C5993"/>
          </a:solidFill>
          <a:latin typeface="Arial" charset="0"/>
          <a:ea typeface="ＭＳ Ｐゴシック" charset="-128"/>
          <a:cs typeface="ＭＳ Ｐゴシック" charset="-128"/>
        </a:defRPr>
      </a:lvl6pPr>
      <a:lvl7pPr marL="914400" algn="l" rtl="0" eaLnBrk="1" fontAlgn="base" hangingPunct="1">
        <a:spcBef>
          <a:spcPct val="0"/>
        </a:spcBef>
        <a:spcAft>
          <a:spcPct val="0"/>
        </a:spcAft>
        <a:defRPr sz="3200" b="1">
          <a:solidFill>
            <a:srgbClr val="2C5993"/>
          </a:solidFill>
          <a:latin typeface="Arial" charset="0"/>
          <a:ea typeface="ＭＳ Ｐゴシック" charset="-128"/>
          <a:cs typeface="ＭＳ Ｐゴシック" charset="-128"/>
        </a:defRPr>
      </a:lvl7pPr>
      <a:lvl8pPr marL="1371600" algn="l" rtl="0" eaLnBrk="1" fontAlgn="base" hangingPunct="1">
        <a:spcBef>
          <a:spcPct val="0"/>
        </a:spcBef>
        <a:spcAft>
          <a:spcPct val="0"/>
        </a:spcAft>
        <a:defRPr sz="3200" b="1">
          <a:solidFill>
            <a:srgbClr val="2C5993"/>
          </a:solidFill>
          <a:latin typeface="Arial" charset="0"/>
          <a:ea typeface="ＭＳ Ｐゴシック" charset="-128"/>
          <a:cs typeface="ＭＳ Ｐゴシック" charset="-128"/>
        </a:defRPr>
      </a:lvl8pPr>
      <a:lvl9pPr marL="1828800" algn="l" rtl="0" eaLnBrk="1" fontAlgn="base" hangingPunct="1">
        <a:spcBef>
          <a:spcPct val="0"/>
        </a:spcBef>
        <a:spcAft>
          <a:spcPct val="0"/>
        </a:spcAft>
        <a:defRPr sz="3200" b="1">
          <a:solidFill>
            <a:srgbClr val="2C5993"/>
          </a:solidFill>
          <a:latin typeface="Arial" charset="0"/>
          <a:ea typeface="ＭＳ Ｐゴシック" charset="-128"/>
          <a:cs typeface="ＭＳ Ｐゴシック" charset="-128"/>
        </a:defRPr>
      </a:lvl9pPr>
    </p:titleStyle>
    <p:bodyStyle>
      <a:lvl1pPr marL="342900" indent="-342900" algn="l" rtl="0" eaLnBrk="1" fontAlgn="base" hangingPunct="1">
        <a:spcBef>
          <a:spcPts val="900"/>
        </a:spcBef>
        <a:spcAft>
          <a:spcPct val="0"/>
        </a:spcAft>
        <a:defRPr sz="2400">
          <a:solidFill>
            <a:srgbClr val="003366"/>
          </a:solidFill>
          <a:latin typeface="+mn-lt"/>
          <a:ea typeface="+mn-ea"/>
          <a:cs typeface="+mn-cs"/>
        </a:defRPr>
      </a:lvl1pPr>
      <a:lvl2pPr marL="288925" indent="-227013" algn="l" rtl="0" eaLnBrk="1" fontAlgn="base" hangingPunct="1">
        <a:spcBef>
          <a:spcPts val="500"/>
        </a:spcBef>
        <a:spcAft>
          <a:spcPct val="0"/>
        </a:spcAft>
        <a:buSzPct val="85000"/>
        <a:buChar char="–"/>
        <a:defRPr sz="2400">
          <a:solidFill>
            <a:srgbClr val="003366"/>
          </a:solidFill>
          <a:latin typeface="+mn-lt"/>
          <a:ea typeface="+mn-ea"/>
        </a:defRPr>
      </a:lvl2pPr>
      <a:lvl3pPr marL="573088" indent="-117475" algn="l" rtl="0" eaLnBrk="1" fontAlgn="base" hangingPunct="1">
        <a:spcBef>
          <a:spcPts val="400"/>
        </a:spcBef>
        <a:spcAft>
          <a:spcPct val="0"/>
        </a:spcAft>
        <a:buSzPct val="75000"/>
        <a:buFont typeface="Lucida Grande" charset="0"/>
        <a:buChar char="–"/>
        <a:defRPr sz="2400">
          <a:solidFill>
            <a:srgbClr val="003366"/>
          </a:solidFill>
          <a:latin typeface="+mn-lt"/>
          <a:ea typeface="+mn-ea"/>
        </a:defRPr>
      </a:lvl3pPr>
      <a:lvl4pPr marL="909638" indent="-227013" algn="l" rtl="0" eaLnBrk="1" fontAlgn="base" hangingPunct="1">
        <a:spcBef>
          <a:spcPct val="20000"/>
        </a:spcBef>
        <a:spcAft>
          <a:spcPct val="0"/>
        </a:spcAft>
        <a:buSzPct val="75000"/>
        <a:buFont typeface="Lucida Grande" charset="0"/>
        <a:buChar char="–"/>
        <a:defRPr sz="2400">
          <a:solidFill>
            <a:srgbClr val="003366"/>
          </a:solidFill>
          <a:latin typeface="+mn-lt"/>
          <a:ea typeface="+mn-ea"/>
        </a:defRPr>
      </a:lvl4pPr>
      <a:lvl5pPr marL="1146175" indent="-236538" algn="l" rtl="0" eaLnBrk="1" fontAlgn="base" hangingPunct="1">
        <a:spcBef>
          <a:spcPct val="20000"/>
        </a:spcBef>
        <a:spcAft>
          <a:spcPct val="0"/>
        </a:spcAft>
        <a:buChar char="»"/>
        <a:defRPr sz="2400">
          <a:solidFill>
            <a:srgbClr val="003366"/>
          </a:solidFill>
          <a:latin typeface="+mn-lt"/>
          <a:ea typeface="+mn-ea"/>
        </a:defRPr>
      </a:lvl5pPr>
      <a:lvl6pPr marL="2514600" indent="-228600" algn="l" rtl="0" eaLnBrk="1" fontAlgn="base" hangingPunct="1">
        <a:spcBef>
          <a:spcPct val="20000"/>
        </a:spcBef>
        <a:spcAft>
          <a:spcPct val="0"/>
        </a:spcAft>
        <a:buChar char="»"/>
        <a:defRPr sz="2000">
          <a:solidFill>
            <a:srgbClr val="2C5993"/>
          </a:solidFill>
          <a:latin typeface="+mn-lt"/>
          <a:ea typeface="+mn-ea"/>
        </a:defRPr>
      </a:lvl6pPr>
      <a:lvl7pPr marL="2971800" indent="-228600" algn="l" rtl="0" eaLnBrk="1" fontAlgn="base" hangingPunct="1">
        <a:spcBef>
          <a:spcPct val="20000"/>
        </a:spcBef>
        <a:spcAft>
          <a:spcPct val="0"/>
        </a:spcAft>
        <a:buChar char="»"/>
        <a:defRPr sz="2000">
          <a:solidFill>
            <a:srgbClr val="2C5993"/>
          </a:solidFill>
          <a:latin typeface="+mn-lt"/>
          <a:ea typeface="+mn-ea"/>
        </a:defRPr>
      </a:lvl7pPr>
      <a:lvl8pPr marL="3429000" indent="-228600" algn="l" rtl="0" eaLnBrk="1" fontAlgn="base" hangingPunct="1">
        <a:spcBef>
          <a:spcPct val="20000"/>
        </a:spcBef>
        <a:spcAft>
          <a:spcPct val="0"/>
        </a:spcAft>
        <a:buChar char="»"/>
        <a:defRPr sz="2000">
          <a:solidFill>
            <a:srgbClr val="2C5993"/>
          </a:solidFill>
          <a:latin typeface="+mn-lt"/>
          <a:ea typeface="+mn-ea"/>
        </a:defRPr>
      </a:lvl8pPr>
      <a:lvl9pPr marL="3886200" indent="-228600" algn="l" rtl="0" eaLnBrk="1" fontAlgn="base" hangingPunct="1">
        <a:spcBef>
          <a:spcPct val="20000"/>
        </a:spcBef>
        <a:spcAft>
          <a:spcPct val="0"/>
        </a:spcAft>
        <a:buChar char="»"/>
        <a:defRPr sz="2000">
          <a:solidFill>
            <a:srgbClr val="2C5993"/>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33.jpg"/><Relationship Id="rId4" Type="http://schemas.openxmlformats.org/officeDocument/2006/relationships/image" Target="../media/image34.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jpeg"/><Relationship Id="rId5" Type="http://schemas.openxmlformats.org/officeDocument/2006/relationships/image" Target="../media/image37.jpeg"/><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4" Type="http://schemas.openxmlformats.org/officeDocument/2006/relationships/image" Target="../media/image39.jpeg"/><Relationship Id="rId5" Type="http://schemas.openxmlformats.org/officeDocument/2006/relationships/image" Target="../media/image40.jpeg"/><Relationship Id="rId6" Type="http://schemas.openxmlformats.org/officeDocument/2006/relationships/image" Target="../media/image41.png"/><Relationship Id="rId7" Type="http://schemas.openxmlformats.org/officeDocument/2006/relationships/image" Target="../media/image42.jpeg"/><Relationship Id="rId8" Type="http://schemas.openxmlformats.org/officeDocument/2006/relationships/image" Target="../media/image43.jpeg"/><Relationship Id="rId9" Type="http://schemas.openxmlformats.org/officeDocument/2006/relationships/image" Target="../media/image44.jpeg"/><Relationship Id="rId10" Type="http://schemas.openxmlformats.org/officeDocument/2006/relationships/image" Target="../media/image45.png"/><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hyperlink" Target="http://www.arthropodgenomes.org/wiki/i5K" TargetMode="External"/><Relationship Id="rId4" Type="http://schemas.openxmlformats.org/officeDocument/2006/relationships/hyperlink" Target="http://www.1kite.org/" TargetMode="External"/><Relationship Id="rId5" Type="http://schemas.openxmlformats.org/officeDocument/2006/relationships/hyperlink" Target="http://AlexanderWild.com" TargetMode="External"/><Relationship Id="rId6" Type="http://schemas.openxmlformats.org/officeDocument/2006/relationships/hyperlink" Target="http://GenomeArchitect.org" TargetMode="External"/><Relationship Id="rId7" Type="http://schemas.openxmlformats.org/officeDocument/2006/relationships/hyperlink" Target="http://GeneOntology.org" TargetMode="External"/><Relationship Id="rId8" Type="http://schemas.openxmlformats.org/officeDocument/2006/relationships/hyperlink" Target="http://arthropodgenomes.org/wiki/i5K" TargetMode="External"/><Relationship Id="rId9" Type="http://schemas.openxmlformats.org/officeDocument/2006/relationships/hyperlink" Target="http://biocurator.org" TargetMode="External"/><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jpeg"/><Relationship Id="rId6" Type="http://schemas.openxmlformats.org/officeDocument/2006/relationships/image" Target="../media/image15.jpeg"/><Relationship Id="rId7" Type="http://schemas.openxmlformats.org/officeDocument/2006/relationships/image" Target="../media/image16.jpeg"/><Relationship Id="rId8" Type="http://schemas.openxmlformats.org/officeDocument/2006/relationships/image" Target="../media/image17.jpeg"/><Relationship Id="rId9" Type="http://schemas.openxmlformats.org/officeDocument/2006/relationships/image" Target="../media/image18.jpeg"/><Relationship Id="rId10" Type="http://schemas.openxmlformats.org/officeDocument/2006/relationships/image" Target="../media/image19.jpeg"/><Relationship Id="rId11" Type="http://schemas.openxmlformats.org/officeDocument/2006/relationships/image" Target="../media/image20.jpe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image" Target="../media/image27.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28.jpeg"/><Relationship Id="rId4" Type="http://schemas.openxmlformats.org/officeDocument/2006/relationships/image" Target="../media/image29.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hyperlink" Target="http://GenomeArchitect.org"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a:xfrm>
            <a:off x="949325" y="2130425"/>
            <a:ext cx="7508875" cy="1470025"/>
          </a:xfrm>
        </p:spPr>
        <p:txBody>
          <a:bodyPr/>
          <a:lstStyle/>
          <a:p>
            <a:r>
              <a:rPr lang="en-US" dirty="0" smtClean="0">
                <a:latin typeface="Arial" charset="0"/>
                <a:ea typeface="ＭＳ Ｐゴシック" charset="0"/>
                <a:cs typeface="ＭＳ Ｐゴシック" charset="0"/>
              </a:rPr>
              <a:t>Three’s a crowd-source: Observations on Collaborative Genome Annotation. </a:t>
            </a:r>
            <a:endParaRPr lang="en-US" dirty="0">
              <a:latin typeface="Arial" charset="0"/>
              <a:ea typeface="ＭＳ Ｐゴシック" charset="0"/>
              <a:cs typeface="ＭＳ Ｐゴシック" charset="0"/>
            </a:endParaRPr>
          </a:p>
        </p:txBody>
      </p:sp>
      <p:sp>
        <p:nvSpPr>
          <p:cNvPr id="13314" name="Subtitle 2"/>
          <p:cNvSpPr>
            <a:spLocks noGrp="1"/>
          </p:cNvSpPr>
          <p:nvPr>
            <p:ph type="subTitle" idx="1"/>
          </p:nvPr>
        </p:nvSpPr>
        <p:spPr bwMode="auto">
          <a:xfrm>
            <a:off x="949325" y="3886200"/>
            <a:ext cx="7505700" cy="175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latin typeface="Arial" charset="0"/>
                <a:ea typeface="ＭＳ Ｐゴシック" charset="0"/>
                <a:cs typeface="ＭＳ Ｐゴシック" charset="0"/>
              </a:rPr>
              <a:t>Monica Munoz-Torres, </a:t>
            </a:r>
            <a:r>
              <a:rPr lang="en-US" dirty="0" smtClean="0">
                <a:latin typeface="Arial" charset="0"/>
                <a:ea typeface="ＭＳ Ｐゴシック" charset="0"/>
                <a:cs typeface="ＭＳ Ｐゴシック" charset="0"/>
              </a:rPr>
              <a:t>PhD </a:t>
            </a:r>
            <a:r>
              <a:rPr lang="en-US" b="0" i="1" dirty="0" smtClean="0">
                <a:latin typeface="Arial" charset="0"/>
                <a:ea typeface="ＭＳ Ｐゴシック" charset="0"/>
                <a:cs typeface="ＭＳ Ｐゴシック" charset="0"/>
              </a:rPr>
              <a:t>via Suzanna Lewis</a:t>
            </a:r>
            <a:endParaRPr lang="en-US" b="0" i="1" dirty="0">
              <a:latin typeface="Arial" charset="0"/>
              <a:ea typeface="ＭＳ Ｐゴシック" charset="0"/>
              <a:cs typeface="ＭＳ Ｐゴシック" charset="0"/>
            </a:endParaRPr>
          </a:p>
          <a:p>
            <a:r>
              <a:rPr lang="en-US" sz="1800" b="0" dirty="0">
                <a:latin typeface="Arial" charset="0"/>
                <a:ea typeface="ＭＳ Ｐゴシック" charset="0"/>
                <a:cs typeface="ＭＳ Ｐゴシック" charset="0"/>
              </a:rPr>
              <a:t>Biocurator &amp; Bioinformatics Analyst | @monimunozto</a:t>
            </a:r>
          </a:p>
          <a:p>
            <a:r>
              <a:rPr lang="en-US" sz="1800" b="0" dirty="0">
                <a:latin typeface="Arial" charset="0"/>
                <a:ea typeface="ＭＳ Ｐゴシック" charset="0"/>
                <a:cs typeface="ＭＳ Ｐゴシック" charset="0"/>
              </a:rPr>
              <a:t>Genomics Division, Lawrence Berkeley National Laboratory</a:t>
            </a:r>
            <a:endParaRPr lang="en-US" dirty="0">
              <a:latin typeface="Arial" charset="0"/>
              <a:ea typeface="ＭＳ Ｐゴシック" charset="0"/>
              <a:cs typeface="ＭＳ Ｐゴシック" charset="0"/>
            </a:endParaRPr>
          </a:p>
          <a:p>
            <a:r>
              <a:rPr lang="en-US" sz="2000" dirty="0" smtClean="0">
                <a:latin typeface="Arial" charset="0"/>
                <a:ea typeface="ＭＳ Ｐゴシック" charset="0"/>
                <a:cs typeface="ＭＳ Ｐゴシック" charset="0"/>
              </a:rPr>
              <a:t>08 April, 2014 | 7</a:t>
            </a:r>
            <a:r>
              <a:rPr lang="en-US" sz="2000" baseline="30000" dirty="0" smtClean="0">
                <a:latin typeface="Arial" charset="0"/>
                <a:ea typeface="ＭＳ Ｐゴシック" charset="0"/>
                <a:cs typeface="ＭＳ Ｐゴシック" charset="0"/>
              </a:rPr>
              <a:t>th</a:t>
            </a:r>
            <a:r>
              <a:rPr lang="en-US" sz="2000" dirty="0" smtClean="0">
                <a:latin typeface="Arial" charset="0"/>
                <a:ea typeface="ＭＳ Ｐゴシック" charset="0"/>
                <a:cs typeface="ＭＳ Ｐゴシック" charset="0"/>
              </a:rPr>
              <a:t> International Biocuration Conference</a:t>
            </a:r>
            <a:endParaRPr lang="en-US" sz="2000" dirty="0">
              <a:latin typeface="Arial" charset="0"/>
              <a:ea typeface="ＭＳ Ｐゴシック" charset="0"/>
              <a:cs typeface="ＭＳ Ｐゴシック" charset="0"/>
            </a:endParaRPr>
          </a:p>
        </p:txBody>
      </p:sp>
      <p:sp>
        <p:nvSpPr>
          <p:cNvPr id="13315" name="Rectangle 4"/>
          <p:cNvSpPr>
            <a:spLocks noChangeArrowheads="1"/>
          </p:cNvSpPr>
          <p:nvPr/>
        </p:nvSpPr>
        <p:spPr bwMode="auto">
          <a:xfrm>
            <a:off x="1298575" y="19050"/>
            <a:ext cx="7845425" cy="1047750"/>
          </a:xfrm>
          <a:prstGeom prst="rect">
            <a:avLst/>
          </a:prstGeom>
          <a:solidFill>
            <a:srgbClr val="0636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n-US" dirty="0"/>
          </a:p>
        </p:txBody>
      </p:sp>
      <p:pic>
        <p:nvPicPr>
          <p:cNvPr id="13316" name="Picture 5" descr="JGI_logo_stacked_RGB.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694113" y="282575"/>
            <a:ext cx="10350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17" name="Group 6"/>
          <p:cNvGrpSpPr>
            <a:grpSpLocks/>
          </p:cNvGrpSpPr>
          <p:nvPr/>
        </p:nvGrpSpPr>
        <p:grpSpPr bwMode="auto">
          <a:xfrm>
            <a:off x="4964113" y="306388"/>
            <a:ext cx="4051300" cy="476250"/>
            <a:chOff x="2820849" y="4546493"/>
            <a:chExt cx="4050786" cy="476032"/>
          </a:xfrm>
        </p:grpSpPr>
        <p:sp>
          <p:nvSpPr>
            <p:cNvPr id="13318" name="Picture 5" descr="New_DOE_Logo_White_060208.eps"/>
            <p:cNvSpPr>
              <a:spLocks noChangeAspect="1"/>
            </p:cNvSpPr>
            <p:nvPr/>
          </p:nvSpPr>
          <p:spPr bwMode="auto">
            <a:xfrm>
              <a:off x="2820849" y="4553700"/>
              <a:ext cx="1929880" cy="468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nvGrpSpPr>
            <p:cNvPr id="13319" name="Group 5"/>
            <p:cNvGrpSpPr>
              <a:grpSpLocks/>
            </p:cNvGrpSpPr>
            <p:nvPr/>
          </p:nvGrpSpPr>
          <p:grpSpPr bwMode="auto">
            <a:xfrm>
              <a:off x="4987052" y="4546493"/>
              <a:ext cx="1884583" cy="476032"/>
              <a:chOff x="5308785" y="4275560"/>
              <a:chExt cx="1884583" cy="476032"/>
            </a:xfrm>
          </p:grpSpPr>
          <p:pic>
            <p:nvPicPr>
              <p:cNvPr id="13320" name="Picture 4" descr="UClogo_rev.eps"/>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308785" y="4275560"/>
                <a:ext cx="476033" cy="47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1" name="TextBox 4"/>
              <p:cNvSpPr txBox="1">
                <a:spLocks noChangeArrowheads="1"/>
              </p:cNvSpPr>
              <p:nvPr/>
            </p:nvSpPr>
            <p:spPr bwMode="auto">
              <a:xfrm>
                <a:off x="5740590" y="4294311"/>
                <a:ext cx="1452778" cy="430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sz="2400">
                    <a:solidFill>
                      <a:schemeClr val="tx1"/>
                    </a:solidFill>
                    <a:latin typeface="Arial" charset="0"/>
                    <a:ea typeface="ＭＳ Ｐゴシック" charset="0"/>
                    <a:cs typeface="ＭＳ Ｐゴシック" charset="0"/>
                  </a:defRPr>
                </a:lvl1pPr>
                <a:lvl2pPr marL="742950" indent="-285750" defTabSz="457200" eaLnBrk="0" hangingPunct="0">
                  <a:defRPr sz="2400">
                    <a:solidFill>
                      <a:schemeClr val="tx1"/>
                    </a:solidFill>
                    <a:latin typeface="Arial" charset="0"/>
                    <a:ea typeface="ＭＳ Ｐゴシック" charset="0"/>
                  </a:defRPr>
                </a:lvl2pPr>
                <a:lvl3pPr marL="1143000" indent="-228600" defTabSz="457200" eaLnBrk="0" hangingPunct="0">
                  <a:defRPr sz="2400">
                    <a:solidFill>
                      <a:schemeClr val="tx1"/>
                    </a:solidFill>
                    <a:latin typeface="Arial" charset="0"/>
                    <a:ea typeface="ＭＳ Ｐゴシック" charset="0"/>
                  </a:defRPr>
                </a:lvl3pPr>
                <a:lvl4pPr marL="1600200" indent="-228600" defTabSz="457200" eaLnBrk="0" hangingPunct="0">
                  <a:defRPr sz="2400">
                    <a:solidFill>
                      <a:schemeClr val="tx1"/>
                    </a:solidFill>
                    <a:latin typeface="Arial" charset="0"/>
                    <a:ea typeface="ＭＳ Ｐゴシック" charset="0"/>
                  </a:defRPr>
                </a:lvl4pPr>
                <a:lvl5pPr marL="2057400" indent="-228600" defTabSz="4572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100" dirty="0">
                    <a:solidFill>
                      <a:schemeClr val="bg1"/>
                    </a:solidFill>
                    <a:latin typeface="Arial Black" charset="0"/>
                    <a:cs typeface="Arial Black" charset="0"/>
                  </a:rPr>
                  <a:t>UNIVERSITY OF </a:t>
                </a:r>
              </a:p>
              <a:p>
                <a:pPr eaLnBrk="1" hangingPunct="1"/>
                <a:r>
                  <a:rPr lang="en-US" sz="1100" dirty="0">
                    <a:solidFill>
                      <a:schemeClr val="bg1"/>
                    </a:solidFill>
                    <a:latin typeface="Arial Black" charset="0"/>
                    <a:cs typeface="Arial Black" charset="0"/>
                  </a:rPr>
                  <a:t>CALIFORNIA</a:t>
                </a:r>
              </a:p>
            </p:txBody>
          </p:sp>
        </p:grpSp>
      </p:grpSp>
      <p:pic>
        <p:nvPicPr>
          <p:cNvPr id="11" name="Picture 5" descr="New_DOE_Logo_White_060208.eps"/>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196845" y="350228"/>
            <a:ext cx="1530630" cy="372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615784" y="2571017"/>
            <a:ext cx="7781925" cy="1143000"/>
          </a:xfrm>
        </p:spPr>
        <p:txBody>
          <a:bodyPr/>
          <a:lstStyle/>
          <a:p>
            <a:pPr algn="ctr"/>
            <a:r>
              <a:rPr lang="en-US" dirty="0" smtClean="0">
                <a:latin typeface="Arial" charset="0"/>
                <a:ea typeface="ＭＳ Ｐゴシック" charset="0"/>
                <a:cs typeface="ＭＳ Ｐゴシック" charset="0"/>
              </a:rPr>
              <a:t>Has the collaborative nature of manual annotation efforts influenced research productivity and the quality of downstream analyses?</a:t>
            </a:r>
            <a:endParaRPr lang="en-US" dirty="0">
              <a:latin typeface="Arial" charset="0"/>
              <a:ea typeface="ＭＳ Ｐゴシック" charset="0"/>
              <a:cs typeface="ＭＳ Ｐゴシック" charset="0"/>
            </a:endParaRPr>
          </a:p>
        </p:txBody>
      </p:sp>
      <p:sp>
        <p:nvSpPr>
          <p:cNvPr id="2048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600" dirty="0" smtClean="0">
                <a:solidFill>
                  <a:srgbClr val="898989"/>
                </a:solidFill>
              </a:rPr>
              <a:t>3. What we have learned.</a:t>
            </a:r>
            <a:endParaRPr lang="en-US" sz="600" dirty="0">
              <a:solidFill>
                <a:srgbClr val="898989"/>
              </a:solidFill>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E261D64C-424D-674B-AE52-BFB67C7A458E}" type="slidenum">
              <a:rPr lang="en-US" sz="600">
                <a:solidFill>
                  <a:srgbClr val="898989"/>
                </a:solidFill>
              </a:rPr>
              <a:pPr/>
              <a:t>10</a:t>
            </a:fld>
            <a:endParaRPr lang="en-US" sz="600" dirty="0">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682625" y="349470"/>
            <a:ext cx="7781925" cy="1143000"/>
          </a:xfrm>
        </p:spPr>
        <p:txBody>
          <a:bodyPr/>
          <a:lstStyle/>
          <a:p>
            <a:r>
              <a:rPr lang="en-US" dirty="0" smtClean="0">
                <a:latin typeface="Arial" charset="0"/>
                <a:ea typeface="ＭＳ Ｐゴシック" charset="0"/>
                <a:cs typeface="ＭＳ Ｐゴシック" charset="0"/>
              </a:rPr>
              <a:t>Working together was helpful and automated annotations were improved.</a:t>
            </a:r>
            <a:endParaRPr lang="en-US" dirty="0">
              <a:latin typeface="Arial" charset="0"/>
              <a:ea typeface="ＭＳ Ｐゴシック" charset="0"/>
              <a:cs typeface="ＭＳ Ｐゴシック" charset="0"/>
            </a:endParaRPr>
          </a:p>
        </p:txBody>
      </p:sp>
      <p:sp>
        <p:nvSpPr>
          <p:cNvPr id="21506" name="Content Placeholder 2"/>
          <p:cNvSpPr>
            <a:spLocks noGrp="1"/>
          </p:cNvSpPr>
          <p:nvPr>
            <p:ph idx="1"/>
          </p:nvPr>
        </p:nvSpPr>
        <p:spPr bwMode="auto">
          <a:xfrm>
            <a:off x="682626" y="1871501"/>
            <a:ext cx="4843325" cy="40370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sz="2200" dirty="0">
                <a:latin typeface="Arial" charset="0"/>
                <a:ea typeface="ＭＳ Ｐゴシック" charset="0"/>
                <a:cs typeface="ＭＳ Ｐゴシック" charset="0"/>
              </a:rPr>
              <a:t>Scientific community efforts brought together </a:t>
            </a:r>
            <a:r>
              <a:rPr lang="en-US" sz="2200" dirty="0" smtClean="0">
                <a:latin typeface="Arial" charset="0"/>
                <a:ea typeface="ＭＳ Ｐゴシック" charset="0"/>
                <a:cs typeface="ＭＳ Ｐゴシック" charset="0"/>
              </a:rPr>
              <a:t>domain-specific </a:t>
            </a:r>
            <a:r>
              <a:rPr lang="en-US" sz="2200" dirty="0">
                <a:latin typeface="Arial" charset="0"/>
                <a:ea typeface="ＭＳ Ｐゴシック" charset="0"/>
                <a:cs typeface="ＭＳ Ｐゴシック" charset="0"/>
              </a:rPr>
              <a:t>and natural history expertise that would have otherwise remain disconnected</a:t>
            </a:r>
            <a:r>
              <a:rPr lang="en-US" sz="2200" dirty="0" smtClean="0">
                <a:latin typeface="Arial" charset="0"/>
                <a:ea typeface="ＭＳ Ｐゴシック" charset="0"/>
                <a:cs typeface="ＭＳ Ｐゴシック" charset="0"/>
              </a:rPr>
              <a:t>.</a:t>
            </a:r>
          </a:p>
          <a:p>
            <a:pPr marL="0" indent="0"/>
            <a:r>
              <a:rPr lang="en-US" sz="2200" b="1" dirty="0" smtClean="0">
                <a:latin typeface="Arial" charset="0"/>
                <a:ea typeface="ＭＳ Ｐゴシック" charset="0"/>
                <a:cs typeface="ＭＳ Ｐゴシック" charset="0"/>
              </a:rPr>
              <a:t/>
            </a:r>
            <a:br>
              <a:rPr lang="en-US" sz="2200" b="1" dirty="0" smtClean="0">
                <a:latin typeface="Arial" charset="0"/>
                <a:ea typeface="ＭＳ Ｐゴシック" charset="0"/>
                <a:cs typeface="ＭＳ Ｐゴシック" charset="0"/>
              </a:rPr>
            </a:br>
            <a:r>
              <a:rPr lang="en-US" sz="2200" b="1" dirty="0" smtClean="0">
                <a:latin typeface="Arial" charset="0"/>
                <a:ea typeface="ＭＳ Ｐゴシック" charset="0"/>
                <a:cs typeface="ＭＳ Ｐゴシック" charset="0"/>
              </a:rPr>
              <a:t>Example:</a:t>
            </a:r>
            <a:r>
              <a:rPr lang="en-US" sz="2200" dirty="0" smtClean="0">
                <a:latin typeface="Arial" charset="0"/>
                <a:ea typeface="ＭＳ Ｐゴシック" charset="0"/>
                <a:cs typeface="ＭＳ Ｐゴシック" charset="0"/>
              </a:rPr>
              <a:t/>
            </a:r>
            <a:br>
              <a:rPr lang="en-US" sz="2200" dirty="0" smtClean="0">
                <a:latin typeface="Arial" charset="0"/>
                <a:ea typeface="ＭＳ Ｐゴシック" charset="0"/>
                <a:cs typeface="ＭＳ Ｐゴシック" charset="0"/>
              </a:rPr>
            </a:br>
            <a:r>
              <a:rPr lang="en-US" sz="2200" dirty="0" smtClean="0">
                <a:latin typeface="Arial" charset="0"/>
                <a:ea typeface="ＭＳ Ｐゴシック" charset="0"/>
                <a:cs typeface="ＭＳ Ｐゴシック" charset="0"/>
              </a:rPr>
              <a:t>&gt;100 bovine cattle researchers </a:t>
            </a:r>
            <a:br>
              <a:rPr lang="en-US" sz="2200" dirty="0" smtClean="0">
                <a:latin typeface="Arial" charset="0"/>
                <a:ea typeface="ＭＳ Ｐゴシック" charset="0"/>
                <a:cs typeface="ＭＳ Ｐゴシック" charset="0"/>
              </a:rPr>
            </a:br>
            <a:r>
              <a:rPr lang="en-US" sz="2200" dirty="0" smtClean="0">
                <a:latin typeface="Arial" charset="0"/>
                <a:ea typeface="ＭＳ Ｐゴシック" charset="0"/>
                <a:cs typeface="ＭＳ Ｐゴシック" charset="0"/>
              </a:rPr>
              <a:t>~3,600 manual annotations</a:t>
            </a:r>
            <a:endParaRPr lang="en-US" sz="2200" dirty="0">
              <a:latin typeface="Arial" charset="0"/>
              <a:ea typeface="ＭＳ Ｐゴシック" charset="0"/>
              <a:cs typeface="ＭＳ Ｐゴシック" charset="0"/>
            </a:endParaRPr>
          </a:p>
        </p:txBody>
      </p:sp>
      <p:sp>
        <p:nvSpPr>
          <p:cNvPr id="21507"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600" dirty="0">
                <a:solidFill>
                  <a:srgbClr val="898989"/>
                </a:solidFill>
              </a:rPr>
              <a:t>3. What we have learned.</a:t>
            </a:r>
          </a:p>
        </p:txBody>
      </p:sp>
      <p:sp>
        <p:nvSpPr>
          <p:cNvPr id="2150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97B44EB0-7412-274F-AD1A-C2C0DE94A4ED}" type="slidenum">
              <a:rPr lang="en-US" sz="600">
                <a:solidFill>
                  <a:srgbClr val="898989"/>
                </a:solidFill>
              </a:rPr>
              <a:pPr/>
              <a:t>11</a:t>
            </a:fld>
            <a:endParaRPr lang="en-US" sz="600" dirty="0">
              <a:solidFill>
                <a:srgbClr val="898989"/>
              </a:solidFill>
            </a:endParaRPr>
          </a:p>
        </p:txBody>
      </p:sp>
      <p:pic>
        <p:nvPicPr>
          <p:cNvPr id="2" name="Picture 1" descr="nrg2598-i1-cow-genome.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392085" y="1893783"/>
            <a:ext cx="2352413" cy="3817630"/>
          </a:xfrm>
          <a:prstGeom prst="rect">
            <a:avLst/>
          </a:prstGeom>
        </p:spPr>
      </p:pic>
      <p:pic>
        <p:nvPicPr>
          <p:cNvPr id="21509" name="Picture 5" descr="Community.jp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235279" y="4891094"/>
            <a:ext cx="1376737" cy="1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6893247" y="3368369"/>
            <a:ext cx="1939295" cy="923330"/>
          </a:xfrm>
          <a:prstGeom prst="rect">
            <a:avLst/>
          </a:prstGeom>
          <a:noFill/>
        </p:spPr>
        <p:txBody>
          <a:bodyPr wrap="none" lIns="91440" tIns="45720" rIns="91440" bIns="45720">
            <a:prstTxWarp prst="textArchUp">
              <a:avLst/>
            </a:prstTxWarp>
            <a:spAutoFit/>
          </a:bodyPr>
          <a:lstStyle/>
          <a:p>
            <a:pPr algn="ctr"/>
            <a:r>
              <a:rPr lang="en-US" sz="2000" b="1" cap="none" spc="0" dirty="0" smtClean="0">
                <a:ln w="12700">
                  <a:solidFill>
                    <a:schemeClr val="accent6">
                      <a:lumMod val="60000"/>
                      <a:lumOff val="40000"/>
                    </a:schemeClr>
                  </a:solidFill>
                  <a:prstDash val="solid"/>
                </a:ln>
                <a:solidFill>
                  <a:schemeClr val="accent2">
                    <a:lumMod val="75000"/>
                  </a:schemeClr>
                </a:solidFill>
                <a:effectLst>
                  <a:glow rad="63500">
                    <a:schemeClr val="accent1">
                      <a:satMod val="175000"/>
                      <a:alpha val="40000"/>
                    </a:schemeClr>
                  </a:glow>
                  <a:outerShdw blurRad="41275" dist="20320" dir="1800000" algn="tl" rotWithShape="0">
                    <a:srgbClr val="000000">
                      <a:alpha val="40000"/>
                    </a:srgbClr>
                  </a:outerShdw>
                </a:effectLst>
              </a:rPr>
              <a:t>Immune</a:t>
            </a:r>
            <a:br>
              <a:rPr lang="en-US" sz="2000" b="1" cap="none" spc="0" dirty="0" smtClean="0">
                <a:ln w="12700">
                  <a:solidFill>
                    <a:schemeClr val="accent6">
                      <a:lumMod val="60000"/>
                      <a:lumOff val="40000"/>
                    </a:schemeClr>
                  </a:solidFill>
                  <a:prstDash val="solid"/>
                </a:ln>
                <a:solidFill>
                  <a:schemeClr val="accent2">
                    <a:lumMod val="75000"/>
                  </a:schemeClr>
                </a:solidFill>
                <a:effectLst>
                  <a:glow rad="63500">
                    <a:schemeClr val="accent1">
                      <a:satMod val="175000"/>
                      <a:alpha val="40000"/>
                    </a:schemeClr>
                  </a:glow>
                  <a:outerShdw blurRad="41275" dist="20320" dir="1800000" algn="tl" rotWithShape="0">
                    <a:srgbClr val="000000">
                      <a:alpha val="40000"/>
                    </a:srgbClr>
                  </a:outerShdw>
                </a:effectLst>
              </a:rPr>
            </a:br>
            <a:r>
              <a:rPr lang="en-US" sz="2000" b="1" cap="none" spc="0" dirty="0" smtClean="0">
                <a:ln w="12700">
                  <a:solidFill>
                    <a:schemeClr val="accent6">
                      <a:lumMod val="60000"/>
                      <a:lumOff val="40000"/>
                    </a:schemeClr>
                  </a:solidFill>
                  <a:prstDash val="solid"/>
                </a:ln>
                <a:solidFill>
                  <a:schemeClr val="accent2">
                    <a:lumMod val="75000"/>
                  </a:schemeClr>
                </a:solidFill>
                <a:effectLst>
                  <a:glow rad="63500">
                    <a:schemeClr val="accent1">
                      <a:satMod val="175000"/>
                      <a:alpha val="40000"/>
                    </a:schemeClr>
                  </a:glow>
                  <a:outerShdw blurRad="41275" dist="20320" dir="1800000" algn="tl" rotWithShape="0">
                    <a:srgbClr val="000000">
                      <a:alpha val="40000"/>
                    </a:srgbClr>
                  </a:outerShdw>
                </a:effectLst>
              </a:rPr>
              <a:t>function</a:t>
            </a:r>
            <a:endParaRPr lang="en-US" sz="2000" b="1" cap="none" spc="0" dirty="0">
              <a:ln w="12700">
                <a:solidFill>
                  <a:schemeClr val="accent6">
                    <a:lumMod val="60000"/>
                    <a:lumOff val="40000"/>
                  </a:schemeClr>
                </a:solidFill>
                <a:prstDash val="solid"/>
              </a:ln>
              <a:solidFill>
                <a:schemeClr val="accent2">
                  <a:lumMod val="75000"/>
                </a:schemeClr>
              </a:solidFill>
              <a:effectLst>
                <a:glow rad="63500">
                  <a:schemeClr val="accent1">
                    <a:satMod val="175000"/>
                    <a:alpha val="40000"/>
                  </a:schemeClr>
                </a:glow>
                <a:outerShdw blurRad="41275" dist="20320" dir="1800000" algn="tl" rotWithShape="0">
                  <a:srgbClr val="000000">
                    <a:alpha val="40000"/>
                  </a:srgbClr>
                </a:outerShdw>
              </a:effectLst>
            </a:endParaRPr>
          </a:p>
        </p:txBody>
      </p:sp>
      <p:sp>
        <p:nvSpPr>
          <p:cNvPr id="9" name="Rectangle 8"/>
          <p:cNvSpPr/>
          <p:nvPr/>
        </p:nvSpPr>
        <p:spPr>
          <a:xfrm>
            <a:off x="6724344" y="3832688"/>
            <a:ext cx="2277100" cy="923330"/>
          </a:xfrm>
          <a:prstGeom prst="rect">
            <a:avLst/>
          </a:prstGeom>
          <a:noFill/>
        </p:spPr>
        <p:txBody>
          <a:bodyPr wrap="none" lIns="91440" tIns="45720" rIns="91440" bIns="45720">
            <a:prstTxWarp prst="textArchUp">
              <a:avLst/>
            </a:prstTxWarp>
            <a:spAutoFit/>
          </a:bodyPr>
          <a:lstStyle/>
          <a:p>
            <a:pPr algn="ctr"/>
            <a:r>
              <a:rPr lang="en-US" sz="2000" b="1" cap="none" spc="0" dirty="0" smtClean="0">
                <a:ln w="12700">
                  <a:solidFill>
                    <a:schemeClr val="accent6">
                      <a:lumMod val="60000"/>
                      <a:lumOff val="40000"/>
                    </a:schemeClr>
                  </a:solidFill>
                  <a:prstDash val="solid"/>
                </a:ln>
                <a:solidFill>
                  <a:srgbClr val="262673"/>
                </a:solidFill>
                <a:effectLst>
                  <a:glow rad="63500">
                    <a:schemeClr val="accent1">
                      <a:satMod val="175000"/>
                      <a:alpha val="40000"/>
                    </a:schemeClr>
                  </a:glow>
                  <a:outerShdw blurRad="41275" dist="20320" dir="1800000" algn="tl" rotWithShape="0">
                    <a:srgbClr val="000000">
                      <a:alpha val="40000"/>
                    </a:srgbClr>
                  </a:outerShdw>
                </a:effectLst>
              </a:rPr>
              <a:t>Reproduction</a:t>
            </a:r>
            <a:endParaRPr lang="en-US" sz="2000" b="1" cap="none" spc="0" dirty="0">
              <a:ln w="12700">
                <a:solidFill>
                  <a:schemeClr val="accent6">
                    <a:lumMod val="60000"/>
                    <a:lumOff val="40000"/>
                  </a:schemeClr>
                </a:solidFill>
                <a:prstDash val="solid"/>
              </a:ln>
              <a:solidFill>
                <a:srgbClr val="262673"/>
              </a:solidFill>
              <a:effectLst>
                <a:glow rad="63500">
                  <a:schemeClr val="accent1">
                    <a:satMod val="175000"/>
                    <a:alpha val="40000"/>
                  </a:schemeClr>
                </a:glow>
                <a:outerShdw blurRad="41275" dist="20320" dir="1800000" algn="tl" rotWithShape="0">
                  <a:srgbClr val="000000">
                    <a:alpha val="40000"/>
                  </a:srgbClr>
                </a:outerShdw>
              </a:effectLst>
            </a:endParaRPr>
          </a:p>
        </p:txBody>
      </p:sp>
      <p:sp>
        <p:nvSpPr>
          <p:cNvPr id="10" name="Rectangle 9"/>
          <p:cNvSpPr/>
          <p:nvPr/>
        </p:nvSpPr>
        <p:spPr>
          <a:xfrm>
            <a:off x="6828397" y="4341568"/>
            <a:ext cx="2068995" cy="923330"/>
          </a:xfrm>
          <a:prstGeom prst="rect">
            <a:avLst/>
          </a:prstGeom>
          <a:noFill/>
        </p:spPr>
        <p:txBody>
          <a:bodyPr wrap="none" lIns="91440" tIns="45720" rIns="91440" bIns="45720">
            <a:prstTxWarp prst="textArchUp">
              <a:avLst/>
            </a:prstTxWarp>
            <a:spAutoFit/>
          </a:bodyPr>
          <a:lstStyle/>
          <a:p>
            <a:pPr algn="ctr"/>
            <a:r>
              <a:rPr lang="en-US" sz="2000" b="1" cap="none" spc="0" dirty="0" smtClean="0">
                <a:ln w="12700">
                  <a:solidFill>
                    <a:schemeClr val="accent6">
                      <a:lumMod val="60000"/>
                      <a:lumOff val="40000"/>
                    </a:schemeClr>
                  </a:solidFill>
                  <a:prstDash val="solid"/>
                </a:ln>
                <a:solidFill>
                  <a:srgbClr val="262673"/>
                </a:solidFill>
                <a:effectLst>
                  <a:glow rad="63500">
                    <a:schemeClr val="accent1">
                      <a:satMod val="175000"/>
                      <a:alpha val="40000"/>
                    </a:schemeClr>
                  </a:glow>
                  <a:outerShdw blurRad="41275" dist="20320" dir="1800000" algn="tl" rotWithShape="0">
                    <a:srgbClr val="000000">
                      <a:alpha val="40000"/>
                    </a:srgbClr>
                  </a:outerShdw>
                </a:effectLst>
              </a:rPr>
              <a:t>Lactation</a:t>
            </a:r>
            <a:endParaRPr lang="en-US" sz="2000" b="1" cap="none" spc="0" dirty="0">
              <a:ln w="12700">
                <a:solidFill>
                  <a:schemeClr val="accent6">
                    <a:lumMod val="60000"/>
                    <a:lumOff val="40000"/>
                  </a:schemeClr>
                </a:solidFill>
                <a:prstDash val="solid"/>
              </a:ln>
              <a:solidFill>
                <a:srgbClr val="262673"/>
              </a:solidFill>
              <a:effectLst>
                <a:glow rad="63500">
                  <a:schemeClr val="accent1">
                    <a:satMod val="175000"/>
                    <a:alpha val="40000"/>
                  </a:schemeClr>
                </a:glow>
                <a:outerShdw blurRad="41275" dist="20320" dir="1800000" algn="tl" rotWithShape="0">
                  <a:srgbClr val="000000">
                    <a:alpha val="40000"/>
                  </a:srgbClr>
                </a:outerShdw>
              </a:effectLst>
            </a:endParaRPr>
          </a:p>
        </p:txBody>
      </p:sp>
      <p:sp>
        <p:nvSpPr>
          <p:cNvPr id="11" name="Rectangle 10"/>
          <p:cNvSpPr/>
          <p:nvPr/>
        </p:nvSpPr>
        <p:spPr>
          <a:xfrm>
            <a:off x="6828397" y="4828165"/>
            <a:ext cx="2068995" cy="923330"/>
          </a:xfrm>
          <a:prstGeom prst="rect">
            <a:avLst/>
          </a:prstGeom>
          <a:noFill/>
        </p:spPr>
        <p:txBody>
          <a:bodyPr wrap="none" lIns="91440" tIns="45720" rIns="91440" bIns="45720">
            <a:prstTxWarp prst="textArchUp">
              <a:avLst/>
            </a:prstTxWarp>
            <a:spAutoFit/>
          </a:bodyPr>
          <a:lstStyle/>
          <a:p>
            <a:pPr algn="ctr"/>
            <a:r>
              <a:rPr lang="en-US" sz="2000" b="1" cap="none" spc="0" dirty="0" smtClean="0">
                <a:ln w="12700">
                  <a:solidFill>
                    <a:schemeClr val="accent6">
                      <a:lumMod val="60000"/>
                      <a:lumOff val="40000"/>
                    </a:schemeClr>
                  </a:solidFill>
                  <a:prstDash val="solid"/>
                </a:ln>
                <a:solidFill>
                  <a:srgbClr val="262673"/>
                </a:solidFill>
                <a:effectLst>
                  <a:glow rad="63500">
                    <a:schemeClr val="accent1">
                      <a:satMod val="175000"/>
                      <a:alpha val="40000"/>
                    </a:schemeClr>
                  </a:glow>
                  <a:outerShdw blurRad="41275" dist="20320" dir="1800000" algn="tl" rotWithShape="0">
                    <a:srgbClr val="000000">
                      <a:alpha val="40000"/>
                    </a:srgbClr>
                  </a:outerShdw>
                </a:effectLst>
              </a:rPr>
              <a:t>Metabolism</a:t>
            </a:r>
            <a:endParaRPr lang="en-US" sz="2000" b="1" cap="none" spc="0" dirty="0">
              <a:ln w="12700">
                <a:solidFill>
                  <a:schemeClr val="accent6">
                    <a:lumMod val="60000"/>
                    <a:lumOff val="40000"/>
                  </a:schemeClr>
                </a:solidFill>
                <a:prstDash val="solid"/>
              </a:ln>
              <a:solidFill>
                <a:srgbClr val="262673"/>
              </a:solidFill>
              <a:effectLst>
                <a:glow rad="63500">
                  <a:schemeClr val="accent1">
                    <a:satMod val="175000"/>
                    <a:alpha val="40000"/>
                  </a:schemeClr>
                </a:glow>
                <a:outerShdw blurRad="41275" dist="20320" dir="1800000" algn="tl" rotWithShape="0">
                  <a:srgbClr val="000000">
                    <a:alpha val="40000"/>
                  </a:srgbClr>
                </a:outerShdw>
              </a:effectLst>
            </a:endParaRPr>
          </a:p>
        </p:txBody>
      </p:sp>
      <p:sp>
        <p:nvSpPr>
          <p:cNvPr id="4" name="TextBox 3"/>
          <p:cNvSpPr txBox="1"/>
          <p:nvPr/>
        </p:nvSpPr>
        <p:spPr>
          <a:xfrm>
            <a:off x="5058026" y="5647929"/>
            <a:ext cx="2228205" cy="215444"/>
          </a:xfrm>
          <a:prstGeom prst="rect">
            <a:avLst/>
          </a:prstGeom>
          <a:noFill/>
        </p:spPr>
        <p:txBody>
          <a:bodyPr wrap="square" rtlCol="0">
            <a:spAutoFit/>
          </a:bodyPr>
          <a:lstStyle/>
          <a:p>
            <a:pPr algn="r"/>
            <a:r>
              <a:rPr lang="en-US" sz="800" i="1" dirty="0">
                <a:solidFill>
                  <a:schemeClr val="accent2"/>
                </a:solidFill>
              </a:rPr>
              <a:t>Nature Reviews Genetics </a:t>
            </a:r>
            <a:r>
              <a:rPr lang="en-US" sz="800" dirty="0" smtClean="0">
                <a:solidFill>
                  <a:schemeClr val="accent2"/>
                </a:solidFill>
              </a:rPr>
              <a:t>2009 </a:t>
            </a:r>
            <a:r>
              <a:rPr lang="en-US" sz="800" b="1" dirty="0" smtClean="0">
                <a:solidFill>
                  <a:schemeClr val="accent2"/>
                </a:solidFill>
              </a:rPr>
              <a:t>(10)</a:t>
            </a:r>
            <a:r>
              <a:rPr lang="en-US" sz="800" dirty="0" smtClean="0">
                <a:solidFill>
                  <a:schemeClr val="accent2"/>
                </a:solidFill>
              </a:rPr>
              <a:t>, </a:t>
            </a:r>
            <a:r>
              <a:rPr lang="en-US" sz="800" dirty="0">
                <a:solidFill>
                  <a:schemeClr val="accent2"/>
                </a:solidFill>
              </a:rPr>
              <a:t>346</a:t>
            </a:r>
            <a:r>
              <a:rPr lang="en-US" sz="800" dirty="0" smtClean="0">
                <a:solidFill>
                  <a:schemeClr val="accent2"/>
                </a:solidFill>
              </a:rPr>
              <a:t>-347</a:t>
            </a:r>
            <a:endParaRPr lang="en-US" sz="800" dirty="0">
              <a:solidFill>
                <a:schemeClr val="accent2"/>
              </a:solidFill>
            </a:endParaRPr>
          </a:p>
        </p:txBody>
      </p:sp>
      <p:sp>
        <p:nvSpPr>
          <p:cNvPr id="5" name="TextBox 4"/>
          <p:cNvSpPr txBox="1"/>
          <p:nvPr/>
        </p:nvSpPr>
        <p:spPr>
          <a:xfrm>
            <a:off x="2607002" y="4779017"/>
            <a:ext cx="1994244" cy="215444"/>
          </a:xfrm>
          <a:prstGeom prst="rect">
            <a:avLst/>
          </a:prstGeom>
          <a:noFill/>
        </p:spPr>
        <p:txBody>
          <a:bodyPr wrap="square" rtlCol="0">
            <a:spAutoFit/>
          </a:bodyPr>
          <a:lstStyle/>
          <a:p>
            <a:pPr algn="r"/>
            <a:r>
              <a:rPr lang="en-US" sz="800" i="1" dirty="0" smtClean="0">
                <a:solidFill>
                  <a:srgbClr val="333399"/>
                </a:solidFill>
              </a:rPr>
              <a:t>Science</a:t>
            </a:r>
            <a:r>
              <a:rPr lang="en-US" sz="800" dirty="0" smtClean="0">
                <a:solidFill>
                  <a:srgbClr val="333399"/>
                </a:solidFill>
              </a:rPr>
              <a:t>. 2009 </a:t>
            </a:r>
            <a:r>
              <a:rPr lang="en-US" sz="800" b="1" dirty="0" smtClean="0">
                <a:solidFill>
                  <a:srgbClr val="333399"/>
                </a:solidFill>
              </a:rPr>
              <a:t>(324)</a:t>
            </a:r>
            <a:r>
              <a:rPr lang="en-US" sz="800" dirty="0" smtClean="0">
                <a:solidFill>
                  <a:srgbClr val="333399"/>
                </a:solidFill>
              </a:rPr>
              <a:t> 5926, </a:t>
            </a:r>
            <a:r>
              <a:rPr lang="en-US" sz="800" dirty="0">
                <a:solidFill>
                  <a:srgbClr val="333399"/>
                </a:solidFill>
              </a:rPr>
              <a:t>522-528 </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8" name="Picture 16" descr="ant-colony-diagram.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919591" y="4266580"/>
            <a:ext cx="3123825" cy="175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Screen Shot 2013-10-30 at 12.27.31 AM.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3489" y="4203414"/>
            <a:ext cx="2752344" cy="1840651"/>
          </a:xfrm>
          <a:prstGeom prst="rect">
            <a:avLst/>
          </a:prstGeom>
        </p:spPr>
      </p:pic>
      <p:sp>
        <p:nvSpPr>
          <p:cNvPr id="25601" name="Content Placeholder 2"/>
          <p:cNvSpPr>
            <a:spLocks noGrp="1"/>
          </p:cNvSpPr>
          <p:nvPr>
            <p:ph idx="1"/>
          </p:nvPr>
        </p:nvSpPr>
        <p:spPr bwMode="auto">
          <a:xfrm>
            <a:off x="3299025" y="250771"/>
            <a:ext cx="5465762" cy="51520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200" b="1" dirty="0" smtClean="0">
                <a:latin typeface="Arial" charset="0"/>
                <a:ea typeface="ＭＳ Ｐゴシック" charset="0"/>
                <a:cs typeface="ＭＳ Ｐゴシック" charset="0"/>
              </a:rPr>
              <a:t>Example:</a:t>
            </a:r>
          </a:p>
          <a:p>
            <a:r>
              <a:rPr lang="en-US" b="1" dirty="0" smtClean="0">
                <a:latin typeface="Arial" charset="0"/>
                <a:ea typeface="ＭＳ Ｐゴシック" charset="0"/>
                <a:cs typeface="ＭＳ Ｐゴシック" charset="0"/>
              </a:rPr>
              <a:t>Understanding </a:t>
            </a:r>
            <a:r>
              <a:rPr lang="en-US" b="1" dirty="0">
                <a:latin typeface="Arial" charset="0"/>
                <a:ea typeface="ＭＳ Ｐゴシック" charset="0"/>
                <a:cs typeface="ＭＳ Ｐゴシック" charset="0"/>
              </a:rPr>
              <a:t>the evolution of sociality.</a:t>
            </a:r>
          </a:p>
          <a:p>
            <a:r>
              <a:rPr lang="en-US" dirty="0" smtClean="0">
                <a:latin typeface="Arial" charset="0"/>
                <a:ea typeface="ＭＳ Ｐゴシック" charset="0"/>
                <a:cs typeface="ＭＳ Ｐゴシック" charset="0"/>
              </a:rPr>
              <a:t>Compared seven ant genomes for a </a:t>
            </a:r>
            <a:r>
              <a:rPr lang="en-US" dirty="0">
                <a:latin typeface="Arial" charset="0"/>
                <a:ea typeface="ＭＳ Ｐゴシック" charset="0"/>
                <a:cs typeface="ＭＳ Ｐゴシック" charset="0"/>
              </a:rPr>
              <a:t>better understanding of </a:t>
            </a:r>
            <a:r>
              <a:rPr lang="en-US" dirty="0" smtClean="0">
                <a:latin typeface="Arial" charset="0"/>
                <a:ea typeface="ＭＳ Ｐゴシック" charset="0"/>
                <a:cs typeface="ＭＳ Ｐゴシック" charset="0"/>
              </a:rPr>
              <a:t>evolution </a:t>
            </a:r>
            <a:r>
              <a:rPr lang="en-US" dirty="0">
                <a:latin typeface="Arial" charset="0"/>
                <a:ea typeface="ＭＳ Ｐゴシック" charset="0"/>
                <a:cs typeface="ＭＳ Ｐゴシック" charset="0"/>
              </a:rPr>
              <a:t>and organization of insect societies at the molecular level. </a:t>
            </a:r>
          </a:p>
          <a:p>
            <a:r>
              <a:rPr lang="en-US" dirty="0">
                <a:latin typeface="Arial" charset="0"/>
                <a:ea typeface="ＭＳ Ｐゴシック" charset="0"/>
                <a:cs typeface="ＭＳ Ｐゴシック" charset="0"/>
              </a:rPr>
              <a:t>Insights drawn mainly from six core aspects of ant biology: </a:t>
            </a:r>
          </a:p>
          <a:p>
            <a:pPr marL="628650" lvl="1" indent="-457200">
              <a:buFontTx/>
              <a:buAutoNum type="arabicPeriod"/>
            </a:pPr>
            <a:r>
              <a:rPr lang="en-US" dirty="0">
                <a:latin typeface="Arial" charset="0"/>
                <a:ea typeface="ＭＳ Ｐゴシック" charset="0"/>
              </a:rPr>
              <a:t>Alternative morphological castes</a:t>
            </a:r>
          </a:p>
          <a:p>
            <a:pPr marL="628650" lvl="1" indent="-457200">
              <a:buFontTx/>
              <a:buAutoNum type="arabicPeriod"/>
            </a:pPr>
            <a:r>
              <a:rPr lang="en-US" dirty="0">
                <a:latin typeface="Arial" charset="0"/>
                <a:ea typeface="ＭＳ Ｐゴシック" charset="0"/>
              </a:rPr>
              <a:t>Division of labor</a:t>
            </a:r>
          </a:p>
          <a:p>
            <a:pPr marL="628650" lvl="1" indent="-457200">
              <a:buFontTx/>
              <a:buAutoNum type="arabicPeriod"/>
            </a:pPr>
            <a:r>
              <a:rPr lang="en-US" dirty="0">
                <a:latin typeface="Arial" charset="0"/>
                <a:ea typeface="ＭＳ Ｐゴシック" charset="0"/>
              </a:rPr>
              <a:t>Chemical Communication</a:t>
            </a:r>
          </a:p>
          <a:p>
            <a:pPr marL="628650" lvl="1" indent="-457200">
              <a:buFontTx/>
              <a:buAutoNum type="arabicPeriod"/>
            </a:pPr>
            <a:r>
              <a:rPr lang="en-US" dirty="0">
                <a:latin typeface="Arial" charset="0"/>
                <a:ea typeface="ＭＳ Ｐゴシック" charset="0"/>
              </a:rPr>
              <a:t>Alternative social organization</a:t>
            </a:r>
          </a:p>
          <a:p>
            <a:pPr marL="628650" lvl="1" indent="-457200">
              <a:buFontTx/>
              <a:buAutoNum type="arabicPeriod"/>
            </a:pPr>
            <a:r>
              <a:rPr lang="en-US" dirty="0">
                <a:latin typeface="Arial" charset="0"/>
                <a:ea typeface="ＭＳ Ｐゴシック" charset="0"/>
              </a:rPr>
              <a:t>Social immunity</a:t>
            </a:r>
          </a:p>
          <a:p>
            <a:pPr marL="628650" lvl="1" indent="-457200">
              <a:buFontTx/>
              <a:buAutoNum type="arabicPeriod"/>
            </a:pPr>
            <a:r>
              <a:rPr lang="en-US" dirty="0">
                <a:latin typeface="Arial" charset="0"/>
                <a:ea typeface="ＭＳ Ｐゴシック" charset="0"/>
              </a:rPr>
              <a:t>Mutualism</a:t>
            </a:r>
          </a:p>
        </p:txBody>
      </p:sp>
      <p:sp>
        <p:nvSpPr>
          <p:cNvPr id="25602" name="Footer Placeholder 4"/>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600" dirty="0">
                <a:solidFill>
                  <a:srgbClr val="898989"/>
                </a:solidFill>
              </a:rPr>
              <a:t>3. What we have learned.</a:t>
            </a:r>
          </a:p>
        </p:txBody>
      </p:sp>
      <p:sp>
        <p:nvSpPr>
          <p:cNvPr id="2560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1C7127A0-11C1-C541-8DD1-E5BC24AC19BB}" type="slidenum">
              <a:rPr lang="en-US" sz="600">
                <a:solidFill>
                  <a:srgbClr val="898989"/>
                </a:solidFill>
              </a:rPr>
              <a:pPr/>
              <a:t>12</a:t>
            </a:fld>
            <a:endParaRPr lang="en-US" sz="600" dirty="0">
              <a:solidFill>
                <a:srgbClr val="898989"/>
              </a:solidFill>
            </a:endParaRPr>
          </a:p>
        </p:txBody>
      </p:sp>
      <p:sp>
        <p:nvSpPr>
          <p:cNvPr id="25604" name="Title 1"/>
          <p:cNvSpPr>
            <a:spLocks noGrp="1"/>
          </p:cNvSpPr>
          <p:nvPr>
            <p:ph type="title"/>
          </p:nvPr>
        </p:nvSpPr>
        <p:spPr>
          <a:xfrm>
            <a:off x="457200" y="273050"/>
            <a:ext cx="2751138" cy="2165350"/>
          </a:xfrm>
          <a:solidFill>
            <a:srgbClr val="063663"/>
          </a:solidFill>
        </p:spPr>
        <p:txBody>
          <a:bodyPr/>
          <a:lstStyle/>
          <a:p>
            <a:r>
              <a:rPr lang="en-US" sz="2400" dirty="0" smtClean="0">
                <a:solidFill>
                  <a:srgbClr val="FFFFFF"/>
                </a:solidFill>
                <a:latin typeface="Arial" charset="0"/>
                <a:ea typeface="ＭＳ Ｐゴシック" charset="0"/>
                <a:cs typeface="ＭＳ Ｐゴシック" charset="0"/>
              </a:rPr>
              <a:t>The work of groups </a:t>
            </a:r>
            <a:r>
              <a:rPr lang="en-US" sz="2400" dirty="0">
                <a:solidFill>
                  <a:srgbClr val="FFFFFF"/>
                </a:solidFill>
                <a:latin typeface="Arial" charset="0"/>
                <a:ea typeface="ＭＳ Ｐゴシック" charset="0"/>
                <a:cs typeface="ＭＳ Ｐゴシック" charset="0"/>
              </a:rPr>
              <a:t>of communities </a:t>
            </a:r>
            <a:r>
              <a:rPr lang="en-US" sz="2400" dirty="0" smtClean="0">
                <a:solidFill>
                  <a:srgbClr val="FFFFFF"/>
                </a:solidFill>
                <a:latin typeface="Arial" charset="0"/>
                <a:ea typeface="ＭＳ Ｐゴシック" charset="0"/>
                <a:cs typeface="ＭＳ Ｐゴシック" charset="0"/>
              </a:rPr>
              <a:t>led to new insights.</a:t>
            </a:r>
            <a:endParaRPr lang="en-US" sz="2400" dirty="0">
              <a:solidFill>
                <a:srgbClr val="FFFFFF"/>
              </a:solidFill>
              <a:latin typeface="Arial" charset="0"/>
              <a:ea typeface="ＭＳ Ｐゴシック" charset="0"/>
              <a:cs typeface="ＭＳ Ｐゴシック" charset="0"/>
            </a:endParaRPr>
          </a:p>
        </p:txBody>
      </p:sp>
      <p:sp>
        <p:nvSpPr>
          <p:cNvPr id="25606" name="Picture 15" descr="Screen Shot 2013-10-30 at 12.27.31 AM.png"/>
          <p:cNvSpPr>
            <a:spLocks noChangeAspect="1"/>
          </p:cNvSpPr>
          <p:nvPr/>
        </p:nvSpPr>
        <p:spPr bwMode="auto">
          <a:xfrm>
            <a:off x="466725" y="4014788"/>
            <a:ext cx="2997200"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pic>
        <p:nvPicPr>
          <p:cNvPr id="25607" name="Picture 13" descr="Screen Shot 2013-10-27 at 1.53.07 AM.png"/>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53489" y="2433106"/>
            <a:ext cx="2752344" cy="1848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9" name="TextBox 9"/>
          <p:cNvSpPr txBox="1">
            <a:spLocks noChangeArrowheads="1"/>
          </p:cNvSpPr>
          <p:nvPr/>
        </p:nvSpPr>
        <p:spPr bwMode="auto">
          <a:xfrm>
            <a:off x="5878226" y="5822950"/>
            <a:ext cx="27590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800" dirty="0"/>
              <a:t>Libbrecht et al. 2012. </a:t>
            </a:r>
            <a:r>
              <a:rPr lang="en-US" sz="800" i="1" dirty="0"/>
              <a:t>Genome Biology </a:t>
            </a:r>
            <a:r>
              <a:rPr lang="en-US" sz="800" dirty="0"/>
              <a:t>2013, 14:212</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682625" y="260350"/>
            <a:ext cx="7861300" cy="1143000"/>
          </a:xfrm>
        </p:spPr>
        <p:txBody>
          <a:bodyPr/>
          <a:lstStyle/>
          <a:p>
            <a:r>
              <a:rPr lang="en-US" dirty="0" smtClean="0">
                <a:latin typeface="Arial" charset="0"/>
                <a:ea typeface="ＭＳ Ｐゴシック" charset="0"/>
                <a:cs typeface="ＭＳ Ｐゴシック" charset="0"/>
              </a:rPr>
              <a:t>New sequencing technologies pose additional challenges.</a:t>
            </a:r>
            <a:endParaRPr lang="en-US" sz="1400" dirty="0">
              <a:latin typeface="Arial" charset="0"/>
              <a:ea typeface="ＭＳ Ｐゴシック" charset="0"/>
              <a:cs typeface="ＭＳ Ｐゴシック" charset="0"/>
            </a:endParaRPr>
          </a:p>
        </p:txBody>
      </p:sp>
      <p:sp>
        <p:nvSpPr>
          <p:cNvPr id="22530"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0988" lvl="2" indent="0">
              <a:buNone/>
            </a:pPr>
            <a:r>
              <a:rPr lang="en-US" dirty="0" smtClean="0">
                <a:latin typeface="Arial" charset="0"/>
                <a:ea typeface="ＭＳ Ｐゴシック" charset="0"/>
              </a:rPr>
              <a:t>Lower coverage leads to</a:t>
            </a:r>
          </a:p>
          <a:p>
            <a:pPr lvl="2"/>
            <a:r>
              <a:rPr lang="en-US" dirty="0" err="1" smtClean="0">
                <a:latin typeface="Arial" charset="0"/>
                <a:ea typeface="ＭＳ Ｐゴシック" charset="0"/>
              </a:rPr>
              <a:t>frameshifts</a:t>
            </a:r>
            <a:r>
              <a:rPr lang="en-US" dirty="0" smtClean="0">
                <a:latin typeface="Arial" charset="0"/>
                <a:ea typeface="ＭＳ Ｐゴシック" charset="0"/>
              </a:rPr>
              <a:t> </a:t>
            </a:r>
            <a:r>
              <a:rPr lang="en-US" dirty="0">
                <a:latin typeface="Arial" charset="0"/>
                <a:ea typeface="ＭＳ Ｐゴシック" charset="0"/>
              </a:rPr>
              <a:t>and indel errors</a:t>
            </a:r>
          </a:p>
          <a:p>
            <a:pPr lvl="2"/>
            <a:r>
              <a:rPr lang="en-US" dirty="0" smtClean="0">
                <a:latin typeface="Arial" charset="0"/>
                <a:ea typeface="ＭＳ Ｐゴシック" charset="0"/>
              </a:rPr>
              <a:t>split </a:t>
            </a:r>
            <a:r>
              <a:rPr lang="en-US" dirty="0">
                <a:latin typeface="Arial" charset="0"/>
                <a:ea typeface="ＭＳ Ｐゴシック" charset="0"/>
              </a:rPr>
              <a:t>genes across </a:t>
            </a:r>
            <a:r>
              <a:rPr lang="en-US" dirty="0" err="1" smtClean="0">
                <a:latin typeface="Arial" charset="0"/>
                <a:ea typeface="ＭＳ Ｐゴシック" charset="0"/>
              </a:rPr>
              <a:t>contigs</a:t>
            </a:r>
            <a:endParaRPr lang="en-US" dirty="0">
              <a:latin typeface="Arial" charset="0"/>
              <a:ea typeface="ＭＳ Ｐゴシック" charset="0"/>
            </a:endParaRPr>
          </a:p>
          <a:p>
            <a:pPr lvl="2"/>
            <a:r>
              <a:rPr lang="en-US" dirty="0" smtClean="0">
                <a:latin typeface="Arial" charset="0"/>
                <a:ea typeface="ＭＳ Ｐゴシック" charset="0"/>
              </a:rPr>
              <a:t>highly </a:t>
            </a:r>
            <a:r>
              <a:rPr lang="en-US" dirty="0">
                <a:latin typeface="Arial" charset="0"/>
                <a:ea typeface="ＭＳ Ｐゴシック" charset="0"/>
              </a:rPr>
              <a:t>repetitive sequences</a:t>
            </a:r>
          </a:p>
          <a:p>
            <a:endParaRPr lang="en-US" dirty="0" smtClean="0">
              <a:latin typeface="Arial" charset="0"/>
              <a:ea typeface="ＭＳ Ｐゴシック" charset="0"/>
              <a:cs typeface="ＭＳ Ｐゴシック" charset="0"/>
            </a:endParaRPr>
          </a:p>
          <a:p>
            <a:r>
              <a:rPr lang="en-US" dirty="0" smtClean="0">
                <a:latin typeface="Arial" charset="0"/>
                <a:ea typeface="ＭＳ Ｐゴシック" charset="0"/>
                <a:cs typeface="ＭＳ Ｐゴシック" charset="0"/>
              </a:rPr>
              <a:t>	To </a:t>
            </a:r>
            <a:r>
              <a:rPr lang="en-US" dirty="0">
                <a:latin typeface="Arial" charset="0"/>
                <a:ea typeface="ＭＳ Ｐゴシック" charset="0"/>
                <a:cs typeface="ＭＳ Ｐゴシック" charset="0"/>
              </a:rPr>
              <a:t>face these challenges, we </a:t>
            </a:r>
            <a:r>
              <a:rPr lang="en-US" dirty="0" smtClean="0">
                <a:latin typeface="Arial" charset="0"/>
                <a:ea typeface="ＭＳ Ｐゴシック" charset="0"/>
                <a:cs typeface="ＭＳ Ｐゴシック" charset="0"/>
              </a:rPr>
              <a:t>train </a:t>
            </a:r>
            <a:r>
              <a:rPr lang="en-US" dirty="0">
                <a:latin typeface="Arial" charset="0"/>
                <a:ea typeface="ＭＳ Ｐゴシック" charset="0"/>
                <a:cs typeface="ＭＳ Ｐゴシック" charset="0"/>
              </a:rPr>
              <a:t>annotators in recovering coding sequences in agreement with all available biological evidence.</a:t>
            </a:r>
          </a:p>
        </p:txBody>
      </p:sp>
      <p:sp>
        <p:nvSpPr>
          <p:cNvPr id="22531"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600" dirty="0">
                <a:solidFill>
                  <a:srgbClr val="898989"/>
                </a:solidFill>
              </a:rPr>
              <a:t>3. What we have learned.</a:t>
            </a:r>
          </a:p>
        </p:txBody>
      </p:sp>
      <p:sp>
        <p:nvSpPr>
          <p:cNvPr id="2253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0B43DD5C-0807-054F-B1B8-3F1F600E880C}" type="slidenum">
              <a:rPr lang="en-US" sz="600">
                <a:solidFill>
                  <a:srgbClr val="898989"/>
                </a:solidFill>
              </a:rPr>
              <a:pPr/>
              <a:t>13</a:t>
            </a:fld>
            <a:endParaRPr lang="en-US" sz="600" dirty="0">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dirty="0" smtClean="0">
                <a:latin typeface="Arial" charset="0"/>
                <a:ea typeface="ＭＳ Ｐゴシック" charset="0"/>
                <a:cs typeface="ＭＳ Ｐゴシック" charset="0"/>
              </a:rPr>
              <a:t>Other lessons </a:t>
            </a:r>
            <a:r>
              <a:rPr lang="en-US" dirty="0">
                <a:latin typeface="Arial" charset="0"/>
                <a:ea typeface="ＭＳ Ｐゴシック" charset="0"/>
                <a:cs typeface="ＭＳ Ｐゴシック" charset="0"/>
              </a:rPr>
              <a:t>learned</a:t>
            </a:r>
          </a:p>
        </p:txBody>
      </p:sp>
      <p:sp>
        <p:nvSpPr>
          <p:cNvPr id="3" name="Content Placeholder 2"/>
          <p:cNvSpPr>
            <a:spLocks noGrp="1"/>
          </p:cNvSpPr>
          <p:nvPr>
            <p:ph idx="1"/>
          </p:nvPr>
        </p:nvSpPr>
        <p:spPr bwMode="auto">
          <a:xfrm>
            <a:off x="682625" y="1165225"/>
            <a:ext cx="7781925" cy="4368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FontTx/>
              <a:buAutoNum type="arabicPeriod"/>
            </a:pPr>
            <a:r>
              <a:rPr lang="en-US" dirty="0" smtClean="0">
                <a:latin typeface="Arial" charset="0"/>
                <a:ea typeface="ＭＳ Ｐゴシック" charset="0"/>
                <a:cs typeface="ＭＳ Ｐゴシック" charset="0"/>
              </a:rPr>
              <a:t>You </a:t>
            </a:r>
            <a:r>
              <a:rPr lang="en-US" dirty="0">
                <a:latin typeface="Arial" charset="0"/>
                <a:ea typeface="ＭＳ Ｐゴシック" charset="0"/>
                <a:cs typeface="ＭＳ Ｐゴシック" charset="0"/>
              </a:rPr>
              <a:t>must </a:t>
            </a:r>
            <a:r>
              <a:rPr lang="en-US" b="1" dirty="0">
                <a:latin typeface="Arial" charset="0"/>
                <a:ea typeface="ＭＳ Ｐゴシック" charset="0"/>
                <a:cs typeface="ＭＳ Ｐゴシック" charset="0"/>
              </a:rPr>
              <a:t>enforce strict rules and formats</a:t>
            </a:r>
            <a:r>
              <a:rPr lang="en-US" dirty="0">
                <a:latin typeface="Arial" charset="0"/>
                <a:ea typeface="ＭＳ Ｐゴシック" charset="0"/>
                <a:cs typeface="ＭＳ Ｐゴシック" charset="0"/>
              </a:rPr>
              <a:t>; it is necessary to maintain consistency.</a:t>
            </a:r>
          </a:p>
          <a:p>
            <a:pPr marL="457200" indent="-457200">
              <a:buFontTx/>
              <a:buAutoNum type="arabicPeriod"/>
            </a:pPr>
            <a:r>
              <a:rPr lang="en-US" dirty="0">
                <a:latin typeface="Arial" charset="0"/>
                <a:ea typeface="ＭＳ Ｐゴシック" charset="0"/>
                <a:cs typeface="ＭＳ Ｐゴシック" charset="0"/>
              </a:rPr>
              <a:t>Be flexible and adaptable: study and incorporate new data, and adapt to support new platforms to keep pace and maintain the interest of scientific community. </a:t>
            </a:r>
            <a:r>
              <a:rPr lang="en-US" b="1" dirty="0">
                <a:latin typeface="Arial" charset="0"/>
                <a:ea typeface="ＭＳ Ｐゴシック" charset="0"/>
                <a:cs typeface="ＭＳ Ｐゴシック" charset="0"/>
              </a:rPr>
              <a:t>Evolve with the data!</a:t>
            </a:r>
          </a:p>
          <a:p>
            <a:pPr marL="457200" indent="-457200">
              <a:buFontTx/>
              <a:buAutoNum type="arabicPeriod"/>
            </a:pPr>
            <a:r>
              <a:rPr lang="en-US" b="1" dirty="0">
                <a:latin typeface="Arial" charset="0"/>
                <a:ea typeface="ＭＳ Ｐゴシック" charset="0"/>
                <a:cs typeface="ＭＳ Ｐゴシック" charset="0"/>
              </a:rPr>
              <a:t>A little training goes a long way!</a:t>
            </a:r>
            <a:r>
              <a:rPr lang="en-US" dirty="0">
                <a:latin typeface="Arial" charset="0"/>
                <a:ea typeface="ＭＳ Ｐゴシック" charset="0"/>
                <a:cs typeface="ＭＳ Ｐゴシック" charset="0"/>
              </a:rPr>
              <a:t> </a:t>
            </a:r>
            <a:r>
              <a:rPr lang="en-US" dirty="0" smtClean="0">
                <a:latin typeface="Arial" charset="0"/>
                <a:ea typeface="ＭＳ Ｐゴシック" charset="0"/>
                <a:cs typeface="ＭＳ Ｐゴシック" charset="0"/>
              </a:rPr>
              <a:t>With the right tools, wet </a:t>
            </a:r>
            <a:r>
              <a:rPr lang="en-US" dirty="0">
                <a:latin typeface="Arial" charset="0"/>
                <a:ea typeface="ＭＳ Ｐゴシック" charset="0"/>
                <a:cs typeface="ＭＳ Ｐゴシック" charset="0"/>
              </a:rPr>
              <a:t>lab scientists make exceptional curators who can easily learn to maximize the generation of accurate, biologically supported gene models.</a:t>
            </a:r>
          </a:p>
        </p:txBody>
      </p:sp>
      <p:sp>
        <p:nvSpPr>
          <p:cNvPr id="26627"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600" dirty="0">
                <a:solidFill>
                  <a:srgbClr val="898989"/>
                </a:solidFill>
              </a:rPr>
              <a:t>3. What we have learned.</a:t>
            </a:r>
          </a:p>
        </p:txBody>
      </p:sp>
      <p:sp>
        <p:nvSpPr>
          <p:cNvPr id="2662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942E135-0F67-F046-A16F-E7DB1073CA14}" type="slidenum">
              <a:rPr lang="en-US" sz="600">
                <a:solidFill>
                  <a:srgbClr val="898989"/>
                </a:solidFill>
              </a:rPr>
              <a:pPr/>
              <a:t>14</a:t>
            </a:fld>
            <a:endParaRPr lang="en-US" sz="600" dirty="0">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10-30 at 1.01.18 AM.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59061" y="3193775"/>
            <a:ext cx="2675877" cy="1778179"/>
          </a:xfrm>
          <a:prstGeom prst="rect">
            <a:avLst/>
          </a:prstGeom>
        </p:spPr>
      </p:pic>
      <p:sp>
        <p:nvSpPr>
          <p:cNvPr id="30721" name="Title 1"/>
          <p:cNvSpPr>
            <a:spLocks noGrp="1"/>
          </p:cNvSpPr>
          <p:nvPr>
            <p:ph type="title"/>
          </p:nvPr>
        </p:nvSpPr>
        <p:spPr>
          <a:xfrm>
            <a:off x="457200" y="273050"/>
            <a:ext cx="3008313" cy="1916113"/>
          </a:xfrm>
          <a:solidFill>
            <a:srgbClr val="063663"/>
          </a:solidFill>
        </p:spPr>
        <p:txBody>
          <a:bodyPr/>
          <a:lstStyle/>
          <a:p>
            <a:r>
              <a:rPr lang="en-US" sz="2400" dirty="0">
                <a:solidFill>
                  <a:srgbClr val="FFFFFF"/>
                </a:solidFill>
                <a:latin typeface="Arial" charset="0"/>
                <a:ea typeface="ＭＳ Ｐゴシック" charset="0"/>
                <a:cs typeface="ＭＳ Ｐゴシック" charset="0"/>
              </a:rPr>
              <a:t>The power behind community-based curation of biological data.</a:t>
            </a:r>
          </a:p>
        </p:txBody>
      </p:sp>
      <p:sp>
        <p:nvSpPr>
          <p:cNvPr id="30723" name="Text Placeholder 3"/>
          <p:cNvSpPr>
            <a:spLocks noGrp="1"/>
          </p:cNvSpPr>
          <p:nvPr>
            <p:ph type="body" sz="half" idx="2"/>
          </p:nvPr>
        </p:nvSpPr>
        <p:spPr bwMode="auto">
          <a:xfrm>
            <a:off x="457200" y="2200275"/>
            <a:ext cx="3008313" cy="3925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endParaRPr lang="en-US" dirty="0">
              <a:latin typeface="Arial" charset="0"/>
              <a:ea typeface="ＭＳ Ｐゴシック" charset="0"/>
              <a:cs typeface="ＭＳ Ｐゴシック" charset="0"/>
            </a:endParaRPr>
          </a:p>
        </p:txBody>
      </p:sp>
      <p:sp>
        <p:nvSpPr>
          <p:cNvPr id="30724" name="Footer Placeholder 4"/>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600" dirty="0">
                <a:solidFill>
                  <a:srgbClr val="898989"/>
                </a:solidFill>
              </a:rPr>
              <a:t>3. What we have learned.</a:t>
            </a:r>
          </a:p>
        </p:txBody>
      </p:sp>
      <p:sp>
        <p:nvSpPr>
          <p:cNvPr id="30725"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4972D837-BAB8-C94D-93E8-FC8E845CB82E}" type="slidenum">
              <a:rPr lang="en-US" sz="600">
                <a:solidFill>
                  <a:srgbClr val="898989"/>
                </a:solidFill>
              </a:rPr>
              <a:pPr/>
              <a:t>15</a:t>
            </a:fld>
            <a:endParaRPr lang="en-US" sz="600" dirty="0">
              <a:solidFill>
                <a:srgbClr val="898989"/>
              </a:solidFill>
            </a:endParaRPr>
          </a:p>
        </p:txBody>
      </p:sp>
      <p:pic>
        <p:nvPicPr>
          <p:cNvPr id="30727" name="Picture 8" descr="i5k.jpe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133877" y="2619375"/>
            <a:ext cx="926245" cy="690863"/>
          </a:xfrm>
          <a:prstGeom prst="rect">
            <a:avLst/>
          </a:prstGeom>
          <a:noFill/>
          <a:ln w="38100">
            <a:solidFill>
              <a:srgbClr val="062E44"/>
            </a:solidFill>
            <a:miter lim="800000"/>
            <a:headEnd/>
            <a:tailEnd/>
          </a:ln>
          <a:extLst>
            <a:ext uri="{909E8E84-426E-40dd-AFC4-6F175D3DCCD1}">
              <a14:hiddenFill xmlns:a14="http://schemas.microsoft.com/office/drawing/2010/main">
                <a:solidFill>
                  <a:srgbClr val="FFFFFF"/>
                </a:solidFill>
              </a14:hiddenFill>
            </a:ext>
          </a:extLst>
        </p:spPr>
      </p:pic>
      <p:pic>
        <p:nvPicPr>
          <p:cNvPr id="30728" name="Picture 9" descr="GO-example-nrc2036-f1.jpg"/>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280046" y="2516764"/>
            <a:ext cx="2847975"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9" name="Picture 10" descr="go-logo_small_0.png"/>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956321" y="2202439"/>
            <a:ext cx="22923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0" name="Picture 11" descr="cropped-buecherkubus-a188727024.jpg"/>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bwMode="auto">
          <a:xfrm>
            <a:off x="535515" y="4681753"/>
            <a:ext cx="5573284" cy="1269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1" name="Picture 12" descr="5-tips-for-great-content-curation-73fc362447.jpg"/>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4210316" y="4805633"/>
            <a:ext cx="1787501" cy="1004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2" name="Picture 1" descr="ISB-logo-final-small.jpg"/>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bwMode="auto">
          <a:xfrm>
            <a:off x="3163986" y="5426075"/>
            <a:ext cx="1736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descr="Web-Apollo-home-image5.png"/>
          <p:cNvPicPr>
            <a:picLocks noChangeAspect="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4169736" y="158749"/>
            <a:ext cx="3180389" cy="2533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solidFill>
            <a:srgbClr val="063663"/>
          </a:solidFill>
        </p:spPr>
        <p:txBody>
          <a:bodyPr/>
          <a:lstStyle/>
          <a:p>
            <a:r>
              <a:rPr lang="en-US" sz="3600" dirty="0">
                <a:solidFill>
                  <a:schemeClr val="bg1"/>
                </a:solidFill>
                <a:latin typeface="Arial" charset="0"/>
                <a:ea typeface="ＭＳ Ｐゴシック" charset="0"/>
                <a:cs typeface="ＭＳ Ｐゴシック" charset="0"/>
              </a:rPr>
              <a:t>Thanks!</a:t>
            </a:r>
          </a:p>
        </p:txBody>
      </p:sp>
      <p:sp>
        <p:nvSpPr>
          <p:cNvPr id="48130" name="Content Placeholder 2"/>
          <p:cNvSpPr>
            <a:spLocks noGrp="1"/>
          </p:cNvSpPr>
          <p:nvPr>
            <p:ph idx="1"/>
          </p:nvPr>
        </p:nvSpPr>
        <p:spPr bwMode="auto">
          <a:xfrm>
            <a:off x="3612768" y="273050"/>
            <a:ext cx="5352060" cy="5853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Char char="•"/>
            </a:pPr>
            <a:r>
              <a:rPr lang="en-US" sz="1600" b="1" dirty="0" smtClean="0">
                <a:latin typeface="Arial" charset="0"/>
                <a:ea typeface="ＭＳ Ｐゴシック" charset="0"/>
                <a:cs typeface="ＭＳ Ｐゴシック" charset="0"/>
              </a:rPr>
              <a:t>Berkeley </a:t>
            </a:r>
            <a:r>
              <a:rPr lang="en-US" sz="1600" b="1" dirty="0">
                <a:latin typeface="Arial" charset="0"/>
                <a:ea typeface="ＭＳ Ｐゴシック" charset="0"/>
                <a:cs typeface="ＭＳ Ｐゴシック" charset="0"/>
              </a:rPr>
              <a:t>Bioinformatics Open-source </a:t>
            </a:r>
            <a:r>
              <a:rPr lang="en-US" sz="1600" b="1" dirty="0" smtClean="0">
                <a:latin typeface="Arial" charset="0"/>
                <a:ea typeface="ＭＳ Ｐゴシック" charset="0"/>
                <a:cs typeface="ＭＳ Ｐゴシック" charset="0"/>
              </a:rPr>
              <a:t>Projects </a:t>
            </a:r>
            <a:r>
              <a:rPr lang="en-US" sz="1600" dirty="0" smtClean="0">
                <a:latin typeface="Arial" charset="0"/>
                <a:ea typeface="ＭＳ Ｐゴシック" charset="0"/>
                <a:cs typeface="ＭＳ Ｐゴシック" charset="0"/>
              </a:rPr>
              <a:t>(BBOP), Berkeley Lab: Web </a:t>
            </a:r>
            <a:r>
              <a:rPr lang="en-US" sz="1600" dirty="0">
                <a:latin typeface="Arial" charset="0"/>
                <a:ea typeface="ＭＳ Ｐゴシック" charset="0"/>
                <a:cs typeface="ＭＳ Ｐゴシック" charset="0"/>
              </a:rPr>
              <a:t>Apollo and Gene Ontology teams. Suzanna Lewis (PI</a:t>
            </a:r>
            <a:r>
              <a:rPr lang="en-US" sz="1600" dirty="0" smtClean="0">
                <a:latin typeface="Arial" charset="0"/>
                <a:ea typeface="ＭＳ Ｐゴシック" charset="0"/>
                <a:cs typeface="ＭＳ Ｐゴシック" charset="0"/>
              </a:rPr>
              <a:t>)</a:t>
            </a:r>
            <a:r>
              <a:rPr lang="en-US" sz="1600" dirty="0">
                <a:latin typeface="Arial" charset="0"/>
                <a:ea typeface="ＭＳ Ｐゴシック" charset="0"/>
                <a:cs typeface="ＭＳ Ｐゴシック" charset="0"/>
              </a:rPr>
              <a:t>.</a:t>
            </a:r>
            <a:endParaRPr lang="en-US" sz="1600" dirty="0" smtClean="0">
              <a:latin typeface="Arial" charset="0"/>
              <a:ea typeface="ＭＳ Ｐゴシック" charset="0"/>
              <a:cs typeface="ＭＳ Ｐゴシック" charset="0"/>
            </a:endParaRPr>
          </a:p>
          <a:p>
            <a:pPr>
              <a:buFontTx/>
              <a:buChar char="•"/>
            </a:pPr>
            <a:r>
              <a:rPr lang="en-US" sz="1600" dirty="0" smtClean="0">
                <a:latin typeface="Arial" charset="0"/>
                <a:ea typeface="ＭＳ Ｐゴシック" charset="0"/>
                <a:cs typeface="ＭＳ Ｐゴシック" charset="0"/>
              </a:rPr>
              <a:t>The </a:t>
            </a:r>
            <a:r>
              <a:rPr lang="en-US" sz="1600" dirty="0">
                <a:latin typeface="Arial" charset="0"/>
                <a:ea typeface="ＭＳ Ｐゴシック" charset="0"/>
                <a:cs typeface="ＭＳ Ｐゴシック" charset="0"/>
              </a:rPr>
              <a:t>team </a:t>
            </a:r>
            <a:r>
              <a:rPr lang="en-US" sz="1600" dirty="0" smtClean="0">
                <a:latin typeface="Arial" charset="0"/>
                <a:ea typeface="ＭＳ Ｐゴシック" charset="0"/>
                <a:cs typeface="ＭＳ Ｐゴシック" charset="0"/>
              </a:rPr>
              <a:t>at Elsik Lab. </a:t>
            </a:r>
            <a:r>
              <a:rPr lang="en-US" sz="1600" dirty="0" smtClean="0"/>
              <a:t>§ </a:t>
            </a:r>
            <a:r>
              <a:rPr lang="en-US" sz="1600" dirty="0" smtClean="0">
                <a:latin typeface="Arial" charset="0"/>
                <a:ea typeface="ＭＳ Ｐゴシック" charset="0"/>
                <a:cs typeface="ＭＳ Ｐゴシック" charset="0"/>
              </a:rPr>
              <a:t>University </a:t>
            </a:r>
            <a:r>
              <a:rPr lang="en-US" sz="1600" dirty="0">
                <a:latin typeface="Arial" charset="0"/>
                <a:ea typeface="ＭＳ Ｐゴシック" charset="0"/>
                <a:cs typeface="ＭＳ Ｐゴシック" charset="0"/>
              </a:rPr>
              <a:t>of Missouri</a:t>
            </a:r>
            <a:r>
              <a:rPr lang="en-US" sz="1600" dirty="0" smtClean="0">
                <a:latin typeface="Arial" charset="0"/>
                <a:ea typeface="ＭＳ Ｐゴシック" charset="0"/>
                <a:cs typeface="ＭＳ Ｐゴシック" charset="0"/>
              </a:rPr>
              <a:t>. </a:t>
            </a:r>
            <a:br>
              <a:rPr lang="en-US" sz="1600" dirty="0" smtClean="0">
                <a:latin typeface="Arial" charset="0"/>
                <a:ea typeface="ＭＳ Ｐゴシック" charset="0"/>
                <a:cs typeface="ＭＳ Ｐゴシック" charset="0"/>
              </a:rPr>
            </a:br>
            <a:r>
              <a:rPr lang="en-US" sz="1600" dirty="0" smtClean="0">
                <a:latin typeface="Arial" charset="0"/>
                <a:ea typeface="ＭＳ Ｐゴシック" charset="0"/>
                <a:cs typeface="ＭＳ Ｐゴシック" charset="0"/>
              </a:rPr>
              <a:t>Christine G. Elsik (PI). </a:t>
            </a:r>
          </a:p>
          <a:p>
            <a:pPr>
              <a:buFontTx/>
              <a:buChar char="•"/>
            </a:pPr>
            <a:r>
              <a:rPr lang="en-US" sz="1600" dirty="0" smtClean="0">
                <a:latin typeface="Arial" charset="0"/>
                <a:ea typeface="ＭＳ Ｐゴシック" charset="0"/>
                <a:cs typeface="ＭＳ Ｐゴシック" charset="0"/>
              </a:rPr>
              <a:t>Ian Holmes (PI). * University of California Berkeley.</a:t>
            </a:r>
          </a:p>
          <a:p>
            <a:pPr>
              <a:buFontTx/>
              <a:buChar char="•"/>
            </a:pPr>
            <a:r>
              <a:rPr lang="en-US" sz="1600" dirty="0" smtClean="0">
                <a:latin typeface="Arial" charset="0"/>
                <a:ea typeface="ＭＳ Ｐゴシック" charset="0"/>
                <a:cs typeface="ＭＳ Ｐゴシック" charset="0"/>
              </a:rPr>
              <a:t>Arthropod genomics community, </a:t>
            </a:r>
            <a:r>
              <a:rPr lang="en-US" sz="1600" dirty="0">
                <a:latin typeface="Arial" charset="0"/>
                <a:ea typeface="ＭＳ Ｐゴシック" charset="0"/>
                <a:cs typeface="ＭＳ Ｐゴシック" charset="0"/>
              </a:rPr>
              <a:t>i5K </a:t>
            </a:r>
            <a:r>
              <a:rPr lang="en-US" sz="1600" dirty="0">
                <a:latin typeface="Arial" charset="0"/>
                <a:ea typeface="ＭＳ Ｐゴシック" charset="0"/>
                <a:cs typeface="ＭＳ Ｐゴシック" charset="0"/>
                <a:hlinkClick r:id="rId3"/>
              </a:rPr>
              <a:t>http://www.arthropodgenomes.org/wiki/</a:t>
            </a:r>
            <a:r>
              <a:rPr lang="en-US" sz="1600" dirty="0" smtClean="0">
                <a:latin typeface="Arial" charset="0"/>
                <a:ea typeface="ＭＳ Ｐゴシック" charset="0"/>
                <a:cs typeface="ＭＳ Ｐゴシック" charset="0"/>
                <a:hlinkClick r:id="rId3"/>
              </a:rPr>
              <a:t>i5K</a:t>
            </a:r>
            <a:r>
              <a:rPr lang="en-US" sz="1600" dirty="0" smtClean="0">
                <a:latin typeface="Arial" charset="0"/>
                <a:ea typeface="ＭＳ Ｐゴシック" charset="0"/>
                <a:cs typeface="ＭＳ Ｐゴシック" charset="0"/>
              </a:rPr>
              <a:t> </a:t>
            </a:r>
            <a:r>
              <a:rPr lang="en-US" sz="1600" dirty="0">
                <a:latin typeface="Arial" charset="0"/>
                <a:ea typeface="ＭＳ Ｐゴシック" charset="0"/>
                <a:cs typeface="ＭＳ Ｐゴシック" charset="0"/>
              </a:rPr>
              <a:t>(</a:t>
            </a:r>
            <a:r>
              <a:rPr lang="en-US" sz="1600" dirty="0" smtClean="0">
                <a:latin typeface="Arial" charset="0"/>
                <a:ea typeface="ＭＳ Ｐゴシック" charset="0"/>
                <a:cs typeface="ＭＳ Ｐゴシック" charset="0"/>
              </a:rPr>
              <a:t>Org. Committee, NAL (USDA), HGSC-BCM, BGI), </a:t>
            </a:r>
            <a:r>
              <a:rPr lang="en-US" sz="1600" dirty="0">
                <a:latin typeface="Arial" charset="0"/>
                <a:ea typeface="ＭＳ Ｐゴシック" charset="0"/>
                <a:cs typeface="ＭＳ Ｐゴシック" charset="0"/>
              </a:rPr>
              <a:t>and 1KITE </a:t>
            </a:r>
            <a:r>
              <a:rPr lang="en-US" sz="1600" dirty="0">
                <a:latin typeface="Arial" charset="0"/>
                <a:ea typeface="ＭＳ Ｐゴシック" charset="0"/>
                <a:cs typeface="ＭＳ Ｐゴシック" charset="0"/>
                <a:hlinkClick r:id="rId4"/>
              </a:rPr>
              <a:t>http://www.1kite.org</a:t>
            </a:r>
            <a:r>
              <a:rPr lang="en-US" sz="1600" dirty="0" smtClean="0">
                <a:latin typeface="Arial" charset="0"/>
                <a:ea typeface="ＭＳ Ｐゴシック" charset="0"/>
                <a:cs typeface="ＭＳ Ｐゴシック" charset="0"/>
                <a:hlinkClick r:id="rId4"/>
              </a:rPr>
              <a:t>/</a:t>
            </a:r>
            <a:r>
              <a:rPr lang="en-US" sz="1600" dirty="0" smtClean="0">
                <a:latin typeface="Arial" charset="0"/>
                <a:ea typeface="ＭＳ Ｐゴシック" charset="0"/>
                <a:cs typeface="ＭＳ Ｐゴシック" charset="0"/>
              </a:rPr>
              <a:t>.</a:t>
            </a:r>
          </a:p>
          <a:p>
            <a:pPr>
              <a:buFontTx/>
              <a:buChar char="•"/>
            </a:pPr>
            <a:r>
              <a:rPr lang="en-US" sz="1600" dirty="0" smtClean="0">
                <a:latin typeface="Arial" charset="0"/>
                <a:ea typeface="ＭＳ Ｐゴシック" charset="0"/>
                <a:cs typeface="ＭＳ Ｐゴシック" charset="0"/>
              </a:rPr>
              <a:t>Web Apollo is supported </a:t>
            </a:r>
            <a:r>
              <a:rPr lang="en-US" sz="1600" dirty="0">
                <a:latin typeface="Arial" charset="0"/>
                <a:ea typeface="ＭＳ Ｐゴシック" charset="0"/>
                <a:cs typeface="ＭＳ Ｐゴシック" charset="0"/>
              </a:rPr>
              <a:t>by NIH grants 5R01GM080203 from NIGMS, and 5R01HG004483 from NHGRI, and by the Director, Office of Science, Office of Basic Energy Sciences, of the U.S. Department of Energy under Contract No. DE-AC02-05CH11231</a:t>
            </a:r>
            <a:r>
              <a:rPr lang="en-US" sz="1600" dirty="0" smtClean="0">
                <a:latin typeface="Arial" charset="0"/>
                <a:ea typeface="ＭＳ Ｐゴシック" charset="0"/>
                <a:cs typeface="ＭＳ Ｐゴシック" charset="0"/>
              </a:rPr>
              <a:t>.</a:t>
            </a:r>
          </a:p>
          <a:p>
            <a:pPr>
              <a:buFontTx/>
              <a:buChar char="•"/>
            </a:pPr>
            <a:r>
              <a:rPr lang="en-US" sz="1600" dirty="0" smtClean="0">
                <a:latin typeface="Arial" charset="0"/>
                <a:ea typeface="ＭＳ Ｐゴシック" charset="0"/>
                <a:cs typeface="ＭＳ Ｐゴシック" charset="0"/>
              </a:rPr>
              <a:t>Insect images </a:t>
            </a:r>
            <a:r>
              <a:rPr lang="en-US" sz="1600" dirty="0">
                <a:latin typeface="Arial" charset="0"/>
                <a:ea typeface="ＭＳ Ｐゴシック" charset="0"/>
                <a:cs typeface="ＭＳ Ｐゴシック" charset="0"/>
              </a:rPr>
              <a:t>used with permission: </a:t>
            </a:r>
            <a:r>
              <a:rPr lang="en-US" sz="1600" dirty="0" smtClean="0">
                <a:latin typeface="Arial" charset="0"/>
                <a:ea typeface="ＭＳ Ｐゴシック" charset="0"/>
                <a:cs typeface="ＭＳ Ｐゴシック" charset="0"/>
                <a:hlinkClick r:id="rId5"/>
              </a:rPr>
              <a:t>http://AlexanderWild.com</a:t>
            </a:r>
            <a:endParaRPr lang="en-US" sz="1600" dirty="0" smtClean="0">
              <a:latin typeface="Arial" charset="0"/>
              <a:ea typeface="ＭＳ Ｐゴシック" charset="0"/>
              <a:cs typeface="ＭＳ Ｐゴシック" charset="0"/>
            </a:endParaRPr>
          </a:p>
          <a:p>
            <a:pPr>
              <a:buFontTx/>
              <a:buChar char="•"/>
            </a:pPr>
            <a:r>
              <a:rPr lang="en-US" sz="2200" b="1" dirty="0">
                <a:latin typeface="Arial" charset="0"/>
                <a:ea typeface="ＭＳ Ｐゴシック" charset="0"/>
                <a:cs typeface="ＭＳ Ｐゴシック" charset="0"/>
              </a:rPr>
              <a:t>For your attention, thank </a:t>
            </a:r>
            <a:r>
              <a:rPr lang="en-US" sz="2200" b="1" dirty="0" smtClean="0">
                <a:latin typeface="Arial" charset="0"/>
                <a:ea typeface="ＭＳ Ｐゴシック" charset="0"/>
                <a:cs typeface="ＭＳ Ｐゴシック" charset="0"/>
              </a:rPr>
              <a:t>you!</a:t>
            </a:r>
            <a:endParaRPr lang="en-US" sz="2200" b="1" dirty="0">
              <a:latin typeface="Arial" charset="0"/>
              <a:ea typeface="ＭＳ Ｐゴシック" charset="0"/>
              <a:cs typeface="ＭＳ Ｐゴシック" charset="0"/>
            </a:endParaRPr>
          </a:p>
          <a:p>
            <a:pPr>
              <a:buFontTx/>
              <a:buChar char="•"/>
            </a:pPr>
            <a:endParaRPr lang="en-US" sz="1800" dirty="0">
              <a:latin typeface="Arial" charset="0"/>
              <a:ea typeface="ＭＳ Ｐゴシック" charset="0"/>
              <a:cs typeface="ＭＳ Ｐゴシック" charset="0"/>
            </a:endParaRPr>
          </a:p>
        </p:txBody>
      </p:sp>
      <p:sp>
        <p:nvSpPr>
          <p:cNvPr id="48132" name="Footer Placeholder 4"/>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600" dirty="0" smtClean="0">
                <a:solidFill>
                  <a:srgbClr val="898989"/>
                </a:solidFill>
              </a:rPr>
              <a:t>Thank you.</a:t>
            </a:r>
            <a:endParaRPr lang="en-US" sz="600" dirty="0">
              <a:solidFill>
                <a:srgbClr val="898989"/>
              </a:solidFill>
            </a:endParaRPr>
          </a:p>
        </p:txBody>
      </p:sp>
      <p:sp>
        <p:nvSpPr>
          <p:cNvPr id="4813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7F306534-C328-BC43-8DD8-6AA46662D172}" type="slidenum">
              <a:rPr lang="en-US" sz="600">
                <a:solidFill>
                  <a:srgbClr val="898989"/>
                </a:solidFill>
              </a:rPr>
              <a:pPr/>
              <a:t>16</a:t>
            </a:fld>
            <a:endParaRPr lang="en-US" sz="600" dirty="0">
              <a:solidFill>
                <a:srgbClr val="898989"/>
              </a:solidFill>
            </a:endParaRPr>
          </a:p>
        </p:txBody>
      </p:sp>
      <p:sp>
        <p:nvSpPr>
          <p:cNvPr id="2" name="Text Placeholder 1"/>
          <p:cNvSpPr>
            <a:spLocks noGrp="1"/>
          </p:cNvSpPr>
          <p:nvPr>
            <p:ph type="body" sz="half" idx="2"/>
          </p:nvPr>
        </p:nvSpPr>
        <p:spPr>
          <a:xfrm>
            <a:off x="390353" y="2037122"/>
            <a:ext cx="1837853" cy="2678441"/>
          </a:xfrm>
        </p:spPr>
        <p:txBody>
          <a:bodyPr/>
          <a:lstStyle/>
          <a:p>
            <a:r>
              <a:rPr lang="en-US" b="1" dirty="0" smtClean="0"/>
              <a:t>Web Apollo</a:t>
            </a:r>
          </a:p>
          <a:p>
            <a:r>
              <a:rPr lang="en-US" dirty="0" smtClean="0"/>
              <a:t>Ed Lee</a:t>
            </a:r>
          </a:p>
          <a:p>
            <a:r>
              <a:rPr lang="en-US" dirty="0"/>
              <a:t>Gregg Helt </a:t>
            </a:r>
            <a:endParaRPr lang="en-US" dirty="0" smtClean="0"/>
          </a:p>
          <a:p>
            <a:r>
              <a:rPr lang="en-US" dirty="0"/>
              <a:t>Justin Reese §</a:t>
            </a:r>
            <a:endParaRPr lang="en-US" dirty="0" smtClean="0"/>
          </a:p>
          <a:p>
            <a:r>
              <a:rPr lang="en-US" dirty="0" smtClean="0"/>
              <a:t>Colin </a:t>
            </a:r>
            <a:r>
              <a:rPr lang="en-US" dirty="0" err="1" smtClean="0"/>
              <a:t>Diesh</a:t>
            </a:r>
            <a:r>
              <a:rPr lang="en-US" dirty="0" smtClean="0"/>
              <a:t> §</a:t>
            </a:r>
          </a:p>
          <a:p>
            <a:r>
              <a:rPr lang="en-US" dirty="0"/>
              <a:t>Deepak </a:t>
            </a:r>
            <a:r>
              <a:rPr lang="en-US" dirty="0" err="1" smtClean="0"/>
              <a:t>Unni</a:t>
            </a:r>
            <a:r>
              <a:rPr lang="en-US" dirty="0" smtClean="0"/>
              <a:t> </a:t>
            </a:r>
            <a:r>
              <a:rPr lang="en-US" dirty="0" smtClean="0"/>
              <a:t>§</a:t>
            </a:r>
          </a:p>
          <a:p>
            <a:r>
              <a:rPr lang="en-US" dirty="0" smtClean="0"/>
              <a:t>Chris Childers </a:t>
            </a:r>
            <a:r>
              <a:rPr lang="en-US" dirty="0"/>
              <a:t>§</a:t>
            </a:r>
            <a:endParaRPr lang="en-US" dirty="0" smtClean="0"/>
          </a:p>
          <a:p>
            <a:r>
              <a:rPr lang="en-US" dirty="0" smtClean="0"/>
              <a:t>Rob Buels * </a:t>
            </a:r>
            <a:endParaRPr lang="en-US" dirty="0"/>
          </a:p>
          <a:p>
            <a:endParaRPr lang="en-US" dirty="0" smtClean="0"/>
          </a:p>
        </p:txBody>
      </p:sp>
      <p:sp>
        <p:nvSpPr>
          <p:cNvPr id="7" name="Text Placeholder 1"/>
          <p:cNvSpPr txBox="1">
            <a:spLocks/>
          </p:cNvSpPr>
          <p:nvPr/>
        </p:nvSpPr>
        <p:spPr>
          <a:xfrm>
            <a:off x="2113790" y="2037122"/>
            <a:ext cx="1515303" cy="2691016"/>
          </a:xfrm>
          <a:prstGeom prst="rect">
            <a:avLst/>
          </a:prstGeom>
        </p:spPr>
        <p:txBody>
          <a:bodyPr/>
          <a:lstStyle>
            <a:lvl1pPr marL="0" indent="0" algn="l" rtl="0" eaLnBrk="1" fontAlgn="base" hangingPunct="1">
              <a:spcBef>
                <a:spcPts val="900"/>
              </a:spcBef>
              <a:spcAft>
                <a:spcPct val="0"/>
              </a:spcAft>
              <a:buNone/>
              <a:defRPr sz="1400">
                <a:solidFill>
                  <a:srgbClr val="003366"/>
                </a:solidFill>
                <a:latin typeface="+mn-lt"/>
                <a:ea typeface="+mn-ea"/>
                <a:cs typeface="+mn-cs"/>
              </a:defRPr>
            </a:lvl1pPr>
            <a:lvl2pPr marL="457200" indent="0" algn="l" rtl="0" eaLnBrk="1" fontAlgn="base" hangingPunct="1">
              <a:spcBef>
                <a:spcPts val="500"/>
              </a:spcBef>
              <a:spcAft>
                <a:spcPct val="0"/>
              </a:spcAft>
              <a:buSzPct val="85000"/>
              <a:buNone/>
              <a:defRPr sz="1200">
                <a:solidFill>
                  <a:srgbClr val="003366"/>
                </a:solidFill>
                <a:latin typeface="+mn-lt"/>
                <a:ea typeface="+mn-ea"/>
              </a:defRPr>
            </a:lvl2pPr>
            <a:lvl3pPr marL="914400" indent="0" algn="l" rtl="0" eaLnBrk="1" fontAlgn="base" hangingPunct="1">
              <a:spcBef>
                <a:spcPts val="400"/>
              </a:spcBef>
              <a:spcAft>
                <a:spcPct val="0"/>
              </a:spcAft>
              <a:buSzPct val="75000"/>
              <a:buFont typeface="Lucida Grande" charset="0"/>
              <a:buNone/>
              <a:defRPr sz="1000">
                <a:solidFill>
                  <a:srgbClr val="003366"/>
                </a:solidFill>
                <a:latin typeface="+mn-lt"/>
                <a:ea typeface="+mn-ea"/>
              </a:defRPr>
            </a:lvl3pPr>
            <a:lvl4pPr marL="1371600" indent="0" algn="l" rtl="0" eaLnBrk="1" fontAlgn="base" hangingPunct="1">
              <a:spcBef>
                <a:spcPct val="20000"/>
              </a:spcBef>
              <a:spcAft>
                <a:spcPct val="0"/>
              </a:spcAft>
              <a:buSzPct val="75000"/>
              <a:buFont typeface="Lucida Grande" charset="0"/>
              <a:buNone/>
              <a:defRPr sz="900">
                <a:solidFill>
                  <a:srgbClr val="003366"/>
                </a:solidFill>
                <a:latin typeface="+mn-lt"/>
                <a:ea typeface="+mn-ea"/>
              </a:defRPr>
            </a:lvl4pPr>
            <a:lvl5pPr marL="1828800" indent="0" algn="l" rtl="0" eaLnBrk="1" fontAlgn="base" hangingPunct="1">
              <a:spcBef>
                <a:spcPct val="20000"/>
              </a:spcBef>
              <a:spcAft>
                <a:spcPct val="0"/>
              </a:spcAft>
              <a:buNone/>
              <a:defRPr sz="900">
                <a:solidFill>
                  <a:srgbClr val="003366"/>
                </a:solidFill>
                <a:latin typeface="+mn-lt"/>
                <a:ea typeface="+mn-ea"/>
              </a:defRPr>
            </a:lvl5pPr>
            <a:lvl6pPr marL="2286000" indent="0" algn="l" rtl="0" eaLnBrk="1" fontAlgn="base" hangingPunct="1">
              <a:spcBef>
                <a:spcPct val="20000"/>
              </a:spcBef>
              <a:spcAft>
                <a:spcPct val="0"/>
              </a:spcAft>
              <a:buNone/>
              <a:defRPr sz="900">
                <a:solidFill>
                  <a:srgbClr val="2C5993"/>
                </a:solidFill>
                <a:latin typeface="+mn-lt"/>
                <a:ea typeface="+mn-ea"/>
              </a:defRPr>
            </a:lvl6pPr>
            <a:lvl7pPr marL="2743200" indent="0" algn="l" rtl="0" eaLnBrk="1" fontAlgn="base" hangingPunct="1">
              <a:spcBef>
                <a:spcPct val="20000"/>
              </a:spcBef>
              <a:spcAft>
                <a:spcPct val="0"/>
              </a:spcAft>
              <a:buNone/>
              <a:defRPr sz="900">
                <a:solidFill>
                  <a:srgbClr val="2C5993"/>
                </a:solidFill>
                <a:latin typeface="+mn-lt"/>
                <a:ea typeface="+mn-ea"/>
              </a:defRPr>
            </a:lvl7pPr>
            <a:lvl8pPr marL="3200400" indent="0" algn="l" rtl="0" eaLnBrk="1" fontAlgn="base" hangingPunct="1">
              <a:spcBef>
                <a:spcPct val="20000"/>
              </a:spcBef>
              <a:spcAft>
                <a:spcPct val="0"/>
              </a:spcAft>
              <a:buNone/>
              <a:defRPr sz="900">
                <a:solidFill>
                  <a:srgbClr val="2C5993"/>
                </a:solidFill>
                <a:latin typeface="+mn-lt"/>
                <a:ea typeface="+mn-ea"/>
              </a:defRPr>
            </a:lvl8pPr>
            <a:lvl9pPr marL="3657600" indent="0" algn="l" rtl="0" eaLnBrk="1" fontAlgn="base" hangingPunct="1">
              <a:spcBef>
                <a:spcPct val="20000"/>
              </a:spcBef>
              <a:spcAft>
                <a:spcPct val="0"/>
              </a:spcAft>
              <a:buNone/>
              <a:defRPr sz="900">
                <a:solidFill>
                  <a:srgbClr val="2C5993"/>
                </a:solidFill>
                <a:latin typeface="+mn-lt"/>
                <a:ea typeface="+mn-ea"/>
              </a:defRPr>
            </a:lvl9pPr>
          </a:lstStyle>
          <a:p>
            <a:r>
              <a:rPr lang="en-US" b="1" dirty="0" smtClean="0"/>
              <a:t>Gene Ontology</a:t>
            </a:r>
          </a:p>
          <a:p>
            <a:r>
              <a:rPr lang="en-US" dirty="0" smtClean="0"/>
              <a:t>Chris Mungall</a:t>
            </a:r>
          </a:p>
          <a:p>
            <a:r>
              <a:rPr lang="en-US" dirty="0" smtClean="0"/>
              <a:t>Seth Carbon</a:t>
            </a:r>
          </a:p>
          <a:p>
            <a:r>
              <a:rPr lang="en-US" dirty="0" smtClean="0"/>
              <a:t>Heiko Dietze</a:t>
            </a:r>
          </a:p>
          <a:p>
            <a:endParaRPr lang="en-US" b="1" dirty="0"/>
          </a:p>
        </p:txBody>
      </p:sp>
      <p:sp>
        <p:nvSpPr>
          <p:cNvPr id="3" name="TextBox 2"/>
          <p:cNvSpPr txBox="1"/>
          <p:nvPr/>
        </p:nvSpPr>
        <p:spPr>
          <a:xfrm>
            <a:off x="465216" y="1634727"/>
            <a:ext cx="3017614" cy="338554"/>
          </a:xfrm>
          <a:prstGeom prst="rect">
            <a:avLst/>
          </a:prstGeom>
          <a:noFill/>
        </p:spPr>
        <p:txBody>
          <a:bodyPr wrap="square" rtlCol="0">
            <a:spAutoFit/>
          </a:bodyPr>
          <a:lstStyle/>
          <a:p>
            <a:pPr algn="ctr"/>
            <a:r>
              <a:rPr lang="en-US" sz="1600" b="1" dirty="0" smtClean="0">
                <a:solidFill>
                  <a:srgbClr val="003366"/>
                </a:solidFill>
              </a:rPr>
              <a:t>BBOP</a:t>
            </a:r>
            <a:endParaRPr lang="en-US" sz="1600" dirty="0">
              <a:solidFill>
                <a:srgbClr val="003366"/>
              </a:solidFill>
            </a:endParaRPr>
          </a:p>
        </p:txBody>
      </p:sp>
      <p:sp>
        <p:nvSpPr>
          <p:cNvPr id="9" name="Text Placeholder 1"/>
          <p:cNvSpPr txBox="1">
            <a:spLocks/>
          </p:cNvSpPr>
          <p:nvPr/>
        </p:nvSpPr>
        <p:spPr>
          <a:xfrm>
            <a:off x="290715" y="4759199"/>
            <a:ext cx="3547001" cy="1558443"/>
          </a:xfrm>
          <a:prstGeom prst="rect">
            <a:avLst/>
          </a:prstGeom>
        </p:spPr>
        <p:txBody>
          <a:bodyPr/>
          <a:lstStyle>
            <a:lvl1pPr marL="0" indent="0" algn="l" rtl="0" eaLnBrk="1" fontAlgn="base" hangingPunct="1">
              <a:spcBef>
                <a:spcPts val="900"/>
              </a:spcBef>
              <a:spcAft>
                <a:spcPct val="0"/>
              </a:spcAft>
              <a:buNone/>
              <a:defRPr sz="1400">
                <a:solidFill>
                  <a:srgbClr val="003366"/>
                </a:solidFill>
                <a:latin typeface="+mn-lt"/>
                <a:ea typeface="+mn-ea"/>
                <a:cs typeface="+mn-cs"/>
              </a:defRPr>
            </a:lvl1pPr>
            <a:lvl2pPr marL="457200" indent="0" algn="l" rtl="0" eaLnBrk="1" fontAlgn="base" hangingPunct="1">
              <a:spcBef>
                <a:spcPts val="500"/>
              </a:spcBef>
              <a:spcAft>
                <a:spcPct val="0"/>
              </a:spcAft>
              <a:buSzPct val="85000"/>
              <a:buNone/>
              <a:defRPr sz="1200">
                <a:solidFill>
                  <a:srgbClr val="003366"/>
                </a:solidFill>
                <a:latin typeface="+mn-lt"/>
                <a:ea typeface="+mn-ea"/>
              </a:defRPr>
            </a:lvl2pPr>
            <a:lvl3pPr marL="914400" indent="0" algn="l" rtl="0" eaLnBrk="1" fontAlgn="base" hangingPunct="1">
              <a:spcBef>
                <a:spcPts val="400"/>
              </a:spcBef>
              <a:spcAft>
                <a:spcPct val="0"/>
              </a:spcAft>
              <a:buSzPct val="75000"/>
              <a:buFont typeface="Lucida Grande" charset="0"/>
              <a:buNone/>
              <a:defRPr sz="1000">
                <a:solidFill>
                  <a:srgbClr val="003366"/>
                </a:solidFill>
                <a:latin typeface="+mn-lt"/>
                <a:ea typeface="+mn-ea"/>
              </a:defRPr>
            </a:lvl3pPr>
            <a:lvl4pPr marL="1371600" indent="0" algn="l" rtl="0" eaLnBrk="1" fontAlgn="base" hangingPunct="1">
              <a:spcBef>
                <a:spcPct val="20000"/>
              </a:spcBef>
              <a:spcAft>
                <a:spcPct val="0"/>
              </a:spcAft>
              <a:buSzPct val="75000"/>
              <a:buFont typeface="Lucida Grande" charset="0"/>
              <a:buNone/>
              <a:defRPr sz="900">
                <a:solidFill>
                  <a:srgbClr val="003366"/>
                </a:solidFill>
                <a:latin typeface="+mn-lt"/>
                <a:ea typeface="+mn-ea"/>
              </a:defRPr>
            </a:lvl4pPr>
            <a:lvl5pPr marL="1828800" indent="0" algn="l" rtl="0" eaLnBrk="1" fontAlgn="base" hangingPunct="1">
              <a:spcBef>
                <a:spcPct val="20000"/>
              </a:spcBef>
              <a:spcAft>
                <a:spcPct val="0"/>
              </a:spcAft>
              <a:buNone/>
              <a:defRPr sz="900">
                <a:solidFill>
                  <a:srgbClr val="003366"/>
                </a:solidFill>
                <a:latin typeface="+mn-lt"/>
                <a:ea typeface="+mn-ea"/>
              </a:defRPr>
            </a:lvl5pPr>
            <a:lvl6pPr marL="2286000" indent="0" algn="l" rtl="0" eaLnBrk="1" fontAlgn="base" hangingPunct="1">
              <a:spcBef>
                <a:spcPct val="20000"/>
              </a:spcBef>
              <a:spcAft>
                <a:spcPct val="0"/>
              </a:spcAft>
              <a:buNone/>
              <a:defRPr sz="900">
                <a:solidFill>
                  <a:srgbClr val="2C5993"/>
                </a:solidFill>
                <a:latin typeface="+mn-lt"/>
                <a:ea typeface="+mn-ea"/>
              </a:defRPr>
            </a:lvl6pPr>
            <a:lvl7pPr marL="2743200" indent="0" algn="l" rtl="0" eaLnBrk="1" fontAlgn="base" hangingPunct="1">
              <a:spcBef>
                <a:spcPct val="20000"/>
              </a:spcBef>
              <a:spcAft>
                <a:spcPct val="0"/>
              </a:spcAft>
              <a:buNone/>
              <a:defRPr sz="900">
                <a:solidFill>
                  <a:srgbClr val="2C5993"/>
                </a:solidFill>
                <a:latin typeface="+mn-lt"/>
                <a:ea typeface="+mn-ea"/>
              </a:defRPr>
            </a:lvl7pPr>
            <a:lvl8pPr marL="3200400" indent="0" algn="l" rtl="0" eaLnBrk="1" fontAlgn="base" hangingPunct="1">
              <a:spcBef>
                <a:spcPct val="20000"/>
              </a:spcBef>
              <a:spcAft>
                <a:spcPct val="0"/>
              </a:spcAft>
              <a:buNone/>
              <a:defRPr sz="900">
                <a:solidFill>
                  <a:srgbClr val="2C5993"/>
                </a:solidFill>
                <a:latin typeface="+mn-lt"/>
                <a:ea typeface="+mn-ea"/>
              </a:defRPr>
            </a:lvl8pPr>
            <a:lvl9pPr marL="3657600" indent="0" algn="l" rtl="0" eaLnBrk="1" fontAlgn="base" hangingPunct="1">
              <a:spcBef>
                <a:spcPct val="20000"/>
              </a:spcBef>
              <a:spcAft>
                <a:spcPct val="0"/>
              </a:spcAft>
              <a:buNone/>
              <a:defRPr sz="900">
                <a:solidFill>
                  <a:srgbClr val="2C5993"/>
                </a:solidFill>
                <a:latin typeface="+mn-lt"/>
                <a:ea typeface="+mn-ea"/>
              </a:defRPr>
            </a:lvl9pPr>
          </a:lstStyle>
          <a:p>
            <a:r>
              <a:rPr lang="en-US" dirty="0" smtClean="0"/>
              <a:t>Web Apollo: </a:t>
            </a:r>
            <a:r>
              <a:rPr lang="en-US" dirty="0" smtClean="0">
                <a:hlinkClick r:id="rId6"/>
              </a:rPr>
              <a:t>http://GenomeArchitect.org</a:t>
            </a:r>
            <a:endParaRPr lang="en-US" dirty="0" smtClean="0"/>
          </a:p>
          <a:p>
            <a:r>
              <a:rPr lang="en-US" dirty="0" smtClean="0"/>
              <a:t>GO: </a:t>
            </a:r>
            <a:r>
              <a:rPr lang="en-US" dirty="0" smtClean="0">
                <a:hlinkClick r:id="rId7"/>
              </a:rPr>
              <a:t>http://GeneOntology.org</a:t>
            </a:r>
            <a:endParaRPr lang="en-US" dirty="0" smtClean="0"/>
          </a:p>
          <a:p>
            <a:r>
              <a:rPr lang="en-US" dirty="0"/>
              <a:t>i5K: </a:t>
            </a:r>
            <a:r>
              <a:rPr lang="en-US" dirty="0" smtClean="0">
                <a:hlinkClick r:id="rId8"/>
              </a:rPr>
              <a:t>http://arthropodgenomes.org</a:t>
            </a:r>
            <a:r>
              <a:rPr lang="en-US" dirty="0">
                <a:hlinkClick r:id="rId8"/>
              </a:rPr>
              <a:t>/wiki/</a:t>
            </a:r>
            <a:r>
              <a:rPr lang="en-US" dirty="0" smtClean="0">
                <a:hlinkClick r:id="rId8"/>
              </a:rPr>
              <a:t>i5K</a:t>
            </a:r>
            <a:endParaRPr lang="en-US" dirty="0"/>
          </a:p>
          <a:p>
            <a:r>
              <a:rPr lang="en-US" dirty="0" smtClean="0"/>
              <a:t>ISB: </a:t>
            </a:r>
            <a:r>
              <a:rPr lang="en-US" dirty="0" smtClean="0">
                <a:hlinkClick r:id="rId9"/>
              </a:rPr>
              <a:t>http://biocurator.org</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63663"/>
          </a:solidFill>
          <a:ln>
            <a:solidFill>
              <a:schemeClr val="accent6"/>
            </a:solidFill>
          </a:ln>
        </p:spPr>
        <p:txBody>
          <a:bodyPr/>
          <a:lstStyle/>
          <a:p>
            <a:pPr>
              <a:defRPr/>
            </a:pPr>
            <a:r>
              <a:rPr lang="en-US" sz="3200" dirty="0" smtClean="0">
                <a:solidFill>
                  <a:schemeClr val="bg1"/>
                </a:solidFill>
              </a:rPr>
              <a:t>Outline</a:t>
            </a:r>
            <a:endParaRPr lang="en-US" sz="3200" dirty="0">
              <a:solidFill>
                <a:schemeClr val="bg1"/>
              </a:solidFill>
            </a:endParaRPr>
          </a:p>
        </p:txBody>
      </p:sp>
      <p:sp>
        <p:nvSpPr>
          <p:cNvPr id="3" name="Content Placeholder 2"/>
          <p:cNvSpPr>
            <a:spLocks noGrp="1"/>
          </p:cNvSpPr>
          <p:nvPr>
            <p:ph idx="1"/>
          </p:nvPr>
        </p:nvSpPr>
        <p:spPr>
          <a:xfrm>
            <a:off x="3575050" y="273051"/>
            <a:ext cx="5111750" cy="4338734"/>
          </a:xfrm>
          <a:ln>
            <a:solidFill>
              <a:schemeClr val="accent6"/>
            </a:solidFill>
          </a:ln>
        </p:spPr>
        <p:txBody>
          <a:bodyPr vert="horz" wrap="square" lIns="91440" tIns="45720" rIns="91440" bIns="45720" numCol="1" anchor="t" anchorCtr="0" compatLnSpc="1">
            <a:prstTxWarp prst="textNoShape">
              <a:avLst/>
            </a:prstTxWarp>
          </a:bodyPr>
          <a:lstStyle/>
          <a:p>
            <a:pPr>
              <a:buFontTx/>
              <a:buChar char="•"/>
              <a:defRPr/>
            </a:pPr>
            <a:endParaRPr lang="en-US" dirty="0" smtClean="0">
              <a:latin typeface="Arial" charset="0"/>
              <a:ea typeface="ＭＳ Ｐゴシック" charset="0"/>
              <a:cs typeface="ＭＳ Ｐゴシック" charset="0"/>
            </a:endParaRPr>
          </a:p>
          <a:p>
            <a:pPr>
              <a:buFontTx/>
              <a:buChar char="•"/>
              <a:defRPr/>
            </a:pPr>
            <a:endParaRPr lang="en-US" dirty="0">
              <a:latin typeface="Arial" charset="0"/>
              <a:ea typeface="ＭＳ Ｐゴシック" charset="0"/>
              <a:cs typeface="ＭＳ Ｐゴシック" charset="0"/>
            </a:endParaRPr>
          </a:p>
          <a:p>
            <a:pPr>
              <a:buFontTx/>
              <a:buAutoNum type="arabicPeriod"/>
              <a:defRPr/>
            </a:pPr>
            <a:r>
              <a:rPr lang="en-US" b="1" dirty="0" smtClean="0">
                <a:latin typeface="Arial" charset="0"/>
                <a:ea typeface="ＭＳ Ｐゴシック" charset="0"/>
                <a:cs typeface="ＭＳ Ｐゴシック" charset="0"/>
              </a:rPr>
              <a:t>Automated and Manual Annotation in a genome sequencing project.</a:t>
            </a:r>
            <a:endParaRPr lang="en-US" b="1" dirty="0">
              <a:latin typeface="Arial" charset="0"/>
              <a:ea typeface="ＭＳ Ｐゴシック" charset="0"/>
              <a:cs typeface="ＭＳ Ｐゴシック" charset="0"/>
            </a:endParaRPr>
          </a:p>
          <a:p>
            <a:pPr lvl="2">
              <a:buFont typeface="Arial" charset="0"/>
              <a:buChar char="•"/>
              <a:defRPr/>
            </a:pPr>
            <a:endParaRPr lang="en-US" dirty="0">
              <a:latin typeface="Arial" charset="0"/>
              <a:ea typeface="ＭＳ Ｐゴシック" charset="0"/>
            </a:endParaRPr>
          </a:p>
          <a:p>
            <a:pPr>
              <a:buFontTx/>
              <a:buAutoNum type="arabicPeriod"/>
              <a:defRPr/>
            </a:pPr>
            <a:r>
              <a:rPr lang="en-US" b="1" dirty="0" smtClean="0">
                <a:latin typeface="Arial" charset="0"/>
                <a:ea typeface="ＭＳ Ｐゴシック" charset="0"/>
                <a:cs typeface="ＭＳ Ｐゴシック" charset="0"/>
              </a:rPr>
              <a:t>Distributed, community-based genome curation using Apollo.</a:t>
            </a:r>
            <a:endParaRPr lang="en-US" b="1" dirty="0">
              <a:latin typeface="Arial" charset="0"/>
              <a:ea typeface="ＭＳ Ｐゴシック" charset="0"/>
              <a:cs typeface="ＭＳ Ｐゴシック" charset="0"/>
            </a:endParaRPr>
          </a:p>
          <a:p>
            <a:pPr lvl="2">
              <a:buFont typeface="Arial" charset="0"/>
              <a:buChar char="•"/>
              <a:defRPr/>
            </a:pPr>
            <a:endParaRPr lang="en-US" dirty="0">
              <a:latin typeface="Arial" charset="0"/>
              <a:ea typeface="ＭＳ Ｐゴシック" charset="0"/>
            </a:endParaRPr>
          </a:p>
          <a:p>
            <a:pPr>
              <a:buFontTx/>
              <a:buAutoNum type="arabicPeriod"/>
              <a:defRPr/>
            </a:pPr>
            <a:r>
              <a:rPr lang="en-US" b="1" dirty="0" smtClean="0">
                <a:latin typeface="Arial" charset="0"/>
                <a:ea typeface="ＭＳ Ｐゴシック" charset="0"/>
                <a:cs typeface="ＭＳ Ｐゴシック" charset="0"/>
              </a:rPr>
              <a:t>What we have learned so far.</a:t>
            </a:r>
            <a:endParaRPr lang="en-US" b="1" dirty="0">
              <a:latin typeface="Arial" charset="0"/>
              <a:ea typeface="ＭＳ Ｐゴシック" charset="0"/>
              <a:cs typeface="ＭＳ Ｐゴシック" charset="0"/>
            </a:endParaRPr>
          </a:p>
          <a:p>
            <a:pPr>
              <a:buFontTx/>
              <a:buChar char="•"/>
              <a:defRPr/>
            </a:pPr>
            <a:endParaRPr lang="en-US" dirty="0">
              <a:latin typeface="Arial" charset="0"/>
              <a:ea typeface="ＭＳ Ｐゴシック" charset="0"/>
              <a:cs typeface="ＭＳ Ｐゴシック" charset="0"/>
            </a:endParaRPr>
          </a:p>
        </p:txBody>
      </p:sp>
      <p:sp>
        <p:nvSpPr>
          <p:cNvPr id="4" name="Text Placeholder 3"/>
          <p:cNvSpPr>
            <a:spLocks noGrp="1"/>
          </p:cNvSpPr>
          <p:nvPr>
            <p:ph type="body" sz="half" idx="2"/>
          </p:nvPr>
        </p:nvSpPr>
        <p:spPr>
          <a:xfrm>
            <a:off x="457200" y="1435101"/>
            <a:ext cx="3008313" cy="3176684"/>
          </a:xfrm>
          <a:ln>
            <a:solidFill>
              <a:schemeClr val="accent6"/>
            </a:solidFill>
          </a:ln>
        </p:spPr>
        <p:txBody>
          <a:bodyPr/>
          <a:lstStyle/>
          <a:p>
            <a:pPr>
              <a:defRPr/>
            </a:pPr>
            <a:r>
              <a:rPr lang="en-US" sz="2400" dirty="0"/>
              <a:t>Three’s a crowd-source: Observations on Collaborative Genome Annotation. </a:t>
            </a:r>
          </a:p>
        </p:txBody>
      </p:sp>
      <p:sp>
        <p:nvSpPr>
          <p:cNvPr id="14340" name="Footer Placeholder 4"/>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600" dirty="0">
                <a:solidFill>
                  <a:srgbClr val="898989"/>
                </a:solidFill>
              </a:rPr>
              <a:t>Outline</a:t>
            </a:r>
          </a:p>
        </p:txBody>
      </p:sp>
      <p:sp>
        <p:nvSpPr>
          <p:cNvPr id="14341"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478462A2-3C1A-EF47-8E8C-ECD34730D454}" type="slidenum">
              <a:rPr lang="en-US" sz="600">
                <a:solidFill>
                  <a:srgbClr val="898989"/>
                </a:solidFill>
              </a:rPr>
              <a:pPr/>
              <a:t>2</a:t>
            </a:fld>
            <a:endParaRPr lang="en-US" sz="600" dirty="0">
              <a:solidFill>
                <a:srgbClr val="898989"/>
              </a:solidFill>
            </a:endParaRPr>
          </a:p>
        </p:txBody>
      </p:sp>
      <p:grpSp>
        <p:nvGrpSpPr>
          <p:cNvPr id="7" name="Group 6"/>
          <p:cNvGrpSpPr/>
          <p:nvPr/>
        </p:nvGrpSpPr>
        <p:grpSpPr>
          <a:xfrm>
            <a:off x="458334" y="4764712"/>
            <a:ext cx="8347667" cy="1269756"/>
            <a:chOff x="437203" y="2158242"/>
            <a:chExt cx="8347667" cy="1269756"/>
          </a:xfrm>
        </p:grpSpPr>
        <p:sp>
          <p:nvSpPr>
            <p:cNvPr id="8" name="Rounded Rectangle 7"/>
            <p:cNvSpPr/>
            <p:nvPr/>
          </p:nvSpPr>
          <p:spPr>
            <a:xfrm>
              <a:off x="437203" y="2162095"/>
              <a:ext cx="8230913" cy="1265903"/>
            </a:xfrm>
            <a:prstGeom prst="roundRect">
              <a:avLst>
                <a:gd name="adj" fmla="val 13693"/>
              </a:avLst>
            </a:prstGeom>
            <a:solidFill>
              <a:schemeClr val="tx2">
                <a:alpha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Palatino Linotype"/>
              </a:endParaRPr>
            </a:p>
          </p:txBody>
        </p:sp>
        <p:pic>
          <p:nvPicPr>
            <p:cNvPr id="9" name="Picture 8" descr="raw-seq-data.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35" y="2285135"/>
              <a:ext cx="546131" cy="569969"/>
            </a:xfrm>
            <a:prstGeom prst="rect">
              <a:avLst/>
            </a:prstGeom>
          </p:spPr>
        </p:pic>
        <p:sp>
          <p:nvSpPr>
            <p:cNvPr id="10" name="TextBox 9"/>
            <p:cNvSpPr txBox="1"/>
            <p:nvPr/>
          </p:nvSpPr>
          <p:spPr>
            <a:xfrm>
              <a:off x="1888244" y="2338921"/>
              <a:ext cx="1281718" cy="323165"/>
            </a:xfrm>
            <a:prstGeom prst="rect">
              <a:avLst/>
            </a:prstGeom>
            <a:noFill/>
          </p:spPr>
          <p:txBody>
            <a:bodyPr wrap="square" rtlCol="0">
              <a:spAutoFit/>
            </a:bodyPr>
            <a:lstStyle/>
            <a:p>
              <a:pPr defTabSz="457200"/>
              <a:r>
                <a:rPr lang="en-US" sz="1500" dirty="0" smtClean="0">
                  <a:solidFill>
                    <a:schemeClr val="accent6"/>
                  </a:solidFill>
                  <a:latin typeface="Arial"/>
                  <a:cs typeface="Arial"/>
                </a:rPr>
                <a:t>Assembly</a:t>
              </a:r>
              <a:endParaRPr lang="en-US" sz="1500" dirty="0">
                <a:solidFill>
                  <a:schemeClr val="accent6"/>
                </a:solidFill>
                <a:latin typeface="Arial"/>
                <a:cs typeface="Arial"/>
              </a:endParaRPr>
            </a:p>
          </p:txBody>
        </p:sp>
        <p:sp>
          <p:nvSpPr>
            <p:cNvPr id="11" name="TextBox 10"/>
            <p:cNvSpPr txBox="1"/>
            <p:nvPr/>
          </p:nvSpPr>
          <p:spPr>
            <a:xfrm>
              <a:off x="5397006" y="2177742"/>
              <a:ext cx="1281718" cy="553998"/>
            </a:xfrm>
            <a:prstGeom prst="rect">
              <a:avLst/>
            </a:prstGeom>
            <a:noFill/>
          </p:spPr>
          <p:txBody>
            <a:bodyPr wrap="square" rtlCol="0">
              <a:spAutoFit/>
            </a:bodyPr>
            <a:lstStyle/>
            <a:p>
              <a:pPr algn="ctr" defTabSz="457200"/>
              <a:r>
                <a:rPr lang="en-US" sz="1500" dirty="0" smtClean="0">
                  <a:solidFill>
                    <a:srgbClr val="2D2D8A"/>
                  </a:solidFill>
                  <a:latin typeface="Arial"/>
                  <a:cs typeface="Arial"/>
                </a:rPr>
                <a:t>Manual annotation</a:t>
              </a:r>
              <a:endParaRPr lang="en-US" sz="1500" dirty="0">
                <a:solidFill>
                  <a:srgbClr val="2D2D8A"/>
                </a:solidFill>
                <a:latin typeface="Arial"/>
                <a:cs typeface="Arial"/>
              </a:endParaRPr>
            </a:p>
          </p:txBody>
        </p:sp>
        <p:sp>
          <p:nvSpPr>
            <p:cNvPr id="12" name="TextBox 11"/>
            <p:cNvSpPr txBox="1"/>
            <p:nvPr/>
          </p:nvSpPr>
          <p:spPr>
            <a:xfrm>
              <a:off x="7114177" y="2166402"/>
              <a:ext cx="1670693" cy="553998"/>
            </a:xfrm>
            <a:prstGeom prst="rect">
              <a:avLst/>
            </a:prstGeom>
            <a:noFill/>
          </p:spPr>
          <p:txBody>
            <a:bodyPr wrap="square" rtlCol="0">
              <a:spAutoFit/>
            </a:bodyPr>
            <a:lstStyle/>
            <a:p>
              <a:pPr algn="ctr" defTabSz="457200"/>
              <a:r>
                <a:rPr lang="en-US" sz="1500" dirty="0" smtClean="0">
                  <a:solidFill>
                    <a:srgbClr val="2D2D8A"/>
                  </a:solidFill>
                  <a:latin typeface="Arial"/>
                  <a:cs typeface="Arial"/>
                </a:rPr>
                <a:t>Experimental validation</a:t>
              </a:r>
              <a:endParaRPr lang="en-US" sz="1500" dirty="0">
                <a:solidFill>
                  <a:srgbClr val="2D2D8A"/>
                </a:solidFill>
                <a:latin typeface="Arial"/>
                <a:cs typeface="Arial"/>
              </a:endParaRPr>
            </a:p>
          </p:txBody>
        </p:sp>
        <p:cxnSp>
          <p:nvCxnSpPr>
            <p:cNvPr id="13" name="Straight Arrow Connector 12"/>
            <p:cNvCxnSpPr/>
            <p:nvPr/>
          </p:nvCxnSpPr>
          <p:spPr>
            <a:xfrm flipV="1">
              <a:off x="1306213" y="2559319"/>
              <a:ext cx="564367" cy="8284"/>
            </a:xfrm>
            <a:prstGeom prst="straightConnector1">
              <a:avLst/>
            </a:prstGeom>
            <a:ln w="57150" cmpd="sng">
              <a:solidFill>
                <a:srgbClr val="6B6BCF"/>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4810357" y="2567603"/>
              <a:ext cx="655807" cy="8284"/>
            </a:xfrm>
            <a:prstGeom prst="straightConnector1">
              <a:avLst/>
            </a:prstGeom>
            <a:ln w="57150" cmpd="sng">
              <a:solidFill>
                <a:srgbClr val="6B6BCF"/>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6667333" y="2551035"/>
              <a:ext cx="564367" cy="8284"/>
            </a:xfrm>
            <a:prstGeom prst="straightConnector1">
              <a:avLst/>
            </a:prstGeom>
            <a:ln w="57150" cmpd="sng">
              <a:solidFill>
                <a:srgbClr val="6B6BCF"/>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443519" y="2158242"/>
              <a:ext cx="1469393" cy="553998"/>
            </a:xfrm>
            <a:prstGeom prst="rect">
              <a:avLst/>
            </a:prstGeom>
            <a:noFill/>
          </p:spPr>
          <p:txBody>
            <a:bodyPr wrap="square" rtlCol="0">
              <a:spAutoFit/>
            </a:bodyPr>
            <a:lstStyle/>
            <a:p>
              <a:pPr algn="ctr" defTabSz="457200"/>
              <a:r>
                <a:rPr lang="en-US" sz="1500" dirty="0" smtClean="0">
                  <a:solidFill>
                    <a:srgbClr val="2D2D8A"/>
                  </a:solidFill>
                  <a:latin typeface="Arial"/>
                  <a:cs typeface="Arial"/>
                </a:rPr>
                <a:t>Automated Annotation</a:t>
              </a:r>
              <a:endParaRPr lang="en-US" sz="1500" dirty="0">
                <a:solidFill>
                  <a:srgbClr val="2D2D8A"/>
                </a:solidFill>
                <a:latin typeface="Arial"/>
                <a:cs typeface="Arial"/>
              </a:endParaRPr>
            </a:p>
          </p:txBody>
        </p:sp>
        <p:cxnSp>
          <p:nvCxnSpPr>
            <p:cNvPr id="17" name="Straight Arrow Connector 16"/>
            <p:cNvCxnSpPr/>
            <p:nvPr/>
          </p:nvCxnSpPr>
          <p:spPr>
            <a:xfrm flipV="1">
              <a:off x="2963752" y="2570249"/>
              <a:ext cx="564367" cy="8284"/>
            </a:xfrm>
            <a:prstGeom prst="straightConnector1">
              <a:avLst/>
            </a:prstGeom>
            <a:ln w="57150" cmpd="sng">
              <a:solidFill>
                <a:srgbClr val="6B6BCF"/>
              </a:solidFill>
              <a:tailEnd type="arrow"/>
            </a:ln>
          </p:spPr>
          <p:style>
            <a:lnRef idx="2">
              <a:schemeClr val="accent1"/>
            </a:lnRef>
            <a:fillRef idx="0">
              <a:schemeClr val="accent1"/>
            </a:fillRef>
            <a:effectRef idx="1">
              <a:schemeClr val="accent1"/>
            </a:effectRef>
            <a:fontRef idx="minor">
              <a:schemeClr val="tx1"/>
            </a:fontRef>
          </p:style>
        </p:cxnSp>
        <p:sp>
          <p:nvSpPr>
            <p:cNvPr id="18" name="Freeform 17"/>
            <p:cNvSpPr/>
            <p:nvPr/>
          </p:nvSpPr>
          <p:spPr>
            <a:xfrm>
              <a:off x="4858362" y="2746493"/>
              <a:ext cx="2760742" cy="393700"/>
            </a:xfrm>
            <a:custGeom>
              <a:avLst/>
              <a:gdLst>
                <a:gd name="connsiteX0" fmla="*/ 2832100 w 2832100"/>
                <a:gd name="connsiteY0" fmla="*/ 0 h 393700"/>
                <a:gd name="connsiteX1" fmla="*/ 2717800 w 2832100"/>
                <a:gd name="connsiteY1" fmla="*/ 76200 h 393700"/>
                <a:gd name="connsiteX2" fmla="*/ 2679700 w 2832100"/>
                <a:gd name="connsiteY2" fmla="*/ 88900 h 393700"/>
                <a:gd name="connsiteX3" fmla="*/ 2641600 w 2832100"/>
                <a:gd name="connsiteY3" fmla="*/ 114300 h 393700"/>
                <a:gd name="connsiteX4" fmla="*/ 2590800 w 2832100"/>
                <a:gd name="connsiteY4" fmla="*/ 127000 h 393700"/>
                <a:gd name="connsiteX5" fmla="*/ 2540000 w 2832100"/>
                <a:gd name="connsiteY5" fmla="*/ 152400 h 393700"/>
                <a:gd name="connsiteX6" fmla="*/ 2349500 w 2832100"/>
                <a:gd name="connsiteY6" fmla="*/ 215900 h 393700"/>
                <a:gd name="connsiteX7" fmla="*/ 2311400 w 2832100"/>
                <a:gd name="connsiteY7" fmla="*/ 228600 h 393700"/>
                <a:gd name="connsiteX8" fmla="*/ 2171700 w 2832100"/>
                <a:gd name="connsiteY8" fmla="*/ 279400 h 393700"/>
                <a:gd name="connsiteX9" fmla="*/ 2082800 w 2832100"/>
                <a:gd name="connsiteY9" fmla="*/ 292100 h 393700"/>
                <a:gd name="connsiteX10" fmla="*/ 1993900 w 2832100"/>
                <a:gd name="connsiteY10" fmla="*/ 317500 h 393700"/>
                <a:gd name="connsiteX11" fmla="*/ 1930400 w 2832100"/>
                <a:gd name="connsiteY11" fmla="*/ 342900 h 393700"/>
                <a:gd name="connsiteX12" fmla="*/ 1841500 w 2832100"/>
                <a:gd name="connsiteY12" fmla="*/ 355600 h 393700"/>
                <a:gd name="connsiteX13" fmla="*/ 1574800 w 2832100"/>
                <a:gd name="connsiteY13" fmla="*/ 393700 h 393700"/>
                <a:gd name="connsiteX14" fmla="*/ 1003300 w 2832100"/>
                <a:gd name="connsiteY14" fmla="*/ 381000 h 393700"/>
                <a:gd name="connsiteX15" fmla="*/ 825500 w 2832100"/>
                <a:gd name="connsiteY15" fmla="*/ 368300 h 393700"/>
                <a:gd name="connsiteX16" fmla="*/ 749300 w 2832100"/>
                <a:gd name="connsiteY16" fmla="*/ 355600 h 393700"/>
                <a:gd name="connsiteX17" fmla="*/ 635000 w 2832100"/>
                <a:gd name="connsiteY17" fmla="*/ 342900 h 393700"/>
                <a:gd name="connsiteX18" fmla="*/ 457200 w 2832100"/>
                <a:gd name="connsiteY18" fmla="*/ 304800 h 393700"/>
                <a:gd name="connsiteX19" fmla="*/ 330200 w 2832100"/>
                <a:gd name="connsiteY19" fmla="*/ 266700 h 393700"/>
                <a:gd name="connsiteX20" fmla="*/ 279400 w 2832100"/>
                <a:gd name="connsiteY20" fmla="*/ 241300 h 393700"/>
                <a:gd name="connsiteX21" fmla="*/ 215900 w 2832100"/>
                <a:gd name="connsiteY21" fmla="*/ 228600 h 393700"/>
                <a:gd name="connsiteX22" fmla="*/ 177800 w 2832100"/>
                <a:gd name="connsiteY22" fmla="*/ 215900 h 393700"/>
                <a:gd name="connsiteX23" fmla="*/ 152400 w 2832100"/>
                <a:gd name="connsiteY23" fmla="*/ 177800 h 393700"/>
                <a:gd name="connsiteX24" fmla="*/ 114300 w 2832100"/>
                <a:gd name="connsiteY24" fmla="*/ 165100 h 393700"/>
                <a:gd name="connsiteX25" fmla="*/ 38100 w 2832100"/>
                <a:gd name="connsiteY25" fmla="*/ 114300 h 393700"/>
                <a:gd name="connsiteX26" fmla="*/ 0 w 2832100"/>
                <a:gd name="connsiteY26" fmla="*/ 76200 h 39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32100" h="393700">
                  <a:moveTo>
                    <a:pt x="2832100" y="0"/>
                  </a:moveTo>
                  <a:cubicBezTo>
                    <a:pt x="2794000" y="25400"/>
                    <a:pt x="2761241" y="61720"/>
                    <a:pt x="2717800" y="76200"/>
                  </a:cubicBezTo>
                  <a:cubicBezTo>
                    <a:pt x="2705100" y="80433"/>
                    <a:pt x="2691674" y="82913"/>
                    <a:pt x="2679700" y="88900"/>
                  </a:cubicBezTo>
                  <a:cubicBezTo>
                    <a:pt x="2666048" y="95726"/>
                    <a:pt x="2655629" y="108287"/>
                    <a:pt x="2641600" y="114300"/>
                  </a:cubicBezTo>
                  <a:cubicBezTo>
                    <a:pt x="2625557" y="121176"/>
                    <a:pt x="2607143" y="120871"/>
                    <a:pt x="2590800" y="127000"/>
                  </a:cubicBezTo>
                  <a:cubicBezTo>
                    <a:pt x="2573073" y="133647"/>
                    <a:pt x="2557727" y="145753"/>
                    <a:pt x="2540000" y="152400"/>
                  </a:cubicBezTo>
                  <a:lnTo>
                    <a:pt x="2349500" y="215900"/>
                  </a:lnTo>
                  <a:cubicBezTo>
                    <a:pt x="2336800" y="220133"/>
                    <a:pt x="2323829" y="223628"/>
                    <a:pt x="2311400" y="228600"/>
                  </a:cubicBezTo>
                  <a:cubicBezTo>
                    <a:pt x="2273524" y="243750"/>
                    <a:pt x="2210238" y="270507"/>
                    <a:pt x="2171700" y="279400"/>
                  </a:cubicBezTo>
                  <a:cubicBezTo>
                    <a:pt x="2142532" y="286131"/>
                    <a:pt x="2112070" y="285828"/>
                    <a:pt x="2082800" y="292100"/>
                  </a:cubicBezTo>
                  <a:cubicBezTo>
                    <a:pt x="2052665" y="298558"/>
                    <a:pt x="2023138" y="307754"/>
                    <a:pt x="1993900" y="317500"/>
                  </a:cubicBezTo>
                  <a:cubicBezTo>
                    <a:pt x="1972273" y="324709"/>
                    <a:pt x="1952517" y="337371"/>
                    <a:pt x="1930400" y="342900"/>
                  </a:cubicBezTo>
                  <a:cubicBezTo>
                    <a:pt x="1901360" y="350160"/>
                    <a:pt x="1870979" y="350398"/>
                    <a:pt x="1841500" y="355600"/>
                  </a:cubicBezTo>
                  <a:cubicBezTo>
                    <a:pt x="1621115" y="394491"/>
                    <a:pt x="1808978" y="372411"/>
                    <a:pt x="1574800" y="393700"/>
                  </a:cubicBezTo>
                  <a:lnTo>
                    <a:pt x="1003300" y="381000"/>
                  </a:lnTo>
                  <a:cubicBezTo>
                    <a:pt x="943916" y="378987"/>
                    <a:pt x="884623" y="374212"/>
                    <a:pt x="825500" y="368300"/>
                  </a:cubicBezTo>
                  <a:cubicBezTo>
                    <a:pt x="799877" y="365738"/>
                    <a:pt x="774824" y="359003"/>
                    <a:pt x="749300" y="355600"/>
                  </a:cubicBezTo>
                  <a:cubicBezTo>
                    <a:pt x="711302" y="350534"/>
                    <a:pt x="673100" y="347133"/>
                    <a:pt x="635000" y="342900"/>
                  </a:cubicBezTo>
                  <a:cubicBezTo>
                    <a:pt x="508418" y="311255"/>
                    <a:pt x="567834" y="323239"/>
                    <a:pt x="457200" y="304800"/>
                  </a:cubicBezTo>
                  <a:cubicBezTo>
                    <a:pt x="336866" y="244633"/>
                    <a:pt x="488324" y="314137"/>
                    <a:pt x="330200" y="266700"/>
                  </a:cubicBezTo>
                  <a:cubicBezTo>
                    <a:pt x="312066" y="261260"/>
                    <a:pt x="297361" y="247287"/>
                    <a:pt x="279400" y="241300"/>
                  </a:cubicBezTo>
                  <a:cubicBezTo>
                    <a:pt x="258922" y="234474"/>
                    <a:pt x="236841" y="233835"/>
                    <a:pt x="215900" y="228600"/>
                  </a:cubicBezTo>
                  <a:cubicBezTo>
                    <a:pt x="202913" y="225353"/>
                    <a:pt x="190500" y="220133"/>
                    <a:pt x="177800" y="215900"/>
                  </a:cubicBezTo>
                  <a:cubicBezTo>
                    <a:pt x="169333" y="203200"/>
                    <a:pt x="164319" y="187335"/>
                    <a:pt x="152400" y="177800"/>
                  </a:cubicBezTo>
                  <a:cubicBezTo>
                    <a:pt x="141947" y="169437"/>
                    <a:pt x="126002" y="171601"/>
                    <a:pt x="114300" y="165100"/>
                  </a:cubicBezTo>
                  <a:cubicBezTo>
                    <a:pt x="87615" y="150275"/>
                    <a:pt x="59686" y="135886"/>
                    <a:pt x="38100" y="114300"/>
                  </a:cubicBezTo>
                  <a:lnTo>
                    <a:pt x="0" y="76200"/>
                  </a:lnTo>
                </a:path>
              </a:pathLst>
            </a:custGeom>
            <a:ln w="57150" cmpd="sng">
              <a:solidFill>
                <a:srgbClr val="6B6BCF"/>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US" dirty="0">
                <a:solidFill>
                  <a:prstClr val="white"/>
                </a:solidFill>
                <a:latin typeface="Palatino Linotype"/>
              </a:endParaRPr>
            </a:p>
          </p:txBody>
        </p:sp>
        <p:sp>
          <p:nvSpPr>
            <p:cNvPr id="19" name="Freeform 18"/>
            <p:cNvSpPr/>
            <p:nvPr/>
          </p:nvSpPr>
          <p:spPr>
            <a:xfrm>
              <a:off x="4830478" y="2754296"/>
              <a:ext cx="1375789" cy="329231"/>
            </a:xfrm>
            <a:custGeom>
              <a:avLst/>
              <a:gdLst>
                <a:gd name="connsiteX0" fmla="*/ 1375789 w 1375789"/>
                <a:gd name="connsiteY0" fmla="*/ 11758 h 329231"/>
                <a:gd name="connsiteX1" fmla="*/ 1352272 w 1375789"/>
                <a:gd name="connsiteY1" fmla="*/ 70549 h 329231"/>
                <a:gd name="connsiteX2" fmla="*/ 1305236 w 1375789"/>
                <a:gd name="connsiteY2" fmla="*/ 117582 h 329231"/>
                <a:gd name="connsiteX3" fmla="*/ 1222924 w 1375789"/>
                <a:gd name="connsiteY3" fmla="*/ 176374 h 329231"/>
                <a:gd name="connsiteX4" fmla="*/ 1187647 w 1375789"/>
                <a:gd name="connsiteY4" fmla="*/ 188132 h 329231"/>
                <a:gd name="connsiteX5" fmla="*/ 1105335 w 1375789"/>
                <a:gd name="connsiteY5" fmla="*/ 235165 h 329231"/>
                <a:gd name="connsiteX6" fmla="*/ 1058300 w 1375789"/>
                <a:gd name="connsiteY6" fmla="*/ 258681 h 329231"/>
                <a:gd name="connsiteX7" fmla="*/ 975987 w 1375789"/>
                <a:gd name="connsiteY7" fmla="*/ 270440 h 329231"/>
                <a:gd name="connsiteX8" fmla="*/ 928952 w 1375789"/>
                <a:gd name="connsiteY8" fmla="*/ 293956 h 329231"/>
                <a:gd name="connsiteX9" fmla="*/ 881916 w 1375789"/>
                <a:gd name="connsiteY9" fmla="*/ 305714 h 329231"/>
                <a:gd name="connsiteX10" fmla="*/ 682015 w 1375789"/>
                <a:gd name="connsiteY10" fmla="*/ 329231 h 329231"/>
                <a:gd name="connsiteX11" fmla="*/ 435079 w 1375789"/>
                <a:gd name="connsiteY11" fmla="*/ 305714 h 329231"/>
                <a:gd name="connsiteX12" fmla="*/ 246937 w 1375789"/>
                <a:gd name="connsiteY12" fmla="*/ 223407 h 329231"/>
                <a:gd name="connsiteX13" fmla="*/ 199901 w 1375789"/>
                <a:gd name="connsiteY13" fmla="*/ 188132 h 329231"/>
                <a:gd name="connsiteX14" fmla="*/ 105830 w 1375789"/>
                <a:gd name="connsiteY14" fmla="*/ 129341 h 329231"/>
                <a:gd name="connsiteX15" fmla="*/ 35277 w 1375789"/>
                <a:gd name="connsiteY15" fmla="*/ 58791 h 329231"/>
                <a:gd name="connsiteX16" fmla="*/ 0 w 1375789"/>
                <a:gd name="connsiteY16" fmla="*/ 0 h 32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75789" h="329231">
                  <a:moveTo>
                    <a:pt x="1375789" y="11758"/>
                  </a:moveTo>
                  <a:cubicBezTo>
                    <a:pt x="1367950" y="31355"/>
                    <a:pt x="1363980" y="52987"/>
                    <a:pt x="1352272" y="70549"/>
                  </a:cubicBezTo>
                  <a:cubicBezTo>
                    <a:pt x="1339973" y="88997"/>
                    <a:pt x="1321923" y="102982"/>
                    <a:pt x="1305236" y="117582"/>
                  </a:cubicBezTo>
                  <a:cubicBezTo>
                    <a:pt x="1298133" y="123797"/>
                    <a:pt x="1237558" y="169057"/>
                    <a:pt x="1222924" y="176374"/>
                  </a:cubicBezTo>
                  <a:cubicBezTo>
                    <a:pt x="1211837" y="181917"/>
                    <a:pt x="1199406" y="184213"/>
                    <a:pt x="1187647" y="188132"/>
                  </a:cubicBezTo>
                  <a:cubicBezTo>
                    <a:pt x="1105461" y="249769"/>
                    <a:pt x="1175165" y="205240"/>
                    <a:pt x="1105335" y="235165"/>
                  </a:cubicBezTo>
                  <a:cubicBezTo>
                    <a:pt x="1089223" y="242069"/>
                    <a:pt x="1075211" y="254069"/>
                    <a:pt x="1058300" y="258681"/>
                  </a:cubicBezTo>
                  <a:cubicBezTo>
                    <a:pt x="1031560" y="265973"/>
                    <a:pt x="1003425" y="266520"/>
                    <a:pt x="975987" y="270440"/>
                  </a:cubicBezTo>
                  <a:cubicBezTo>
                    <a:pt x="960309" y="278279"/>
                    <a:pt x="945365" y="287802"/>
                    <a:pt x="928952" y="293956"/>
                  </a:cubicBezTo>
                  <a:cubicBezTo>
                    <a:pt x="913820" y="299630"/>
                    <a:pt x="897692" y="302208"/>
                    <a:pt x="881916" y="305714"/>
                  </a:cubicBezTo>
                  <a:cubicBezTo>
                    <a:pt x="793644" y="325329"/>
                    <a:pt x="803355" y="319120"/>
                    <a:pt x="682015" y="329231"/>
                  </a:cubicBezTo>
                  <a:cubicBezTo>
                    <a:pt x="599703" y="321392"/>
                    <a:pt x="516871" y="317831"/>
                    <a:pt x="435079" y="305714"/>
                  </a:cubicBezTo>
                  <a:cubicBezTo>
                    <a:pt x="390293" y="299079"/>
                    <a:pt x="267656" y="238946"/>
                    <a:pt x="246937" y="223407"/>
                  </a:cubicBezTo>
                  <a:cubicBezTo>
                    <a:pt x="231258" y="211649"/>
                    <a:pt x="216208" y="199003"/>
                    <a:pt x="199901" y="188132"/>
                  </a:cubicBezTo>
                  <a:cubicBezTo>
                    <a:pt x="195530" y="185218"/>
                    <a:pt x="118978" y="141027"/>
                    <a:pt x="105830" y="129341"/>
                  </a:cubicBezTo>
                  <a:cubicBezTo>
                    <a:pt x="80972" y="107246"/>
                    <a:pt x="35277" y="58791"/>
                    <a:pt x="35277" y="58791"/>
                  </a:cubicBezTo>
                  <a:cubicBezTo>
                    <a:pt x="20012" y="12999"/>
                    <a:pt x="32283" y="32280"/>
                    <a:pt x="0" y="0"/>
                  </a:cubicBezTo>
                </a:path>
              </a:pathLst>
            </a:custGeom>
            <a:ln w="57150" cmpd="sng">
              <a:solidFill>
                <a:srgbClr val="6B6BCF"/>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US" dirty="0">
                <a:solidFill>
                  <a:prstClr val="white"/>
                </a:solidFill>
                <a:latin typeface="Palatino Linotype"/>
              </a:endParaRPr>
            </a:p>
          </p:txBody>
        </p:sp>
        <p:cxnSp>
          <p:nvCxnSpPr>
            <p:cNvPr id="20" name="Straight Arrow Connector 19"/>
            <p:cNvCxnSpPr/>
            <p:nvPr/>
          </p:nvCxnSpPr>
          <p:spPr>
            <a:xfrm flipH="1" flipV="1">
              <a:off x="4694786" y="2674784"/>
              <a:ext cx="170969" cy="151003"/>
            </a:xfrm>
            <a:prstGeom prst="straightConnector1">
              <a:avLst/>
            </a:prstGeom>
            <a:ln w="57150" cmpd="sng">
              <a:solidFill>
                <a:srgbClr val="6B6BCF"/>
              </a:solidFill>
              <a:tailEnd type="arrow"/>
            </a:ln>
          </p:spPr>
          <p:style>
            <a:lnRef idx="2">
              <a:schemeClr val="accent1"/>
            </a:lnRef>
            <a:fillRef idx="0">
              <a:schemeClr val="accent1"/>
            </a:fillRef>
            <a:effectRef idx="1">
              <a:schemeClr val="accent1"/>
            </a:effectRef>
            <a:fontRef idx="minor">
              <a:schemeClr val="tx1"/>
            </a:fontRef>
          </p:style>
        </p:cxnSp>
      </p:grpSp>
      <p:sp>
        <p:nvSpPr>
          <p:cNvPr id="21" name="TextBox 20"/>
          <p:cNvSpPr txBox="1"/>
          <p:nvPr/>
        </p:nvSpPr>
        <p:spPr>
          <a:xfrm>
            <a:off x="811633" y="5690732"/>
            <a:ext cx="2979170" cy="307777"/>
          </a:xfrm>
          <a:prstGeom prst="rect">
            <a:avLst/>
          </a:prstGeom>
          <a:noFill/>
        </p:spPr>
        <p:txBody>
          <a:bodyPr wrap="square" rtlCol="0">
            <a:spAutoFit/>
          </a:bodyPr>
          <a:lstStyle/>
          <a:p>
            <a:r>
              <a:rPr lang="en-US" sz="1400" i="1" dirty="0" smtClean="0">
                <a:solidFill>
                  <a:schemeClr val="accent2"/>
                </a:solidFill>
              </a:rPr>
              <a:t>In a genome sequencing project…</a:t>
            </a:r>
            <a:endParaRPr lang="en-US" sz="1400" i="1" dirty="0">
              <a:solidFill>
                <a:schemeClr val="accent2"/>
              </a:solidFill>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749" y="228601"/>
            <a:ext cx="8325121" cy="914400"/>
          </a:xfrm>
        </p:spPr>
        <p:txBody>
          <a:bodyPr/>
          <a:lstStyle/>
          <a:p>
            <a:pPr algn="ctr"/>
            <a:r>
              <a:rPr lang="en-US" dirty="0" smtClean="0"/>
              <a:t>Automated Genome Annotation</a:t>
            </a:r>
            <a:endParaRPr lang="en-US" dirty="0"/>
          </a:p>
        </p:txBody>
      </p:sp>
      <p:sp>
        <p:nvSpPr>
          <p:cNvPr id="24" name="Footer Placeholder 4"/>
          <p:cNvSpPr>
            <a:spLocks noGrp="1"/>
          </p:cNvSpPr>
          <p:nvPr>
            <p:ph type="ftr" sz="quarter" idx="10"/>
          </p:nvPr>
        </p:nvSpPr>
        <p:spPr bwMode="auto">
          <a:xfrm>
            <a:off x="592138"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600" dirty="0" smtClean="0">
                <a:solidFill>
                  <a:srgbClr val="898989"/>
                </a:solidFill>
              </a:rPr>
              <a:t>1. Automated and Manual Annotation.</a:t>
            </a:r>
            <a:endParaRPr lang="en-US" sz="600" dirty="0">
              <a:solidFill>
                <a:srgbClr val="898989"/>
              </a:solidFill>
            </a:endParaRPr>
          </a:p>
        </p:txBody>
      </p:sp>
      <p:sp>
        <p:nvSpPr>
          <p:cNvPr id="4" name="Content Placeholder 3"/>
          <p:cNvSpPr>
            <a:spLocks noGrp="1"/>
          </p:cNvSpPr>
          <p:nvPr>
            <p:ph idx="1"/>
          </p:nvPr>
        </p:nvSpPr>
        <p:spPr>
          <a:xfrm>
            <a:off x="692173" y="4497206"/>
            <a:ext cx="7781925" cy="1518165"/>
          </a:xfrm>
        </p:spPr>
        <p:txBody>
          <a:bodyPr/>
          <a:lstStyle/>
          <a:p>
            <a:r>
              <a:rPr lang="en-US" sz="2200" dirty="0" smtClean="0"/>
              <a:t>Gene prediction </a:t>
            </a:r>
            <a:br>
              <a:rPr lang="en-US" sz="2200" dirty="0" smtClean="0"/>
            </a:br>
            <a:r>
              <a:rPr lang="en-US" sz="2200" dirty="0" smtClean="0"/>
              <a:t>Identifies elements of the genome using </a:t>
            </a:r>
            <a:r>
              <a:rPr lang="en-US" sz="2200" b="1" dirty="0" smtClean="0"/>
              <a:t>empiric</a:t>
            </a:r>
            <a:r>
              <a:rPr lang="en-US" sz="2200" dirty="0" smtClean="0"/>
              <a:t> and </a:t>
            </a:r>
            <a:r>
              <a:rPr lang="en-US" sz="2200" b="1" i="1" dirty="0" err="1" smtClean="0"/>
              <a:t>ab</a:t>
            </a:r>
            <a:r>
              <a:rPr lang="en-US" sz="2200" b="1" i="1" dirty="0" smtClean="0"/>
              <a:t> initio</a:t>
            </a:r>
            <a:r>
              <a:rPr lang="en-US" sz="2200" b="1" dirty="0" smtClean="0"/>
              <a:t> </a:t>
            </a:r>
            <a:r>
              <a:rPr lang="en-US" sz="2200" dirty="0" smtClean="0"/>
              <a:t>gene finding systems. Uses additional experimental evidence to identify domains and motifs. </a:t>
            </a:r>
          </a:p>
        </p:txBody>
      </p:sp>
      <p:pic>
        <p:nvPicPr>
          <p:cNvPr id="12" name="Picture 11" descr="gene-prediction-F2_large.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44793" y="1501096"/>
            <a:ext cx="7597122" cy="2759893"/>
          </a:xfrm>
          <a:prstGeom prst="rect">
            <a:avLst/>
          </a:prstGeom>
        </p:spPr>
      </p:pic>
      <p:sp>
        <p:nvSpPr>
          <p:cNvPr id="13" name="TextBox 12"/>
          <p:cNvSpPr txBox="1"/>
          <p:nvPr/>
        </p:nvSpPr>
        <p:spPr>
          <a:xfrm>
            <a:off x="5204001" y="4210761"/>
            <a:ext cx="3122400" cy="230832"/>
          </a:xfrm>
          <a:prstGeom prst="rect">
            <a:avLst/>
          </a:prstGeom>
          <a:noFill/>
        </p:spPr>
        <p:txBody>
          <a:bodyPr wrap="square" rtlCol="0">
            <a:spAutoFit/>
          </a:bodyPr>
          <a:lstStyle/>
          <a:p>
            <a:pPr algn="r"/>
            <a:r>
              <a:rPr lang="de-DE" sz="900" i="1" dirty="0" err="1"/>
              <a:t>Nucleic</a:t>
            </a:r>
            <a:r>
              <a:rPr lang="de-DE" sz="900" i="1" dirty="0"/>
              <a:t> </a:t>
            </a:r>
            <a:r>
              <a:rPr lang="de-DE" sz="900" i="1" dirty="0" err="1"/>
              <a:t>Acids</a:t>
            </a:r>
            <a:r>
              <a:rPr lang="de-DE" sz="900" i="1" dirty="0"/>
              <a:t> </a:t>
            </a:r>
            <a:r>
              <a:rPr lang="de-DE" sz="900" dirty="0" smtClean="0"/>
              <a:t>2003</a:t>
            </a:r>
            <a:r>
              <a:rPr lang="de-DE" sz="900" i="1" dirty="0" smtClean="0"/>
              <a:t> </a:t>
            </a:r>
            <a:r>
              <a:rPr lang="de-DE" sz="900" dirty="0" smtClean="0"/>
              <a:t>vol</a:t>
            </a:r>
            <a:r>
              <a:rPr lang="de-DE" sz="900" dirty="0"/>
              <a:t>. 31 </a:t>
            </a:r>
            <a:r>
              <a:rPr lang="de-DE" sz="900" dirty="0" err="1"/>
              <a:t>no</a:t>
            </a:r>
            <a:r>
              <a:rPr lang="de-DE" sz="900" dirty="0"/>
              <a:t>. 13 3738-3741</a:t>
            </a:r>
            <a:endParaRPr lang="en-US" sz="900" dirty="0"/>
          </a:p>
        </p:txBody>
      </p:sp>
    </p:spTree>
    <p:extLst>
      <p:ext uri="{BB962C8B-B14F-4D97-AF65-F5344CB8AC3E}">
        <p14:creationId xmlns:p14="http://schemas.microsoft.com/office/powerpoint/2010/main" val="4415717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9749" y="228601"/>
            <a:ext cx="8325121" cy="914400"/>
          </a:xfrm>
        </p:spPr>
        <p:txBody>
          <a:bodyPr/>
          <a:lstStyle/>
          <a:p>
            <a:r>
              <a:rPr lang="en-US" dirty="0" smtClean="0"/>
              <a:t>Curation </a:t>
            </a:r>
            <a:r>
              <a:rPr lang="en-US" sz="2400" dirty="0" smtClean="0"/>
              <a:t>[manual genome annotation editing]</a:t>
            </a:r>
            <a:endParaRPr lang="en-US" sz="2400" dirty="0"/>
          </a:p>
        </p:txBody>
      </p:sp>
      <p:sp>
        <p:nvSpPr>
          <p:cNvPr id="23" name="Footer Placeholder 4"/>
          <p:cNvSpPr>
            <a:spLocks noGrp="1"/>
          </p:cNvSpPr>
          <p:nvPr>
            <p:ph type="ftr" sz="quarter" idx="10"/>
          </p:nvPr>
        </p:nvSpPr>
        <p:spPr bwMode="auto">
          <a:xfrm>
            <a:off x="592138"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600" dirty="0">
                <a:solidFill>
                  <a:srgbClr val="898989"/>
                </a:solidFill>
              </a:rPr>
              <a:t>1. Automated and Manual Annotation.</a:t>
            </a:r>
          </a:p>
        </p:txBody>
      </p:sp>
      <p:sp>
        <p:nvSpPr>
          <p:cNvPr id="24" name="Content Placeholder 3"/>
          <p:cNvSpPr>
            <a:spLocks noGrp="1"/>
          </p:cNvSpPr>
          <p:nvPr>
            <p:ph idx="1"/>
          </p:nvPr>
        </p:nvSpPr>
        <p:spPr>
          <a:xfrm>
            <a:off x="472555" y="1260361"/>
            <a:ext cx="4578668" cy="4726363"/>
          </a:xfrm>
        </p:spPr>
        <p:txBody>
          <a:bodyPr/>
          <a:lstStyle/>
          <a:p>
            <a:r>
              <a:rPr lang="en-US" sz="2200" dirty="0" smtClean="0"/>
              <a:t>	- Identify elements that best represent the underlying biological truth</a:t>
            </a:r>
            <a:br>
              <a:rPr lang="en-US" sz="2200" dirty="0" smtClean="0"/>
            </a:br>
            <a:r>
              <a:rPr lang="en-US" sz="2200" dirty="0" smtClean="0"/>
              <a:t/>
            </a:r>
            <a:br>
              <a:rPr lang="en-US" sz="2200" dirty="0" smtClean="0"/>
            </a:br>
            <a:r>
              <a:rPr lang="en-US" sz="2200" dirty="0" smtClean="0"/>
              <a:t>- Eliminate elements that reflect the systemic errors of automated analyses.</a:t>
            </a:r>
            <a:br>
              <a:rPr lang="en-US" sz="2200" dirty="0" smtClean="0"/>
            </a:br>
            <a:r>
              <a:rPr lang="en-US" sz="2200" dirty="0" smtClean="0"/>
              <a:t/>
            </a:r>
            <a:br>
              <a:rPr lang="en-US" sz="2200" dirty="0" smtClean="0"/>
            </a:br>
            <a:r>
              <a:rPr lang="en-US" sz="2200" dirty="0" smtClean="0"/>
              <a:t>- Determine functional roles comparing to well-studied, </a:t>
            </a:r>
            <a:r>
              <a:rPr lang="en-US" sz="2200" dirty="0" err="1" smtClean="0"/>
              <a:t>phylogenetically</a:t>
            </a:r>
            <a:r>
              <a:rPr lang="en-US" sz="2200" dirty="0" smtClean="0"/>
              <a:t> similar genome elements via literature and public databases (</a:t>
            </a:r>
            <a:r>
              <a:rPr lang="en-US" sz="2200" i="1" dirty="0" smtClean="0"/>
              <a:t>and experience!</a:t>
            </a:r>
            <a:r>
              <a:rPr lang="en-US" sz="2200" dirty="0" smtClean="0"/>
              <a:t>).</a:t>
            </a:r>
            <a:endParaRPr lang="en-US" sz="2200" dirty="0"/>
          </a:p>
        </p:txBody>
      </p:sp>
      <p:sp>
        <p:nvSpPr>
          <p:cNvPr id="26" name="TextBox 7"/>
          <p:cNvSpPr txBox="1">
            <a:spLocks noChangeArrowheads="1"/>
          </p:cNvSpPr>
          <p:nvPr/>
        </p:nvSpPr>
        <p:spPr bwMode="auto">
          <a:xfrm>
            <a:off x="5154952" y="3937254"/>
            <a:ext cx="295563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500" b="1" dirty="0" smtClean="0">
                <a:solidFill>
                  <a:srgbClr val="003366"/>
                </a:solidFill>
              </a:rPr>
              <a:t>Experimental Evidence</a:t>
            </a:r>
            <a:r>
              <a:rPr lang="en-US" sz="1500" b="1" dirty="0">
                <a:solidFill>
                  <a:srgbClr val="003366"/>
                </a:solidFill>
              </a:rPr>
              <a:t>: </a:t>
            </a:r>
          </a:p>
          <a:p>
            <a:pPr algn="ctr" eaLnBrk="1" hangingPunct="1"/>
            <a:r>
              <a:rPr lang="en-US" sz="1500" dirty="0">
                <a:solidFill>
                  <a:srgbClr val="003366"/>
                </a:solidFill>
              </a:rPr>
              <a:t>cDNAs, HMM </a:t>
            </a:r>
            <a:r>
              <a:rPr lang="en-US" sz="1500" dirty="0" smtClean="0">
                <a:solidFill>
                  <a:srgbClr val="003366"/>
                </a:solidFill>
              </a:rPr>
              <a:t>domain </a:t>
            </a:r>
            <a:r>
              <a:rPr lang="en-US" sz="1500" dirty="0">
                <a:solidFill>
                  <a:srgbClr val="003366"/>
                </a:solidFill>
              </a:rPr>
              <a:t>searches, alignments with assemblies or genes from other species.</a:t>
            </a:r>
          </a:p>
        </p:txBody>
      </p:sp>
      <p:sp>
        <p:nvSpPr>
          <p:cNvPr id="27" name="Cross 8"/>
          <p:cNvSpPr>
            <a:spLocks noChangeArrowheads="1"/>
          </p:cNvSpPr>
          <p:nvPr/>
        </p:nvSpPr>
        <p:spPr bwMode="auto">
          <a:xfrm>
            <a:off x="6451795" y="3492729"/>
            <a:ext cx="361950" cy="350837"/>
          </a:xfrm>
          <a:prstGeom prst="plus">
            <a:avLst>
              <a:gd name="adj" fmla="val 35000"/>
            </a:avLst>
          </a:prstGeom>
          <a:solidFill>
            <a:srgbClr val="063663"/>
          </a:solidFill>
          <a:ln w="9525">
            <a:solidFill>
              <a:schemeClr val="tx1"/>
            </a:solidFill>
            <a:round/>
            <a:headEnd/>
            <a:tailEnd/>
          </a:ln>
        </p:spPr>
        <p:txBody>
          <a:bodyPr/>
          <a:lstStyle/>
          <a:p>
            <a:pPr eaLnBrk="0" hangingPunct="0"/>
            <a:endParaRPr lang="en-US" dirty="0"/>
          </a:p>
        </p:txBody>
      </p:sp>
      <p:grpSp>
        <p:nvGrpSpPr>
          <p:cNvPr id="28" name="Group 27"/>
          <p:cNvGrpSpPr/>
          <p:nvPr/>
        </p:nvGrpSpPr>
        <p:grpSpPr>
          <a:xfrm>
            <a:off x="4957331" y="1091678"/>
            <a:ext cx="3350879" cy="2367955"/>
            <a:chOff x="171879" y="1604099"/>
            <a:chExt cx="3350879" cy="2367955"/>
          </a:xfrm>
        </p:grpSpPr>
        <p:pic>
          <p:nvPicPr>
            <p:cNvPr id="29" name="Picture 28" descr="bigstockphoto_Blank_computer_screen__5634801.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1879" y="1604099"/>
              <a:ext cx="3350879" cy="2367955"/>
            </a:xfrm>
            <a:prstGeom prst="rect">
              <a:avLst/>
            </a:prstGeom>
          </p:spPr>
        </p:pic>
        <p:pic>
          <p:nvPicPr>
            <p:cNvPr id="30" name="Picture 29" descr="gnmx-1.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38105" y="1846318"/>
              <a:ext cx="1974266" cy="1287021"/>
            </a:xfrm>
            <a:prstGeom prst="rect">
              <a:avLst/>
            </a:prstGeom>
          </p:spPr>
        </p:pic>
        <p:pic>
          <p:nvPicPr>
            <p:cNvPr id="31" name="Picture 30" descr="gnmx-3.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64378" y="1842428"/>
              <a:ext cx="1089670" cy="1289304"/>
            </a:xfrm>
            <a:prstGeom prst="rect">
              <a:avLst/>
            </a:prstGeom>
          </p:spPr>
        </p:pic>
      </p:grpSp>
      <p:sp>
        <p:nvSpPr>
          <p:cNvPr id="32" name="TextBox 31"/>
          <p:cNvSpPr txBox="1"/>
          <p:nvPr/>
        </p:nvSpPr>
        <p:spPr>
          <a:xfrm>
            <a:off x="5071570" y="3154092"/>
            <a:ext cx="3122400" cy="230832"/>
          </a:xfrm>
          <a:prstGeom prst="rect">
            <a:avLst/>
          </a:prstGeom>
          <a:noFill/>
        </p:spPr>
        <p:txBody>
          <a:bodyPr wrap="square" rtlCol="0">
            <a:spAutoFit/>
          </a:bodyPr>
          <a:lstStyle/>
          <a:p>
            <a:pPr algn="ctr"/>
            <a:r>
              <a:rPr lang="en-US" sz="900" dirty="0" smtClean="0">
                <a:solidFill>
                  <a:srgbClr val="333399"/>
                </a:solidFill>
              </a:rPr>
              <a:t>Computational analyses</a:t>
            </a:r>
            <a:endParaRPr lang="en-US" sz="900" dirty="0">
              <a:solidFill>
                <a:srgbClr val="333399"/>
              </a:solidFill>
            </a:endParaRPr>
          </a:p>
        </p:txBody>
      </p:sp>
      <p:sp>
        <p:nvSpPr>
          <p:cNvPr id="33" name="Down Arrow 9"/>
          <p:cNvSpPr>
            <a:spLocks noChangeArrowheads="1"/>
          </p:cNvSpPr>
          <p:nvPr/>
        </p:nvSpPr>
        <p:spPr bwMode="auto">
          <a:xfrm>
            <a:off x="6479577" y="5042748"/>
            <a:ext cx="306387" cy="409575"/>
          </a:xfrm>
          <a:prstGeom prst="downArrow">
            <a:avLst>
              <a:gd name="adj1" fmla="val 35185"/>
              <a:gd name="adj2" fmla="val 53738"/>
            </a:avLst>
          </a:prstGeom>
          <a:solidFill>
            <a:srgbClr val="063663"/>
          </a:solidFill>
          <a:ln w="9525">
            <a:solidFill>
              <a:schemeClr val="tx1"/>
            </a:solidFill>
            <a:round/>
            <a:headEnd/>
            <a:tailEnd/>
          </a:ln>
        </p:spPr>
        <p:txBody>
          <a:bodyPr/>
          <a:lstStyle/>
          <a:p>
            <a:pPr eaLnBrk="0" hangingPunct="0"/>
            <a:endParaRPr lang="en-US" dirty="0"/>
          </a:p>
        </p:txBody>
      </p:sp>
      <p:sp>
        <p:nvSpPr>
          <p:cNvPr id="34" name="TextBox 10"/>
          <p:cNvSpPr txBox="1">
            <a:spLocks noChangeArrowheads="1"/>
          </p:cNvSpPr>
          <p:nvPr/>
        </p:nvSpPr>
        <p:spPr bwMode="auto">
          <a:xfrm>
            <a:off x="5188650" y="5456400"/>
            <a:ext cx="288824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500" b="1" dirty="0" smtClean="0">
                <a:solidFill>
                  <a:srgbClr val="003366"/>
                </a:solidFill>
              </a:rPr>
              <a:t>Manually-curated Consensus Gene Structures</a:t>
            </a:r>
            <a:endParaRPr lang="en-US" sz="1500" b="1" dirty="0">
              <a:solidFill>
                <a:srgbClr val="003366"/>
              </a:solidFill>
            </a:endParaRPr>
          </a:p>
        </p:txBody>
      </p:sp>
    </p:spTree>
    <p:extLst>
      <p:ext uri="{BB962C8B-B14F-4D97-AF65-F5344CB8AC3E}">
        <p14:creationId xmlns:p14="http://schemas.microsoft.com/office/powerpoint/2010/main" val="25574166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p:cNvSpPr>
            <a:spLocks noGrp="1"/>
          </p:cNvSpPr>
          <p:nvPr>
            <p:ph type="title"/>
          </p:nvPr>
        </p:nvSpPr>
        <p:spPr/>
        <p:txBody>
          <a:bodyPr/>
          <a:lstStyle/>
          <a:p>
            <a:r>
              <a:rPr lang="en-US" dirty="0" smtClean="0"/>
              <a:t>Curators strive to achieve </a:t>
            </a:r>
            <a:r>
              <a:rPr lang="en-US" dirty="0" smtClean="0"/>
              <a:t>precise biological </a:t>
            </a:r>
            <a:r>
              <a:rPr lang="en-US" dirty="0" smtClean="0"/>
              <a:t>fidelity.</a:t>
            </a:r>
            <a:endParaRPr lang="en-US" dirty="0"/>
          </a:p>
        </p:txBody>
      </p:sp>
      <p:sp>
        <p:nvSpPr>
          <p:cNvPr id="4" name="Footer Placeholder 3"/>
          <p:cNvSpPr>
            <a:spLocks noGrp="1"/>
          </p:cNvSpPr>
          <p:nvPr>
            <p:ph type="ftr" sz="quarter" idx="10"/>
          </p:nvPr>
        </p:nvSpPr>
        <p:spPr/>
        <p:txBody>
          <a:bodyPr/>
          <a:lstStyle/>
          <a:p>
            <a:r>
              <a:rPr lang="en-US" dirty="0"/>
              <a:t>1. Automated and Manual Annotation.</a:t>
            </a:r>
          </a:p>
        </p:txBody>
      </p:sp>
      <p:sp>
        <p:nvSpPr>
          <p:cNvPr id="5" name="Slide Number Placeholder 4"/>
          <p:cNvSpPr>
            <a:spLocks noGrp="1"/>
          </p:cNvSpPr>
          <p:nvPr>
            <p:ph type="sldNum" sz="quarter" idx="11"/>
          </p:nvPr>
        </p:nvSpPr>
        <p:spPr/>
        <p:txBody>
          <a:bodyPr/>
          <a:lstStyle/>
          <a:p>
            <a:pPr>
              <a:defRPr/>
            </a:pPr>
            <a:fld id="{FE84A2BA-7E53-9E4C-9F94-3E442F04675F}" type="slidenum">
              <a:rPr lang="en-US" smtClean="0"/>
              <a:pPr>
                <a:defRPr/>
              </a:pPr>
              <a:t>5</a:t>
            </a:fld>
            <a:endParaRPr lang="en-US" dirty="0"/>
          </a:p>
        </p:txBody>
      </p:sp>
      <p:sp>
        <p:nvSpPr>
          <p:cNvPr id="46" name="Text Placeholder 42"/>
          <p:cNvSpPr>
            <a:spLocks noGrp="1"/>
          </p:cNvSpPr>
          <p:nvPr>
            <p:ph type="body" sz="half" idx="4294967295"/>
          </p:nvPr>
        </p:nvSpPr>
        <p:spPr>
          <a:xfrm>
            <a:off x="5225142" y="1852613"/>
            <a:ext cx="3531707" cy="3781425"/>
          </a:xfrm>
          <a:prstGeom prst="rect">
            <a:avLst/>
          </a:prstGeom>
        </p:spPr>
        <p:txBody>
          <a:bodyPr/>
          <a:lstStyle/>
          <a:p>
            <a:r>
              <a:rPr lang="en-US" sz="2400" dirty="0" smtClean="0"/>
              <a:t>But! A </a:t>
            </a:r>
            <a:r>
              <a:rPr lang="en-US" sz="2400" dirty="0" smtClean="0"/>
              <a:t>single curator cannot do it all:</a:t>
            </a:r>
          </a:p>
          <a:p>
            <a:r>
              <a:rPr lang="en-US" sz="2400" dirty="0" smtClean="0"/>
              <a:t>- unmanageable </a:t>
            </a:r>
            <a:r>
              <a:rPr lang="en-US" sz="2400" dirty="0" smtClean="0"/>
              <a:t>scale.</a:t>
            </a:r>
            <a:endParaRPr lang="en-US" sz="2400" dirty="0" smtClean="0"/>
          </a:p>
          <a:p>
            <a:r>
              <a:rPr lang="en-US" sz="2400" dirty="0" smtClean="0"/>
              <a:t>- colleagues with expertise in other domains and gene families are required.</a:t>
            </a:r>
          </a:p>
          <a:p>
            <a:endParaRPr lang="en-US" sz="1600" dirty="0"/>
          </a:p>
        </p:txBody>
      </p:sp>
      <p:grpSp>
        <p:nvGrpSpPr>
          <p:cNvPr id="44" name="Group 43"/>
          <p:cNvGrpSpPr/>
          <p:nvPr/>
        </p:nvGrpSpPr>
        <p:grpSpPr>
          <a:xfrm>
            <a:off x="755955" y="1696395"/>
            <a:ext cx="4430563" cy="4239405"/>
            <a:chOff x="4249137" y="1393615"/>
            <a:chExt cx="4769587" cy="4593112"/>
          </a:xfrm>
        </p:grpSpPr>
        <p:pic>
          <p:nvPicPr>
            <p:cNvPr id="8" name="Picture 7" descr="Overwhelmed.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49137" y="1393615"/>
              <a:ext cx="4769587" cy="4593112"/>
            </a:xfrm>
            <a:prstGeom prst="rect">
              <a:avLst/>
            </a:prstGeom>
          </p:spPr>
        </p:pic>
        <p:pic>
          <p:nvPicPr>
            <p:cNvPr id="9" name="Picture 8" descr="gene-npr.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20567177">
              <a:off x="5240884" y="1489520"/>
              <a:ext cx="734625" cy="550969"/>
            </a:xfrm>
            <a:prstGeom prst="rect">
              <a:avLst/>
            </a:prstGeom>
          </p:spPr>
        </p:pic>
        <p:pic>
          <p:nvPicPr>
            <p:cNvPr id="10" name="Picture 9" descr="gene-npr.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2376748">
              <a:off x="6126663" y="1900651"/>
              <a:ext cx="560758" cy="420569"/>
            </a:xfrm>
            <a:prstGeom prst="rect">
              <a:avLst/>
            </a:prstGeom>
          </p:spPr>
        </p:pic>
        <p:pic>
          <p:nvPicPr>
            <p:cNvPr id="11" name="Picture 10" descr="gene-npr.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19614373">
              <a:off x="6918821" y="1814345"/>
              <a:ext cx="560758" cy="420569"/>
            </a:xfrm>
            <a:prstGeom prst="rect">
              <a:avLst/>
            </a:prstGeom>
          </p:spPr>
        </p:pic>
        <p:pic>
          <p:nvPicPr>
            <p:cNvPr id="12" name="Picture 11" descr="gene-npr.jp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rot="4871600">
              <a:off x="6370761" y="3455795"/>
              <a:ext cx="298667" cy="224001"/>
            </a:xfrm>
            <a:prstGeom prst="rect">
              <a:avLst/>
            </a:prstGeom>
          </p:spPr>
        </p:pic>
        <p:pic>
          <p:nvPicPr>
            <p:cNvPr id="13" name="Picture 12" descr="gene-npr.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18277398">
              <a:off x="5553368" y="2205822"/>
              <a:ext cx="560758" cy="420569"/>
            </a:xfrm>
            <a:prstGeom prst="rect">
              <a:avLst/>
            </a:prstGeom>
          </p:spPr>
        </p:pic>
        <p:pic>
          <p:nvPicPr>
            <p:cNvPr id="14" name="Picture 13" descr="gene-npr.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2376748">
              <a:off x="6718299" y="2454076"/>
              <a:ext cx="560758" cy="420569"/>
            </a:xfrm>
            <a:prstGeom prst="rect">
              <a:avLst/>
            </a:prstGeom>
          </p:spPr>
        </p:pic>
        <p:pic>
          <p:nvPicPr>
            <p:cNvPr id="15" name="Picture 14" descr="gene-npr.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9893667">
              <a:off x="7895024" y="1603728"/>
              <a:ext cx="734625" cy="550969"/>
            </a:xfrm>
            <a:prstGeom prst="rect">
              <a:avLst/>
            </a:prstGeom>
          </p:spPr>
        </p:pic>
        <p:pic>
          <p:nvPicPr>
            <p:cNvPr id="16" name="Picture 15" descr="gene-npr.jp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8587464">
              <a:off x="8071170" y="2968078"/>
              <a:ext cx="357962" cy="268472"/>
            </a:xfrm>
            <a:prstGeom prst="rect">
              <a:avLst/>
            </a:prstGeom>
          </p:spPr>
        </p:pic>
        <p:pic>
          <p:nvPicPr>
            <p:cNvPr id="17" name="Picture 16" descr="gene-npr.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1141943">
              <a:off x="4397605" y="2348675"/>
              <a:ext cx="560758" cy="420569"/>
            </a:xfrm>
            <a:prstGeom prst="rect">
              <a:avLst/>
            </a:prstGeom>
          </p:spPr>
        </p:pic>
        <p:pic>
          <p:nvPicPr>
            <p:cNvPr id="18" name="Picture 17" descr="gene-npr.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4899491">
              <a:off x="4626773" y="1708944"/>
              <a:ext cx="560758" cy="420569"/>
            </a:xfrm>
            <a:prstGeom prst="rect">
              <a:avLst/>
            </a:prstGeom>
          </p:spPr>
        </p:pic>
        <p:pic>
          <p:nvPicPr>
            <p:cNvPr id="19" name="Picture 18" descr="gene-npr.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453621">
              <a:off x="6164478" y="2329949"/>
              <a:ext cx="560758" cy="420569"/>
            </a:xfrm>
            <a:prstGeom prst="rect">
              <a:avLst/>
            </a:prstGeom>
          </p:spPr>
        </p:pic>
        <p:pic>
          <p:nvPicPr>
            <p:cNvPr id="20" name="Picture 19" descr="gene-npr.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17691246">
              <a:off x="6956636" y="2243643"/>
              <a:ext cx="560758" cy="420569"/>
            </a:xfrm>
            <a:prstGeom prst="rect">
              <a:avLst/>
            </a:prstGeom>
          </p:spPr>
        </p:pic>
        <p:pic>
          <p:nvPicPr>
            <p:cNvPr id="21" name="Picture 20" descr="gene-npr.jp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16354271">
              <a:off x="5752282" y="2803616"/>
              <a:ext cx="371717" cy="278788"/>
            </a:xfrm>
            <a:prstGeom prst="rect">
              <a:avLst/>
            </a:prstGeom>
          </p:spPr>
        </p:pic>
        <p:pic>
          <p:nvPicPr>
            <p:cNvPr id="22" name="Picture 21" descr="gene-npr.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453621">
              <a:off x="6756114" y="2883374"/>
              <a:ext cx="560758" cy="420569"/>
            </a:xfrm>
            <a:prstGeom prst="rect">
              <a:avLst/>
            </a:prstGeom>
          </p:spPr>
        </p:pic>
        <p:pic>
          <p:nvPicPr>
            <p:cNvPr id="23" name="Picture 22" descr="gene-npr.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453621">
              <a:off x="5543440" y="1919005"/>
              <a:ext cx="560758" cy="420569"/>
            </a:xfrm>
            <a:prstGeom prst="rect">
              <a:avLst/>
            </a:prstGeom>
          </p:spPr>
        </p:pic>
        <p:pic>
          <p:nvPicPr>
            <p:cNvPr id="24" name="Picture 23" descr="gene-npr.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17691246">
              <a:off x="6335598" y="1832699"/>
              <a:ext cx="560758" cy="420569"/>
            </a:xfrm>
            <a:prstGeom prst="rect">
              <a:avLst/>
            </a:prstGeom>
          </p:spPr>
        </p:pic>
        <p:pic>
          <p:nvPicPr>
            <p:cNvPr id="25" name="Picture 24" descr="gene-npr.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16354271">
              <a:off x="4970145" y="2224176"/>
              <a:ext cx="560758" cy="420569"/>
            </a:xfrm>
            <a:prstGeom prst="rect">
              <a:avLst/>
            </a:prstGeom>
          </p:spPr>
        </p:pic>
        <p:pic>
          <p:nvPicPr>
            <p:cNvPr id="26" name="Picture 25" descr="gene-npr.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453621">
              <a:off x="6135076" y="2472430"/>
              <a:ext cx="560758" cy="420569"/>
            </a:xfrm>
            <a:prstGeom prst="rect">
              <a:avLst/>
            </a:prstGeom>
          </p:spPr>
        </p:pic>
        <p:pic>
          <p:nvPicPr>
            <p:cNvPr id="27" name="Picture 26" descr="gene-npr.jp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453621">
              <a:off x="6390356" y="3007958"/>
              <a:ext cx="371717" cy="278788"/>
            </a:xfrm>
            <a:prstGeom prst="rect">
              <a:avLst/>
            </a:prstGeom>
          </p:spPr>
        </p:pic>
        <p:pic>
          <p:nvPicPr>
            <p:cNvPr id="28" name="Picture 27" descr="gene-npr.jp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17691246">
              <a:off x="7122739" y="3049984"/>
              <a:ext cx="371717" cy="278788"/>
            </a:xfrm>
            <a:prstGeom prst="rect">
              <a:avLst/>
            </a:prstGeom>
          </p:spPr>
        </p:pic>
        <p:pic>
          <p:nvPicPr>
            <p:cNvPr id="29" name="Picture 28" descr="gene-npr.jp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15012360">
              <a:off x="6009339" y="2936545"/>
              <a:ext cx="371717" cy="278788"/>
            </a:xfrm>
            <a:prstGeom prst="rect">
              <a:avLst/>
            </a:prstGeom>
          </p:spPr>
        </p:pic>
        <p:pic>
          <p:nvPicPr>
            <p:cNvPr id="30" name="Picture 29" descr="gene-npr.jp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2402096">
              <a:off x="7373485" y="2768880"/>
              <a:ext cx="371717" cy="278788"/>
            </a:xfrm>
            <a:prstGeom prst="rect">
              <a:avLst/>
            </a:prstGeom>
          </p:spPr>
        </p:pic>
        <p:pic>
          <p:nvPicPr>
            <p:cNvPr id="31" name="Picture 30" descr="gene-npr.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4981012">
              <a:off x="7471883" y="2176434"/>
              <a:ext cx="560758" cy="420569"/>
            </a:xfrm>
            <a:prstGeom prst="rect">
              <a:avLst/>
            </a:prstGeom>
          </p:spPr>
        </p:pic>
        <p:pic>
          <p:nvPicPr>
            <p:cNvPr id="32" name="Picture 31" descr="gene-npr.jp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rot="17691246">
              <a:off x="5621358" y="5412709"/>
              <a:ext cx="565355" cy="424017"/>
            </a:xfrm>
            <a:prstGeom prst="rect">
              <a:avLst/>
            </a:prstGeom>
          </p:spPr>
        </p:pic>
        <p:pic>
          <p:nvPicPr>
            <p:cNvPr id="33" name="Picture 32" descr="gene-npr.jp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rot="16570920">
              <a:off x="8613854" y="5067489"/>
              <a:ext cx="315437" cy="236578"/>
            </a:xfrm>
            <a:prstGeom prst="rect">
              <a:avLst/>
            </a:prstGeom>
          </p:spPr>
        </p:pic>
        <p:pic>
          <p:nvPicPr>
            <p:cNvPr id="34" name="Picture 33" descr="gene-npr.jp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rot="16570920">
              <a:off x="8346114" y="4952541"/>
              <a:ext cx="315437" cy="236578"/>
            </a:xfrm>
            <a:prstGeom prst="rect">
              <a:avLst/>
            </a:prstGeom>
          </p:spPr>
        </p:pic>
        <p:pic>
          <p:nvPicPr>
            <p:cNvPr id="35" name="Picture 34" descr="gene-npr.jp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rot="16570920">
              <a:off x="8059657" y="5009828"/>
              <a:ext cx="315437" cy="236578"/>
            </a:xfrm>
            <a:prstGeom prst="rect">
              <a:avLst/>
            </a:prstGeom>
          </p:spPr>
        </p:pic>
        <p:pic>
          <p:nvPicPr>
            <p:cNvPr id="36" name="Picture 35" descr="gene-npr.jp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rot="16570920">
              <a:off x="7754101" y="5076665"/>
              <a:ext cx="315437" cy="236578"/>
            </a:xfrm>
            <a:prstGeom prst="rect">
              <a:avLst/>
            </a:prstGeom>
          </p:spPr>
        </p:pic>
        <p:pic>
          <p:nvPicPr>
            <p:cNvPr id="37" name="Picture 36" descr="gene-npr.jp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rot="7677184">
              <a:off x="5271458" y="5057569"/>
              <a:ext cx="315437" cy="236578"/>
            </a:xfrm>
            <a:prstGeom prst="rect">
              <a:avLst/>
            </a:prstGeom>
          </p:spPr>
        </p:pic>
        <p:pic>
          <p:nvPicPr>
            <p:cNvPr id="38" name="Picture 37" descr="gene-npr.jp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rot="7677184">
              <a:off x="5003718" y="4942621"/>
              <a:ext cx="315437" cy="236578"/>
            </a:xfrm>
            <a:prstGeom prst="rect">
              <a:avLst/>
            </a:prstGeom>
          </p:spPr>
        </p:pic>
        <p:pic>
          <p:nvPicPr>
            <p:cNvPr id="39" name="Picture 38" descr="gene-npr.jp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rot="7677184">
              <a:off x="4717261" y="4999908"/>
              <a:ext cx="315437" cy="236578"/>
            </a:xfrm>
            <a:prstGeom prst="rect">
              <a:avLst/>
            </a:prstGeom>
          </p:spPr>
        </p:pic>
        <p:pic>
          <p:nvPicPr>
            <p:cNvPr id="40" name="Picture 39" descr="gene-npr.jp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rot="7677184">
              <a:off x="4411705" y="5066745"/>
              <a:ext cx="315437" cy="236578"/>
            </a:xfrm>
            <a:prstGeom prst="rect">
              <a:avLst/>
            </a:prstGeom>
          </p:spPr>
        </p:pic>
        <p:pic>
          <p:nvPicPr>
            <p:cNvPr id="41" name="Picture 40" descr="gene-npr.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7942054">
              <a:off x="7137679" y="5403729"/>
              <a:ext cx="560758" cy="420569"/>
            </a:xfrm>
            <a:prstGeom prst="rect">
              <a:avLst/>
            </a:prstGeom>
          </p:spPr>
        </p:pic>
      </p:grpSp>
      <p:sp>
        <p:nvSpPr>
          <p:cNvPr id="47" name="TextBox 46"/>
          <p:cNvSpPr txBox="1"/>
          <p:nvPr/>
        </p:nvSpPr>
        <p:spPr>
          <a:xfrm>
            <a:off x="2073667" y="5861008"/>
            <a:ext cx="3122400" cy="230832"/>
          </a:xfrm>
          <a:prstGeom prst="rect">
            <a:avLst/>
          </a:prstGeom>
          <a:noFill/>
        </p:spPr>
        <p:txBody>
          <a:bodyPr wrap="square" rtlCol="0">
            <a:spAutoFit/>
          </a:bodyPr>
          <a:lstStyle/>
          <a:p>
            <a:pPr algn="r"/>
            <a:r>
              <a:rPr lang="de-DE" sz="900" dirty="0" err="1" smtClean="0"/>
              <a:t>iStockPhoto.com</a:t>
            </a:r>
            <a:endParaRPr lang="en-US" sz="900" dirty="0"/>
          </a:p>
        </p:txBody>
      </p:sp>
    </p:spTree>
    <p:extLst>
      <p:ext uri="{BB962C8B-B14F-4D97-AF65-F5344CB8AC3E}">
        <p14:creationId xmlns:p14="http://schemas.microsoft.com/office/powerpoint/2010/main" val="25021907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rowdsourcing_clickworker.png"/>
          <p:cNvPicPr>
            <a:picLocks noChangeAspect="1"/>
          </p:cNvPicPr>
          <p:nvPr/>
        </p:nvPicPr>
        <p:blipFill>
          <a:blip r:embed="rId3" cstate="screen">
            <a:alphaModFix/>
            <a:extLst>
              <a:ext uri="{28A0092B-C50C-407E-A947-70E740481C1C}">
                <a14:useLocalDpi xmlns:a14="http://schemas.microsoft.com/office/drawing/2010/main"/>
              </a:ext>
            </a:extLst>
          </a:blip>
          <a:stretch>
            <a:fillRect/>
          </a:stretch>
        </p:blipFill>
        <p:spPr>
          <a:xfrm>
            <a:off x="6328234" y="3943517"/>
            <a:ext cx="1325653" cy="1325653"/>
          </a:xfrm>
          <a:prstGeom prst="rect">
            <a:avLst/>
          </a:prstGeom>
        </p:spPr>
      </p:pic>
      <p:sp>
        <p:nvSpPr>
          <p:cNvPr id="11" name="TextBox 10"/>
          <p:cNvSpPr txBox="1"/>
          <p:nvPr/>
        </p:nvSpPr>
        <p:spPr>
          <a:xfrm>
            <a:off x="378797" y="3241706"/>
            <a:ext cx="4701513" cy="1938992"/>
          </a:xfrm>
          <a:prstGeom prst="rect">
            <a:avLst/>
          </a:prstGeom>
          <a:noFill/>
        </p:spPr>
        <p:txBody>
          <a:bodyPr wrap="square" rtlCol="0">
            <a:spAutoFit/>
          </a:bodyPr>
          <a:lstStyle/>
          <a:p>
            <a:r>
              <a:rPr lang="en-US" dirty="0" smtClean="0">
                <a:solidFill>
                  <a:srgbClr val="262673"/>
                </a:solidFill>
              </a:rPr>
              <a:t>Bring scientists </a:t>
            </a:r>
            <a:r>
              <a:rPr lang="en-US" dirty="0">
                <a:solidFill>
                  <a:srgbClr val="262673"/>
                </a:solidFill>
              </a:rPr>
              <a:t>together </a:t>
            </a:r>
            <a:r>
              <a:rPr lang="en-US" dirty="0" smtClean="0">
                <a:solidFill>
                  <a:srgbClr val="262673"/>
                </a:solidFill>
              </a:rPr>
              <a:t>to:</a:t>
            </a:r>
          </a:p>
          <a:p>
            <a:pPr lvl="1"/>
            <a:r>
              <a:rPr lang="en-US" dirty="0" smtClean="0">
                <a:solidFill>
                  <a:srgbClr val="262673"/>
                </a:solidFill>
              </a:rPr>
              <a:t>- </a:t>
            </a:r>
            <a:r>
              <a:rPr lang="en-US" dirty="0">
                <a:solidFill>
                  <a:srgbClr val="262673"/>
                </a:solidFill>
              </a:rPr>
              <a:t>Distribute problem solving</a:t>
            </a:r>
            <a:br>
              <a:rPr lang="en-US" dirty="0">
                <a:solidFill>
                  <a:srgbClr val="262673"/>
                </a:solidFill>
              </a:rPr>
            </a:br>
            <a:r>
              <a:rPr lang="en-US" dirty="0">
                <a:solidFill>
                  <a:srgbClr val="262673"/>
                </a:solidFill>
              </a:rPr>
              <a:t>- Mine collective intelligence </a:t>
            </a:r>
            <a:br>
              <a:rPr lang="en-US" dirty="0">
                <a:solidFill>
                  <a:srgbClr val="262673"/>
                </a:solidFill>
              </a:rPr>
            </a:br>
            <a:r>
              <a:rPr lang="en-US" dirty="0">
                <a:solidFill>
                  <a:srgbClr val="262673"/>
                </a:solidFill>
              </a:rPr>
              <a:t>- Access quality</a:t>
            </a:r>
            <a:br>
              <a:rPr lang="en-US" dirty="0">
                <a:solidFill>
                  <a:srgbClr val="262673"/>
                </a:solidFill>
              </a:rPr>
            </a:br>
            <a:r>
              <a:rPr lang="en-US" dirty="0">
                <a:solidFill>
                  <a:srgbClr val="262673"/>
                </a:solidFill>
              </a:rPr>
              <a:t>- Process work in parallel  </a:t>
            </a:r>
          </a:p>
        </p:txBody>
      </p:sp>
      <p:sp>
        <p:nvSpPr>
          <p:cNvPr id="2" name="Title 1"/>
          <p:cNvSpPr>
            <a:spLocks noGrp="1"/>
          </p:cNvSpPr>
          <p:nvPr>
            <p:ph type="title"/>
          </p:nvPr>
        </p:nvSpPr>
        <p:spPr/>
        <p:txBody>
          <a:bodyPr/>
          <a:lstStyle/>
          <a:p>
            <a:r>
              <a:rPr lang="en-US" dirty="0" smtClean="0"/>
              <a:t>Crowd-sourcing Genome Curation</a:t>
            </a:r>
            <a:endParaRPr lang="en-US" dirty="0"/>
          </a:p>
        </p:txBody>
      </p:sp>
      <p:sp>
        <p:nvSpPr>
          <p:cNvPr id="3" name="Content Placeholder 2"/>
          <p:cNvSpPr>
            <a:spLocks noGrp="1"/>
          </p:cNvSpPr>
          <p:nvPr>
            <p:ph idx="1"/>
          </p:nvPr>
        </p:nvSpPr>
        <p:spPr>
          <a:xfrm>
            <a:off x="682625" y="1573213"/>
            <a:ext cx="7781925" cy="1234041"/>
          </a:xfrm>
        </p:spPr>
        <p:txBody>
          <a:bodyPr/>
          <a:lstStyle/>
          <a:p>
            <a:pPr algn="r"/>
            <a:r>
              <a:rPr lang="en-US" dirty="0" smtClean="0"/>
              <a:t>“The knowledge and talents of a group of people is leveraged to create and solve problems” </a:t>
            </a:r>
            <a:br>
              <a:rPr lang="en-US" dirty="0" smtClean="0"/>
            </a:br>
            <a:r>
              <a:rPr lang="en-US" sz="1400" i="1" dirty="0" smtClean="0"/>
              <a:t>– Josh </a:t>
            </a:r>
            <a:r>
              <a:rPr lang="en-US" sz="1400" i="1" dirty="0" err="1" smtClean="0"/>
              <a:t>Catone</a:t>
            </a:r>
            <a:r>
              <a:rPr lang="en-US" sz="1400" i="1" dirty="0" smtClean="0"/>
              <a:t> </a:t>
            </a:r>
            <a:r>
              <a:rPr lang="en-US" sz="1400" dirty="0" smtClean="0"/>
              <a:t>| </a:t>
            </a:r>
            <a:r>
              <a:rPr lang="en-US" sz="1400" dirty="0" err="1" smtClean="0"/>
              <a:t>ReadWrite.com</a:t>
            </a:r>
            <a:endParaRPr lang="en-US" sz="1400" dirty="0" smtClean="0"/>
          </a:p>
        </p:txBody>
      </p:sp>
      <p:sp>
        <p:nvSpPr>
          <p:cNvPr id="4" name="Footer Placeholder 3"/>
          <p:cNvSpPr>
            <a:spLocks noGrp="1"/>
          </p:cNvSpPr>
          <p:nvPr>
            <p:ph type="ftr" sz="quarter" idx="10"/>
          </p:nvPr>
        </p:nvSpPr>
        <p:spPr/>
        <p:txBody>
          <a:bodyPr/>
          <a:lstStyle/>
          <a:p>
            <a:pPr>
              <a:defRPr/>
            </a:pPr>
            <a:r>
              <a:rPr lang="en-US" smtClean="0"/>
              <a:t>Footer</a:t>
            </a:r>
            <a:endParaRPr lang="en-US" dirty="0"/>
          </a:p>
        </p:txBody>
      </p:sp>
      <p:sp>
        <p:nvSpPr>
          <p:cNvPr id="5" name="Slide Number Placeholder 4"/>
          <p:cNvSpPr>
            <a:spLocks noGrp="1"/>
          </p:cNvSpPr>
          <p:nvPr>
            <p:ph type="sldNum" sz="quarter" idx="11"/>
          </p:nvPr>
        </p:nvSpPr>
        <p:spPr/>
        <p:txBody>
          <a:bodyPr/>
          <a:lstStyle/>
          <a:p>
            <a:pPr>
              <a:defRPr/>
            </a:pPr>
            <a:fld id="{FE84A2BA-7E53-9E4C-9F94-3E442F04675F}" type="slidenum">
              <a:rPr lang="en-US" smtClean="0"/>
              <a:pPr>
                <a:defRPr/>
              </a:pPr>
              <a:t>6</a:t>
            </a:fld>
            <a:endParaRPr lang="en-US" dirty="0"/>
          </a:p>
        </p:txBody>
      </p:sp>
      <p:pic>
        <p:nvPicPr>
          <p:cNvPr id="7" name="Picture 6" descr="Screen Shot 2014-04-04 at 1.49.01 PM.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180578" y="3173364"/>
            <a:ext cx="1364262" cy="398548"/>
          </a:xfrm>
          <a:prstGeom prst="rect">
            <a:avLst/>
          </a:prstGeom>
        </p:spPr>
      </p:pic>
      <p:pic>
        <p:nvPicPr>
          <p:cNvPr id="8" name="Picture 7" descr="Screen Shot 2014-04-04 at 1.49.08 PM.pn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291989" y="3557670"/>
            <a:ext cx="1199048" cy="1455448"/>
          </a:xfrm>
          <a:prstGeom prst="rect">
            <a:avLst/>
          </a:prstGeom>
        </p:spPr>
      </p:pic>
      <p:pic>
        <p:nvPicPr>
          <p:cNvPr id="9" name="Picture 8" descr="Screen Shot 2014-04-04 at 1.50.35 PM.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476097" y="3943524"/>
            <a:ext cx="1113411" cy="1125131"/>
          </a:xfrm>
          <a:prstGeom prst="rect">
            <a:avLst/>
          </a:prstGeom>
        </p:spPr>
      </p:pic>
      <p:sp>
        <p:nvSpPr>
          <p:cNvPr id="12" name="TextBox 11"/>
          <p:cNvSpPr txBox="1"/>
          <p:nvPr/>
        </p:nvSpPr>
        <p:spPr>
          <a:xfrm>
            <a:off x="2016525" y="5102073"/>
            <a:ext cx="2439887" cy="276999"/>
          </a:xfrm>
          <a:prstGeom prst="rect">
            <a:avLst/>
          </a:prstGeom>
          <a:noFill/>
        </p:spPr>
        <p:txBody>
          <a:bodyPr wrap="square" rtlCol="0">
            <a:spAutoFit/>
          </a:bodyPr>
          <a:lstStyle/>
          <a:p>
            <a:r>
              <a:rPr lang="en-US" sz="1200" dirty="0" smtClean="0">
                <a:solidFill>
                  <a:srgbClr val="262673"/>
                </a:solidFill>
              </a:rPr>
              <a:t>(</a:t>
            </a:r>
            <a:r>
              <a:rPr lang="en-US" sz="1200" dirty="0">
                <a:solidFill>
                  <a:srgbClr val="262673"/>
                </a:solidFill>
              </a:rPr>
              <a:t>“crowdsourcing”, </a:t>
            </a:r>
            <a:r>
              <a:rPr lang="en-US" sz="1200" dirty="0" err="1" smtClean="0">
                <a:solidFill>
                  <a:srgbClr val="262673"/>
                </a:solidFill>
              </a:rPr>
              <a:t>FreeBase.com</a:t>
            </a:r>
            <a:r>
              <a:rPr lang="en-US" sz="1200" dirty="0">
                <a:solidFill>
                  <a:srgbClr val="262673"/>
                </a:solidFill>
              </a:rPr>
              <a:t>) </a:t>
            </a:r>
            <a:endParaRPr lang="en-US" dirty="0"/>
          </a:p>
        </p:txBody>
      </p:sp>
      <p:pic>
        <p:nvPicPr>
          <p:cNvPr id="13" name="Picture 12" descr="OpenSource.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392685" y="5057515"/>
            <a:ext cx="784831" cy="784831"/>
          </a:xfrm>
          <a:prstGeom prst="rect">
            <a:avLst/>
          </a:prstGeom>
        </p:spPr>
      </p:pic>
      <p:pic>
        <p:nvPicPr>
          <p:cNvPr id="6" name="Picture 5" descr="Screen Shot 2014-04-04 at 1.48.26 PM.png"/>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874586" y="3346538"/>
            <a:ext cx="1447763" cy="641792"/>
          </a:xfrm>
          <a:prstGeom prst="rect">
            <a:avLst/>
          </a:prstGeom>
        </p:spPr>
      </p:pic>
      <p:pic>
        <p:nvPicPr>
          <p:cNvPr id="10" name="Picture 9" descr="innocentive.jpe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468979" y="5146631"/>
            <a:ext cx="1758763" cy="399719"/>
          </a:xfrm>
          <a:prstGeom prst="rect">
            <a:avLst/>
          </a:prstGeom>
        </p:spPr>
      </p:pic>
    </p:spTree>
    <p:extLst>
      <p:ext uri="{BB962C8B-B14F-4D97-AF65-F5344CB8AC3E}">
        <p14:creationId xmlns:p14="http://schemas.microsoft.com/office/powerpoint/2010/main" val="26159754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descr="2-stylized-earth-globe-with-grid-showing-leonello-calvetti.jp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167582" y="2725766"/>
            <a:ext cx="2911475" cy="291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8" name="Title 1"/>
          <p:cNvSpPr>
            <a:spLocks noGrp="1"/>
          </p:cNvSpPr>
          <p:nvPr>
            <p:ph type="title"/>
          </p:nvPr>
        </p:nvSpPr>
        <p:spPr/>
        <p:txBody>
          <a:bodyPr/>
          <a:lstStyle/>
          <a:p>
            <a:r>
              <a:rPr lang="en-US" dirty="0">
                <a:latin typeface="Arial" charset="0"/>
                <a:ea typeface="ＭＳ Ｐゴシック" charset="0"/>
                <a:cs typeface="ＭＳ Ｐゴシック" charset="0"/>
              </a:rPr>
              <a:t>Dispersed, community-based </a:t>
            </a:r>
            <a:r>
              <a:rPr lang="en-US" dirty="0" smtClean="0">
                <a:latin typeface="Arial" charset="0"/>
                <a:ea typeface="ＭＳ Ｐゴシック" charset="0"/>
                <a:cs typeface="ＭＳ Ｐゴシック" charset="0"/>
              </a:rPr>
              <a:t>manual </a:t>
            </a:r>
            <a:r>
              <a:rPr lang="en-US" dirty="0">
                <a:latin typeface="Arial" charset="0"/>
                <a:ea typeface="ＭＳ Ｐゴシック" charset="0"/>
                <a:cs typeface="ＭＳ Ｐゴシック" charset="0"/>
              </a:rPr>
              <a:t>annotation efforts.</a:t>
            </a:r>
          </a:p>
        </p:txBody>
      </p:sp>
      <p:sp>
        <p:nvSpPr>
          <p:cNvPr id="19459" name="Content Placeholder 2"/>
          <p:cNvSpPr>
            <a:spLocks noGrp="1"/>
          </p:cNvSpPr>
          <p:nvPr>
            <p:ph idx="1"/>
          </p:nvPr>
        </p:nvSpPr>
        <p:spPr bwMode="auto">
          <a:xfrm>
            <a:off x="682625" y="1693265"/>
            <a:ext cx="6061075" cy="42487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200" dirty="0" smtClean="0">
                <a:latin typeface="Arial" charset="0"/>
                <a:ea typeface="ＭＳ Ｐゴシック" charset="0"/>
                <a:cs typeface="ＭＳ Ｐゴシック" charset="0"/>
              </a:rPr>
              <a:t>We* have trained </a:t>
            </a:r>
            <a:r>
              <a:rPr lang="en-US" sz="2200" dirty="0">
                <a:latin typeface="Arial" charset="0"/>
                <a:ea typeface="ＭＳ Ｐゴシック" charset="0"/>
                <a:cs typeface="ＭＳ Ｐゴシック" charset="0"/>
              </a:rPr>
              <a:t>geographically dispersed scientific communities to perform biologically supported manual </a:t>
            </a:r>
            <a:r>
              <a:rPr lang="en-US" sz="2200" dirty="0" smtClean="0">
                <a:latin typeface="Arial" charset="0"/>
                <a:ea typeface="ＭＳ Ｐゴシック" charset="0"/>
                <a:cs typeface="ＭＳ Ｐゴシック" charset="0"/>
              </a:rPr>
              <a:t>annotations: </a:t>
            </a:r>
            <a:r>
              <a:rPr lang="en-US" sz="2200" dirty="0">
                <a:latin typeface="Arial" charset="0"/>
                <a:ea typeface="ＭＳ Ｐゴシック" charset="0"/>
                <a:cs typeface="ＭＳ Ｐゴシック" charset="0"/>
              </a:rPr>
              <a:t>~80 institutions, 14 countries, hundreds of </a:t>
            </a:r>
            <a:r>
              <a:rPr lang="en-US" sz="2200" dirty="0" smtClean="0">
                <a:latin typeface="Arial" charset="0"/>
                <a:ea typeface="ＭＳ Ｐゴシック" charset="0"/>
                <a:cs typeface="ＭＳ Ｐゴシック" charset="0"/>
              </a:rPr>
              <a:t>scientists using Apollo.</a:t>
            </a:r>
            <a:endParaRPr lang="en-US" sz="2200" dirty="0">
              <a:latin typeface="Arial" charset="0"/>
              <a:ea typeface="ＭＳ Ｐゴシック" charset="0"/>
              <a:cs typeface="ＭＳ Ｐゴシック" charset="0"/>
            </a:endParaRPr>
          </a:p>
          <a:p>
            <a:r>
              <a:rPr lang="en-US" sz="2200" dirty="0" smtClean="0">
                <a:latin typeface="Arial" charset="0"/>
                <a:ea typeface="ＭＳ Ｐゴシック" charset="0"/>
                <a:cs typeface="ＭＳ Ｐゴシック" charset="0"/>
              </a:rPr>
              <a:t/>
            </a:r>
            <a:br>
              <a:rPr lang="en-US" sz="2200" dirty="0" smtClean="0">
                <a:latin typeface="Arial" charset="0"/>
                <a:ea typeface="ＭＳ Ｐゴシック" charset="0"/>
                <a:cs typeface="ＭＳ Ｐゴシック" charset="0"/>
              </a:rPr>
            </a:br>
            <a:r>
              <a:rPr lang="en-US" sz="2200" dirty="0" smtClean="0">
                <a:latin typeface="Arial" charset="0"/>
                <a:ea typeface="ＭＳ Ｐゴシック" charset="0"/>
                <a:cs typeface="ＭＳ Ｐゴシック" charset="0"/>
              </a:rPr>
              <a:t>Education through</a:t>
            </a:r>
            <a:r>
              <a:rPr lang="en-US" sz="2200" dirty="0">
                <a:latin typeface="Arial" charset="0"/>
                <a:ea typeface="ＭＳ Ｐゴシック" charset="0"/>
                <a:cs typeface="ＭＳ Ｐゴシック" charset="0"/>
              </a:rPr>
              <a:t>:</a:t>
            </a:r>
          </a:p>
          <a:p>
            <a:pPr lvl="2"/>
            <a:r>
              <a:rPr lang="en-US" sz="2200" dirty="0">
                <a:latin typeface="Arial" charset="0"/>
                <a:ea typeface="ＭＳ Ｐゴシック" charset="0"/>
              </a:rPr>
              <a:t>Training workshops and geneborees.</a:t>
            </a:r>
          </a:p>
          <a:p>
            <a:pPr lvl="2"/>
            <a:r>
              <a:rPr lang="en-US" sz="2200" dirty="0" smtClean="0">
                <a:latin typeface="Arial" charset="0"/>
                <a:ea typeface="ＭＳ Ｐゴシック" charset="0"/>
              </a:rPr>
              <a:t>Tutorials.</a:t>
            </a:r>
            <a:endParaRPr lang="en-US" sz="2200" dirty="0">
              <a:latin typeface="Arial" charset="0"/>
              <a:ea typeface="ＭＳ Ｐゴシック" charset="0"/>
            </a:endParaRPr>
          </a:p>
          <a:p>
            <a:pPr lvl="2"/>
            <a:r>
              <a:rPr lang="en-US" sz="2200" dirty="0">
                <a:latin typeface="Arial" charset="0"/>
                <a:ea typeface="ＭＳ Ｐゴシック" charset="0"/>
              </a:rPr>
              <a:t>Personalized </a:t>
            </a:r>
            <a:r>
              <a:rPr lang="en-US" sz="2200" dirty="0" smtClean="0">
                <a:latin typeface="Arial" charset="0"/>
                <a:ea typeface="ＭＳ Ｐゴシック" charset="0"/>
              </a:rPr>
              <a:t>user </a:t>
            </a:r>
            <a:r>
              <a:rPr lang="en-US" sz="2200" dirty="0">
                <a:latin typeface="Arial" charset="0"/>
                <a:ea typeface="ＭＳ Ｐゴシック" charset="0"/>
              </a:rPr>
              <a:t>support.</a:t>
            </a:r>
          </a:p>
        </p:txBody>
      </p:sp>
      <p:sp>
        <p:nvSpPr>
          <p:cNvPr id="19460" name="Footer Placeholder 3"/>
          <p:cNvSpPr>
            <a:spLocks noGrp="1"/>
          </p:cNvSpPr>
          <p:nvPr>
            <p:ph type="ftr" sz="quarter" idx="10"/>
          </p:nvPr>
        </p:nvSpPr>
        <p:spPr bwMode="auto">
          <a:xfrm>
            <a:off x="592138" y="6356350"/>
            <a:ext cx="15135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600" dirty="0" smtClean="0">
                <a:solidFill>
                  <a:srgbClr val="898989"/>
                </a:solidFill>
              </a:rPr>
              <a:t>2. Community-based curation.</a:t>
            </a:r>
            <a:endParaRPr lang="en-US" sz="600" dirty="0">
              <a:solidFill>
                <a:srgbClr val="898989"/>
              </a:solidFill>
            </a:endParaRPr>
          </a:p>
        </p:txBody>
      </p:sp>
      <p:sp>
        <p:nvSpPr>
          <p:cNvPr id="1946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CA12BC8-4E98-8F46-B877-F07721B66FD1}" type="slidenum">
              <a:rPr lang="en-US" sz="600">
                <a:solidFill>
                  <a:srgbClr val="898989"/>
                </a:solidFill>
              </a:rPr>
              <a:pPr/>
              <a:t>7</a:t>
            </a:fld>
            <a:endParaRPr lang="en-US" sz="600" dirty="0">
              <a:solidFill>
                <a:srgbClr val="898989"/>
              </a:solidFill>
            </a:endParaRPr>
          </a:p>
        </p:txBody>
      </p:sp>
      <p:pic>
        <p:nvPicPr>
          <p:cNvPr id="19462" name="Picture 2" descr="Community.jp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634307" y="1557366"/>
            <a:ext cx="1978025"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82625" y="5717065"/>
            <a:ext cx="3802877" cy="307777"/>
          </a:xfrm>
          <a:prstGeom prst="rect">
            <a:avLst/>
          </a:prstGeom>
          <a:noFill/>
        </p:spPr>
        <p:txBody>
          <a:bodyPr wrap="square" rtlCol="0">
            <a:spAutoFit/>
          </a:bodyPr>
          <a:lstStyle/>
          <a:p>
            <a:pPr algn="ctr"/>
            <a:r>
              <a:rPr lang="en-US" sz="1400" b="1" dirty="0" smtClean="0">
                <a:solidFill>
                  <a:srgbClr val="063663"/>
                </a:solidFill>
              </a:rPr>
              <a:t>*with Elsik Lab. University of Missouri.</a:t>
            </a:r>
            <a:endParaRPr lang="en-US" sz="1400" b="1" dirty="0">
              <a:solidFill>
                <a:srgbClr val="063663"/>
              </a:solidFill>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Title 8"/>
          <p:cNvSpPr>
            <a:spLocks noGrp="1"/>
          </p:cNvSpPr>
          <p:nvPr>
            <p:ph type="title"/>
          </p:nvPr>
        </p:nvSpPr>
        <p:spPr/>
        <p:txBody>
          <a:bodyPr/>
          <a:lstStyle/>
          <a:p>
            <a:r>
              <a:rPr lang="en-US" dirty="0">
                <a:latin typeface="Arial" charset="0"/>
                <a:ea typeface="ＭＳ Ｐゴシック" charset="0"/>
                <a:cs typeface="ＭＳ Ｐゴシック" charset="0"/>
              </a:rPr>
              <a:t>What is </a:t>
            </a:r>
            <a:r>
              <a:rPr lang="en-US" dirty="0" smtClean="0">
                <a:latin typeface="Arial" charset="0"/>
                <a:ea typeface="ＭＳ Ｐゴシック" charset="0"/>
                <a:cs typeface="ＭＳ Ｐゴシック" charset="0"/>
              </a:rPr>
              <a:t>Apollo</a:t>
            </a:r>
            <a:r>
              <a:rPr lang="en-US" dirty="0">
                <a:latin typeface="Arial" charset="0"/>
                <a:ea typeface="ＭＳ Ｐゴシック" charset="0"/>
                <a:cs typeface="ＭＳ Ｐゴシック" charset="0"/>
              </a:rPr>
              <a:t>?</a:t>
            </a:r>
          </a:p>
        </p:txBody>
      </p:sp>
      <p:sp>
        <p:nvSpPr>
          <p:cNvPr id="15363" name="Content Placeholder 9"/>
          <p:cNvSpPr>
            <a:spLocks noGrp="1"/>
          </p:cNvSpPr>
          <p:nvPr>
            <p:ph idx="1"/>
          </p:nvPr>
        </p:nvSpPr>
        <p:spPr bwMode="auto">
          <a:xfrm>
            <a:off x="570954" y="1260531"/>
            <a:ext cx="8051614" cy="288718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Arial" charset="0"/>
              <a:buChar char="•"/>
            </a:pPr>
            <a:r>
              <a:rPr lang="en-US" dirty="0" smtClean="0">
                <a:latin typeface="Arial" charset="0"/>
                <a:ea typeface="ＭＳ Ｐゴシック" charset="0"/>
                <a:cs typeface="ＭＳ Ｐゴシック" charset="0"/>
              </a:rPr>
              <a:t>Apollo is a genomic </a:t>
            </a:r>
            <a:r>
              <a:rPr lang="en-US" dirty="0">
                <a:latin typeface="Arial" charset="0"/>
                <a:ea typeface="ＭＳ Ｐゴシック" charset="0"/>
                <a:cs typeface="ＭＳ Ｐゴシック" charset="0"/>
              </a:rPr>
              <a:t>annotation editing platform</a:t>
            </a:r>
            <a:r>
              <a:rPr lang="en-US" dirty="0">
                <a:latin typeface="Arial" charset="0"/>
                <a:ea typeface="ＭＳ Ｐゴシック" charset="0"/>
              </a:rPr>
              <a:t>.</a:t>
            </a:r>
          </a:p>
          <a:p>
            <a:pPr marL="231775" lvl="2" indent="0">
              <a:buFont typeface="Lucida Grande" charset="0"/>
              <a:buNone/>
            </a:pPr>
            <a:r>
              <a:rPr lang="en-US" i="1" dirty="0" smtClean="0">
                <a:latin typeface="Calibri" charset="0"/>
                <a:ea typeface="ＭＳ Ｐゴシック" charset="0"/>
                <a:cs typeface="Calibri" charset="0"/>
              </a:rPr>
              <a:t/>
            </a:r>
            <a:br>
              <a:rPr lang="en-US" i="1" dirty="0" smtClean="0">
                <a:latin typeface="Calibri" charset="0"/>
                <a:ea typeface="ＭＳ Ｐゴシック" charset="0"/>
                <a:cs typeface="Calibri" charset="0"/>
              </a:rPr>
            </a:br>
            <a:r>
              <a:rPr lang="en-US" i="1" dirty="0" smtClean="0">
                <a:latin typeface="Calibri" charset="0"/>
                <a:ea typeface="ＭＳ Ｐゴシック" charset="0"/>
                <a:cs typeface="Calibri" charset="0"/>
              </a:rPr>
              <a:t>To </a:t>
            </a:r>
            <a:r>
              <a:rPr lang="en-US" i="1" dirty="0">
                <a:latin typeface="Calibri" charset="0"/>
                <a:ea typeface="ＭＳ Ｐゴシック" charset="0"/>
                <a:cs typeface="Calibri" charset="0"/>
              </a:rPr>
              <a:t>modify </a:t>
            </a:r>
            <a:r>
              <a:rPr lang="en-US" i="1" dirty="0" smtClean="0">
                <a:latin typeface="Calibri" charset="0"/>
                <a:ea typeface="ＭＳ Ｐゴシック" charset="0"/>
                <a:cs typeface="Calibri" charset="0"/>
              </a:rPr>
              <a:t>and refine </a:t>
            </a:r>
            <a:r>
              <a:rPr lang="en-US" i="1" dirty="0">
                <a:latin typeface="Calibri" charset="0"/>
                <a:ea typeface="ＭＳ Ｐゴシック" charset="0"/>
                <a:cs typeface="Calibri" charset="0"/>
              </a:rPr>
              <a:t>the precise location and structure of the genome elements that predictive algorithms </a:t>
            </a:r>
            <a:r>
              <a:rPr lang="en-US" i="1" dirty="0" smtClean="0">
                <a:latin typeface="Calibri" charset="0"/>
                <a:ea typeface="ＭＳ Ｐゴシック" charset="0"/>
                <a:cs typeface="Calibri" charset="0"/>
              </a:rPr>
              <a:t>cannot </a:t>
            </a:r>
            <a:r>
              <a:rPr lang="en-US" i="1" dirty="0">
                <a:latin typeface="Calibri" charset="0"/>
                <a:ea typeface="ＭＳ Ｐゴシック" charset="0"/>
                <a:cs typeface="Calibri" charset="0"/>
              </a:rPr>
              <a:t>yet resolve automatically</a:t>
            </a:r>
            <a:r>
              <a:rPr lang="en-US" dirty="0">
                <a:latin typeface="Arial" charset="0"/>
                <a:ea typeface="ＭＳ Ｐゴシック" charset="0"/>
              </a:rPr>
              <a:t>.</a:t>
            </a:r>
          </a:p>
          <a:p>
            <a:pPr marL="231775" lvl="2" indent="0">
              <a:buFont typeface="Lucida Grande" charset="0"/>
              <a:buNone/>
            </a:pPr>
            <a:endParaRPr lang="en-US" sz="2200" dirty="0">
              <a:latin typeface="Arial" charset="0"/>
              <a:ea typeface="ＭＳ Ｐゴシック" charset="0"/>
            </a:endParaRPr>
          </a:p>
        </p:txBody>
      </p:sp>
      <p:sp>
        <p:nvSpPr>
          <p:cNvPr id="1536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24DB4452-2AC7-7E4A-8020-A5936F3D9514}" type="slidenum">
              <a:rPr lang="en-US" sz="600">
                <a:solidFill>
                  <a:srgbClr val="898989"/>
                </a:solidFill>
              </a:rPr>
              <a:pPr/>
              <a:t>8</a:t>
            </a:fld>
            <a:endParaRPr lang="en-US" sz="600" dirty="0">
              <a:solidFill>
                <a:srgbClr val="898989"/>
              </a:solidFill>
            </a:endParaRPr>
          </a:p>
        </p:txBody>
      </p:sp>
      <p:sp>
        <p:nvSpPr>
          <p:cNvPr id="15365" name="Footer Placeholder 4"/>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600" dirty="0">
                <a:solidFill>
                  <a:srgbClr val="898989"/>
                </a:solidFill>
              </a:rPr>
              <a:t>2. Community-based curation.</a:t>
            </a:r>
          </a:p>
        </p:txBody>
      </p:sp>
      <p:pic>
        <p:nvPicPr>
          <p:cNvPr id="15367" name="Picture 1" descr="ApolloLogo-letter.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953132" y="3520436"/>
            <a:ext cx="1085850"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Screen shot 2013-03-17 at 12.17.19 PM.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0343" y="3439976"/>
            <a:ext cx="3860252" cy="2487377"/>
          </a:xfrm>
          <a:prstGeom prst="rect">
            <a:avLst/>
          </a:prstGeom>
        </p:spPr>
      </p:pic>
      <p:sp>
        <p:nvSpPr>
          <p:cNvPr id="3" name="TextBox 2"/>
          <p:cNvSpPr txBox="1"/>
          <p:nvPr/>
        </p:nvSpPr>
        <p:spPr>
          <a:xfrm>
            <a:off x="5138585" y="4916672"/>
            <a:ext cx="2714944" cy="954107"/>
          </a:xfrm>
          <a:prstGeom prst="rect">
            <a:avLst/>
          </a:prstGeom>
          <a:noFill/>
        </p:spPr>
        <p:txBody>
          <a:bodyPr wrap="square" rtlCol="0">
            <a:spAutoFit/>
          </a:bodyPr>
          <a:lstStyle/>
          <a:p>
            <a:pPr algn="ctr"/>
            <a:r>
              <a:rPr lang="en-US" sz="1400" dirty="0" smtClean="0"/>
              <a:t>Find more about Web Apollo at</a:t>
            </a:r>
            <a:r>
              <a:rPr lang="en-US" sz="1400" dirty="0"/>
              <a:t/>
            </a:r>
            <a:br>
              <a:rPr lang="en-US" sz="1400" dirty="0"/>
            </a:br>
            <a:r>
              <a:rPr lang="en-US" sz="1400" dirty="0">
                <a:hlinkClick r:id="rId5"/>
              </a:rPr>
              <a:t>http://</a:t>
            </a:r>
            <a:r>
              <a:rPr lang="en-US" sz="1400" dirty="0" smtClean="0">
                <a:hlinkClick r:id="rId5"/>
              </a:rPr>
              <a:t>GenomeArchitect.org</a:t>
            </a:r>
            <a:r>
              <a:rPr lang="en-US" sz="1400" dirty="0" smtClean="0"/>
              <a:t> </a:t>
            </a:r>
            <a:r>
              <a:rPr lang="en-US" sz="1400" dirty="0"/>
              <a:t/>
            </a:r>
            <a:br>
              <a:rPr lang="en-US" sz="1400" dirty="0"/>
            </a:br>
            <a:r>
              <a:rPr lang="en-US" sz="1400" dirty="0" smtClean="0"/>
              <a:t>and </a:t>
            </a:r>
            <a:br>
              <a:rPr lang="en-US" sz="1400" dirty="0" smtClean="0"/>
            </a:br>
            <a:r>
              <a:rPr lang="en-US" sz="1400" i="1" u="sng" dirty="0" smtClean="0">
                <a:solidFill>
                  <a:srgbClr val="3C8C93"/>
                </a:solidFill>
              </a:rPr>
              <a:t>Genome </a:t>
            </a:r>
            <a:r>
              <a:rPr lang="en-US" sz="1400" i="1" u="sng" dirty="0">
                <a:solidFill>
                  <a:srgbClr val="3C8C93"/>
                </a:solidFill>
              </a:rPr>
              <a:t>Biol</a:t>
            </a:r>
            <a:r>
              <a:rPr lang="en-US" sz="1400" u="sng" dirty="0">
                <a:solidFill>
                  <a:srgbClr val="3C8C93"/>
                </a:solidFill>
              </a:rPr>
              <a:t> 14:R93.</a:t>
            </a:r>
            <a:r>
              <a:rPr lang="en-US" sz="1400" dirty="0">
                <a:solidFill>
                  <a:srgbClr val="3C8C93"/>
                </a:solidFill>
              </a:rPr>
              <a:t> </a:t>
            </a:r>
            <a:r>
              <a:rPr lang="en-US" sz="1400" dirty="0"/>
              <a:t>(2013</a:t>
            </a:r>
            <a:r>
              <a:rPr lang="en-US" sz="1400" dirty="0" smtClean="0"/>
              <a:t>).</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descr="Web-Apollo-home-image5.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882236" y="2870670"/>
            <a:ext cx="4046371" cy="322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2625" y="394030"/>
            <a:ext cx="7781925" cy="1143000"/>
          </a:xfrm>
        </p:spPr>
        <p:txBody>
          <a:bodyPr/>
          <a:lstStyle/>
          <a:p>
            <a:r>
              <a:rPr lang="en-US" dirty="0" smtClean="0"/>
              <a:t>Web Apollo improves the</a:t>
            </a:r>
            <a:br>
              <a:rPr lang="en-US" dirty="0" smtClean="0"/>
            </a:br>
            <a:r>
              <a:rPr lang="en-US" dirty="0" smtClean="0"/>
              <a:t>manual annotation environment</a:t>
            </a:r>
            <a:endParaRPr lang="en-US" dirty="0"/>
          </a:p>
        </p:txBody>
      </p:sp>
      <p:sp>
        <p:nvSpPr>
          <p:cNvPr id="3" name="Content Placeholder 2"/>
          <p:cNvSpPr>
            <a:spLocks noGrp="1"/>
          </p:cNvSpPr>
          <p:nvPr>
            <p:ph idx="1"/>
          </p:nvPr>
        </p:nvSpPr>
        <p:spPr>
          <a:xfrm>
            <a:off x="682625" y="1566097"/>
            <a:ext cx="7508813" cy="4788576"/>
          </a:xfrm>
        </p:spPr>
        <p:txBody>
          <a:bodyPr/>
          <a:lstStyle/>
          <a:p>
            <a:pPr marL="342900" lvl="1" indent="-342900">
              <a:spcBef>
                <a:spcPts val="1200"/>
              </a:spcBef>
              <a:buSzTx/>
            </a:pPr>
            <a:r>
              <a:rPr lang="en-US" sz="2200" dirty="0" smtClean="0">
                <a:latin typeface="Arial" charset="0"/>
                <a:ea typeface="ＭＳ Ｐゴシック" charset="0"/>
              </a:rPr>
              <a:t>Allows for intuitive </a:t>
            </a:r>
            <a:r>
              <a:rPr lang="en-US" sz="2200" dirty="0">
                <a:latin typeface="Arial" charset="0"/>
                <a:ea typeface="ＭＳ Ｐゴシック" charset="0"/>
              </a:rPr>
              <a:t>annotation creation and </a:t>
            </a:r>
            <a:r>
              <a:rPr lang="en-US" sz="2200" dirty="0" smtClean="0">
                <a:latin typeface="Arial" charset="0"/>
                <a:ea typeface="ＭＳ Ｐゴシック" charset="0"/>
              </a:rPr>
              <a:t>editing</a:t>
            </a:r>
            <a:r>
              <a:rPr lang="en-US" sz="2200" dirty="0">
                <a:latin typeface="Arial" charset="0"/>
                <a:ea typeface="ＭＳ Ｐゴシック" charset="0"/>
              </a:rPr>
              <a:t> </a:t>
            </a:r>
            <a:r>
              <a:rPr lang="en-US" sz="2200" dirty="0" smtClean="0">
                <a:latin typeface="Arial" charset="0"/>
                <a:ea typeface="ＭＳ Ｐゴシック" charset="0"/>
              </a:rPr>
              <a:t>with gestures </a:t>
            </a:r>
            <a:r>
              <a:rPr lang="en-US" sz="2200" dirty="0">
                <a:latin typeface="Arial" charset="0"/>
                <a:ea typeface="ＭＳ Ｐゴシック" charset="0"/>
              </a:rPr>
              <a:t>and pull-down menus to </a:t>
            </a:r>
            <a:r>
              <a:rPr lang="en-US" sz="2200" dirty="0" smtClean="0">
                <a:latin typeface="Arial" charset="0"/>
                <a:ea typeface="ＭＳ Ｐゴシック" charset="0"/>
              </a:rPr>
              <a:t>create and modify coding genes and regulatory elements, insert comments</a:t>
            </a:r>
            <a:r>
              <a:rPr lang="en-US" sz="2200" dirty="0">
                <a:latin typeface="Arial" charset="0"/>
                <a:ea typeface="ＭＳ Ｐゴシック" charset="0"/>
              </a:rPr>
              <a:t> </a:t>
            </a:r>
            <a:r>
              <a:rPr lang="en-US" sz="2200" dirty="0" smtClean="0">
                <a:latin typeface="Arial" charset="0"/>
                <a:ea typeface="ＭＳ Ｐゴシック" charset="0"/>
              </a:rPr>
              <a:t>(CV</a:t>
            </a:r>
            <a:r>
              <a:rPr lang="en-US" sz="2200" dirty="0">
                <a:latin typeface="Arial" charset="0"/>
                <a:ea typeface="ＭＳ Ｐゴシック" charset="0"/>
              </a:rPr>
              <a:t>, freeform text), etc.</a:t>
            </a:r>
          </a:p>
          <a:p>
            <a:pPr marL="342900" lvl="1" indent="-342900">
              <a:spcBef>
                <a:spcPts val="1200"/>
              </a:spcBef>
              <a:buSzTx/>
            </a:pPr>
            <a:r>
              <a:rPr lang="en-US" sz="2200" dirty="0">
                <a:latin typeface="Arial" charset="0"/>
                <a:ea typeface="ＭＳ Ｐゴシック" charset="0"/>
              </a:rPr>
              <a:t>Browser-based, plugin for </a:t>
            </a:r>
            <a:r>
              <a:rPr lang="en-US" sz="2200" dirty="0" err="1">
                <a:latin typeface="Arial" charset="0"/>
                <a:ea typeface="ＭＳ Ｐゴシック" charset="0"/>
              </a:rPr>
              <a:t>JBrowse</a:t>
            </a:r>
            <a:r>
              <a:rPr lang="en-US" sz="2200" dirty="0">
                <a:latin typeface="Arial" charset="0"/>
                <a:ea typeface="ＭＳ Ｐゴシック" charset="0"/>
              </a:rPr>
              <a:t>.</a:t>
            </a:r>
          </a:p>
          <a:p>
            <a:pPr marL="342900" lvl="1" indent="-342900">
              <a:spcBef>
                <a:spcPts val="1200"/>
              </a:spcBef>
              <a:buSzTx/>
            </a:pPr>
            <a:r>
              <a:rPr lang="en-US" sz="2200" dirty="0" smtClean="0">
                <a:latin typeface="Arial" charset="0"/>
                <a:ea typeface="ＭＳ Ｐゴシック" charset="0"/>
              </a:rPr>
              <a:t>Edits </a:t>
            </a:r>
            <a:r>
              <a:rPr lang="en-US" sz="2200" dirty="0">
                <a:latin typeface="Arial" charset="0"/>
                <a:ea typeface="ＭＳ Ｐゴシック" charset="0"/>
              </a:rPr>
              <a:t>in one </a:t>
            </a:r>
            <a:r>
              <a:rPr lang="en-US" sz="2200" dirty="0" smtClean="0">
                <a:latin typeface="Arial" charset="0"/>
                <a:ea typeface="ＭＳ Ｐゴシック" charset="0"/>
              </a:rPr>
              <a:t>client </a:t>
            </a:r>
            <a:r>
              <a:rPr lang="en-US" sz="2200" dirty="0">
                <a:latin typeface="Arial" charset="0"/>
                <a:ea typeface="ＭＳ Ｐゴシック" charset="0"/>
              </a:rPr>
              <a:t>are </a:t>
            </a:r>
            <a:r>
              <a:rPr lang="en-US" sz="2200" dirty="0" smtClean="0">
                <a:latin typeface="Arial" charset="0"/>
                <a:ea typeface="ＭＳ Ｐゴシック" charset="0"/>
              </a:rPr>
              <a:t>instantly </a:t>
            </a:r>
            <a:br>
              <a:rPr lang="en-US" sz="2200" dirty="0" smtClean="0">
                <a:latin typeface="Arial" charset="0"/>
                <a:ea typeface="ＭＳ Ｐゴシック" charset="0"/>
              </a:rPr>
            </a:br>
            <a:r>
              <a:rPr lang="en-US" sz="2200" dirty="0" smtClean="0">
                <a:latin typeface="Arial" charset="0"/>
                <a:ea typeface="ＭＳ Ｐゴシック" charset="0"/>
              </a:rPr>
              <a:t>pushed to all other clients.</a:t>
            </a:r>
          </a:p>
          <a:p>
            <a:pPr marL="342900" lvl="1" indent="-342900">
              <a:spcBef>
                <a:spcPts val="1200"/>
              </a:spcBef>
              <a:buSzTx/>
            </a:pPr>
            <a:r>
              <a:rPr lang="en-US" sz="2200" dirty="0">
                <a:latin typeface="Arial" charset="0"/>
                <a:ea typeface="ＭＳ Ｐゴシック" charset="0"/>
              </a:rPr>
              <a:t>Customizable rules and </a:t>
            </a:r>
            <a:br>
              <a:rPr lang="en-US" sz="2200" dirty="0">
                <a:latin typeface="Arial" charset="0"/>
                <a:ea typeface="ＭＳ Ｐゴシック" charset="0"/>
              </a:rPr>
            </a:br>
            <a:r>
              <a:rPr lang="en-US" sz="2200" dirty="0" smtClean="0">
                <a:latin typeface="Arial" charset="0"/>
                <a:ea typeface="ＭＳ Ｐゴシック" charset="0"/>
              </a:rPr>
              <a:t>appearance.</a:t>
            </a:r>
          </a:p>
        </p:txBody>
      </p:sp>
      <p:sp>
        <p:nvSpPr>
          <p:cNvPr id="5" name="Slide Number Placeholder 4"/>
          <p:cNvSpPr>
            <a:spLocks noGrp="1"/>
          </p:cNvSpPr>
          <p:nvPr>
            <p:ph type="sldNum" sz="quarter" idx="11"/>
          </p:nvPr>
        </p:nvSpPr>
        <p:spPr/>
        <p:txBody>
          <a:bodyPr/>
          <a:lstStyle/>
          <a:p>
            <a:pPr>
              <a:defRPr/>
            </a:pPr>
            <a:fld id="{FE84A2BA-7E53-9E4C-9F94-3E442F04675F}" type="slidenum">
              <a:rPr lang="en-US" smtClean="0"/>
              <a:pPr>
                <a:defRPr/>
              </a:pPr>
              <a:t>9</a:t>
            </a:fld>
            <a:endParaRPr lang="en-US" dirty="0"/>
          </a:p>
        </p:txBody>
      </p:sp>
      <p:sp>
        <p:nvSpPr>
          <p:cNvPr id="7" name="Footer Placeholder 4"/>
          <p:cNvSpPr>
            <a:spLocks noGrp="1"/>
          </p:cNvSpPr>
          <p:nvPr>
            <p:ph type="ftr" sz="quarter" idx="10"/>
          </p:nvPr>
        </p:nvSpPr>
        <p:spPr bwMode="auto">
          <a:xfrm>
            <a:off x="592138"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600" dirty="0">
                <a:solidFill>
                  <a:srgbClr val="898989"/>
                </a:solidFill>
              </a:rPr>
              <a:t>2. Community-based curation.</a:t>
            </a:r>
          </a:p>
        </p:txBody>
      </p:sp>
    </p:spTree>
    <p:extLst>
      <p:ext uri="{BB962C8B-B14F-4D97-AF65-F5344CB8AC3E}">
        <p14:creationId xmlns:p14="http://schemas.microsoft.com/office/powerpoint/2010/main" val="40343253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unoz-Torres_sbvIMPROVER-103113">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Munoz-Torres_sbvIMPROVER-103113.pot</Template>
  <TotalTime>9818</TotalTime>
  <Words>1438</Words>
  <Application>Microsoft Macintosh PowerPoint</Application>
  <PresentationFormat>On-screen Show (4:3)</PresentationFormat>
  <Paragraphs>180</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Munoz-Torres_sbvIMPROVER-103113</vt:lpstr>
      <vt:lpstr>Three’s a crowd-source: Observations on Collaborative Genome Annotation. </vt:lpstr>
      <vt:lpstr>Outline</vt:lpstr>
      <vt:lpstr>Automated Genome Annotation</vt:lpstr>
      <vt:lpstr>Curation [manual genome annotation editing]</vt:lpstr>
      <vt:lpstr>Curators strive to achieve precise biological fidelity.</vt:lpstr>
      <vt:lpstr>Crowd-sourcing Genome Curation</vt:lpstr>
      <vt:lpstr>Dispersed, community-based manual annotation efforts.</vt:lpstr>
      <vt:lpstr>What is Apollo?</vt:lpstr>
      <vt:lpstr>Web Apollo improves the manual annotation environment</vt:lpstr>
      <vt:lpstr>Has the collaborative nature of manual annotation efforts influenced research productivity and the quality of downstream analyses?</vt:lpstr>
      <vt:lpstr>Working together was helpful and automated annotations were improved.</vt:lpstr>
      <vt:lpstr>The work of groups of communities led to new insights.</vt:lpstr>
      <vt:lpstr>New sequencing technologies pose additional challenges.</vt:lpstr>
      <vt:lpstr>Other lessons learned</vt:lpstr>
      <vt:lpstr>The power behind community-based curation of biological data.</vt:lpstr>
      <vt:lpstr>Thanks!</vt:lpstr>
    </vt:vector>
  </TitlesOfParts>
  <Company>LBNL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teid05</dc:creator>
  <cp:lastModifiedBy>Monica Munoz-Torres</cp:lastModifiedBy>
  <cp:revision>1228</cp:revision>
  <cp:lastPrinted>2014-04-04T20:38:31Z</cp:lastPrinted>
  <dcterms:created xsi:type="dcterms:W3CDTF">2011-03-24T16:28:04Z</dcterms:created>
  <dcterms:modified xsi:type="dcterms:W3CDTF">2014-04-04T21:11:30Z</dcterms:modified>
</cp:coreProperties>
</file>