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74" r:id="rId5"/>
    <p:sldId id="276" r:id="rId6"/>
    <p:sldId id="277" r:id="rId7"/>
    <p:sldId id="278" r:id="rId8"/>
    <p:sldId id="259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16" autoAdjust="0"/>
  </p:normalViewPr>
  <p:slideViewPr>
    <p:cSldViewPr snapToGrid="0" snapToObjects="1">
      <p:cViewPr>
        <p:scale>
          <a:sx n="99" d="100"/>
          <a:sy n="99" d="100"/>
        </p:scale>
        <p:origin x="-1008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4B23-5294-E646-9606-B8676FD1C660}" type="datetimeFigureOut">
              <a:rPr lang="en-US" smtClean="0"/>
              <a:pPr/>
              <a:t>22/01/17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017F-2324-1547-A331-8659BF1A7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1423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variant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397" y="3886200"/>
            <a:ext cx="709381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Dr. Dennis Wang</a:t>
            </a:r>
          </a:p>
          <a:p>
            <a:r>
              <a:rPr lang="en-US" dirty="0" smtClean="0"/>
              <a:t>Adapted from Lucy Crooks’ 2016 lecture</a:t>
            </a:r>
          </a:p>
        </p:txBody>
      </p:sp>
    </p:spTree>
    <p:extLst>
      <p:ext uri="{BB962C8B-B14F-4D97-AF65-F5344CB8AC3E}">
        <p14:creationId xmlns:p14="http://schemas.microsoft.com/office/powerpoint/2010/main" val="133196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Identify key variants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13" y="1525297"/>
            <a:ext cx="7097472" cy="3052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2501" y="5273890"/>
            <a:ext cx="305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Diagnostics</a:t>
            </a:r>
          </a:p>
          <a:p>
            <a:r>
              <a:rPr lang="en-US" dirty="0" smtClean="0"/>
              <a:t>Small set of </a:t>
            </a:r>
            <a:r>
              <a:rPr lang="en-US" dirty="0" smtClean="0"/>
              <a:t>variants</a:t>
            </a:r>
            <a:r>
              <a:rPr lang="en-US" dirty="0" smtClean="0"/>
              <a:t> </a:t>
            </a:r>
            <a:r>
              <a:rPr lang="en-US" dirty="0" smtClean="0"/>
              <a:t>connected to specific disease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8550" y="5144310"/>
            <a:ext cx="305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Research</a:t>
            </a:r>
          </a:p>
          <a:p>
            <a:r>
              <a:rPr lang="en-US" dirty="0" smtClean="0"/>
              <a:t>Large set of </a:t>
            </a:r>
            <a:r>
              <a:rPr lang="en-US" dirty="0" smtClean="0"/>
              <a:t>variants</a:t>
            </a:r>
            <a:r>
              <a:rPr lang="en-US" dirty="0" smtClean="0"/>
              <a:t> </a:t>
            </a:r>
            <a:r>
              <a:rPr lang="en-US" dirty="0" smtClean="0"/>
              <a:t>describing the biological pathway or mechanism to disease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1471" y="5144310"/>
            <a:ext cx="0" cy="1200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Identify key variants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218" y="1742930"/>
            <a:ext cx="7779582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1. What is the type of disease?</a:t>
            </a:r>
          </a:p>
          <a:p>
            <a:pPr marL="285750" indent="-285750" algn="ctr">
              <a:buFont typeface="Arial"/>
              <a:buChar char="•"/>
            </a:pPr>
            <a:endParaRPr lang="en-US" sz="2800" dirty="0" smtClean="0"/>
          </a:p>
          <a:p>
            <a:pPr algn="ctr"/>
            <a:r>
              <a:rPr lang="en-US" sz="2800" dirty="0" smtClean="0"/>
              <a:t>2. What type of mutation is present?</a:t>
            </a:r>
          </a:p>
          <a:p>
            <a:pPr marL="285750" indent="-285750" algn="ctr">
              <a:buFont typeface="Arial"/>
              <a:buChar char="•"/>
            </a:pPr>
            <a:endParaRPr lang="en-US" sz="2800" dirty="0"/>
          </a:p>
          <a:p>
            <a:pPr algn="ctr"/>
            <a:r>
              <a:rPr lang="en-US" sz="2800" dirty="0" smtClean="0"/>
              <a:t>3. Where is the mutation found?</a:t>
            </a:r>
          </a:p>
          <a:p>
            <a:pPr marL="285750" indent="-285750" algn="ctr">
              <a:buFont typeface="Arial"/>
              <a:buChar char="•"/>
            </a:pPr>
            <a:endParaRPr lang="en-US" sz="2800" dirty="0"/>
          </a:p>
          <a:p>
            <a:pPr algn="ctr"/>
            <a:r>
              <a:rPr lang="en-US" sz="2800" dirty="0" smtClean="0"/>
              <a:t>4. Is the mutation expressed?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5. How frequent is it?</a:t>
            </a:r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6. What does it do?</a:t>
            </a: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203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Identify key 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2615" y="2163978"/>
            <a:ext cx="68940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Aspects of this process are referred to as: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Variant annotation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Get more information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Variant interpretation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Integrate the information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Variant </a:t>
            </a:r>
            <a:r>
              <a:rPr lang="en-US" sz="2400" b="1" dirty="0" err="1" smtClean="0"/>
              <a:t>prioritisation</a:t>
            </a:r>
            <a:endParaRPr lang="en-US" sz="2400" b="1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Link to to clinical and functional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45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533" y="1608480"/>
            <a:ext cx="72568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Sequencing generates some dirty data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GC rich regions are problematic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Lots of data and many steps (algorithmic)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Need bioinformatics skills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Need reproducibility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Subjective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Be quantitative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There are best practices!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Can be expensive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High requirements for computer processing and storage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Data from 1 </a:t>
            </a:r>
            <a:r>
              <a:rPr lang="en-US" sz="2000" dirty="0" err="1" smtClean="0"/>
              <a:t>HiSeq</a:t>
            </a:r>
            <a:r>
              <a:rPr lang="en-US" sz="2000" dirty="0" smtClean="0"/>
              <a:t> run equivalent to 48 HD </a:t>
            </a:r>
            <a:r>
              <a:rPr lang="en-US" sz="2000" dirty="0" smtClean="0"/>
              <a:t>movies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Need to connect the right people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099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Cloud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23" y="1417638"/>
            <a:ext cx="5909178" cy="4431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409" y="6226330"/>
            <a:ext cx="6777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will use Google Drive, Classroom, Embassy, Galaxy,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528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What are variants and How are they identified?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1720003"/>
            <a:ext cx="7677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DNA Variants</a:t>
            </a:r>
          </a:p>
          <a:p>
            <a:pPr marL="285750" indent="-285750">
              <a:buFont typeface="Arial"/>
              <a:buChar char="•"/>
            </a:pPr>
            <a:endParaRPr lang="en-US" b="1" u="sng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Human DNA has approx. 6,000,000,000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humans are are 99.9% identical at the base level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6 million bases can be different between normal healthy individuals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Plus thousands of bases that can be different between cells of an individual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173" y="4278455"/>
            <a:ext cx="15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143609"/>
            <a:ext cx="39428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Omics</a:t>
            </a:r>
            <a:r>
              <a:rPr lang="en-US" b="1" u="sng" dirty="0" smtClean="0"/>
              <a:t> techniques to identify mutations</a:t>
            </a:r>
          </a:p>
          <a:p>
            <a:endParaRPr lang="en-US" b="1" u="sng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Digestion/gel separation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Sanger sequencing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Targeted sequencing (NGS)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Whole </a:t>
            </a:r>
            <a:r>
              <a:rPr lang="en-US" b="1" dirty="0" err="1" smtClean="0"/>
              <a:t>exome</a:t>
            </a:r>
            <a:r>
              <a:rPr lang="en-US" b="1" dirty="0" smtClean="0"/>
              <a:t> sequencing (NGS)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Whole genome sequencing (NGS)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RNA-sequencing (NGS)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ChIP</a:t>
            </a:r>
            <a:r>
              <a:rPr lang="en-US" dirty="0" smtClean="0"/>
              <a:t>-sequencing (NGS)</a:t>
            </a:r>
          </a:p>
          <a:p>
            <a:endParaRPr lang="en-US" b="1" u="sng" dirty="0" smtClean="0"/>
          </a:p>
          <a:p>
            <a:pPr marL="285750" indent="-285750">
              <a:buFont typeface="Arial"/>
              <a:buChar char="•"/>
            </a:pPr>
            <a:endParaRPr lang="en-US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69" y="866240"/>
            <a:ext cx="3197589" cy="2211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76" y="949583"/>
            <a:ext cx="742573" cy="1540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24" y="4278455"/>
            <a:ext cx="4525336" cy="24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5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get from reads to identifying the genetic change that has caused a patient’s disease?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82307" y="2967335"/>
            <a:ext cx="5579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Variant analysis!</a:t>
            </a:r>
            <a:endParaRPr lang="en-GB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551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81"/>
            <a:ext cx="8229600" cy="1143000"/>
          </a:xfrm>
        </p:spPr>
        <p:txBody>
          <a:bodyPr/>
          <a:lstStyle/>
          <a:p>
            <a:r>
              <a:rPr lang="en-CA" dirty="0" smtClean="0"/>
              <a:t>Clinical </a:t>
            </a:r>
            <a:r>
              <a:rPr lang="en-CA" dirty="0" smtClean="0"/>
              <a:t>NGS Pipeline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92518" y="5380672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Samples also include fresh frozen tissue and lymph biopsies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Targeted sequencing panels are more often used </a:t>
            </a:r>
            <a:r>
              <a:rPr lang="en-CA" dirty="0" smtClean="0"/>
              <a:t>in the clinic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05" y="1183356"/>
            <a:ext cx="8786813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587440" y="5191793"/>
            <a:ext cx="239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Adapted from Chen et al. </a:t>
            </a:r>
            <a:r>
              <a:rPr lang="en-CA" sz="1000" dirty="0" err="1" smtClean="0"/>
              <a:t>Clin</a:t>
            </a:r>
            <a:r>
              <a:rPr lang="en-CA" sz="1000" dirty="0" smtClean="0"/>
              <a:t> Chem. 2015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23462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Alignment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" y="1417638"/>
            <a:ext cx="7891740" cy="48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5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a reference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892" y="1940573"/>
            <a:ext cx="774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Aligning to a reference is much easier than de novo genome assembly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original human genome reference was completed in 2003, taking 13 years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It is a mixture from several individuals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It is not a consensus!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951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2" y="2369816"/>
            <a:ext cx="7592053" cy="2646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013" y="1612968"/>
            <a:ext cx="8419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Look for differences from the reference (and normal sample) at each position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46839" y="5318329"/>
            <a:ext cx="7772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Depth/coverage = how many reads are aligned over the position</a:t>
            </a:r>
          </a:p>
          <a:p>
            <a:endParaRPr lang="en-US" sz="2000" dirty="0"/>
          </a:p>
          <a:p>
            <a:r>
              <a:rPr lang="en-US" sz="2000" dirty="0" smtClean="0"/>
              <a:t>Are there a significant number of reads?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230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79" y="274638"/>
            <a:ext cx="7686210" cy="6489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18276" y="665201"/>
            <a:ext cx="3422286" cy="287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6507" y="680319"/>
            <a:ext cx="3422286" cy="287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627" y="2737614"/>
            <a:ext cx="3422286" cy="287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9723" y="2767850"/>
            <a:ext cx="3422286" cy="287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1879" y="4854165"/>
            <a:ext cx="3422286" cy="287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18276" y="4869283"/>
            <a:ext cx="3422286" cy="287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Quality assessment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0622" y="1698002"/>
            <a:ext cx="756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4978" y="2067334"/>
            <a:ext cx="74642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Many quality scores are generated that can be used to filter reads or variants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Unclear which are most useful and how they relate to each other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Best is to have a “truth set” or “gold-standard” to filtering strategies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Have to strike a balance between missing true variants (sensitivity) against calling a variant by mistake (precision)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53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501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variant analysis</vt:lpstr>
      <vt:lpstr>What are variants and How are they identified? </vt:lpstr>
      <vt:lpstr>How do we get from reads to identifying the genetic change that has caused a patient’s disease?</vt:lpstr>
      <vt:lpstr>Clinical NGS Pipeline</vt:lpstr>
      <vt:lpstr>1. Alignment</vt:lpstr>
      <vt:lpstr>We use a reference</vt:lpstr>
      <vt:lpstr>2. Variant calling</vt:lpstr>
      <vt:lpstr>PowerPoint Presentation</vt:lpstr>
      <vt:lpstr>3. Quality assessment</vt:lpstr>
      <vt:lpstr>4. Identify key variants</vt:lpstr>
      <vt:lpstr>4. Identify key variants</vt:lpstr>
      <vt:lpstr>4. Identify key variants</vt:lpstr>
      <vt:lpstr>Challenges</vt:lpstr>
      <vt:lpstr>Use the Cloud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NGS</dc:title>
  <dc:creator>UOS</dc:creator>
  <cp:lastModifiedBy>Dennis</cp:lastModifiedBy>
  <cp:revision>33</cp:revision>
  <dcterms:created xsi:type="dcterms:W3CDTF">2016-10-13T12:15:31Z</dcterms:created>
  <dcterms:modified xsi:type="dcterms:W3CDTF">2017-01-22T23:16:34Z</dcterms:modified>
</cp:coreProperties>
</file>