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270" r:id="rId3"/>
    <p:sldId id="26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UOS Stephenson" panose="020705030800000200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FF00"/>
    <a:srgbClr val="00FF00"/>
    <a:srgbClr val="FF0000"/>
    <a:srgbClr val="0099CC"/>
    <a:srgbClr val="0099FF"/>
    <a:srgbClr val="336699"/>
    <a:srgbClr val="2A19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4DD4A0E-A071-47B5-98F1-36EABB00AA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287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E5BDD99-E0B0-45CF-86E5-0C12C94E08E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713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736B44-EACB-48E6-B7CC-FDC2D45B6ACD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UOS Stephenson" panose="020705030800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7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2B5FF0-1607-4D59-82E8-BB1EA98A054A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UOS Stephenson" panose="020705030800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4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anose="020705030800000200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FC2F16-E606-4929-8CC2-DFF45D4DB728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UOS Stephenson" panose="020705030800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425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229600" cy="1828800"/>
          </a:xfrm>
        </p:spPr>
        <p:txBody>
          <a:bodyPr anchor="ctr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876800"/>
            <a:ext cx="82296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8C24EF9A-BF82-46E1-B0D1-E30DDEAC2E90}" type="slidenum">
              <a:rPr lang="en-GB" altLang="en-US"/>
              <a:pPr/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459E5A-3667-46E1-B7B5-26682E39624C}" type="datetime1">
              <a:rPr lang="en-GB" altLang="en-US"/>
              <a:pPr>
                <a:defRPr/>
              </a:pPr>
              <a:t>22/01/17</a:t>
            </a:fld>
            <a:endParaRPr lang="en-GB" alt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293021"/>
            <a:ext cx="707897" cy="4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70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A9C82-3AB1-436C-91CF-CE7B793EE7F5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68B56-0CA7-4DFB-AA40-E9EAE5345E9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46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371600"/>
            <a:ext cx="20574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71600"/>
            <a:ext cx="60198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B104A-A348-4CDD-86FE-080EE3B8EC7A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3BB58-6DE4-4812-B886-7708599605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37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EC849-83EB-4095-8B62-07B5F114D052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5AC37-F7EE-4D09-9610-205BB837C0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02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28BBE-4E92-4B2E-9C6F-C30F1CA4714D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30EF6-6C13-413D-A541-8FA2732E885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86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7565F-3B61-4463-AF31-715DDB2FEEA7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B56F7-4D83-458B-97D3-4C8752BAF1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126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6A64D-9FA2-4D13-9558-2852C5F15463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B732B-1821-437D-A8A8-C7D0648FA8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28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1CAC8-2AA2-4946-B5D9-DF06D2EF0911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9BE69-2DCB-4A16-A002-FFEA19AA21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933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A7B6D-8FDC-4695-AFC1-B99D1D3554E6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9A25-F98D-42E0-BB63-92B1686EA2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19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1DDCA-63B1-486E-B18F-E4DBD20C7D52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FC36-6EEE-4012-8D0A-5E300A77711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615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F3568-7267-4092-AE65-62E8CB90008F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A7024-C831-4161-9BC7-310DE17BFF6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37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CCE3-0B7C-459F-9AFB-98D2A582A1E8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C68E2-A9D6-4963-AD86-963FE752274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900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71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23622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endParaRPr lang="en-GB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smtClean="0">
                <a:solidFill>
                  <a:srgbClr val="2A196F"/>
                </a:solidFill>
                <a:latin typeface="TUOS Blake" pitchFamily="34" charset="0"/>
              </a:defRPr>
            </a:lvl1pPr>
          </a:lstStyle>
          <a:p>
            <a:pPr>
              <a:defRPr/>
            </a:pPr>
            <a:fld id="{2D91F340-3415-405D-BFBD-BBC7A47627A3}" type="datetime1">
              <a:rPr lang="en-GB" altLang="en-US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smtClean="0">
                <a:solidFill>
                  <a:srgbClr val="2A196F"/>
                </a:solidFill>
                <a:latin typeface="TUOS Blake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solidFill>
                  <a:srgbClr val="2A196F"/>
                </a:solidFill>
              </a:defRPr>
            </a:lvl1pPr>
          </a:lstStyle>
          <a:p>
            <a:fld id="{ECDCD997-EA03-4A9E-BDE5-D283D892B907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1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425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293021"/>
            <a:ext cx="707897" cy="432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3200">
          <a:solidFill>
            <a:srgbClr val="2A196F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Font typeface="TUOS Stephenson" panose="02070503080000020004" pitchFamily="18" charset="0"/>
        <a:buChar char="•"/>
        <a:defRPr sz="2800">
          <a:solidFill>
            <a:srgbClr val="2A196F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A196F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TUOS Stephenson" panose="02070503080000020004" pitchFamily="18" charset="0"/>
        <a:defRPr sz="1400">
          <a:solidFill>
            <a:srgbClr val="2A196F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TUOS Stephenson" panose="02070503080000020004" pitchFamily="18" charset="0"/>
        <a:buChar char="•"/>
        <a:defRPr sz="900">
          <a:solidFill>
            <a:srgbClr val="2A196F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Overview of MED676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6482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Part of the MSc in Genomic Medicine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 – Variant interpretation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10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11072"/>
              </p:ext>
            </p:extLst>
          </p:nvPr>
        </p:nvGraphicFramePr>
        <p:xfrm>
          <a:off x="467544" y="2132856"/>
          <a:ext cx="8229600" cy="3650594"/>
        </p:xfrm>
        <a:graphic>
          <a:graphicData uri="http://schemas.openxmlformats.org/drawingml/2006/table">
            <a:tbl>
              <a:tblPr/>
              <a:tblGrid>
                <a:gridCol w="1151417"/>
                <a:gridCol w="387846"/>
                <a:gridCol w="5902526"/>
                <a:gridCol w="787811"/>
              </a:tblGrid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9:00 - 9:10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Quiz feedback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9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9:10 - 10:45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Variant annotation practical: annotating variants with different databases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Eran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10:45 - 11:00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630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11:00 - 12:00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Integration with clinical information (e.g. electronic health records)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Steve Wood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12:00 - 13:00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Lunch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344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13:00 - 13:45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Principles of biomedical ontologies (e.g. HPO, SNOMED, ICD) and their use for the annotation of GE clinical phenotypes, importance of semantic interoperability for data integration, HPO and the Monarch Inititive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Win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13:45 - 14:30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NGS Pipelines &amp; Best Practice in NHS Diagnostic Laboratories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14:30 - 14:45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14:45 - 15:00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Online quiz on sequence alignment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15:00 - 16:00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L/P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Variant Interpretation in a Clinical Laboratory (including Best Practice Guidelines)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Natalie/Matt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16:00 - 17:00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 Study on Interpretation of a Patient's Variants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Natalie/Matt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17:00 - 17:30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Q&amp;A and gathering feedback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Everyone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0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8229600" cy="762000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 – Downstream analysis and proposal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11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32414"/>
              </p:ext>
            </p:extLst>
          </p:nvPr>
        </p:nvGraphicFramePr>
        <p:xfrm>
          <a:off x="467544" y="2564904"/>
          <a:ext cx="8229600" cy="2346464"/>
        </p:xfrm>
        <a:graphic>
          <a:graphicData uri="http://schemas.openxmlformats.org/drawingml/2006/table">
            <a:tbl>
              <a:tblPr/>
              <a:tblGrid>
                <a:gridCol w="1151417"/>
                <a:gridCol w="387846"/>
                <a:gridCol w="5902526"/>
                <a:gridCol w="787811"/>
              </a:tblGrid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9:00 - 9:10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Quiz feedback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9:10 - 9:45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Increasing the depth of prognistic and diagnostic information: correlation with molecular signatures data and GWAS data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Eran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630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9:45-10:45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Step by step open discussion on content required for Clinical project write up and presentations + example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Janine / WIn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10:45 - 11:00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344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11:00 - 12:00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Principles of downstream functional analysis: Using enrichment and network building tools to improve understanding of function of the disease and to assist in variant prioritsation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12:00 - 13:00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Lunch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13:00 - 17:00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work period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Janine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8229600" cy="762000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 – Presenting your proposal outline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12</a:t>
            </a:fld>
            <a:endParaRPr lang="en-GB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74304"/>
              </p:ext>
            </p:extLst>
          </p:nvPr>
        </p:nvGraphicFramePr>
        <p:xfrm>
          <a:off x="539552" y="2564904"/>
          <a:ext cx="8229600" cy="2797335"/>
        </p:xfrm>
        <a:graphic>
          <a:graphicData uri="http://schemas.openxmlformats.org/drawingml/2006/table">
            <a:tbl>
              <a:tblPr/>
              <a:tblGrid>
                <a:gridCol w="1151417"/>
                <a:gridCol w="387846"/>
                <a:gridCol w="5013465"/>
                <a:gridCol w="1676872"/>
              </a:tblGrid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9:00-10:00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work period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70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10:00-12:00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Presentations from students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 / Matt / Eran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12:00 - 13:00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Lunch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70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13:00 - 14:30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Presentations from students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 / Matt / Eran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14:30 -14:45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70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14:45 - 17:00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Presentations from students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 / Matt / Eran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17:00 -17:30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Wrap-up and gather feedback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762000"/>
          </a:xfrm>
        </p:spPr>
        <p:txBody>
          <a:bodyPr/>
          <a:lstStyle/>
          <a:p>
            <a:r>
              <a:rPr lang="en-US" dirty="0" smtClean="0"/>
              <a:t>Questions &amp; Discussions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98645"/>
            <a:ext cx="7380312" cy="4761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600" y="1772816"/>
            <a:ext cx="264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https://</a:t>
            </a:r>
            <a:r>
              <a:rPr lang="en-US" sz="1400" dirty="0" err="1">
                <a:solidFill>
                  <a:srgbClr val="000000"/>
                </a:solidFill>
              </a:rPr>
              <a:t>classroom.google.com</a:t>
            </a:r>
            <a:r>
              <a:rPr lang="en-US" sz="120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9248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762000"/>
          </a:xfrm>
        </p:spPr>
        <p:txBody>
          <a:bodyPr/>
          <a:lstStyle/>
          <a:p>
            <a:r>
              <a:rPr lang="en-US" dirty="0" smtClean="0"/>
              <a:t>Bioinformatics community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100392" cy="369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916832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www,biostars.org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7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today’s material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278092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https://</a:t>
            </a:r>
            <a:r>
              <a:rPr lang="en-US" sz="3600" dirty="0" err="1">
                <a:solidFill>
                  <a:srgbClr val="000000"/>
                </a:solidFill>
              </a:rPr>
              <a:t>goo.gl</a:t>
            </a:r>
            <a:r>
              <a:rPr lang="en-US" sz="3600" dirty="0">
                <a:solidFill>
                  <a:srgbClr val="000000"/>
                </a:solidFill>
              </a:rPr>
              <a:t>/SCYTFV</a:t>
            </a:r>
          </a:p>
        </p:txBody>
      </p:sp>
    </p:spTree>
    <p:extLst>
      <p:ext uri="{BB962C8B-B14F-4D97-AF65-F5344CB8AC3E}">
        <p14:creationId xmlns:p14="http://schemas.microsoft.com/office/powerpoint/2010/main" val="258462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har char="•"/>
              <a:defRPr sz="32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buFont typeface="TUOS Stephenson" panose="02070503080000020004" pitchFamily="18" charset="0"/>
              <a:buChar char="•"/>
              <a:defRPr sz="28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TUOS Stephenson" panose="02070503080000020004" pitchFamily="18" charset="0"/>
              <a:defRPr sz="1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A0620-5408-4E1E-9F2E-0996B0F54E31}" type="datetime1">
              <a:rPr lang="en-GB" altLang="en-US" sz="1000"/>
              <a:pPr>
                <a:spcBef>
                  <a:spcPct val="0"/>
                </a:spcBef>
                <a:buFontTx/>
                <a:buNone/>
              </a:pPr>
              <a:t>22/01/17</a:t>
            </a:fld>
            <a:endParaRPr lang="en-GB" altLang="en-US" sz="1000">
              <a:solidFill>
                <a:srgbClr val="FFFFFF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har char="•"/>
              <a:defRPr sz="32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buFont typeface="TUOS Stephenson" panose="02070503080000020004" pitchFamily="18" charset="0"/>
              <a:buChar char="•"/>
              <a:defRPr sz="28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TUOS Stephenson" panose="02070503080000020004" pitchFamily="18" charset="0"/>
              <a:defRPr sz="1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/>
              <a:t>© The University of Sheffield</a:t>
            </a:r>
            <a:endParaRPr lang="en-GB" altLang="en-US" sz="1000">
              <a:solidFill>
                <a:srgbClr val="FFFFFF"/>
              </a:solidFill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har char="•"/>
              <a:defRPr sz="32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buFont typeface="TUOS Stephenson" panose="02070503080000020004" pitchFamily="18" charset="0"/>
              <a:buChar char="•"/>
              <a:defRPr sz="28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TUOS Stephenson" panose="02070503080000020004" pitchFamily="18" charset="0"/>
              <a:defRPr sz="1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1A3D7C-F5A4-4078-ADDA-9573DEFDF834}" type="slidenum">
              <a:rPr lang="en-GB" altLang="en-US" sz="1800">
                <a:latin typeface="TUOS Stephenson" panose="020705030800000200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800">
              <a:latin typeface="TUOS Stephenson" panose="02070503080000020004" pitchFamily="18" charset="0"/>
            </a:endParaRPr>
          </a:p>
        </p:txBody>
      </p:sp>
      <p:sp>
        <p:nvSpPr>
          <p:cNvPr id="410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Lecturers</a:t>
            </a:r>
          </a:p>
        </p:txBody>
      </p:sp>
      <p:sp>
        <p:nvSpPr>
          <p:cNvPr id="4102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63575" y="2362200"/>
            <a:ext cx="4124449" cy="3733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Win Hide</a:t>
            </a:r>
          </a:p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Matthew Parker</a:t>
            </a:r>
          </a:p>
          <a:p>
            <a:pPr eaLnBrk="1" hangingPunct="1"/>
            <a:r>
              <a:rPr lang="en-US" altLang="en-US" dirty="0" err="1" smtClean="0">
                <a:solidFill>
                  <a:srgbClr val="0099FF"/>
                </a:solidFill>
              </a:rPr>
              <a:t>Eran</a:t>
            </a:r>
            <a:r>
              <a:rPr lang="en-US" altLang="en-US" dirty="0" smtClean="0">
                <a:solidFill>
                  <a:srgbClr val="0099FF"/>
                </a:solidFill>
              </a:rPr>
              <a:t> </a:t>
            </a:r>
            <a:r>
              <a:rPr lang="en-US" altLang="en-US" dirty="0" err="1" smtClean="0">
                <a:solidFill>
                  <a:srgbClr val="0099FF"/>
                </a:solidFill>
              </a:rPr>
              <a:t>Elhaik</a:t>
            </a:r>
            <a:endParaRPr lang="en-US" altLang="en-US" dirty="0" smtClean="0">
              <a:solidFill>
                <a:srgbClr val="0099FF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Dennis Wang</a:t>
            </a:r>
          </a:p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Janine Kirby</a:t>
            </a:r>
          </a:p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Natalie Groves</a:t>
            </a:r>
          </a:p>
        </p:txBody>
      </p:sp>
      <p:sp>
        <p:nvSpPr>
          <p:cNvPr id="7" name="Rectangle 1029"/>
          <p:cNvSpPr txBox="1">
            <a:spLocks noChangeArrowheads="1"/>
          </p:cNvSpPr>
          <p:nvPr/>
        </p:nvSpPr>
        <p:spPr bwMode="auto">
          <a:xfrm>
            <a:off x="4644008" y="2492896"/>
            <a:ext cx="412444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rgbClr val="2A196F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2800">
                <a:solidFill>
                  <a:srgbClr val="2A196F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2A196F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defRPr sz="1400">
                <a:solidFill>
                  <a:srgbClr val="2A196F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Lucy Crooks</a:t>
            </a:r>
          </a:p>
          <a:p>
            <a:pPr eaLnBrk="1" hangingPunct="1"/>
            <a:r>
              <a:rPr lang="en-US" altLang="en-US" dirty="0" smtClean="0">
                <a:solidFill>
                  <a:srgbClr val="0099FF"/>
                </a:solidFill>
              </a:rPr>
              <a:t>Steve Wood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har char="•"/>
              <a:defRPr sz="32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buFont typeface="TUOS Stephenson" panose="02070503080000020004" pitchFamily="18" charset="0"/>
              <a:buChar char="•"/>
              <a:defRPr sz="28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TUOS Stephenson" panose="02070503080000020004" pitchFamily="18" charset="0"/>
              <a:defRPr sz="1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25EE7-C69D-40DF-8D52-9C1A6D2A5A39}" type="datetime1">
              <a:rPr lang="en-GB" altLang="en-US" sz="1000"/>
              <a:pPr>
                <a:spcBef>
                  <a:spcPct val="0"/>
                </a:spcBef>
                <a:buFontTx/>
                <a:buNone/>
              </a:pPr>
              <a:t>22/01/17</a:t>
            </a:fld>
            <a:endParaRPr lang="en-GB" altLang="en-US" sz="1000">
              <a:solidFill>
                <a:srgbClr val="FFFFFF"/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har char="•"/>
              <a:defRPr sz="32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buFont typeface="TUOS Stephenson" panose="02070503080000020004" pitchFamily="18" charset="0"/>
              <a:buChar char="•"/>
              <a:defRPr sz="28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TUOS Stephenson" panose="02070503080000020004" pitchFamily="18" charset="0"/>
              <a:defRPr sz="1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/>
              <a:t>© The University of Sheffield</a:t>
            </a:r>
            <a:endParaRPr lang="en-GB" altLang="en-US" sz="1000">
              <a:solidFill>
                <a:srgbClr val="FFFFFF"/>
              </a:solidFill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har char="•"/>
              <a:defRPr sz="32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buFont typeface="TUOS Stephenson" panose="02070503080000020004" pitchFamily="18" charset="0"/>
              <a:buChar char="•"/>
              <a:defRPr sz="28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TUOS Stephenson" panose="02070503080000020004" pitchFamily="18" charset="0"/>
              <a:defRPr sz="14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anose="02070503080000020004" pitchFamily="18" charset="0"/>
              <a:buChar char="•"/>
              <a:defRPr sz="900">
                <a:solidFill>
                  <a:srgbClr val="2A196F"/>
                </a:solidFill>
                <a:latin typeface="TUOS Blake" panose="020B05030400000200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AFD3E5-F232-44AE-8B1E-ADB37CE449FF}" type="slidenum">
              <a:rPr lang="en-GB" altLang="en-US" sz="1800">
                <a:latin typeface="TUOS Stephenson" panose="020705030800000200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800">
              <a:latin typeface="TUOS Stephenson" panose="02070503080000020004" pitchFamily="18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to get your grade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/>
              <a:t>Personal project presentation – 35%</a:t>
            </a:r>
            <a:endParaRPr lang="en-GB" sz="2800" dirty="0"/>
          </a:p>
          <a:p>
            <a:pPr lvl="0"/>
            <a:r>
              <a:rPr lang="en-US" sz="2800" dirty="0"/>
              <a:t>Project proposal write-up – 50%</a:t>
            </a:r>
            <a:endParaRPr lang="en-GB" sz="2800" dirty="0"/>
          </a:p>
          <a:p>
            <a:pPr lvl="0"/>
            <a:r>
              <a:rPr lang="en-US" sz="2800" dirty="0"/>
              <a:t>Three lab quizzes  - 15%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42088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560" y="2348880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Three </a:t>
            </a:r>
            <a:r>
              <a:rPr lang="en-US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quizzes will be administered through Google Forms during the module classes, one on each day: </a:t>
            </a:r>
            <a:r>
              <a:rPr lang="en-US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Jan </a:t>
            </a:r>
            <a:r>
              <a:rPr lang="en-US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23, 24, and 25</a:t>
            </a:r>
            <a:r>
              <a:rPr lang="en-US" baseline="30000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th</a:t>
            </a:r>
            <a:r>
              <a:rPr lang="en-US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. </a:t>
            </a:r>
            <a:endParaRPr lang="en-US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These </a:t>
            </a:r>
            <a:r>
              <a:rPr lang="en-US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will examine concepts taught in the online video lectures and through the in class </a:t>
            </a:r>
            <a:r>
              <a:rPr lang="en-US" dirty="0" err="1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practicals</a:t>
            </a:r>
            <a:r>
              <a:rPr lang="en-US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.  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Cambria"/>
              <a:ea typeface="ＭＳ 明朝"/>
              <a:cs typeface="Times New Roman"/>
            </a:endParaRP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Solutions and feedback will be provided the following day of each quiz.</a:t>
            </a:r>
            <a:endParaRPr lang="en-GB" dirty="0">
              <a:solidFill>
                <a:srgbClr val="000000"/>
              </a:solidFill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4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762000"/>
          </a:xfrm>
        </p:spPr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Prepare a  pilot grant </a:t>
            </a:r>
            <a:r>
              <a:rPr lang="en-US" sz="1800" dirty="0" smtClean="0">
                <a:solidFill>
                  <a:srgbClr val="000000"/>
                </a:solidFill>
              </a:rPr>
              <a:t>proposal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(due Jan 27</a:t>
            </a:r>
            <a:r>
              <a:rPr lang="en-US" sz="1800" baseline="30000" dirty="0" smtClean="0">
                <a:solidFill>
                  <a:srgbClr val="000000"/>
                </a:solidFill>
              </a:rPr>
              <a:t>th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endParaRPr lang="en-GB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Proposal </a:t>
            </a:r>
            <a:r>
              <a:rPr lang="en-US" sz="1800" dirty="0">
                <a:solidFill>
                  <a:srgbClr val="000000"/>
                </a:solidFill>
              </a:rPr>
              <a:t>should adhere to guidelines in proposal outline document.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Presentation </a:t>
            </a:r>
            <a:r>
              <a:rPr lang="en-US" sz="1800" dirty="0">
                <a:solidFill>
                  <a:srgbClr val="000000"/>
                </a:solidFill>
              </a:rPr>
              <a:t>should discuss (1 slide per section) - 5 slides, 5 minute presentation. Followed by 1-2mins of questions.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1800" dirty="0" smtClean="0">
                <a:solidFill>
                  <a:srgbClr val="000000"/>
                </a:solidFill>
              </a:rPr>
              <a:t>technology </a:t>
            </a:r>
            <a:r>
              <a:rPr lang="en-US" sz="1800" dirty="0">
                <a:solidFill>
                  <a:srgbClr val="000000"/>
                </a:solidFill>
              </a:rPr>
              <a:t>approach for sequencing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 smtClean="0">
                <a:solidFill>
                  <a:srgbClr val="000000"/>
                </a:solidFill>
              </a:rPr>
              <a:t>choice </a:t>
            </a:r>
            <a:r>
              <a:rPr lang="en-US" sz="1800" dirty="0">
                <a:solidFill>
                  <a:srgbClr val="000000"/>
                </a:solidFill>
              </a:rPr>
              <a:t>of methods for analysis to include variant calling and ﬁltering approach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 smtClean="0">
                <a:solidFill>
                  <a:srgbClr val="000000"/>
                </a:solidFill>
              </a:rPr>
              <a:t>example </a:t>
            </a:r>
            <a:r>
              <a:rPr lang="en-US" sz="1800" dirty="0">
                <a:solidFill>
                  <a:srgbClr val="000000"/>
                </a:solidFill>
              </a:rPr>
              <a:t>of a ﬁle generated from a chosen dataset and justiﬁcation of dataset choice for analysis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 smtClean="0">
                <a:solidFill>
                  <a:srgbClr val="000000"/>
                </a:solidFill>
              </a:rPr>
              <a:t>interpretation </a:t>
            </a:r>
            <a:r>
              <a:rPr lang="en-US" sz="1800" dirty="0">
                <a:solidFill>
                  <a:srgbClr val="000000"/>
                </a:solidFill>
              </a:rPr>
              <a:t>of results to infer clinical outcome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1800" dirty="0" smtClean="0">
                <a:solidFill>
                  <a:srgbClr val="000000"/>
                </a:solidFill>
              </a:rPr>
              <a:t>description </a:t>
            </a:r>
            <a:r>
              <a:rPr lang="en-US" sz="1800" dirty="0">
                <a:solidFill>
                  <a:srgbClr val="000000"/>
                </a:solidFill>
              </a:rPr>
              <a:t>of adherence to clinical calling standards and best-practice guidelines for reporting the clinical signiﬁcance of analytical results</a:t>
            </a:r>
            <a:endParaRPr lang="en-GB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2780928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Personal project </a:t>
            </a:r>
            <a:r>
              <a:rPr lang="en-US" dirty="0" err="1">
                <a:solidFill>
                  <a:srgbClr val="000000"/>
                </a:solidFill>
              </a:rPr>
              <a:t>writeup</a:t>
            </a:r>
            <a:r>
              <a:rPr lang="en-US" dirty="0">
                <a:solidFill>
                  <a:srgbClr val="000000"/>
                </a:solidFill>
              </a:rPr>
              <a:t>/proposal - due </a:t>
            </a:r>
            <a:r>
              <a:rPr lang="en-US" dirty="0" smtClean="0">
                <a:solidFill>
                  <a:srgbClr val="000000"/>
                </a:solidFill>
              </a:rPr>
              <a:t>Monday </a:t>
            </a:r>
            <a:r>
              <a:rPr lang="en-US" dirty="0">
                <a:solidFill>
                  <a:srgbClr val="000000"/>
                </a:solidFill>
              </a:rPr>
              <a:t>5 pm </a:t>
            </a:r>
            <a:r>
              <a:rPr lang="en-US" dirty="0" smtClean="0">
                <a:solidFill>
                  <a:srgbClr val="000000"/>
                </a:solidFill>
              </a:rPr>
              <a:t>February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27 – worth 50</a:t>
            </a:r>
            <a:r>
              <a:rPr lang="en-US" dirty="0">
                <a:solidFill>
                  <a:srgbClr val="000000"/>
                </a:solidFill>
              </a:rPr>
              <a:t>% 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(3 pages maximum)</a:t>
            </a:r>
          </a:p>
        </p:txBody>
      </p:sp>
    </p:spTree>
    <p:extLst>
      <p:ext uri="{BB962C8B-B14F-4D97-AF65-F5344CB8AC3E}">
        <p14:creationId xmlns:p14="http://schemas.microsoft.com/office/powerpoint/2010/main" val="148408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69847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This is bioinformatics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It’s science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You are in charge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Genomics England is work in progress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Overload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762000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 – Intro and alignment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8</a:t>
            </a:fld>
            <a:endParaRPr lang="en-GB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20292"/>
              </p:ext>
            </p:extLst>
          </p:nvPr>
        </p:nvGraphicFramePr>
        <p:xfrm>
          <a:off x="539551" y="1988840"/>
          <a:ext cx="7704856" cy="4025638"/>
        </p:xfrm>
        <a:graphic>
          <a:graphicData uri="http://schemas.openxmlformats.org/drawingml/2006/table">
            <a:tbl>
              <a:tblPr/>
              <a:tblGrid>
                <a:gridCol w="2246245"/>
                <a:gridCol w="1062737"/>
                <a:gridCol w="2825919"/>
                <a:gridCol w="1569955"/>
              </a:tblGrid>
              <a:tr h="319768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8:30 - 9:00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Welcome and introduction - learning objectives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Win / Dennis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61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9:15 - 10:00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 to variant analysis using HTS data and its caveats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54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10:00 – 10:45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 to Genomics England, data, data access policy, how GE data is generated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10:45 – 11:00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54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11:00 - 12:00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bg-B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L/P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Design of studies and clinical trials and how this affects the outcomes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Win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12:00 - 13:00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Lunch + feedback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76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13:00 - 14:00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 to Galaxy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Eran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68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14:00 - 15:00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bg-B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 / P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Connecting and exploring tools on Embassy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15:00 - 15:30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68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15:30 - 15:45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Online quiz on pipelines and Galaxy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554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15:45 - 17:30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Sequence alignment (FASTQ to BAM) and BLAST using Galaxy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48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17:30 - 18:00</a:t>
                      </a:r>
                    </a:p>
                  </a:txBody>
                  <a:tcPr marL="6735" marR="6735" marT="673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Q&amp;A and gathering feedback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Everyone</a:t>
                      </a:r>
                    </a:p>
                  </a:txBody>
                  <a:tcPr marL="6735" marR="6735" marT="13470" marB="1347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0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762000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 – Variant calling and annotation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A7B6D-8FDC-4695-AFC1-B99D1D3554E6}" type="datetime1">
              <a:rPr lang="en-GB" altLang="en-US" smtClean="0"/>
              <a:pPr>
                <a:defRPr/>
              </a:pPr>
              <a:t>22/01/17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9A25-F98D-42E0-BB63-92B1686EA221}" type="slidenum">
              <a:rPr lang="en-GB" altLang="en-US" smtClean="0"/>
              <a:pPr/>
              <a:t>9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71208"/>
              </p:ext>
            </p:extLst>
          </p:nvPr>
        </p:nvGraphicFramePr>
        <p:xfrm>
          <a:off x="663575" y="2480160"/>
          <a:ext cx="8229600" cy="3497879"/>
        </p:xfrm>
        <a:graphic>
          <a:graphicData uri="http://schemas.openxmlformats.org/drawingml/2006/table">
            <a:tbl>
              <a:tblPr/>
              <a:tblGrid>
                <a:gridCol w="1151417"/>
                <a:gridCol w="387846"/>
                <a:gridCol w="5902526"/>
                <a:gridCol w="787811"/>
              </a:tblGrid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9:00 - 9:10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Quiz feedback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9:10 - 10:00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Overview of tools for variant calling (e.g. GATK,....)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10:00 - 10:45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Cancer bioinformtics - somatic variants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10:45 - 11:00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11:00 - 12:30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bg-B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L/P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Inspect a FASTQ and BAM file, manipulate alignments, assess their quality and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focus on the importance of quality control measures for HTS data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Lucy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12:30 - 13:30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Lunch + feedback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13:30 - 13:45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Online quiz on assessing an NGS assay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Dennis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344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13:45 - 15:30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Variant annotation with established databases: How do we use of multiple databases and in silico tools for intepreting the meaning of a variant and evaluate its pathogenicity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Eran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15:30 - 15:45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Coffee break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15:45 - 16:45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Filtering strategies for variants, in the context of clinical data, and using control data sets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Eran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16:45 - 17:30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Variant annotation practical: understanding formats and working with VCFs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Eran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55">
                <a:tc>
                  <a:txBody>
                    <a:bodyPr/>
                    <a:lstStyle/>
                    <a:p>
                      <a:pPr algn="l" rtl="0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17:30 - 18:00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Q&amp;A and gathering feedback</a:t>
                      </a:r>
                    </a:p>
                  </a:txBody>
                  <a:tcPr marL="12120" marR="12120" marT="1212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Everyone</a:t>
                      </a:r>
                    </a:p>
                  </a:txBody>
                  <a:tcPr marL="12120" marR="12120" marT="24240" marB="2424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45981"/>
      </p:ext>
    </p:extLst>
  </p:cSld>
  <p:clrMapOvr>
    <a:masterClrMapping/>
  </p:clrMapOvr>
</p:sld>
</file>

<file path=ppt/theme/theme1.xml><?xml version="1.0" encoding="utf-8"?>
<a:theme xmlns:a="http://schemas.openxmlformats.org/drawingml/2006/main" name="tuos_ppt_template_white">
  <a:themeElements>
    <a:clrScheme name="">
      <a:dk1>
        <a:srgbClr val="00FFFF"/>
      </a:dk1>
      <a:lt1>
        <a:srgbClr val="FFFFFF"/>
      </a:lt1>
      <a:dk2>
        <a:srgbClr val="FFFF33"/>
      </a:dk2>
      <a:lt2>
        <a:srgbClr val="FCFBE3"/>
      </a:lt2>
      <a:accent1>
        <a:srgbClr val="FFFF00"/>
      </a:accent1>
      <a:accent2>
        <a:srgbClr val="B5B5B5"/>
      </a:accent2>
      <a:accent3>
        <a:srgbClr val="FFFFFF"/>
      </a:accent3>
      <a:accent4>
        <a:srgbClr val="00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Default Design">
      <a:majorFont>
        <a:latin typeface="TUOS Stephenson"/>
        <a:ea typeface=""/>
        <a:cs typeface=""/>
      </a:majorFont>
      <a:minorFont>
        <a:latin typeface="TUOS Bla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lnDef>
  </a:objectDefaults>
  <a:extraClrSchemeLst>
    <a:extraClrScheme>
      <a:clrScheme name="Default Design 1">
        <a:dk1>
          <a:srgbClr val="2A196F"/>
        </a:dk1>
        <a:lt1>
          <a:srgbClr val="F9FFA2"/>
        </a:lt1>
        <a:dk2>
          <a:srgbClr val="00B3EF"/>
        </a:dk2>
        <a:lt2>
          <a:srgbClr val="FCFBE3"/>
        </a:lt2>
        <a:accent1>
          <a:srgbClr val="FFFF00"/>
        </a:accent1>
        <a:accent2>
          <a:srgbClr val="B5B5B5"/>
        </a:accent2>
        <a:accent3>
          <a:srgbClr val="FBFFCE"/>
        </a:accent3>
        <a:accent4>
          <a:srgbClr val="22145E"/>
        </a:accent4>
        <a:accent5>
          <a:srgbClr val="FFFFAA"/>
        </a:accent5>
        <a:accent6>
          <a:srgbClr val="A4A4A4"/>
        </a:accent6>
        <a:hlink>
          <a:srgbClr val="00B4F0"/>
        </a:hlink>
        <a:folHlink>
          <a:srgbClr val="FF00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FCFBE3"/>
    </a:dk1>
    <a:lt1>
      <a:srgbClr val="FFFFFF"/>
    </a:lt1>
    <a:dk2>
      <a:srgbClr val="336699"/>
    </a:dk2>
    <a:lt2>
      <a:srgbClr val="FFFF33"/>
    </a:lt2>
    <a:accent1>
      <a:srgbClr val="FFFF00"/>
    </a:accent1>
    <a:accent2>
      <a:srgbClr val="B5B5B5"/>
    </a:accent2>
    <a:accent3>
      <a:srgbClr val="ADB8CA"/>
    </a:accent3>
    <a:accent4>
      <a:srgbClr val="DADADA"/>
    </a:accent4>
    <a:accent5>
      <a:srgbClr val="FFFFAA"/>
    </a:accent5>
    <a:accent6>
      <a:srgbClr val="A4A4A4"/>
    </a:accent6>
    <a:hlink>
      <a:srgbClr val="00B4F0"/>
    </a:hlink>
    <a:folHlink>
      <a:srgbClr val="FF00A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FFFF33"/>
    </a:dk2>
    <a:lt2>
      <a:srgbClr val="FCFBE3"/>
    </a:lt2>
    <a:accent1>
      <a:srgbClr val="FFFF00"/>
    </a:accent1>
    <a:accent2>
      <a:srgbClr val="B5B5B5"/>
    </a:accent2>
    <a:accent3>
      <a:srgbClr val="FFFFFF"/>
    </a:accent3>
    <a:accent4>
      <a:srgbClr val="DADADA"/>
    </a:accent4>
    <a:accent5>
      <a:srgbClr val="FFFFAA"/>
    </a:accent5>
    <a:accent6>
      <a:srgbClr val="A4A4A4"/>
    </a:accent6>
    <a:hlink>
      <a:srgbClr val="00B4F0"/>
    </a:hlink>
    <a:folHlink>
      <a:srgbClr val="FF00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tuos_ppt_template_white</Template>
  <TotalTime>542</TotalTime>
  <Words>1133</Words>
  <Application>Microsoft Macintosh PowerPoint</Application>
  <PresentationFormat>On-screen Show (4:3)</PresentationFormat>
  <Paragraphs>267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tuos_ppt_template_white</vt:lpstr>
      <vt:lpstr>Overview of MED676</vt:lpstr>
      <vt:lpstr>Lecturers</vt:lpstr>
      <vt:lpstr>How to get your grade</vt:lpstr>
      <vt:lpstr>Quizzes</vt:lpstr>
      <vt:lpstr>Presentations</vt:lpstr>
      <vt:lpstr>Write-up</vt:lpstr>
      <vt:lpstr>What to expect</vt:lpstr>
      <vt:lpstr>Day 1 – Intro and alignment </vt:lpstr>
      <vt:lpstr>Day 2 – Variant calling and annotation</vt:lpstr>
      <vt:lpstr>Day 3 – Variant interpretation</vt:lpstr>
      <vt:lpstr>Day 4 – Downstream analysis and proposal work</vt:lpstr>
      <vt:lpstr>Day 5 – Presenting your proposal outline</vt:lpstr>
      <vt:lpstr>Questions &amp; Discussions</vt:lpstr>
      <vt:lpstr>Bioinformatics community</vt:lpstr>
      <vt:lpstr>Get today’s material</vt:lpstr>
    </vt:vector>
  </TitlesOfParts>
  <Manager>Design team</Manager>
  <Company>Univeristy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PowerPoint Template</dc:title>
  <dc:subject>PowerPoint template</dc:subject>
  <dc:creator>Admin</dc:creator>
  <cp:keywords>tuos, sheffield, university, powerpoint, ppt, template, i-d, 2005, white, dmc</cp:keywords>
  <dc:description>Please use this template for all your screen presentation requirements - adapting as necessary to the audience and facility in which it might be seen._x000d_
_x000d_
© 2005  The Univeristy of Sheffield</dc:description>
  <cp:lastModifiedBy>Dennis</cp:lastModifiedBy>
  <cp:revision>53</cp:revision>
  <cp:lastPrinted>2005-02-24T11:31:10Z</cp:lastPrinted>
  <dcterms:created xsi:type="dcterms:W3CDTF">2011-12-13T16:55:01Z</dcterms:created>
  <dcterms:modified xsi:type="dcterms:W3CDTF">2017-01-22T22:42:32Z</dcterms:modified>
  <cp:category>Templates, identity</cp:category>
</cp:coreProperties>
</file>