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6.png"/><Relationship Id="rId4" Type="http://schemas.openxmlformats.org/officeDocument/2006/relationships/image" Target="../media/image07.png"/><Relationship Id="rId5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685800" y="1761423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variant analysis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991396" y="3886200"/>
            <a:ext cx="709381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Dr. Dennis Wang</a:t>
            </a:r>
          </a:p>
          <a:p>
            <a:pPr indent="0" lvl="0" marL="0" marR="0" rtl="0" algn="ctr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Adapted from Lucy Crooks’ 2016 lecture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Identify key variants</a:t>
            </a:r>
          </a:p>
        </p:txBody>
      </p:sp>
      <p:pic>
        <p:nvPicPr>
          <p:cNvPr id="154" name="Shape 1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8212" y="1525296"/>
            <a:ext cx="7097471" cy="305293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/>
        </p:nvSpPr>
        <p:spPr>
          <a:xfrm>
            <a:off x="1412500" y="5273889"/>
            <a:ext cx="3058259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Diagnostics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 set of variants connected to specific disease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5128550" y="5144310"/>
            <a:ext cx="305825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 set of variants describing the biological pathway or mechanism to disease</a:t>
            </a:r>
          </a:p>
        </p:txBody>
      </p:sp>
      <p:cxnSp>
        <p:nvCxnSpPr>
          <p:cNvPr id="157" name="Shape 157"/>
          <p:cNvCxnSpPr/>
          <p:nvPr/>
        </p:nvCxnSpPr>
        <p:spPr>
          <a:xfrm>
            <a:off x="4561471" y="5144310"/>
            <a:ext cx="0" cy="1200329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Identify key variants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907217" y="1742930"/>
            <a:ext cx="7779582" cy="52629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What is the type of disease?</a:t>
            </a:r>
          </a:p>
          <a:p>
            <a:pPr indent="-285750" lvl="0" marL="28575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What type of mutation is present?</a:t>
            </a:r>
          </a:p>
          <a:p>
            <a:pPr indent="-285750" lvl="0" marL="28575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Where is the mutation found?</a:t>
            </a:r>
          </a:p>
          <a:p>
            <a:pPr indent="-285750" lvl="0" marL="28575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Is the mutation expressed?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How frequent is it?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What does it do?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Identify key variants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1062615" y="2163977"/>
            <a:ext cx="6894041" cy="3785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Aspects of this process are referred to as: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Variant annotation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more information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Variant interpretation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 the information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Variant prioritisation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to to clinical and functional information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Challenges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1088533" y="1608479"/>
            <a:ext cx="7256886" cy="47089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Sequencing generates some dirty data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 rich regions are problematic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Lots of data and many steps (algorithmic)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bioinformatics skills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reproducibility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Subjective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quantitative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best practices!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expensive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requirements for computer processing and storage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from 1 HiSeq run equivalent to 48 HD movies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to connect the right people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the Cloud</a:t>
            </a:r>
          </a:p>
        </p:txBody>
      </p:sp>
      <p:pic>
        <p:nvPicPr>
          <p:cNvPr id="181" name="Shape 1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3923" y="1417637"/>
            <a:ext cx="5909177" cy="4431884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/>
        </p:nvSpPr>
        <p:spPr>
          <a:xfrm>
            <a:off x="1127408" y="6226330"/>
            <a:ext cx="6777412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use Google Drive, Classroom, Embassy, Galaxy, etc.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variants and How are they identified? 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457199" y="1720002"/>
            <a:ext cx="7677520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DNA Variants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Human DNA has approx. 6,000,000,000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humans are are 99.9% identical at the base level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million bases can be different between normal healthy individuals</a:t>
            </a:r>
          </a:p>
          <a:p>
            <a:pPr indent="-285750" lvl="1" marL="742950" marR="0" rtl="0" algn="l">
              <a:spcBef>
                <a:spcPts val="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Plus thousands of bases that can be different between cells of an individual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650172" y="4278455"/>
            <a:ext cx="15422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457200" y="4143608"/>
            <a:ext cx="3942806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Omics techniques to identify mutations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Digestion/gel separation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Sanger sequencing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Targeted sequencing (NGS)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Whole exome sequencing (NGS)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Whole genome sequencing (NGS)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RNA-sequencing (NGS)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ChIP-sequencing (NGS)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Shape 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40569" y="866240"/>
            <a:ext cx="3197589" cy="2211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4076" y="949583"/>
            <a:ext cx="742573" cy="1540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93523" y="4278455"/>
            <a:ext cx="4525336" cy="2423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528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we get from reads to identifying the genetic change that has caused a patient’s disease?</a:t>
            </a:r>
          </a:p>
        </p:txBody>
      </p:sp>
      <p:sp>
        <p:nvSpPr>
          <p:cNvPr id="102" name="Shape 102"/>
          <p:cNvSpPr/>
          <p:nvPr/>
        </p:nvSpPr>
        <p:spPr>
          <a:xfrm>
            <a:off x="1782307" y="2967334"/>
            <a:ext cx="5579397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5400">
                <a:solidFill>
                  <a:srgbClr val="6197ED"/>
                </a:solidFill>
                <a:latin typeface="Calibri"/>
                <a:ea typeface="Calibri"/>
                <a:cs typeface="Calibri"/>
                <a:sym typeface="Calibri"/>
              </a:rPr>
              <a:t>Variant analysis!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114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Clinical NGS Pipeline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292517" y="5380671"/>
            <a:ext cx="868680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Samples also include fresh frozen tissue and lymph biopsies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Targeted sequencing panels are more often used in the clinic</a:t>
            </a:r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505" y="1183355"/>
            <a:ext cx="8786813" cy="400843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6587439" y="5191792"/>
            <a:ext cx="239187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Adapted from Chen et al. Clin Chem. 2015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Alignment</a:t>
            </a:r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7914" y="1417637"/>
            <a:ext cx="7891739" cy="4881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use a reference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784891" y="1940573"/>
            <a:ext cx="7749032" cy="2554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Aligning to a reference is much easier than de novo genome assembly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original human genome reference was completed in 2003, taking 13 years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 mixture from several individuals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not a consensus!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Variant calling</a:t>
            </a:r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372" y="2369816"/>
            <a:ext cx="7592052" cy="264663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500012" y="1612967"/>
            <a:ext cx="8419760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 for differences from the reference (and normal sample) at each position 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1146838" y="5318328"/>
            <a:ext cx="7772935" cy="101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Depth/coverage = how many reads are aligned over the position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there a significant number of reads?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1879" y="274637"/>
            <a:ext cx="7686209" cy="6489177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/>
          <p:nvPr/>
        </p:nvSpPr>
        <p:spPr>
          <a:xfrm>
            <a:off x="4818276" y="665200"/>
            <a:ext cx="3422285" cy="2872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676506" y="680318"/>
            <a:ext cx="3422285" cy="2872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691627" y="2737614"/>
            <a:ext cx="3422285" cy="2872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4999723" y="2767850"/>
            <a:ext cx="3422285" cy="2872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871879" y="4854164"/>
            <a:ext cx="3422285" cy="2872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4818276" y="4869282"/>
            <a:ext cx="3422285" cy="2872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Quality assessment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770622" y="1698001"/>
            <a:ext cx="75635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634977" y="2067333"/>
            <a:ext cx="7464225" cy="3477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quality scores are generated that can be used to filter reads or variants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Unclear which are most useful and how they relate to each other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is to have a “truth set” or “gold-standard” to filtering strategies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to strike a balance between missing true variants (sensitivity) against calling a variant by mistake (precision)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