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67" r:id="rId4"/>
    <p:sldId id="271" r:id="rId5"/>
    <p:sldId id="269" r:id="rId6"/>
    <p:sldId id="258" r:id="rId7"/>
    <p:sldId id="260" r:id="rId8"/>
    <p:sldId id="259" r:id="rId9"/>
    <p:sldId id="261" r:id="rId10"/>
    <p:sldId id="262" r:id="rId11"/>
    <p:sldId id="263" r:id="rId12"/>
    <p:sldId id="264" r:id="rId13"/>
    <p:sldId id="266"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88124" autoAdjust="0"/>
  </p:normalViewPr>
  <p:slideViewPr>
    <p:cSldViewPr snapToGrid="0">
      <p:cViewPr varScale="1">
        <p:scale>
          <a:sx n="80" d="100"/>
          <a:sy n="80" d="100"/>
        </p:scale>
        <p:origin x="157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2A9E6A-AB8E-4FD7-970A-FA0DDEEB2335}" type="datetimeFigureOut">
              <a:rPr lang="en-US" smtClean="0"/>
              <a:t>1/22/2017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8C5106-6BA7-4834-B0CF-E819BE8D8310}" type="slidenum">
              <a:rPr lang="en-US" smtClean="0"/>
              <a:t>‹#›</a:t>
            </a:fld>
            <a:endParaRPr lang="en-US"/>
          </a:p>
        </p:txBody>
      </p:sp>
    </p:spTree>
    <p:extLst>
      <p:ext uri="{BB962C8B-B14F-4D97-AF65-F5344CB8AC3E}">
        <p14:creationId xmlns:p14="http://schemas.microsoft.com/office/powerpoint/2010/main" val="3586345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nature.com/jhg/journal/v56/n1/full/jhg2010126a.html#bib3"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www.nature.com/jhg/journal/v56/n1/full/jhg2010126a.html#bib5" TargetMode="External"/><Relationship Id="rId4" Type="http://schemas.openxmlformats.org/officeDocument/2006/relationships/hyperlink" Target="http://www.nature.com/jhg/journal/v56/n1/full/jhg2010126a.html#bib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Although the aforementioned proteins are responsible for the production of melanin, once it has been produced in the melanosomes, other proteins are responsible for melanin maturation. Membrane-associated transporter protein and p protein </a:t>
            </a:r>
            <a:r>
              <a:rPr lang="en-US" sz="1200" b="0" i="0" kern="1200" dirty="0" err="1" smtClean="0">
                <a:solidFill>
                  <a:schemeClr val="tx1"/>
                </a:solidFill>
                <a:effectLst/>
                <a:latin typeface="+mn-lt"/>
                <a:ea typeface="+mn-ea"/>
                <a:cs typeface="+mn-cs"/>
              </a:rPr>
              <a:t>oculocutaneous</a:t>
            </a:r>
            <a:r>
              <a:rPr lang="en-US" sz="1200" b="0" i="0" kern="1200" dirty="0" smtClean="0">
                <a:solidFill>
                  <a:schemeClr val="tx1"/>
                </a:solidFill>
                <a:effectLst/>
                <a:latin typeface="+mn-lt"/>
                <a:ea typeface="+mn-ea"/>
                <a:cs typeface="+mn-cs"/>
              </a:rPr>
              <a:t> albinism II (OCA2) transport melanosomes for melanin maturation. </a:t>
            </a:r>
            <a:r>
              <a:rPr lang="en-US" sz="1200" b="0" i="0" kern="1200" dirty="0" err="1" smtClean="0">
                <a:solidFill>
                  <a:schemeClr val="tx1"/>
                </a:solidFill>
                <a:effectLst/>
                <a:latin typeface="+mn-lt"/>
                <a:ea typeface="+mn-ea"/>
                <a:cs typeface="+mn-cs"/>
              </a:rPr>
              <a:t>Melanocortin</a:t>
            </a:r>
            <a:r>
              <a:rPr lang="en-US" sz="1200" b="0" i="0" kern="1200" dirty="0" smtClean="0">
                <a:solidFill>
                  <a:schemeClr val="tx1"/>
                </a:solidFill>
                <a:effectLst/>
                <a:latin typeface="+mn-lt"/>
                <a:ea typeface="+mn-ea"/>
                <a:cs typeface="+mn-cs"/>
              </a:rPr>
              <a:t> 1 receptor (MC1R) instructs a melanocyte to switch production between eumelanin and pheomelanin.</a:t>
            </a:r>
            <a:r>
              <a:rPr lang="en-US" sz="1200" b="0" i="0" kern="1200" baseline="30000" dirty="0" smtClean="0">
                <a:solidFill>
                  <a:schemeClr val="tx1"/>
                </a:solidFill>
                <a:effectLst/>
                <a:latin typeface="+mn-lt"/>
                <a:ea typeface="+mn-ea"/>
                <a:cs typeface="+mn-cs"/>
                <a:hlinkClick r:id="rId3"/>
              </a:rPr>
              <a:t>3</a:t>
            </a:r>
            <a:r>
              <a:rPr lang="en-US" sz="1200" b="0" i="0" kern="1200" baseline="30000" dirty="0" smtClean="0">
                <a:solidFill>
                  <a:schemeClr val="tx1"/>
                </a:solidFill>
                <a:effectLst/>
                <a:latin typeface="+mn-lt"/>
                <a:ea typeface="+mn-ea"/>
                <a:cs typeface="+mn-cs"/>
              </a:rPr>
              <a:t>, </a:t>
            </a:r>
            <a:r>
              <a:rPr lang="en-US" sz="1200" b="0" i="0" kern="1200" baseline="30000" dirty="0" smtClean="0">
                <a:solidFill>
                  <a:schemeClr val="tx1"/>
                </a:solidFill>
                <a:effectLst/>
                <a:latin typeface="+mn-lt"/>
                <a:ea typeface="+mn-ea"/>
                <a:cs typeface="+mn-cs"/>
                <a:hlinkClick r:id="rId4"/>
              </a:rPr>
              <a:t>4</a:t>
            </a:r>
            <a:r>
              <a:rPr lang="en-US" sz="1200" b="0" i="0" kern="1200" baseline="30000" dirty="0" smtClean="0">
                <a:solidFill>
                  <a:schemeClr val="tx1"/>
                </a:solidFill>
                <a:effectLst/>
                <a:latin typeface="+mn-lt"/>
                <a:ea typeface="+mn-ea"/>
                <a:cs typeface="+mn-cs"/>
              </a:rPr>
              <a:t>, </a:t>
            </a:r>
            <a:r>
              <a:rPr lang="en-US" sz="1200" b="0" i="0" kern="1200" baseline="30000" dirty="0" smtClean="0">
                <a:solidFill>
                  <a:schemeClr val="tx1"/>
                </a:solidFill>
                <a:effectLst/>
                <a:latin typeface="+mn-lt"/>
                <a:ea typeface="+mn-ea"/>
                <a:cs typeface="+mn-cs"/>
                <a:hlinkClick r:id="rId5"/>
              </a:rPr>
              <a:t>5</a:t>
            </a:r>
            <a:r>
              <a:rPr lang="en-US" sz="1200" b="0" i="0" kern="1200" dirty="0" smtClean="0">
                <a:solidFill>
                  <a:schemeClr val="tx1"/>
                </a:solidFill>
                <a:effectLst/>
                <a:latin typeface="+mn-lt"/>
                <a:ea typeface="+mn-ea"/>
                <a:cs typeface="+mn-cs"/>
              </a:rPr>
              <a:t> Therefore, these two proteins affect the quality and quantity of the melanin in the cell. Other very minor genes are responsible for eye color production, such as agouti signaling protein, but they usually have miniscule effects.</a:t>
            </a:r>
            <a:r>
              <a:rPr lang="en-US" sz="1200" b="0" i="0" kern="1200" baseline="30000" dirty="0" smtClean="0">
                <a:solidFill>
                  <a:schemeClr val="tx1"/>
                </a:solidFill>
                <a:effectLst/>
                <a:latin typeface="+mn-lt"/>
                <a:ea typeface="+mn-ea"/>
                <a:cs typeface="+mn-cs"/>
                <a:hlinkClick r:id="rId5"/>
              </a:rPr>
              <a:t>5</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http://www.nature.com/jhg/journal/v56/n1/full/jhg2010126a.html</a:t>
            </a:r>
          </a:p>
          <a:p>
            <a:endParaRPr lang="en-US" dirty="0"/>
          </a:p>
        </p:txBody>
      </p:sp>
      <p:sp>
        <p:nvSpPr>
          <p:cNvPr id="4" name="Slide Number Placeholder 3"/>
          <p:cNvSpPr>
            <a:spLocks noGrp="1"/>
          </p:cNvSpPr>
          <p:nvPr>
            <p:ph type="sldNum" sz="quarter" idx="10"/>
          </p:nvPr>
        </p:nvSpPr>
        <p:spPr/>
        <p:txBody>
          <a:bodyPr/>
          <a:lstStyle/>
          <a:p>
            <a:fld id="{E08C5106-6BA7-4834-B0CF-E819BE8D8310}" type="slidenum">
              <a:rPr lang="en-US" smtClean="0"/>
              <a:t>3</a:t>
            </a:fld>
            <a:endParaRPr lang="en-US"/>
          </a:p>
        </p:txBody>
      </p:sp>
    </p:spTree>
    <p:extLst>
      <p:ext uri="{BB962C8B-B14F-4D97-AF65-F5344CB8AC3E}">
        <p14:creationId xmlns:p14="http://schemas.microsoft.com/office/powerpoint/2010/main" val="3145688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8C5106-6BA7-4834-B0CF-E819BE8D8310}" type="slidenum">
              <a:rPr lang="en-US" smtClean="0"/>
              <a:t>6</a:t>
            </a:fld>
            <a:endParaRPr lang="en-US"/>
          </a:p>
        </p:txBody>
      </p:sp>
    </p:spTree>
    <p:extLst>
      <p:ext uri="{BB962C8B-B14F-4D97-AF65-F5344CB8AC3E}">
        <p14:creationId xmlns:p14="http://schemas.microsoft.com/office/powerpoint/2010/main" val="3059174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NM_001396</a:t>
            </a:r>
            <a:endParaRPr lang="en-US" dirty="0"/>
          </a:p>
        </p:txBody>
      </p:sp>
      <p:sp>
        <p:nvSpPr>
          <p:cNvPr id="4" name="Slide Number Placeholder 3"/>
          <p:cNvSpPr>
            <a:spLocks noGrp="1"/>
          </p:cNvSpPr>
          <p:nvPr>
            <p:ph type="sldNum" sz="quarter" idx="10"/>
          </p:nvPr>
        </p:nvSpPr>
        <p:spPr/>
        <p:txBody>
          <a:bodyPr/>
          <a:lstStyle/>
          <a:p>
            <a:fld id="{E08C5106-6BA7-4834-B0CF-E819BE8D8310}" type="slidenum">
              <a:rPr lang="en-US" smtClean="0"/>
              <a:t>8</a:t>
            </a:fld>
            <a:endParaRPr lang="en-US"/>
          </a:p>
        </p:txBody>
      </p:sp>
    </p:spTree>
    <p:extLst>
      <p:ext uri="{BB962C8B-B14F-4D97-AF65-F5344CB8AC3E}">
        <p14:creationId xmlns:p14="http://schemas.microsoft.com/office/powerpoint/2010/main" val="1738904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8C5106-6BA7-4834-B0CF-E819BE8D8310}" type="slidenum">
              <a:rPr lang="en-US" smtClean="0"/>
              <a:t>9</a:t>
            </a:fld>
            <a:endParaRPr lang="en-US"/>
          </a:p>
        </p:txBody>
      </p:sp>
    </p:spTree>
    <p:extLst>
      <p:ext uri="{BB962C8B-B14F-4D97-AF65-F5344CB8AC3E}">
        <p14:creationId xmlns:p14="http://schemas.microsoft.com/office/powerpoint/2010/main" val="962212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8C5106-6BA7-4834-B0CF-E819BE8D8310}" type="slidenum">
              <a:rPr lang="en-US" smtClean="0"/>
              <a:t>13</a:t>
            </a:fld>
            <a:endParaRPr lang="en-US"/>
          </a:p>
        </p:txBody>
      </p:sp>
    </p:spTree>
    <p:extLst>
      <p:ext uri="{BB962C8B-B14F-4D97-AF65-F5344CB8AC3E}">
        <p14:creationId xmlns:p14="http://schemas.microsoft.com/office/powerpoint/2010/main" val="2674493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385963B-CCE5-4D55-92B2-9862C161FFEF}" type="datetime1">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7C662-FF45-451A-9EC9-A9E0F58051BD}" type="slidenum">
              <a:rPr lang="en-US" smtClean="0"/>
              <a:t>‹#›</a:t>
            </a:fld>
            <a:endParaRPr lang="en-US"/>
          </a:p>
        </p:txBody>
      </p:sp>
    </p:spTree>
    <p:extLst>
      <p:ext uri="{BB962C8B-B14F-4D97-AF65-F5344CB8AC3E}">
        <p14:creationId xmlns:p14="http://schemas.microsoft.com/office/powerpoint/2010/main" val="2294201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8C0A76-57CA-4321-A3A4-1E0C21571C7D}" type="datetime1">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7C662-FF45-451A-9EC9-A9E0F58051BD}" type="slidenum">
              <a:rPr lang="en-US" smtClean="0"/>
              <a:t>‹#›</a:t>
            </a:fld>
            <a:endParaRPr lang="en-US"/>
          </a:p>
        </p:txBody>
      </p:sp>
    </p:spTree>
    <p:extLst>
      <p:ext uri="{BB962C8B-B14F-4D97-AF65-F5344CB8AC3E}">
        <p14:creationId xmlns:p14="http://schemas.microsoft.com/office/powerpoint/2010/main" val="572749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0973BF-0116-4615-A0B3-B54C21D2CEF3}" type="datetime1">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7C662-FF45-451A-9EC9-A9E0F58051BD}" type="slidenum">
              <a:rPr lang="en-US" smtClean="0"/>
              <a:t>‹#›</a:t>
            </a:fld>
            <a:endParaRPr lang="en-US"/>
          </a:p>
        </p:txBody>
      </p:sp>
    </p:spTree>
    <p:extLst>
      <p:ext uri="{BB962C8B-B14F-4D97-AF65-F5344CB8AC3E}">
        <p14:creationId xmlns:p14="http://schemas.microsoft.com/office/powerpoint/2010/main" val="3013640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F8A854-35FA-416A-8CCB-BD30C31D294A}" type="datetime1">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7C662-FF45-451A-9EC9-A9E0F58051BD}" type="slidenum">
              <a:rPr lang="en-US" smtClean="0"/>
              <a:t>‹#›</a:t>
            </a:fld>
            <a:endParaRPr lang="en-US"/>
          </a:p>
        </p:txBody>
      </p:sp>
    </p:spTree>
    <p:extLst>
      <p:ext uri="{BB962C8B-B14F-4D97-AF65-F5344CB8AC3E}">
        <p14:creationId xmlns:p14="http://schemas.microsoft.com/office/powerpoint/2010/main" val="3071562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08ADEC-00F0-479E-8B92-9A59233C62A0}" type="datetime1">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7C662-FF45-451A-9EC9-A9E0F58051BD}" type="slidenum">
              <a:rPr lang="en-US" smtClean="0"/>
              <a:t>‹#›</a:t>
            </a:fld>
            <a:endParaRPr lang="en-US"/>
          </a:p>
        </p:txBody>
      </p:sp>
    </p:spTree>
    <p:extLst>
      <p:ext uri="{BB962C8B-B14F-4D97-AF65-F5344CB8AC3E}">
        <p14:creationId xmlns:p14="http://schemas.microsoft.com/office/powerpoint/2010/main" val="510326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493767-C754-45CD-9409-86C865059600}" type="datetime1">
              <a:rPr lang="en-US" smtClean="0"/>
              <a:t>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77C662-FF45-451A-9EC9-A9E0F58051BD}" type="slidenum">
              <a:rPr lang="en-US" smtClean="0"/>
              <a:t>‹#›</a:t>
            </a:fld>
            <a:endParaRPr lang="en-US"/>
          </a:p>
        </p:txBody>
      </p:sp>
    </p:spTree>
    <p:extLst>
      <p:ext uri="{BB962C8B-B14F-4D97-AF65-F5344CB8AC3E}">
        <p14:creationId xmlns:p14="http://schemas.microsoft.com/office/powerpoint/2010/main" val="2851784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5F0A22-CE87-4F51-A419-A28588D2174F}" type="datetime1">
              <a:rPr lang="en-US" smtClean="0"/>
              <a:t>1/22/2017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77C662-FF45-451A-9EC9-A9E0F58051BD}" type="slidenum">
              <a:rPr lang="en-US" smtClean="0"/>
              <a:t>‹#›</a:t>
            </a:fld>
            <a:endParaRPr lang="en-US"/>
          </a:p>
        </p:txBody>
      </p:sp>
    </p:spTree>
    <p:extLst>
      <p:ext uri="{BB962C8B-B14F-4D97-AF65-F5344CB8AC3E}">
        <p14:creationId xmlns:p14="http://schemas.microsoft.com/office/powerpoint/2010/main" val="1003795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4B898F-F3D3-4F7D-BB37-06F324555BE6}" type="datetime1">
              <a:rPr lang="en-US" smtClean="0"/>
              <a:t>1/22/2017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77C662-FF45-451A-9EC9-A9E0F58051BD}" type="slidenum">
              <a:rPr lang="en-US" smtClean="0"/>
              <a:t>‹#›</a:t>
            </a:fld>
            <a:endParaRPr lang="en-US"/>
          </a:p>
        </p:txBody>
      </p:sp>
    </p:spTree>
    <p:extLst>
      <p:ext uri="{BB962C8B-B14F-4D97-AF65-F5344CB8AC3E}">
        <p14:creationId xmlns:p14="http://schemas.microsoft.com/office/powerpoint/2010/main" val="790170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F2B6FE-7932-4190-A804-E0E614618131}" type="datetime1">
              <a:rPr lang="en-US" smtClean="0"/>
              <a:t>1/22/2017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77C662-FF45-451A-9EC9-A9E0F58051BD}" type="slidenum">
              <a:rPr lang="en-US" smtClean="0"/>
              <a:t>‹#›</a:t>
            </a:fld>
            <a:endParaRPr lang="en-US"/>
          </a:p>
        </p:txBody>
      </p:sp>
    </p:spTree>
    <p:extLst>
      <p:ext uri="{BB962C8B-B14F-4D97-AF65-F5344CB8AC3E}">
        <p14:creationId xmlns:p14="http://schemas.microsoft.com/office/powerpoint/2010/main" val="3329098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EC9CDD-1C97-4993-84A3-09E67B2B0B55}" type="datetime1">
              <a:rPr lang="en-US" smtClean="0"/>
              <a:t>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77C662-FF45-451A-9EC9-A9E0F58051BD}" type="slidenum">
              <a:rPr lang="en-US" smtClean="0"/>
              <a:t>‹#›</a:t>
            </a:fld>
            <a:endParaRPr lang="en-US"/>
          </a:p>
        </p:txBody>
      </p:sp>
    </p:spTree>
    <p:extLst>
      <p:ext uri="{BB962C8B-B14F-4D97-AF65-F5344CB8AC3E}">
        <p14:creationId xmlns:p14="http://schemas.microsoft.com/office/powerpoint/2010/main" val="284467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E33030-1FC7-4F28-A67B-4D85996805B4}" type="datetime1">
              <a:rPr lang="en-US" smtClean="0"/>
              <a:t>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77C662-FF45-451A-9EC9-A9E0F58051BD}" type="slidenum">
              <a:rPr lang="en-US" smtClean="0"/>
              <a:t>‹#›</a:t>
            </a:fld>
            <a:endParaRPr lang="en-US"/>
          </a:p>
        </p:txBody>
      </p:sp>
    </p:spTree>
    <p:extLst>
      <p:ext uri="{BB962C8B-B14F-4D97-AF65-F5344CB8AC3E}">
        <p14:creationId xmlns:p14="http://schemas.microsoft.com/office/powerpoint/2010/main" val="827222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AE8A94-EBCA-4C79-9B48-6841184AF20D}" type="datetime1">
              <a:rPr lang="en-US" smtClean="0"/>
              <a:t>1/22/2017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77C662-FF45-451A-9EC9-A9E0F58051BD}" type="slidenum">
              <a:rPr lang="en-US" smtClean="0"/>
              <a:t>‹#›</a:t>
            </a:fld>
            <a:endParaRPr lang="en-US"/>
          </a:p>
        </p:txBody>
      </p:sp>
    </p:spTree>
    <p:extLst>
      <p:ext uri="{BB962C8B-B14F-4D97-AF65-F5344CB8AC3E}">
        <p14:creationId xmlns:p14="http://schemas.microsoft.com/office/powerpoint/2010/main" val="18872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galaxyproject.or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hyperlink" Target="http://www.ncbi.nlm.nih.gov/projects/SNP/" TargetMode="External"/><Relationship Id="rId5" Type="http://schemas.openxmlformats.org/officeDocument/2006/relationships/hyperlink" Target="http://www.ncbi.nlm.nih.gov/SNP/snp_db_table_description.cgi?t=SnpFunctionCode" TargetMode="Externa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test.galaxyproject.org/u/eel/h/unnamed-history" TargetMode="Externa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xac.broadinstitute.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611502"/>
            <a:ext cx="9144000" cy="246498"/>
          </a:xfrm>
          <a:prstGeom prst="rect">
            <a:avLst/>
          </a:prstGeom>
          <a:solidFill>
            <a:schemeClr val="accent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108967" y="1380689"/>
            <a:ext cx="8800051" cy="2499233"/>
          </a:xfrm>
          <a:prstGeom prst="rect">
            <a:avLst/>
          </a:prstGeom>
          <a:ln w="28575">
            <a:solidFill>
              <a:srgbClr val="002060"/>
            </a:solidFill>
          </a:ln>
        </p:spPr>
      </p:pic>
      <p:sp>
        <p:nvSpPr>
          <p:cNvPr id="5" name="Rectangle 4"/>
          <p:cNvSpPr/>
          <p:nvPr/>
        </p:nvSpPr>
        <p:spPr>
          <a:xfrm>
            <a:off x="1258259" y="2021913"/>
            <a:ext cx="6409188" cy="1477328"/>
          </a:xfrm>
          <a:prstGeom prst="rect">
            <a:avLst/>
          </a:prstGeom>
          <a:solidFill>
            <a:schemeClr val="bg1"/>
          </a:solidFill>
        </p:spPr>
        <p:txBody>
          <a:bodyPr wrap="square">
            <a:spAutoFit/>
          </a:bodyPr>
          <a:lstStyle/>
          <a:p>
            <a:pPr algn="ctr"/>
            <a:r>
              <a:rPr lang="en-US" sz="3000" b="1" dirty="0">
                <a:effectLst>
                  <a:outerShdw blurRad="38100" dist="38100" dir="2700000" algn="tl">
                    <a:srgbClr val="000000">
                      <a:alpha val="43137"/>
                    </a:srgbClr>
                  </a:outerShdw>
                </a:effectLst>
              </a:rPr>
              <a:t>Introduction to </a:t>
            </a:r>
            <a:r>
              <a:rPr lang="en-US" sz="3000" b="1" dirty="0" smtClean="0">
                <a:effectLst>
                  <a:outerShdw blurRad="38100" dist="38100" dir="2700000" algn="tl">
                    <a:srgbClr val="000000">
                      <a:alpha val="43137"/>
                    </a:srgbClr>
                  </a:outerShdw>
                </a:effectLst>
              </a:rPr>
              <a:t>the </a:t>
            </a:r>
          </a:p>
          <a:p>
            <a:pPr algn="ctr"/>
            <a:r>
              <a:rPr lang="en-US" sz="3000" b="1" dirty="0" err="1" smtClean="0">
                <a:effectLst>
                  <a:outerShdw blurRad="38100" dist="38100" dir="2700000" algn="tl">
                    <a:srgbClr val="000000">
                      <a:alpha val="43137"/>
                    </a:srgbClr>
                  </a:outerShdw>
                </a:effectLst>
              </a:rPr>
              <a:t>ExAC</a:t>
            </a:r>
            <a:r>
              <a:rPr lang="en-US" sz="3000" b="1" dirty="0" smtClean="0">
                <a:effectLst>
                  <a:outerShdw blurRad="38100" dist="38100" dir="2700000" algn="tl">
                    <a:srgbClr val="000000">
                      <a:alpha val="43137"/>
                    </a:srgbClr>
                  </a:outerShdw>
                </a:effectLst>
              </a:rPr>
              <a:t> </a:t>
            </a:r>
            <a:r>
              <a:rPr lang="en-US" sz="3000" b="1" dirty="0">
                <a:effectLst>
                  <a:outerShdw blurRad="38100" dist="38100" dir="2700000" algn="tl">
                    <a:srgbClr val="000000">
                      <a:alpha val="43137"/>
                    </a:srgbClr>
                  </a:outerShdw>
                </a:effectLst>
              </a:rPr>
              <a:t>browser &amp; Galaxy </a:t>
            </a:r>
            <a:endParaRPr lang="en-US" sz="3000" b="1" dirty="0" smtClean="0">
              <a:effectLst>
                <a:outerShdw blurRad="38100" dist="38100" dir="2700000" algn="tl">
                  <a:srgbClr val="000000">
                    <a:alpha val="43137"/>
                  </a:srgbClr>
                </a:outerShdw>
              </a:effectLst>
            </a:endParaRPr>
          </a:p>
          <a:p>
            <a:pPr algn="ctr"/>
            <a:r>
              <a:rPr lang="en-US" sz="3000" b="1" i="1" dirty="0" smtClean="0">
                <a:effectLst>
                  <a:outerShdw blurRad="38100" dist="38100" dir="2700000" algn="tl">
                    <a:srgbClr val="000000">
                      <a:alpha val="43137"/>
                    </a:srgbClr>
                  </a:outerShdw>
                </a:effectLst>
              </a:rPr>
              <a:t>The First steps</a:t>
            </a:r>
            <a:endParaRPr lang="en-US" sz="3000" b="1" i="1" dirty="0">
              <a:effectLst>
                <a:outerShdw blurRad="38100" dist="38100" dir="2700000" algn="tl">
                  <a:srgbClr val="000000">
                    <a:alpha val="43137"/>
                  </a:srgbClr>
                </a:outerShdw>
              </a:effectLst>
            </a:endParaRPr>
          </a:p>
        </p:txBody>
      </p:sp>
      <p:sp>
        <p:nvSpPr>
          <p:cNvPr id="7" name="Rectangle 6"/>
          <p:cNvSpPr/>
          <p:nvPr/>
        </p:nvSpPr>
        <p:spPr>
          <a:xfrm>
            <a:off x="2676088" y="6611502"/>
            <a:ext cx="3405930" cy="276999"/>
          </a:xfrm>
          <a:prstGeom prst="rect">
            <a:avLst/>
          </a:prstGeom>
        </p:spPr>
        <p:txBody>
          <a:bodyPr wrap="square">
            <a:spAutoFit/>
          </a:bodyPr>
          <a:lstStyle/>
          <a:p>
            <a:r>
              <a:rPr lang="en-US" sz="1200" dirty="0" smtClean="0"/>
              <a:t>Introduction to Galaxy </a:t>
            </a:r>
            <a:r>
              <a:rPr lang="en-US" sz="1200" dirty="0"/>
              <a:t>– </a:t>
            </a:r>
            <a:r>
              <a:rPr lang="en-US" sz="1200"/>
              <a:t>January </a:t>
            </a:r>
            <a:r>
              <a:rPr lang="en-US" sz="1200" smtClean="0"/>
              <a:t>2017 </a:t>
            </a:r>
            <a:r>
              <a:rPr lang="en-US" sz="1200" dirty="0"/>
              <a:t>– Eran Elhaik</a:t>
            </a:r>
          </a:p>
        </p:txBody>
      </p:sp>
      <p:pic>
        <p:nvPicPr>
          <p:cNvPr id="8" name="Picture 7"/>
          <p:cNvPicPr>
            <a:picLocks noChangeAspect="1"/>
          </p:cNvPicPr>
          <p:nvPr/>
        </p:nvPicPr>
        <p:blipFill>
          <a:blip r:embed="rId3"/>
          <a:stretch>
            <a:fillRect/>
          </a:stretch>
        </p:blipFill>
        <p:spPr>
          <a:xfrm>
            <a:off x="2412734" y="115407"/>
            <a:ext cx="3937731" cy="1087513"/>
          </a:xfrm>
          <a:prstGeom prst="rect">
            <a:avLst/>
          </a:prstGeom>
        </p:spPr>
      </p:pic>
      <p:sp>
        <p:nvSpPr>
          <p:cNvPr id="9" name="Rectangle 8"/>
          <p:cNvSpPr/>
          <p:nvPr/>
        </p:nvSpPr>
        <p:spPr>
          <a:xfrm>
            <a:off x="1258259" y="3492344"/>
            <a:ext cx="2634054" cy="369332"/>
          </a:xfrm>
          <a:prstGeom prst="rect">
            <a:avLst/>
          </a:prstGeom>
        </p:spPr>
        <p:txBody>
          <a:bodyPr wrap="none">
            <a:spAutoFit/>
          </a:bodyPr>
          <a:lstStyle/>
          <a:p>
            <a:r>
              <a:rPr lang="en-US" dirty="0">
                <a:latin typeface="ArialMT"/>
                <a:hlinkClick r:id="rId4"/>
              </a:rPr>
              <a:t>https://</a:t>
            </a:r>
            <a:r>
              <a:rPr lang="en-US" dirty="0" smtClean="0">
                <a:latin typeface="ArialMT"/>
                <a:hlinkClick r:id="rId4"/>
              </a:rPr>
              <a:t>galaxyproject.org</a:t>
            </a:r>
            <a:endParaRPr lang="en-US" dirty="0"/>
          </a:p>
        </p:txBody>
      </p:sp>
      <p:sp>
        <p:nvSpPr>
          <p:cNvPr id="3" name="TextBox 2"/>
          <p:cNvSpPr txBox="1"/>
          <p:nvPr/>
        </p:nvSpPr>
        <p:spPr>
          <a:xfrm>
            <a:off x="108967" y="4021713"/>
            <a:ext cx="2992679" cy="2462213"/>
          </a:xfrm>
          <a:prstGeom prst="rect">
            <a:avLst/>
          </a:prstGeom>
          <a:noFill/>
        </p:spPr>
        <p:txBody>
          <a:bodyPr wrap="none" rtlCol="0">
            <a:spAutoFit/>
          </a:bodyPr>
          <a:lstStyle/>
          <a:p>
            <a:pPr marL="285750" indent="-285750">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The </a:t>
            </a:r>
            <a:r>
              <a:rPr lang="en-US" sz="2200" dirty="0" err="1">
                <a:latin typeface="Times New Roman" panose="02020603050405020304" pitchFamily="18" charset="0"/>
                <a:cs typeface="Times New Roman" panose="02020603050405020304" pitchFamily="18" charset="0"/>
              </a:rPr>
              <a:t>ExAC</a:t>
            </a:r>
            <a:r>
              <a:rPr lang="en-US" sz="2200" dirty="0">
                <a:latin typeface="Times New Roman" panose="02020603050405020304" pitchFamily="18" charset="0"/>
                <a:cs typeface="Times New Roman" panose="02020603050405020304" pitchFamily="18" charset="0"/>
              </a:rPr>
              <a:t> browser</a:t>
            </a:r>
          </a:p>
          <a:p>
            <a:pPr marL="285750" indent="-285750">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Using Galaxy to:</a:t>
            </a:r>
          </a:p>
          <a:p>
            <a:pPr marL="742950" lvl="1" indent="-285750">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Get the </a:t>
            </a:r>
            <a:r>
              <a:rPr lang="en-US" sz="2200" dirty="0" smtClean="0">
                <a:latin typeface="Times New Roman" panose="02020603050405020304" pitchFamily="18" charset="0"/>
                <a:cs typeface="Times New Roman" panose="02020603050405020304" pitchFamily="18" charset="0"/>
              </a:rPr>
              <a:t>data</a:t>
            </a:r>
          </a:p>
          <a:p>
            <a:pPr marL="742950" lvl="1" indent="-285750">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Lift over</a:t>
            </a:r>
          </a:p>
          <a:p>
            <a:pPr marL="742950" lvl="1" indent="-285750">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Text manipulation</a:t>
            </a:r>
          </a:p>
          <a:p>
            <a:pPr marL="742950" lvl="1" indent="-285750">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Filter and sort</a:t>
            </a:r>
          </a:p>
          <a:p>
            <a:pPr marL="742950" lvl="1" indent="-285750">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Statistics</a:t>
            </a:r>
            <a:endParaRPr lang="en-US" sz="2200" dirty="0" smtClean="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9D77C662-FF45-451A-9EC9-A9E0F58051BD}" type="slidenum">
              <a:rPr lang="en-US" smtClean="0"/>
              <a:t>1</a:t>
            </a:fld>
            <a:endParaRPr lang="en-US"/>
          </a:p>
        </p:txBody>
      </p:sp>
    </p:spTree>
    <p:extLst>
      <p:ext uri="{BB962C8B-B14F-4D97-AF65-F5344CB8AC3E}">
        <p14:creationId xmlns:p14="http://schemas.microsoft.com/office/powerpoint/2010/main" val="3167228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77C662-FF45-451A-9EC9-A9E0F58051BD}" type="slidenum">
              <a:rPr lang="en-US" smtClean="0"/>
              <a:t>10</a:t>
            </a:fld>
            <a:endParaRPr lang="en-US"/>
          </a:p>
        </p:txBody>
      </p:sp>
      <p:pic>
        <p:nvPicPr>
          <p:cNvPr id="3" name="Picture 2"/>
          <p:cNvPicPr>
            <a:picLocks noChangeAspect="1"/>
          </p:cNvPicPr>
          <p:nvPr/>
        </p:nvPicPr>
        <p:blipFill>
          <a:blip r:embed="rId2"/>
          <a:stretch>
            <a:fillRect/>
          </a:stretch>
        </p:blipFill>
        <p:spPr>
          <a:xfrm>
            <a:off x="2611819" y="3033286"/>
            <a:ext cx="6532181" cy="3815969"/>
          </a:xfrm>
          <a:prstGeom prst="rect">
            <a:avLst/>
          </a:prstGeom>
        </p:spPr>
      </p:pic>
      <p:pic>
        <p:nvPicPr>
          <p:cNvPr id="4" name="Picture 3"/>
          <p:cNvPicPr>
            <a:picLocks noChangeAspect="1"/>
          </p:cNvPicPr>
          <p:nvPr/>
        </p:nvPicPr>
        <p:blipFill>
          <a:blip r:embed="rId3"/>
          <a:stretch>
            <a:fillRect/>
          </a:stretch>
        </p:blipFill>
        <p:spPr>
          <a:xfrm>
            <a:off x="2601591" y="1"/>
            <a:ext cx="6542409" cy="3095538"/>
          </a:xfrm>
          <a:prstGeom prst="rect">
            <a:avLst/>
          </a:prstGeom>
        </p:spPr>
      </p:pic>
      <p:sp>
        <p:nvSpPr>
          <p:cNvPr id="5" name="Rectangle 4"/>
          <p:cNvSpPr/>
          <p:nvPr/>
        </p:nvSpPr>
        <p:spPr>
          <a:xfrm>
            <a:off x="0" y="870313"/>
            <a:ext cx="1621149" cy="769441"/>
          </a:xfrm>
          <a:prstGeom prst="rect">
            <a:avLst/>
          </a:prstGeom>
        </p:spPr>
        <p:txBody>
          <a:bodyPr wrap="none">
            <a:spAutoFit/>
          </a:bodyPr>
          <a:lstStyle/>
          <a:p>
            <a:r>
              <a:rPr lang="en-US" sz="2200" b="1" dirty="0" smtClean="0">
                <a:solidFill>
                  <a:srgbClr val="7030A0"/>
                </a:solidFill>
                <a:latin typeface="Times New Roman" panose="02020603050405020304" pitchFamily="18" charset="0"/>
                <a:cs typeface="Times New Roman" panose="02020603050405020304" pitchFamily="18" charset="0"/>
              </a:rPr>
              <a:t>A proposed </a:t>
            </a:r>
          </a:p>
          <a:p>
            <a:r>
              <a:rPr lang="en-US" sz="2200" b="1" dirty="0" smtClean="0">
                <a:solidFill>
                  <a:srgbClr val="7030A0"/>
                </a:solidFill>
                <a:latin typeface="Times New Roman" panose="02020603050405020304" pitchFamily="18" charset="0"/>
                <a:cs typeface="Times New Roman" panose="02020603050405020304" pitchFamily="18" charset="0"/>
              </a:rPr>
              <a:t>workflow</a:t>
            </a:r>
            <a:endParaRPr lang="en-US" sz="22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2651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D77C662-FF45-451A-9EC9-A9E0F58051BD}" type="slidenum">
              <a:rPr lang="en-US" smtClean="0"/>
              <a:t>11</a:t>
            </a:fld>
            <a:endParaRPr lang="en-US"/>
          </a:p>
        </p:txBody>
      </p:sp>
      <p:pic>
        <p:nvPicPr>
          <p:cNvPr id="5" name="Picture 4"/>
          <p:cNvPicPr>
            <a:picLocks noChangeAspect="1"/>
          </p:cNvPicPr>
          <p:nvPr/>
        </p:nvPicPr>
        <p:blipFill>
          <a:blip r:embed="rId2"/>
          <a:stretch>
            <a:fillRect/>
          </a:stretch>
        </p:blipFill>
        <p:spPr>
          <a:xfrm>
            <a:off x="7630224" y="215443"/>
            <a:ext cx="1047750" cy="914400"/>
          </a:xfrm>
          <a:prstGeom prst="rect">
            <a:avLst/>
          </a:prstGeom>
        </p:spPr>
      </p:pic>
      <p:sp>
        <p:nvSpPr>
          <p:cNvPr id="6" name="Rectangle 5"/>
          <p:cNvSpPr/>
          <p:nvPr/>
        </p:nvSpPr>
        <p:spPr>
          <a:xfrm>
            <a:off x="0" y="8389"/>
            <a:ext cx="6603090" cy="430887"/>
          </a:xfrm>
          <a:prstGeom prst="rect">
            <a:avLst/>
          </a:prstGeom>
        </p:spPr>
        <p:txBody>
          <a:bodyPr wrap="none">
            <a:spAutoFit/>
          </a:bodyPr>
          <a:lstStyle/>
          <a:p>
            <a:pPr marL="342900" indent="-3429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Count the occurrence of functional SNPs in this gene </a:t>
            </a:r>
            <a:endParaRPr lang="en-US" sz="2200" dirty="0">
              <a:latin typeface="Times New Roman" panose="02020603050405020304" pitchFamily="18" charset="0"/>
              <a:cs typeface="Times New Roman" panose="02020603050405020304" pitchFamily="18" charset="0"/>
            </a:endParaRPr>
          </a:p>
        </p:txBody>
      </p:sp>
      <p:sp>
        <p:nvSpPr>
          <p:cNvPr id="7" name="Rectangle 6"/>
          <p:cNvSpPr/>
          <p:nvPr/>
        </p:nvSpPr>
        <p:spPr>
          <a:xfrm>
            <a:off x="68510" y="1217802"/>
            <a:ext cx="5073825" cy="430887"/>
          </a:xfrm>
          <a:prstGeom prst="rect">
            <a:avLst/>
          </a:prstGeom>
        </p:spPr>
        <p:txBody>
          <a:bodyPr wrap="none">
            <a:spAutoFit/>
          </a:bodyPr>
          <a:lstStyle/>
          <a:p>
            <a:pPr marL="342900" indent="-3429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Find the table that interprets these codes</a:t>
            </a:r>
            <a:endParaRPr lang="en-US" sz="22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4370585" y="1864132"/>
            <a:ext cx="4668585" cy="2445139"/>
          </a:xfrm>
          <a:prstGeom prst="rect">
            <a:avLst/>
          </a:prstGeom>
        </p:spPr>
      </p:pic>
      <p:pic>
        <p:nvPicPr>
          <p:cNvPr id="9" name="Picture 8"/>
          <p:cNvPicPr>
            <a:picLocks noChangeAspect="1"/>
          </p:cNvPicPr>
          <p:nvPr/>
        </p:nvPicPr>
        <p:blipFill>
          <a:blip r:embed="rId4"/>
          <a:stretch>
            <a:fillRect/>
          </a:stretch>
        </p:blipFill>
        <p:spPr>
          <a:xfrm>
            <a:off x="1127923" y="4524715"/>
            <a:ext cx="6250016" cy="1781044"/>
          </a:xfrm>
          <a:prstGeom prst="rect">
            <a:avLst/>
          </a:prstGeom>
        </p:spPr>
      </p:pic>
      <p:sp>
        <p:nvSpPr>
          <p:cNvPr id="10" name="Rectangle 9"/>
          <p:cNvSpPr/>
          <p:nvPr/>
        </p:nvSpPr>
        <p:spPr>
          <a:xfrm>
            <a:off x="192947" y="6215747"/>
            <a:ext cx="9144000" cy="646331"/>
          </a:xfrm>
          <a:prstGeom prst="rect">
            <a:avLst/>
          </a:prstGeom>
        </p:spPr>
        <p:txBody>
          <a:bodyPr wrap="square">
            <a:spAutoFit/>
          </a:bodyPr>
          <a:lstStyle/>
          <a:p>
            <a:r>
              <a:rPr lang="en-US" dirty="0">
                <a:hlinkClick r:id="rId5"/>
              </a:rPr>
              <a:t>http://</a:t>
            </a:r>
            <a:r>
              <a:rPr lang="en-US" dirty="0" smtClean="0">
                <a:hlinkClick r:id="rId5"/>
              </a:rPr>
              <a:t>www.ncbi.nlm.nih.gov/SNP/snp_db_table_description.cgi?t=SnpFunctionCode</a:t>
            </a:r>
            <a:endParaRPr lang="en-US" dirty="0" smtClean="0"/>
          </a:p>
          <a:p>
            <a:endParaRPr lang="en-US" dirty="0"/>
          </a:p>
        </p:txBody>
      </p:sp>
      <p:sp>
        <p:nvSpPr>
          <p:cNvPr id="11" name="Rectangle 10"/>
          <p:cNvSpPr/>
          <p:nvPr/>
        </p:nvSpPr>
        <p:spPr>
          <a:xfrm>
            <a:off x="4252931" y="1464022"/>
            <a:ext cx="4302075" cy="369332"/>
          </a:xfrm>
          <a:prstGeom prst="rect">
            <a:avLst/>
          </a:prstGeom>
        </p:spPr>
        <p:txBody>
          <a:bodyPr wrap="none">
            <a:spAutoFit/>
          </a:bodyPr>
          <a:lstStyle/>
          <a:p>
            <a:r>
              <a:rPr lang="en-US" dirty="0">
                <a:hlinkClick r:id="rId6"/>
              </a:rPr>
              <a:t>http://www.ncbi.nlm.nih.gov/projects/SNP</a:t>
            </a:r>
            <a:r>
              <a:rPr lang="en-US" dirty="0" smtClean="0">
                <a:hlinkClick r:id="rId6"/>
              </a:rPr>
              <a:t>/</a:t>
            </a:r>
            <a:endParaRPr lang="en-US" dirty="0" smtClean="0"/>
          </a:p>
        </p:txBody>
      </p:sp>
      <p:sp>
        <p:nvSpPr>
          <p:cNvPr id="12" name="Oval 11"/>
          <p:cNvSpPr/>
          <p:nvPr/>
        </p:nvSpPr>
        <p:spPr>
          <a:xfrm>
            <a:off x="5981350" y="1813540"/>
            <a:ext cx="1065402" cy="2429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94955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D77C662-FF45-451A-9EC9-A9E0F58051BD}" type="slidenum">
              <a:rPr lang="en-US" smtClean="0"/>
              <a:t>12</a:t>
            </a:fld>
            <a:endParaRPr lang="en-US"/>
          </a:p>
        </p:txBody>
      </p:sp>
      <p:sp>
        <p:nvSpPr>
          <p:cNvPr id="5" name="Rectangle 4"/>
          <p:cNvSpPr/>
          <p:nvPr/>
        </p:nvSpPr>
        <p:spPr>
          <a:xfrm>
            <a:off x="0" y="0"/>
            <a:ext cx="2836033" cy="430887"/>
          </a:xfrm>
          <a:prstGeom prst="rect">
            <a:avLst/>
          </a:prstGeom>
        </p:spPr>
        <p:txBody>
          <a:bodyPr wrap="none">
            <a:spAutoFit/>
          </a:bodyPr>
          <a:lstStyle/>
          <a:p>
            <a:pPr marL="342900" indent="-3429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Save your workflow</a:t>
            </a:r>
            <a:endParaRPr lang="en-US" sz="2200" dirty="0">
              <a:latin typeface="Times New Roman" panose="02020603050405020304" pitchFamily="18" charset="0"/>
              <a:cs typeface="Times New Roman" panose="02020603050405020304" pitchFamily="18" charset="0"/>
            </a:endParaRPr>
          </a:p>
        </p:txBody>
      </p:sp>
      <p:sp>
        <p:nvSpPr>
          <p:cNvPr id="7" name="Rectangle 6"/>
          <p:cNvSpPr/>
          <p:nvPr/>
        </p:nvSpPr>
        <p:spPr>
          <a:xfrm>
            <a:off x="360727" y="3105835"/>
            <a:ext cx="6497273" cy="646331"/>
          </a:xfrm>
          <a:prstGeom prst="rect">
            <a:avLst/>
          </a:prstGeom>
        </p:spPr>
        <p:txBody>
          <a:bodyPr wrap="square">
            <a:spAutoFit/>
          </a:bodyPr>
          <a:lstStyle/>
          <a:p>
            <a:r>
              <a:rPr lang="en-US" dirty="0">
                <a:hlinkClick r:id="rId2"/>
              </a:rPr>
              <a:t>https://</a:t>
            </a:r>
            <a:r>
              <a:rPr lang="en-US" dirty="0" smtClean="0">
                <a:hlinkClick r:id="rId2"/>
              </a:rPr>
              <a:t>test.galaxyproject.org/u/eel/h/unnamed-history</a:t>
            </a:r>
            <a:endParaRPr lang="en-US" dirty="0" smtClean="0"/>
          </a:p>
          <a:p>
            <a:endParaRPr lang="en-US" dirty="0"/>
          </a:p>
        </p:txBody>
      </p:sp>
      <p:sp>
        <p:nvSpPr>
          <p:cNvPr id="9" name="Rectangle 8"/>
          <p:cNvSpPr/>
          <p:nvPr/>
        </p:nvSpPr>
        <p:spPr>
          <a:xfrm>
            <a:off x="58723" y="3690565"/>
            <a:ext cx="4466287" cy="430887"/>
          </a:xfrm>
          <a:prstGeom prst="rect">
            <a:avLst/>
          </a:prstGeom>
        </p:spPr>
        <p:txBody>
          <a:bodyPr wrap="none">
            <a:spAutoFit/>
          </a:bodyPr>
          <a:lstStyle/>
          <a:p>
            <a:pPr marL="342900" indent="-3429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Publish your workflow and history</a:t>
            </a:r>
            <a:endParaRPr lang="en-US" sz="22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83039" y="430887"/>
            <a:ext cx="8883941" cy="2441278"/>
          </a:xfrm>
          <a:prstGeom prst="rect">
            <a:avLst/>
          </a:prstGeom>
          <a:ln w="28575">
            <a:solidFill>
              <a:srgbClr val="002060"/>
            </a:solidFill>
          </a:ln>
        </p:spPr>
      </p:pic>
      <p:pic>
        <p:nvPicPr>
          <p:cNvPr id="11" name="Picture 10"/>
          <p:cNvPicPr>
            <a:picLocks noChangeAspect="1"/>
          </p:cNvPicPr>
          <p:nvPr/>
        </p:nvPicPr>
        <p:blipFill>
          <a:blip r:embed="rId4"/>
          <a:stretch>
            <a:fillRect/>
          </a:stretch>
        </p:blipFill>
        <p:spPr>
          <a:xfrm>
            <a:off x="4251617" y="4170512"/>
            <a:ext cx="5034995" cy="1767493"/>
          </a:xfrm>
          <a:prstGeom prst="rect">
            <a:avLst/>
          </a:prstGeom>
          <a:ln w="28575">
            <a:solidFill>
              <a:srgbClr val="002060"/>
            </a:solidFill>
          </a:ln>
        </p:spPr>
      </p:pic>
      <p:pic>
        <p:nvPicPr>
          <p:cNvPr id="12" name="Picture 11"/>
          <p:cNvPicPr>
            <a:picLocks noChangeAspect="1"/>
          </p:cNvPicPr>
          <p:nvPr/>
        </p:nvPicPr>
        <p:blipFill>
          <a:blip r:embed="rId5"/>
          <a:stretch>
            <a:fillRect/>
          </a:stretch>
        </p:blipFill>
        <p:spPr>
          <a:xfrm>
            <a:off x="70263" y="4695453"/>
            <a:ext cx="3539100" cy="2162547"/>
          </a:xfrm>
          <a:prstGeom prst="rect">
            <a:avLst/>
          </a:prstGeom>
          <a:ln w="28575">
            <a:solidFill>
              <a:srgbClr val="002060"/>
            </a:solidFill>
          </a:ln>
        </p:spPr>
      </p:pic>
      <p:sp>
        <p:nvSpPr>
          <p:cNvPr id="13" name="Left Arrow 12"/>
          <p:cNvSpPr/>
          <p:nvPr/>
        </p:nvSpPr>
        <p:spPr>
          <a:xfrm>
            <a:off x="3733101" y="5251508"/>
            <a:ext cx="427838" cy="28522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034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5529" y="945265"/>
            <a:ext cx="8154100" cy="2831544"/>
          </a:xfrm>
          <a:prstGeom prst="rect">
            <a:avLst/>
          </a:prstGeom>
        </p:spPr>
        <p:txBody>
          <a:bodyPr wrap="square">
            <a:spAutoFit/>
          </a:bodyPr>
          <a:lstStyle/>
          <a:p>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Get </a:t>
            </a:r>
            <a:r>
              <a:rPr lang="en-US" sz="2200" dirty="0" smtClean="0">
                <a:latin typeface="Times New Roman" panose="02020603050405020304" pitchFamily="18" charset="0"/>
                <a:cs typeface="Times New Roman" panose="02020603050405020304" pitchFamily="18" charset="0"/>
              </a:rPr>
              <a:t>the exact positions of the gene from UCSC Browser/</a:t>
            </a:r>
            <a:r>
              <a:rPr lang="en-US" sz="2200" dirty="0" err="1" smtClean="0">
                <a:latin typeface="Times New Roman" panose="02020603050405020304" pitchFamily="18" charset="0"/>
                <a:cs typeface="Times New Roman" panose="02020603050405020304" pitchFamily="18" charset="0"/>
              </a:rPr>
              <a:t>ExAC</a:t>
            </a:r>
            <a:endParaRPr lang="en-US" sz="2200" dirty="0" smtClean="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Download all the SNPs between these coordinates (</a:t>
            </a:r>
            <a:r>
              <a:rPr lang="en-US" sz="2400" dirty="0" smtClean="0">
                <a:latin typeface="Times New Roman" panose="02020603050405020304" pitchFamily="18" charset="0"/>
                <a:cs typeface="Times New Roman" panose="02020603050405020304" pitchFamily="18" charset="0"/>
              </a:rPr>
              <a:t>snp144CodingDbSnp</a:t>
            </a:r>
            <a:r>
              <a:rPr lang="en-US" sz="22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Filter data by one of the transcripts </a:t>
            </a:r>
          </a:p>
          <a:p>
            <a:pPr marL="342900" indent="-342900">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Count the SNPs</a:t>
            </a:r>
            <a:endParaRPr lang="en-US" sz="2200" dirty="0">
              <a:latin typeface="Times New Roman" panose="02020603050405020304" pitchFamily="18" charset="0"/>
              <a:cs typeface="Times New Roman" panose="02020603050405020304" pitchFamily="18" charset="0"/>
            </a:endParaRPr>
          </a:p>
        </p:txBody>
      </p:sp>
      <p:sp>
        <p:nvSpPr>
          <p:cNvPr id="4" name="Rectangle 3"/>
          <p:cNvSpPr/>
          <p:nvPr/>
        </p:nvSpPr>
        <p:spPr>
          <a:xfrm>
            <a:off x="0" y="0"/>
            <a:ext cx="8359629" cy="553998"/>
          </a:xfrm>
          <a:prstGeom prst="rect">
            <a:avLst/>
          </a:prstGeom>
        </p:spPr>
        <p:txBody>
          <a:bodyPr wrap="square">
            <a:spAutoFit/>
          </a:bodyPr>
          <a:lstStyle/>
          <a:p>
            <a:r>
              <a:rPr lang="en-US" sz="3000" b="1" dirty="0" smtClean="0">
                <a:solidFill>
                  <a:srgbClr val="0070C0"/>
                </a:solidFill>
                <a:latin typeface="Times New Roman" panose="02020603050405020304" pitchFamily="18" charset="0"/>
                <a:cs typeface="Times New Roman" panose="02020603050405020304" pitchFamily="18" charset="0"/>
              </a:rPr>
              <a:t>Another way to do that…</a:t>
            </a:r>
            <a:endParaRPr lang="en-US" sz="3000" b="1" dirty="0">
              <a:solidFill>
                <a:srgbClr val="0070C0"/>
              </a:solidFill>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9D77C662-FF45-451A-9EC9-A9E0F58051BD}" type="slidenum">
              <a:rPr lang="en-US" smtClean="0"/>
              <a:t>13</a:t>
            </a:fld>
            <a:endParaRPr lang="en-US"/>
          </a:p>
        </p:txBody>
      </p:sp>
      <p:sp>
        <p:nvSpPr>
          <p:cNvPr id="6" name="Rectangle 5"/>
          <p:cNvSpPr/>
          <p:nvPr/>
        </p:nvSpPr>
        <p:spPr>
          <a:xfrm>
            <a:off x="295711" y="4079776"/>
            <a:ext cx="8619689" cy="769441"/>
          </a:xfrm>
          <a:prstGeom prst="rect">
            <a:avLst/>
          </a:prstGeom>
        </p:spPr>
        <p:txBody>
          <a:bodyPr wrap="square">
            <a:spAutoFit/>
          </a:bodyPr>
          <a:lstStyle/>
          <a:p>
            <a:r>
              <a:rPr lang="en-US" sz="2200" dirty="0" smtClean="0">
                <a:latin typeface="Times New Roman" panose="02020603050405020304" pitchFamily="18" charset="0"/>
                <a:cs typeface="Times New Roman" panose="02020603050405020304" pitchFamily="18" charset="0"/>
              </a:rPr>
              <a:t>The next slide would show you exactly how to do that. But once again, </a:t>
            </a:r>
            <a:r>
              <a:rPr lang="en-US" sz="2200" dirty="0" smtClean="0">
                <a:solidFill>
                  <a:srgbClr val="00B050"/>
                </a:solidFill>
                <a:latin typeface="Times New Roman" panose="02020603050405020304" pitchFamily="18" charset="0"/>
                <a:cs typeface="Times New Roman" panose="02020603050405020304" pitchFamily="18" charset="0"/>
              </a:rPr>
              <a:t>we suggest that you try to do it on your own before reading further.</a:t>
            </a:r>
          </a:p>
        </p:txBody>
      </p:sp>
    </p:spTree>
    <p:extLst>
      <p:ext uri="{BB962C8B-B14F-4D97-AF65-F5344CB8AC3E}">
        <p14:creationId xmlns:p14="http://schemas.microsoft.com/office/powerpoint/2010/main" val="645026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61925" y="790575"/>
            <a:ext cx="2371725" cy="2305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Slide Number Placeholder 3"/>
          <p:cNvSpPr>
            <a:spLocks noGrp="1"/>
          </p:cNvSpPr>
          <p:nvPr>
            <p:ph type="sldNum" sz="quarter" idx="12"/>
          </p:nvPr>
        </p:nvSpPr>
        <p:spPr>
          <a:xfrm>
            <a:off x="6486525" y="6356351"/>
            <a:ext cx="2057400" cy="365125"/>
          </a:xfrm>
        </p:spPr>
        <p:txBody>
          <a:bodyPr/>
          <a:lstStyle/>
          <a:p>
            <a:fld id="{9D77C662-FF45-451A-9EC9-A9E0F58051BD}" type="slidenum">
              <a:rPr lang="en-US" smtClean="0"/>
              <a:t>14</a:t>
            </a:fld>
            <a:endParaRPr lang="en-US"/>
          </a:p>
        </p:txBody>
      </p:sp>
      <p:sp>
        <p:nvSpPr>
          <p:cNvPr id="6" name="Rectangle 5"/>
          <p:cNvSpPr/>
          <p:nvPr/>
        </p:nvSpPr>
        <p:spPr>
          <a:xfrm>
            <a:off x="361950" y="2371725"/>
            <a:ext cx="15621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4210050" y="790575"/>
            <a:ext cx="4848225" cy="23004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ight Arrow 8"/>
          <p:cNvSpPr/>
          <p:nvPr/>
        </p:nvSpPr>
        <p:spPr>
          <a:xfrm>
            <a:off x="2876550" y="1666875"/>
            <a:ext cx="990600" cy="428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209550" y="3786187"/>
            <a:ext cx="2324100" cy="2809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Right Arrow 10"/>
          <p:cNvSpPr/>
          <p:nvPr/>
        </p:nvSpPr>
        <p:spPr>
          <a:xfrm>
            <a:off x="2714625" y="4976811"/>
            <a:ext cx="990600" cy="428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714625" y="5545867"/>
            <a:ext cx="2576346" cy="923330"/>
          </a:xfrm>
          <a:prstGeom prst="rect">
            <a:avLst/>
          </a:prstGeom>
        </p:spPr>
        <p:txBody>
          <a:bodyPr wrap="none">
            <a:spAutoFit/>
          </a:bodyPr>
          <a:lstStyle/>
          <a:p>
            <a:r>
              <a:rPr lang="en-US" dirty="0" smtClean="0">
                <a:solidFill>
                  <a:srgbClr val="000000"/>
                </a:solidFill>
                <a:latin typeface="Lucida Grande"/>
              </a:rPr>
              <a:t>Pick one transcript:</a:t>
            </a:r>
          </a:p>
          <a:p>
            <a:r>
              <a:rPr lang="en-US" dirty="0" smtClean="0">
                <a:solidFill>
                  <a:srgbClr val="000000"/>
                </a:solidFill>
                <a:latin typeface="Lucida Grande"/>
              </a:rPr>
              <a:t> NM_001396.</a:t>
            </a:r>
          </a:p>
          <a:p>
            <a:r>
              <a:rPr lang="en-US" dirty="0" smtClean="0">
                <a:solidFill>
                  <a:srgbClr val="000000"/>
                </a:solidFill>
                <a:latin typeface="Lucida Grande"/>
              </a:rPr>
              <a:t>Filter and sort -&gt; Select</a:t>
            </a:r>
            <a:endParaRPr lang="en-US" dirty="0"/>
          </a:p>
        </p:txBody>
      </p:sp>
      <p:sp>
        <p:nvSpPr>
          <p:cNvPr id="13" name="Rectangle 12"/>
          <p:cNvSpPr/>
          <p:nvPr/>
        </p:nvSpPr>
        <p:spPr>
          <a:xfrm>
            <a:off x="0" y="0"/>
            <a:ext cx="8359629" cy="553998"/>
          </a:xfrm>
          <a:prstGeom prst="rect">
            <a:avLst/>
          </a:prstGeom>
        </p:spPr>
        <p:txBody>
          <a:bodyPr wrap="square">
            <a:spAutoFit/>
          </a:bodyPr>
          <a:lstStyle/>
          <a:p>
            <a:r>
              <a:rPr lang="en-US" sz="3000" b="1" dirty="0" smtClean="0">
                <a:solidFill>
                  <a:srgbClr val="0070C0"/>
                </a:solidFill>
                <a:latin typeface="Times New Roman" panose="02020603050405020304" pitchFamily="18" charset="0"/>
                <a:cs typeface="Times New Roman" panose="02020603050405020304" pitchFamily="18" charset="0"/>
              </a:rPr>
              <a:t>Detailed instructions</a:t>
            </a:r>
            <a:endParaRPr lang="en-US" sz="3000" b="1" dirty="0">
              <a:solidFill>
                <a:srgbClr val="0070C0"/>
              </a:solidFill>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5"/>
          <a:stretch>
            <a:fillRect/>
          </a:stretch>
        </p:blipFill>
        <p:spPr>
          <a:xfrm>
            <a:off x="4150519" y="4004365"/>
            <a:ext cx="4672012" cy="13591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07836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5721" y="992961"/>
            <a:ext cx="8873979" cy="2462213"/>
          </a:xfrm>
          <a:prstGeom prst="rect">
            <a:avLst/>
          </a:prstGeom>
        </p:spPr>
        <p:txBody>
          <a:bodyPr wrap="square">
            <a:spAutoFit/>
          </a:bodyPr>
          <a:lstStyle/>
          <a:p>
            <a:r>
              <a:rPr lang="en-US" sz="2200" b="1" dirty="0" smtClean="0">
                <a:latin typeface="Times New Roman" panose="02020603050405020304" pitchFamily="18" charset="0"/>
                <a:cs typeface="Times New Roman" panose="02020603050405020304" pitchFamily="18" charset="0"/>
              </a:rPr>
              <a:t>The goals of this session are:</a:t>
            </a:r>
          </a:p>
          <a:p>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1) </a:t>
            </a:r>
            <a:r>
              <a:rPr lang="en-US" sz="2200" dirty="0">
                <a:latin typeface="Times New Roman" panose="02020603050405020304" pitchFamily="18" charset="0"/>
                <a:cs typeface="Times New Roman" panose="02020603050405020304" pitchFamily="18" charset="0"/>
              </a:rPr>
              <a:t>To introduce you to the </a:t>
            </a:r>
            <a:r>
              <a:rPr lang="en-US" sz="2200" dirty="0" err="1">
                <a:latin typeface="Times New Roman" panose="02020603050405020304" pitchFamily="18" charset="0"/>
                <a:cs typeface="Times New Roman" panose="02020603050405020304" pitchFamily="18" charset="0"/>
              </a:rPr>
              <a:t>ExAC</a:t>
            </a:r>
            <a:r>
              <a:rPr lang="en-US" sz="2200" dirty="0">
                <a:latin typeface="Times New Roman" panose="02020603050405020304" pitchFamily="18" charset="0"/>
                <a:cs typeface="Times New Roman" panose="02020603050405020304" pitchFamily="18" charset="0"/>
              </a:rPr>
              <a:t> browser. </a:t>
            </a:r>
          </a:p>
          <a:p>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2) To encourage you to explore on your own how </a:t>
            </a:r>
            <a:r>
              <a:rPr lang="en-US" sz="2200" dirty="0">
                <a:latin typeface="Times New Roman" panose="02020603050405020304" pitchFamily="18" charset="0"/>
                <a:cs typeface="Times New Roman" panose="02020603050405020304" pitchFamily="18" charset="0"/>
              </a:rPr>
              <a:t>Galaxy can help </a:t>
            </a:r>
            <a:r>
              <a:rPr lang="en-US" sz="2200" dirty="0" smtClean="0">
                <a:latin typeface="Times New Roman" panose="02020603050405020304" pitchFamily="18" charset="0"/>
                <a:cs typeface="Times New Roman" panose="02020603050405020304" pitchFamily="18" charset="0"/>
              </a:rPr>
              <a:t>you perform genomic analysis</a:t>
            </a:r>
            <a:r>
              <a:rPr lang="en-US" sz="2200" dirty="0" smtClean="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p:txBody>
      </p:sp>
      <p:sp>
        <p:nvSpPr>
          <p:cNvPr id="6" name="Rectangle 5"/>
          <p:cNvSpPr/>
          <p:nvPr/>
        </p:nvSpPr>
        <p:spPr>
          <a:xfrm>
            <a:off x="0" y="0"/>
            <a:ext cx="8359629" cy="553998"/>
          </a:xfrm>
          <a:prstGeom prst="rect">
            <a:avLst/>
          </a:prstGeom>
        </p:spPr>
        <p:txBody>
          <a:bodyPr wrap="square">
            <a:spAutoFit/>
          </a:bodyPr>
          <a:lstStyle/>
          <a:p>
            <a:r>
              <a:rPr lang="en-US" sz="3000" b="1" dirty="0" smtClean="0">
                <a:solidFill>
                  <a:srgbClr val="0070C0"/>
                </a:solidFill>
                <a:latin typeface="Times New Roman" panose="02020603050405020304" pitchFamily="18" charset="0"/>
                <a:cs typeface="Times New Roman" panose="02020603050405020304" pitchFamily="18" charset="0"/>
              </a:rPr>
              <a:t>The Agenda</a:t>
            </a:r>
            <a:endParaRPr lang="en-US" sz="3000" b="1" dirty="0">
              <a:solidFill>
                <a:srgbClr val="0070C0"/>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9D77C662-FF45-451A-9EC9-A9E0F58051BD}" type="slidenum">
              <a:rPr lang="en-US" smtClean="0"/>
              <a:t>2</a:t>
            </a:fld>
            <a:endParaRPr lang="en-US"/>
          </a:p>
        </p:txBody>
      </p:sp>
    </p:spTree>
    <p:extLst>
      <p:ext uri="{BB962C8B-B14F-4D97-AF65-F5344CB8AC3E}">
        <p14:creationId xmlns:p14="http://schemas.microsoft.com/office/powerpoint/2010/main" val="1362451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D77C662-FF45-451A-9EC9-A9E0F58051BD}" type="slidenum">
              <a:rPr lang="en-US" smtClean="0"/>
              <a:t>3</a:t>
            </a:fld>
            <a:endParaRPr lang="en-US"/>
          </a:p>
        </p:txBody>
      </p:sp>
      <p:sp>
        <p:nvSpPr>
          <p:cNvPr id="5" name="Rectangle 4"/>
          <p:cNvSpPr/>
          <p:nvPr/>
        </p:nvSpPr>
        <p:spPr>
          <a:xfrm>
            <a:off x="0" y="0"/>
            <a:ext cx="8359629" cy="553998"/>
          </a:xfrm>
          <a:prstGeom prst="rect">
            <a:avLst/>
          </a:prstGeom>
        </p:spPr>
        <p:txBody>
          <a:bodyPr wrap="square">
            <a:spAutoFit/>
          </a:bodyPr>
          <a:lstStyle/>
          <a:p>
            <a:r>
              <a:rPr lang="en-US" sz="3000" b="1" dirty="0" smtClean="0">
                <a:solidFill>
                  <a:srgbClr val="0070C0"/>
                </a:solidFill>
                <a:latin typeface="Times New Roman" panose="02020603050405020304" pitchFamily="18" charset="0"/>
                <a:cs typeface="Times New Roman" panose="02020603050405020304" pitchFamily="18" charset="0"/>
              </a:rPr>
              <a:t>The </a:t>
            </a:r>
            <a:r>
              <a:rPr lang="en-US" sz="3000" b="1" dirty="0" err="1" smtClean="0">
                <a:solidFill>
                  <a:srgbClr val="0070C0"/>
                </a:solidFill>
                <a:latin typeface="Times New Roman" panose="02020603050405020304" pitchFamily="18" charset="0"/>
                <a:cs typeface="Times New Roman" panose="02020603050405020304" pitchFamily="18" charset="0"/>
              </a:rPr>
              <a:t>ExAC</a:t>
            </a:r>
            <a:r>
              <a:rPr lang="en-US" sz="3000" b="1" dirty="0" smtClean="0">
                <a:solidFill>
                  <a:srgbClr val="0070C0"/>
                </a:solidFill>
                <a:latin typeface="Times New Roman" panose="02020603050405020304" pitchFamily="18" charset="0"/>
                <a:cs typeface="Times New Roman" panose="02020603050405020304" pitchFamily="18" charset="0"/>
              </a:rPr>
              <a:t> browser</a:t>
            </a:r>
            <a:endParaRPr lang="en-US" sz="3000" b="1" dirty="0">
              <a:solidFill>
                <a:srgbClr val="0070C0"/>
              </a:solidFill>
              <a:latin typeface="Times New Roman" panose="02020603050405020304" pitchFamily="18" charset="0"/>
              <a:cs typeface="Times New Roman" panose="02020603050405020304" pitchFamily="18" charset="0"/>
            </a:endParaRPr>
          </a:p>
        </p:txBody>
      </p:sp>
      <p:sp>
        <p:nvSpPr>
          <p:cNvPr id="6" name="Rectangle 5"/>
          <p:cNvSpPr/>
          <p:nvPr/>
        </p:nvSpPr>
        <p:spPr>
          <a:xfrm>
            <a:off x="133350" y="867460"/>
            <a:ext cx="8877300" cy="4493538"/>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The Exome Aggregation Consortium (</a:t>
            </a:r>
            <a:r>
              <a:rPr lang="en-US" sz="2200" dirty="0" err="1">
                <a:latin typeface="Times New Roman" panose="02020603050405020304" pitchFamily="18" charset="0"/>
                <a:cs typeface="Times New Roman" panose="02020603050405020304" pitchFamily="18" charset="0"/>
              </a:rPr>
              <a:t>ExAC</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dataset in </a:t>
            </a:r>
            <a:r>
              <a:rPr lang="en-US" sz="2200" dirty="0" smtClean="0">
                <a:latin typeface="Times New Roman" panose="02020603050405020304" pitchFamily="18" charset="0"/>
                <a:cs typeface="Times New Roman" panose="02020603050405020304" pitchFamily="18" charset="0"/>
                <a:hlinkClick r:id="rId3"/>
              </a:rPr>
              <a:t>http</a:t>
            </a:r>
            <a:r>
              <a:rPr lang="en-US" sz="2200" dirty="0">
                <a:latin typeface="Times New Roman" panose="02020603050405020304" pitchFamily="18" charset="0"/>
                <a:cs typeface="Times New Roman" panose="02020603050405020304" pitchFamily="18" charset="0"/>
                <a:hlinkClick r:id="rId3"/>
              </a:rPr>
              <a:t>://exac.broadinstitute.org</a:t>
            </a:r>
            <a:r>
              <a:rPr lang="en-US" sz="2200" dirty="0" smtClean="0">
                <a:latin typeface="Times New Roman" panose="02020603050405020304" pitchFamily="18" charset="0"/>
                <a:cs typeface="Times New Roman" panose="02020603050405020304" pitchFamily="18" charset="0"/>
                <a:hlinkClick r:id="rId3"/>
              </a:rPr>
              <a:t>/</a:t>
            </a:r>
            <a:r>
              <a:rPr lang="en-US" sz="2200" dirty="0" smtClean="0">
                <a:latin typeface="Times New Roman" panose="02020603050405020304" pitchFamily="18" charset="0"/>
                <a:cs typeface="Times New Roman" panose="02020603050405020304" pitchFamily="18" charset="0"/>
              </a:rPr>
              <a:t> spans</a:t>
            </a:r>
            <a:r>
              <a:rPr lang="en-US" sz="2200" dirty="0">
                <a:latin typeface="Times New Roman" panose="02020603050405020304" pitchFamily="18" charset="0"/>
                <a:cs typeface="Times New Roman" panose="02020603050405020304" pitchFamily="18" charset="0"/>
              </a:rPr>
              <a:t> 60,706 unrelated individuals sequenced as part of various disease-specific and population genetic studies. </a:t>
            </a:r>
            <a:r>
              <a:rPr lang="en-US" sz="2200" dirty="0" smtClean="0">
                <a:latin typeface="Times New Roman" panose="02020603050405020304" pitchFamily="18" charset="0"/>
                <a:cs typeface="Times New Roman" panose="02020603050405020304" pitchFamily="18" charset="0"/>
              </a:rPr>
              <a:t>The dataset serves </a:t>
            </a:r>
            <a:r>
              <a:rPr lang="en-US" sz="2200" dirty="0">
                <a:latin typeface="Times New Roman" panose="02020603050405020304" pitchFamily="18" charset="0"/>
                <a:cs typeface="Times New Roman" panose="02020603050405020304" pitchFamily="18" charset="0"/>
              </a:rPr>
              <a:t>as a useful reference set of allele frequencies for severe disease studies. All of the raw data from these projects have been reprocessed through the same pipeline, and jointly variant-called to increase consistency across projects</a:t>
            </a:r>
            <a:r>
              <a:rPr lang="en-US" sz="2200" dirty="0" smtClean="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Note</a:t>
            </a:r>
            <a:r>
              <a:rPr lang="en-US" sz="2200" dirty="0">
                <a:latin typeface="Times New Roman" panose="02020603050405020304" pitchFamily="18" charset="0"/>
                <a:cs typeface="Times New Roman" panose="02020603050405020304" pitchFamily="18" charset="0"/>
              </a:rPr>
              <a:t>, the </a:t>
            </a:r>
            <a:r>
              <a:rPr lang="en-US" sz="2200" dirty="0" err="1">
                <a:latin typeface="Times New Roman" panose="02020603050405020304" pitchFamily="18" charset="0"/>
                <a:cs typeface="Times New Roman" panose="02020603050405020304" pitchFamily="18" charset="0"/>
              </a:rPr>
              <a:t>ExAC</a:t>
            </a:r>
            <a:r>
              <a:rPr lang="en-US" sz="2200" dirty="0">
                <a:latin typeface="Times New Roman" panose="02020603050405020304" pitchFamily="18" charset="0"/>
                <a:cs typeface="Times New Roman" panose="02020603050405020304" pitchFamily="18" charset="0"/>
              </a:rPr>
              <a:t> browser is a simple tool that a allows visualizing genes, SNPs, and transcripts. It cannot be used to perform complex analysis. You can use it to quickly access genetic data and to validate information retrieved from other tools like </a:t>
            </a:r>
            <a:r>
              <a:rPr lang="en-US" sz="2200" dirty="0" smtClean="0">
                <a:latin typeface="Times New Roman" panose="02020603050405020304" pitchFamily="18" charset="0"/>
                <a:cs typeface="Times New Roman" panose="02020603050405020304" pitchFamily="18" charset="0"/>
              </a:rPr>
              <a:t>Galaxy</a:t>
            </a:r>
            <a:r>
              <a:rPr lang="en-US" sz="2200" dirty="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7456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D77C662-FF45-451A-9EC9-A9E0F58051BD}" type="slidenum">
              <a:rPr lang="en-US" smtClean="0"/>
              <a:t>4</a:t>
            </a:fld>
            <a:endParaRPr lang="en-US"/>
          </a:p>
        </p:txBody>
      </p:sp>
      <p:sp>
        <p:nvSpPr>
          <p:cNvPr id="5" name="Rectangle 4"/>
          <p:cNvSpPr/>
          <p:nvPr/>
        </p:nvSpPr>
        <p:spPr>
          <a:xfrm>
            <a:off x="0" y="0"/>
            <a:ext cx="8359629" cy="553998"/>
          </a:xfrm>
          <a:prstGeom prst="rect">
            <a:avLst/>
          </a:prstGeom>
        </p:spPr>
        <p:txBody>
          <a:bodyPr wrap="square">
            <a:spAutoFit/>
          </a:bodyPr>
          <a:lstStyle/>
          <a:p>
            <a:r>
              <a:rPr lang="en-US" sz="3000" b="1" dirty="0" smtClean="0">
                <a:latin typeface="Times New Roman" panose="02020603050405020304" pitchFamily="18" charset="0"/>
                <a:cs typeface="Times New Roman" panose="02020603050405020304" pitchFamily="18" charset="0"/>
              </a:rPr>
              <a:t>Exercise I</a:t>
            </a:r>
            <a:endParaRPr lang="en-US" sz="3000" b="1" dirty="0">
              <a:latin typeface="Times New Roman" panose="02020603050405020304" pitchFamily="18" charset="0"/>
              <a:cs typeface="Times New Roman" panose="02020603050405020304" pitchFamily="18" charset="0"/>
            </a:endParaRPr>
          </a:p>
        </p:txBody>
      </p:sp>
      <p:sp>
        <p:nvSpPr>
          <p:cNvPr id="6" name="Rectangle 5"/>
          <p:cNvSpPr/>
          <p:nvPr/>
        </p:nvSpPr>
        <p:spPr>
          <a:xfrm>
            <a:off x="99004" y="715963"/>
            <a:ext cx="8619689" cy="5478423"/>
          </a:xfrm>
          <a:prstGeom prst="rect">
            <a:avLst/>
          </a:prstGeom>
        </p:spPr>
        <p:txBody>
          <a:bodyPr wrap="square">
            <a:spAutoFit/>
          </a:bodyPr>
          <a:lstStyle/>
          <a:p>
            <a:r>
              <a:rPr lang="en-US" sz="2500" b="1" dirty="0">
                <a:latin typeface="Times New Roman" panose="02020603050405020304" pitchFamily="18" charset="0"/>
                <a:cs typeface="Times New Roman" panose="02020603050405020304" pitchFamily="18" charset="0"/>
              </a:rPr>
              <a:t>Practice using the </a:t>
            </a:r>
            <a:r>
              <a:rPr lang="en-US" sz="2500" b="1" dirty="0" err="1">
                <a:latin typeface="Times New Roman" panose="02020603050405020304" pitchFamily="18" charset="0"/>
                <a:cs typeface="Times New Roman" panose="02020603050405020304" pitchFamily="18" charset="0"/>
              </a:rPr>
              <a:t>ExAC</a:t>
            </a:r>
            <a:r>
              <a:rPr lang="en-US" sz="2500" b="1" dirty="0">
                <a:latin typeface="Times New Roman" panose="02020603050405020304" pitchFamily="18" charset="0"/>
                <a:cs typeface="Times New Roman" panose="02020603050405020304" pitchFamily="18" charset="0"/>
              </a:rPr>
              <a:t> </a:t>
            </a:r>
            <a:r>
              <a:rPr lang="en-US" sz="2500" b="1" dirty="0" smtClean="0">
                <a:latin typeface="Times New Roman" panose="02020603050405020304" pitchFamily="18" charset="0"/>
                <a:cs typeface="Times New Roman" panose="02020603050405020304" pitchFamily="18" charset="0"/>
              </a:rPr>
              <a:t>browser.</a:t>
            </a:r>
          </a:p>
          <a:p>
            <a:r>
              <a:rPr lang="en-US" sz="2500" b="1" dirty="0" smtClean="0">
                <a:latin typeface="Times New Roman" panose="02020603050405020304" pitchFamily="18" charset="0"/>
                <a:cs typeface="Times New Roman" panose="02020603050405020304" pitchFamily="18" charset="0"/>
              </a:rPr>
              <a:t>Answer the following questions</a:t>
            </a:r>
            <a:endParaRPr lang="en-US" sz="2500" b="1" dirty="0">
              <a:latin typeface="Times New Roman" panose="02020603050405020304" pitchFamily="18" charset="0"/>
              <a:cs typeface="Times New Roman" panose="02020603050405020304" pitchFamily="18" charset="0"/>
            </a:endParaRPr>
          </a:p>
          <a:p>
            <a:endParaRPr lang="en-US" sz="2500" dirty="0" smtClean="0">
              <a:latin typeface="Times New Roman" panose="02020603050405020304" pitchFamily="18" charset="0"/>
              <a:cs typeface="Times New Roman" panose="02020603050405020304" pitchFamily="18" charset="0"/>
            </a:endParaRPr>
          </a:p>
          <a:p>
            <a:r>
              <a:rPr lang="en-US" sz="2500" dirty="0" smtClean="0">
                <a:solidFill>
                  <a:srgbClr val="C00000"/>
                </a:solidFill>
                <a:latin typeface="Times New Roman" panose="02020603050405020304" pitchFamily="18" charset="0"/>
                <a:cs typeface="Times New Roman" panose="02020603050405020304" pitchFamily="18" charset="0"/>
              </a:rPr>
              <a:t>Examine </a:t>
            </a:r>
            <a:r>
              <a:rPr lang="en-US" sz="2500" dirty="0">
                <a:solidFill>
                  <a:srgbClr val="C00000"/>
                </a:solidFill>
                <a:latin typeface="Times New Roman" panose="02020603050405020304" pitchFamily="18" charset="0"/>
                <a:cs typeface="Times New Roman" panose="02020603050405020304" pitchFamily="18" charset="0"/>
              </a:rPr>
              <a:t>the MC1R, HERC2, and OCA2 genes. </a:t>
            </a:r>
          </a:p>
          <a:p>
            <a:pPr marL="457200" indent="-457200">
              <a:buFont typeface="+mj-lt"/>
              <a:buAutoNum type="arabicPeriod"/>
            </a:pPr>
            <a:endParaRPr lang="en-US" sz="2500" dirty="0" smtClean="0">
              <a:solidFill>
                <a:srgbClr val="C00000"/>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500" dirty="0" smtClean="0">
                <a:solidFill>
                  <a:srgbClr val="C00000"/>
                </a:solidFill>
                <a:latin typeface="Times New Roman" panose="02020603050405020304" pitchFamily="18" charset="0"/>
                <a:cs typeface="Times New Roman" panose="02020603050405020304" pitchFamily="18" charset="0"/>
              </a:rPr>
              <a:t>How </a:t>
            </a:r>
            <a:r>
              <a:rPr lang="en-US" sz="2500" dirty="0">
                <a:solidFill>
                  <a:srgbClr val="C00000"/>
                </a:solidFill>
                <a:latin typeface="Times New Roman" panose="02020603050405020304" pitchFamily="18" charset="0"/>
                <a:cs typeface="Times New Roman" panose="02020603050405020304" pitchFamily="18" charset="0"/>
              </a:rPr>
              <a:t>many transcripts each one has?</a:t>
            </a:r>
          </a:p>
          <a:p>
            <a:pPr marL="457200" indent="-457200">
              <a:buFont typeface="+mj-lt"/>
              <a:buAutoNum type="arabicPeriod"/>
            </a:pPr>
            <a:endParaRPr lang="en-US" sz="2500" dirty="0" smtClean="0">
              <a:solidFill>
                <a:srgbClr val="C00000"/>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500" dirty="0" smtClean="0">
                <a:solidFill>
                  <a:srgbClr val="C00000"/>
                </a:solidFill>
                <a:latin typeface="Times New Roman" panose="02020603050405020304" pitchFamily="18" charset="0"/>
                <a:cs typeface="Times New Roman" panose="02020603050405020304" pitchFamily="18" charset="0"/>
              </a:rPr>
              <a:t>Which </a:t>
            </a:r>
            <a:r>
              <a:rPr lang="en-US" sz="2500" dirty="0">
                <a:solidFill>
                  <a:srgbClr val="C00000"/>
                </a:solidFill>
                <a:latin typeface="Times New Roman" panose="02020603050405020304" pitchFamily="18" charset="0"/>
                <a:cs typeface="Times New Roman" panose="02020603050405020304" pitchFamily="18" charset="0"/>
              </a:rPr>
              <a:t>gene has the most Synonymous variants?</a:t>
            </a:r>
          </a:p>
          <a:p>
            <a:pPr marL="457200" indent="-457200">
              <a:buFont typeface="+mj-lt"/>
              <a:buAutoNum type="arabicPeriod"/>
            </a:pPr>
            <a:endParaRPr lang="en-US" sz="2500" dirty="0" smtClean="0">
              <a:solidFill>
                <a:srgbClr val="C00000"/>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500" dirty="0" smtClean="0">
                <a:solidFill>
                  <a:srgbClr val="C00000"/>
                </a:solidFill>
                <a:latin typeface="Times New Roman" panose="02020603050405020304" pitchFamily="18" charset="0"/>
                <a:cs typeface="Times New Roman" panose="02020603050405020304" pitchFamily="18" charset="0"/>
              </a:rPr>
              <a:t>Which </a:t>
            </a:r>
            <a:r>
              <a:rPr lang="en-US" sz="2500" dirty="0">
                <a:solidFill>
                  <a:srgbClr val="C00000"/>
                </a:solidFill>
                <a:latin typeface="Times New Roman" panose="02020603050405020304" pitchFamily="18" charset="0"/>
                <a:cs typeface="Times New Roman" panose="02020603050405020304" pitchFamily="18" charset="0"/>
              </a:rPr>
              <a:t>gene has the most LoF variants?</a:t>
            </a:r>
          </a:p>
          <a:p>
            <a:pPr marL="457200" indent="-457200">
              <a:buFont typeface="+mj-lt"/>
              <a:buAutoNum type="arabicPeriod"/>
            </a:pPr>
            <a:endParaRPr lang="en-US" sz="2500" dirty="0" smtClean="0">
              <a:solidFill>
                <a:srgbClr val="C00000"/>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500" dirty="0" smtClean="0">
                <a:solidFill>
                  <a:srgbClr val="C00000"/>
                </a:solidFill>
                <a:latin typeface="Times New Roman" panose="02020603050405020304" pitchFamily="18" charset="0"/>
                <a:cs typeface="Times New Roman" panose="02020603050405020304" pitchFamily="18" charset="0"/>
              </a:rPr>
              <a:t>Which </a:t>
            </a:r>
            <a:r>
              <a:rPr lang="en-US" sz="2500" dirty="0">
                <a:solidFill>
                  <a:srgbClr val="C00000"/>
                </a:solidFill>
                <a:latin typeface="Times New Roman" panose="02020603050405020304" pitchFamily="18" charset="0"/>
                <a:cs typeface="Times New Roman" panose="02020603050405020304" pitchFamily="18" charset="0"/>
              </a:rPr>
              <a:t>gene has the most stop gained LoF variants?</a:t>
            </a:r>
          </a:p>
          <a:p>
            <a:pPr marL="457200" indent="-457200">
              <a:buFont typeface="+mj-lt"/>
              <a:buAutoNum type="arabicPeriod"/>
            </a:pPr>
            <a:endParaRPr lang="en-US" sz="2500" dirty="0" smtClean="0">
              <a:solidFill>
                <a:srgbClr val="C00000"/>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500" dirty="0" smtClean="0">
                <a:solidFill>
                  <a:srgbClr val="C00000"/>
                </a:solidFill>
                <a:latin typeface="Times New Roman" panose="02020603050405020304" pitchFamily="18" charset="0"/>
                <a:cs typeface="Times New Roman" panose="02020603050405020304" pitchFamily="18" charset="0"/>
              </a:rPr>
              <a:t>What </a:t>
            </a:r>
            <a:r>
              <a:rPr lang="en-US" sz="2500" dirty="0">
                <a:solidFill>
                  <a:srgbClr val="C00000"/>
                </a:solidFill>
                <a:latin typeface="Times New Roman" panose="02020603050405020304" pitchFamily="18" charset="0"/>
                <a:cs typeface="Times New Roman" panose="02020603050405020304" pitchFamily="18" charset="0"/>
              </a:rPr>
              <a:t>is the role of these genes? </a:t>
            </a:r>
          </a:p>
        </p:txBody>
      </p:sp>
    </p:spTree>
    <p:extLst>
      <p:ext uri="{BB962C8B-B14F-4D97-AF65-F5344CB8AC3E}">
        <p14:creationId xmlns:p14="http://schemas.microsoft.com/office/powerpoint/2010/main" val="4127098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6" name="Rectangle 5"/>
          <p:cNvSpPr/>
          <p:nvPr/>
        </p:nvSpPr>
        <p:spPr>
          <a:xfrm>
            <a:off x="0" y="0"/>
            <a:ext cx="8359629" cy="553998"/>
          </a:xfrm>
          <a:prstGeom prst="rect">
            <a:avLst/>
          </a:prstGeom>
        </p:spPr>
        <p:txBody>
          <a:bodyPr wrap="square">
            <a:spAutoFit/>
          </a:bodyPr>
          <a:lstStyle/>
          <a:p>
            <a:r>
              <a:rPr lang="en-US" sz="3000" b="1" dirty="0" smtClean="0">
                <a:latin typeface="Times New Roman" panose="02020603050405020304" pitchFamily="18" charset="0"/>
                <a:cs typeface="Times New Roman" panose="02020603050405020304" pitchFamily="18" charset="0"/>
              </a:rPr>
              <a:t>Exercise II</a:t>
            </a:r>
            <a:endParaRPr lang="en-US" sz="3000" b="1" dirty="0">
              <a:latin typeface="Times New Roman" panose="02020603050405020304" pitchFamily="18" charset="0"/>
              <a:cs typeface="Times New Roman" panose="02020603050405020304" pitchFamily="18" charset="0"/>
            </a:endParaRPr>
          </a:p>
        </p:txBody>
      </p:sp>
      <p:sp>
        <p:nvSpPr>
          <p:cNvPr id="7" name="Slide Number Placeholder 9"/>
          <p:cNvSpPr>
            <a:spLocks noGrp="1"/>
          </p:cNvSpPr>
          <p:nvPr>
            <p:ph type="sldNum" sz="quarter" idx="12"/>
          </p:nvPr>
        </p:nvSpPr>
        <p:spPr>
          <a:xfrm>
            <a:off x="6457950" y="6356351"/>
            <a:ext cx="2057400" cy="365125"/>
          </a:xfrm>
        </p:spPr>
        <p:txBody>
          <a:bodyPr/>
          <a:lstStyle/>
          <a:p>
            <a:r>
              <a:rPr lang="en-US" dirty="0" smtClean="0"/>
              <a:t>3</a:t>
            </a:r>
            <a:endParaRPr lang="en-US" dirty="0"/>
          </a:p>
        </p:txBody>
      </p:sp>
      <p:sp>
        <p:nvSpPr>
          <p:cNvPr id="8" name="Rectangle 7"/>
          <p:cNvSpPr/>
          <p:nvPr/>
        </p:nvSpPr>
        <p:spPr>
          <a:xfrm>
            <a:off x="165679" y="905551"/>
            <a:ext cx="8619689" cy="5170646"/>
          </a:xfrm>
          <a:prstGeom prst="rect">
            <a:avLst/>
          </a:prstGeom>
        </p:spPr>
        <p:txBody>
          <a:bodyPr wrap="square">
            <a:spAutoFit/>
          </a:bodyPr>
          <a:lstStyle/>
          <a:p>
            <a:r>
              <a:rPr lang="en-US" sz="2200" b="1" dirty="0" smtClean="0">
                <a:latin typeface="Times New Roman" panose="02020603050405020304" pitchFamily="18" charset="0"/>
                <a:cs typeface="Times New Roman" panose="02020603050405020304" pitchFamily="18" charset="0"/>
              </a:rPr>
              <a:t>Use Galaxy to answer the following questions:</a:t>
            </a:r>
            <a:endParaRPr lang="en-US" sz="2200" b="1" dirty="0" smtClean="0">
              <a:solidFill>
                <a:srgbClr val="C00000"/>
              </a:solidFill>
              <a:latin typeface="Times New Roman" panose="02020603050405020304" pitchFamily="18" charset="0"/>
              <a:cs typeface="Times New Roman" panose="02020603050405020304" pitchFamily="18" charset="0"/>
            </a:endParaRPr>
          </a:p>
          <a:p>
            <a:pPr marL="457200" indent="-457200">
              <a:buAutoNum type="arabicParenR"/>
            </a:pPr>
            <a:endParaRPr lang="en-US" sz="2200" dirty="0" smtClean="0">
              <a:solidFill>
                <a:srgbClr val="C00000"/>
              </a:solidFill>
              <a:latin typeface="Times New Roman" panose="02020603050405020304" pitchFamily="18" charset="0"/>
              <a:cs typeface="Times New Roman" panose="02020603050405020304" pitchFamily="18" charset="0"/>
            </a:endParaRPr>
          </a:p>
          <a:p>
            <a:pPr marL="457200" indent="-457200">
              <a:buAutoNum type="arabicParenR"/>
            </a:pPr>
            <a:r>
              <a:rPr lang="en-US" sz="2200" dirty="0" smtClean="0">
                <a:solidFill>
                  <a:srgbClr val="C00000"/>
                </a:solidFill>
                <a:latin typeface="Times New Roman" panose="02020603050405020304" pitchFamily="18" charset="0"/>
                <a:cs typeface="Times New Roman" panose="02020603050405020304" pitchFamily="18" charset="0"/>
              </a:rPr>
              <a:t>How many SNPs exist in the gene </a:t>
            </a:r>
            <a:r>
              <a:rPr lang="en-US" sz="2200" i="1" dirty="0" smtClean="0">
                <a:solidFill>
                  <a:srgbClr val="C00000"/>
                </a:solidFill>
                <a:latin typeface="Times New Roman" panose="02020603050405020304" pitchFamily="18" charset="0"/>
                <a:cs typeface="Times New Roman" panose="02020603050405020304" pitchFamily="18" charset="0"/>
              </a:rPr>
              <a:t>DYRK1A</a:t>
            </a:r>
            <a:r>
              <a:rPr lang="en-US" sz="2200" dirty="0" smtClean="0">
                <a:solidFill>
                  <a:srgbClr val="C00000"/>
                </a:solidFill>
                <a:latin typeface="Times New Roman" panose="02020603050405020304" pitchFamily="18" charset="0"/>
                <a:cs typeface="Times New Roman" panose="02020603050405020304" pitchFamily="18" charset="0"/>
              </a:rPr>
              <a:t>?</a:t>
            </a:r>
          </a:p>
          <a:p>
            <a:pPr marL="457200" indent="-457200">
              <a:buAutoNum type="arabicParenR"/>
            </a:pPr>
            <a:endParaRPr lang="en-US" sz="2200" dirty="0">
              <a:solidFill>
                <a:srgbClr val="C00000"/>
              </a:solidFill>
              <a:latin typeface="Times New Roman" panose="02020603050405020304" pitchFamily="18" charset="0"/>
              <a:cs typeface="Times New Roman" panose="02020603050405020304" pitchFamily="18" charset="0"/>
            </a:endParaRPr>
          </a:p>
          <a:p>
            <a:pPr marL="457200" indent="-457200">
              <a:buAutoNum type="arabicParenR"/>
            </a:pPr>
            <a:endParaRPr lang="en-US" sz="2200" dirty="0" smtClean="0">
              <a:solidFill>
                <a:srgbClr val="C00000"/>
              </a:solidFill>
              <a:latin typeface="Times New Roman" panose="02020603050405020304" pitchFamily="18" charset="0"/>
              <a:cs typeface="Times New Roman" panose="02020603050405020304" pitchFamily="18" charset="0"/>
            </a:endParaRPr>
          </a:p>
          <a:p>
            <a:pPr marL="457200" indent="-457200">
              <a:buAutoNum type="arabicParenR"/>
            </a:pPr>
            <a:endParaRPr lang="en-US" sz="2200" dirty="0" smtClean="0">
              <a:solidFill>
                <a:srgbClr val="C00000"/>
              </a:solidFill>
              <a:latin typeface="Times New Roman" panose="02020603050405020304" pitchFamily="18" charset="0"/>
              <a:cs typeface="Times New Roman" panose="02020603050405020304" pitchFamily="18" charset="0"/>
            </a:endParaRPr>
          </a:p>
          <a:p>
            <a:pPr marL="457200" indent="-457200">
              <a:buAutoNum type="arabicParenR"/>
            </a:pPr>
            <a:endParaRPr lang="en-US" sz="2200" dirty="0">
              <a:solidFill>
                <a:srgbClr val="C00000"/>
              </a:solidFill>
              <a:latin typeface="Times New Roman" panose="02020603050405020304" pitchFamily="18" charset="0"/>
              <a:cs typeface="Times New Roman" panose="02020603050405020304" pitchFamily="18" charset="0"/>
            </a:endParaRPr>
          </a:p>
          <a:p>
            <a:pPr marL="457200" indent="-457200">
              <a:buAutoNum type="arabicParenR"/>
            </a:pPr>
            <a:endParaRPr lang="en-US" sz="2200" dirty="0">
              <a:solidFill>
                <a:srgbClr val="C00000"/>
              </a:solidFill>
              <a:latin typeface="Times New Roman" panose="02020603050405020304" pitchFamily="18" charset="0"/>
              <a:cs typeface="Times New Roman" panose="02020603050405020304" pitchFamily="18" charset="0"/>
            </a:endParaRPr>
          </a:p>
          <a:p>
            <a:pPr marL="457200" indent="-457200">
              <a:buAutoNum type="arabicParenR"/>
            </a:pPr>
            <a:endParaRPr lang="en-US" sz="2200" dirty="0" smtClean="0">
              <a:solidFill>
                <a:srgbClr val="C00000"/>
              </a:solidFill>
              <a:latin typeface="Times New Roman" panose="02020603050405020304" pitchFamily="18" charset="0"/>
              <a:cs typeface="Times New Roman" panose="02020603050405020304" pitchFamily="18" charset="0"/>
            </a:endParaRPr>
          </a:p>
          <a:p>
            <a:pPr marL="457200" indent="-457200">
              <a:buFontTx/>
              <a:buAutoNum type="arabicParenR"/>
            </a:pPr>
            <a:r>
              <a:rPr lang="en-US" sz="2200" dirty="0" smtClean="0">
                <a:solidFill>
                  <a:srgbClr val="C00000"/>
                </a:solidFill>
                <a:latin typeface="Times New Roman" panose="02020603050405020304" pitchFamily="18" charset="0"/>
                <a:cs typeface="Times New Roman" panose="02020603050405020304" pitchFamily="18" charset="0"/>
              </a:rPr>
              <a:t>Count </a:t>
            </a:r>
            <a:r>
              <a:rPr lang="en-US" sz="2200" dirty="0">
                <a:solidFill>
                  <a:srgbClr val="C00000"/>
                </a:solidFill>
                <a:latin typeface="Times New Roman" panose="02020603050405020304" pitchFamily="18" charset="0"/>
                <a:cs typeface="Times New Roman" panose="02020603050405020304" pitchFamily="18" charset="0"/>
              </a:rPr>
              <a:t>the number of SNPs in the gene </a:t>
            </a:r>
            <a:r>
              <a:rPr lang="en-US" sz="2200" i="1" dirty="0">
                <a:solidFill>
                  <a:srgbClr val="C00000"/>
                </a:solidFill>
                <a:latin typeface="Times New Roman" panose="02020603050405020304" pitchFamily="18" charset="0"/>
                <a:cs typeface="Times New Roman" panose="02020603050405020304" pitchFamily="18" charset="0"/>
              </a:rPr>
              <a:t>DYRK1A </a:t>
            </a:r>
            <a:r>
              <a:rPr lang="en-US" sz="2200" u="sng" dirty="0">
                <a:solidFill>
                  <a:srgbClr val="C00000"/>
                </a:solidFill>
                <a:latin typeface="Times New Roman" panose="02020603050405020304" pitchFamily="18" charset="0"/>
                <a:cs typeface="Times New Roman" panose="02020603050405020304" pitchFamily="18" charset="0"/>
              </a:rPr>
              <a:t>using the </a:t>
            </a:r>
            <a:r>
              <a:rPr lang="en-US" sz="2200" u="sng" dirty="0" err="1">
                <a:solidFill>
                  <a:srgbClr val="C00000"/>
                </a:solidFill>
                <a:latin typeface="Times New Roman" panose="02020603050405020304" pitchFamily="18" charset="0"/>
                <a:cs typeface="Times New Roman" panose="02020603050405020304" pitchFamily="18" charset="0"/>
              </a:rPr>
              <a:t>ExAC</a:t>
            </a:r>
            <a:r>
              <a:rPr lang="en-US" sz="2200" dirty="0">
                <a:solidFill>
                  <a:srgbClr val="C00000"/>
                </a:solidFill>
                <a:latin typeface="Times New Roman" panose="02020603050405020304" pitchFamily="18" charset="0"/>
                <a:cs typeface="Times New Roman" panose="02020603050405020304" pitchFamily="18" charset="0"/>
              </a:rPr>
              <a:t> browser and compare them to your results. Are the results similar? Why or Why not?</a:t>
            </a:r>
          </a:p>
          <a:p>
            <a:endParaRPr lang="en-US" sz="2200" dirty="0" smtClean="0">
              <a:solidFill>
                <a:srgbClr val="C00000"/>
              </a:solidFill>
              <a:latin typeface="Times New Roman" panose="02020603050405020304" pitchFamily="18" charset="0"/>
              <a:cs typeface="Times New Roman" panose="02020603050405020304" pitchFamily="18" charset="0"/>
            </a:endParaRPr>
          </a:p>
          <a:p>
            <a:r>
              <a:rPr lang="en-US" sz="2200" dirty="0" smtClean="0">
                <a:solidFill>
                  <a:srgbClr val="C00000"/>
                </a:solidFill>
                <a:latin typeface="Times New Roman" panose="02020603050405020304" pitchFamily="18" charset="0"/>
                <a:cs typeface="Times New Roman" panose="02020603050405020304" pitchFamily="18" charset="0"/>
              </a:rPr>
              <a:t>3) Reproduce </a:t>
            </a:r>
            <a:r>
              <a:rPr lang="en-US" sz="2200" dirty="0">
                <a:solidFill>
                  <a:srgbClr val="C00000"/>
                </a:solidFill>
                <a:latin typeface="Times New Roman" panose="02020603050405020304" pitchFamily="18" charset="0"/>
                <a:cs typeface="Times New Roman" panose="02020603050405020304" pitchFamily="18" charset="0"/>
              </a:rPr>
              <a:t>our analyses, share it, and repeat it for </a:t>
            </a:r>
            <a:r>
              <a:rPr lang="en-US" sz="2200" dirty="0" smtClean="0">
                <a:solidFill>
                  <a:srgbClr val="C00000"/>
                </a:solidFill>
                <a:latin typeface="Times New Roman" panose="02020603050405020304" pitchFamily="18" charset="0"/>
                <a:cs typeface="Times New Roman" panose="02020603050405020304" pitchFamily="18" charset="0"/>
              </a:rPr>
              <a:t>the </a:t>
            </a:r>
            <a:r>
              <a:rPr lang="en-US" sz="2200" i="1" dirty="0" smtClean="0">
                <a:solidFill>
                  <a:srgbClr val="C00000"/>
                </a:solidFill>
                <a:latin typeface="Times New Roman" panose="02020603050405020304" pitchFamily="18" charset="0"/>
                <a:cs typeface="Times New Roman" panose="02020603050405020304" pitchFamily="18" charset="0"/>
              </a:rPr>
              <a:t>PCSK9</a:t>
            </a:r>
            <a:r>
              <a:rPr lang="en-US" sz="2200" dirty="0" smtClean="0">
                <a:solidFill>
                  <a:srgbClr val="C00000"/>
                </a:solidFill>
                <a:latin typeface="Times New Roman" panose="02020603050405020304" pitchFamily="18" charset="0"/>
                <a:cs typeface="Times New Roman" panose="02020603050405020304" pitchFamily="18" charset="0"/>
              </a:rPr>
              <a:t> gene. How many SNPs does it have?</a:t>
            </a:r>
            <a:endParaRPr lang="en-US" sz="2200" dirty="0">
              <a:solidFill>
                <a:srgbClr val="C0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537154" y="2020809"/>
            <a:ext cx="8248214" cy="1785104"/>
          </a:xfrm>
          <a:prstGeom prst="rect">
            <a:avLst/>
          </a:prstGeom>
        </p:spPr>
        <p:txBody>
          <a:bodyPr wrap="square">
            <a:spAutoFit/>
          </a:bodyPr>
          <a:lstStyle/>
          <a:p>
            <a:r>
              <a:rPr lang="en-US" sz="2200" i="1" dirty="0" smtClean="0">
                <a:latin typeface="Times New Roman" panose="02020603050405020304" pitchFamily="18" charset="0"/>
                <a:cs typeface="Times New Roman" panose="02020603050405020304" pitchFamily="18" charset="0"/>
              </a:rPr>
              <a:t>If you need help getting started, continue to slides #6-12. Note, that the proposed solution is not ideal. It was devised to help you explore the options in Galaxy rather than give you the shortest route to the answer. </a:t>
            </a:r>
          </a:p>
          <a:p>
            <a:r>
              <a:rPr lang="en-US" sz="2200" i="1" dirty="0" smtClean="0">
                <a:latin typeface="Times New Roman" panose="02020603050405020304" pitchFamily="18" charset="0"/>
                <a:cs typeface="Times New Roman" panose="02020603050405020304" pitchFamily="18" charset="0"/>
              </a:rPr>
              <a:t>A short solution to the question is in slides #13-14. </a:t>
            </a:r>
          </a:p>
          <a:p>
            <a:r>
              <a:rPr lang="en-US" sz="2200" i="1" dirty="0" smtClean="0">
                <a:solidFill>
                  <a:srgbClr val="00B050"/>
                </a:solidFill>
                <a:latin typeface="Times New Roman" panose="02020603050405020304" pitchFamily="18" charset="0"/>
                <a:cs typeface="Times New Roman" panose="02020603050405020304" pitchFamily="18" charset="0"/>
              </a:rPr>
              <a:t>We suggest that you try to do it on your own before reading further.</a:t>
            </a:r>
          </a:p>
        </p:txBody>
      </p:sp>
    </p:spTree>
    <p:extLst>
      <p:ext uri="{BB962C8B-B14F-4D97-AF65-F5344CB8AC3E}">
        <p14:creationId xmlns:p14="http://schemas.microsoft.com/office/powerpoint/2010/main" val="3997167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5529" y="945265"/>
            <a:ext cx="8154100" cy="2462213"/>
          </a:xfrm>
          <a:prstGeom prst="rect">
            <a:avLst/>
          </a:prstGeom>
        </p:spPr>
        <p:txBody>
          <a:bodyPr wrap="square">
            <a:spAutoFit/>
          </a:bodyPr>
          <a:lstStyle/>
          <a:p>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Get </a:t>
            </a:r>
            <a:r>
              <a:rPr lang="en-US" sz="2200" dirty="0" smtClean="0">
                <a:latin typeface="Times New Roman" panose="02020603050405020304" pitchFamily="18" charset="0"/>
                <a:cs typeface="Times New Roman" panose="02020603050405020304" pitchFamily="18" charset="0"/>
              </a:rPr>
              <a:t>all coding SNPs for chromosome 21 of human (HG 19) → </a:t>
            </a:r>
            <a:r>
              <a:rPr lang="en-US" sz="2200" dirty="0">
                <a:latin typeface="Times New Roman" panose="02020603050405020304" pitchFamily="18" charset="0"/>
                <a:cs typeface="Times New Roman" panose="02020603050405020304" pitchFamily="18" charset="0"/>
              </a:rPr>
              <a:t>UCSC Table </a:t>
            </a:r>
            <a:r>
              <a:rPr lang="en-US" sz="2200" dirty="0" smtClean="0">
                <a:latin typeface="Times New Roman" panose="02020603050405020304" pitchFamily="18" charset="0"/>
                <a:cs typeface="Times New Roman" panose="02020603050405020304" pitchFamily="18" charset="0"/>
              </a:rPr>
              <a:t>Browser.</a:t>
            </a:r>
          </a:p>
          <a:p>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Lift over hg19-&gt;hg 38</a:t>
            </a:r>
            <a:endParaRPr lang="en-US" sz="2200" dirty="0">
              <a:latin typeface="Times New Roman" panose="02020603050405020304" pitchFamily="18" charset="0"/>
              <a:cs typeface="Times New Roman" panose="02020603050405020304" pitchFamily="18" charset="0"/>
            </a:endParaRPr>
          </a:p>
        </p:txBody>
      </p:sp>
      <p:sp>
        <p:nvSpPr>
          <p:cNvPr id="4" name="Rectangle 3"/>
          <p:cNvSpPr/>
          <p:nvPr/>
        </p:nvSpPr>
        <p:spPr>
          <a:xfrm>
            <a:off x="0" y="0"/>
            <a:ext cx="8359629" cy="553998"/>
          </a:xfrm>
          <a:prstGeom prst="rect">
            <a:avLst/>
          </a:prstGeom>
        </p:spPr>
        <p:txBody>
          <a:bodyPr wrap="square">
            <a:spAutoFit/>
          </a:bodyPr>
          <a:lstStyle/>
          <a:p>
            <a:r>
              <a:rPr lang="en-US" sz="3000" b="1" dirty="0" smtClean="0">
                <a:solidFill>
                  <a:srgbClr val="0070C0"/>
                </a:solidFill>
                <a:latin typeface="Times New Roman" panose="02020603050405020304" pitchFamily="18" charset="0"/>
                <a:cs typeface="Times New Roman" panose="02020603050405020304" pitchFamily="18" charset="0"/>
              </a:rPr>
              <a:t>One way to answer the question…</a:t>
            </a:r>
            <a:endParaRPr lang="en-US" sz="3000" b="1" dirty="0">
              <a:solidFill>
                <a:srgbClr val="0070C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5243120" y="1420709"/>
            <a:ext cx="2959216" cy="2825113"/>
          </a:xfrm>
          <a:prstGeom prst="rect">
            <a:avLst/>
          </a:prstGeom>
          <a:ln w="19050">
            <a:solidFill>
              <a:srgbClr val="002060"/>
            </a:solidFill>
          </a:ln>
        </p:spPr>
      </p:pic>
      <p:pic>
        <p:nvPicPr>
          <p:cNvPr id="8" name="Picture 7"/>
          <p:cNvPicPr>
            <a:picLocks noChangeAspect="1"/>
          </p:cNvPicPr>
          <p:nvPr/>
        </p:nvPicPr>
        <p:blipFill>
          <a:blip r:embed="rId4"/>
          <a:stretch>
            <a:fillRect/>
          </a:stretch>
        </p:blipFill>
        <p:spPr>
          <a:xfrm>
            <a:off x="1432576" y="3556932"/>
            <a:ext cx="2878754" cy="2807232"/>
          </a:xfrm>
          <a:prstGeom prst="rect">
            <a:avLst/>
          </a:prstGeom>
          <a:ln w="19050">
            <a:solidFill>
              <a:srgbClr val="002060"/>
            </a:solidFill>
          </a:ln>
        </p:spPr>
      </p:pic>
      <p:sp>
        <p:nvSpPr>
          <p:cNvPr id="9" name="Slide Number Placeholder 8"/>
          <p:cNvSpPr>
            <a:spLocks noGrp="1"/>
          </p:cNvSpPr>
          <p:nvPr>
            <p:ph type="sldNum" sz="quarter" idx="12"/>
          </p:nvPr>
        </p:nvSpPr>
        <p:spPr/>
        <p:txBody>
          <a:bodyPr/>
          <a:lstStyle/>
          <a:p>
            <a:fld id="{9D77C662-FF45-451A-9EC9-A9E0F58051BD}" type="slidenum">
              <a:rPr lang="en-US" smtClean="0"/>
              <a:t>6</a:t>
            </a:fld>
            <a:endParaRPr lang="en-US"/>
          </a:p>
        </p:txBody>
      </p:sp>
    </p:spTree>
    <p:extLst>
      <p:ext uri="{BB962C8B-B14F-4D97-AF65-F5344CB8AC3E}">
        <p14:creationId xmlns:p14="http://schemas.microsoft.com/office/powerpoint/2010/main" val="3542657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472" y="156700"/>
            <a:ext cx="8154100" cy="4493538"/>
          </a:xfrm>
          <a:prstGeom prst="rect">
            <a:avLst/>
          </a:prstGeom>
        </p:spPr>
        <p:txBody>
          <a:bodyPr wrap="square">
            <a:spAutoFit/>
          </a:bodyPr>
          <a:lstStyle/>
          <a:p>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Get </a:t>
            </a:r>
            <a:r>
              <a:rPr lang="en-US" sz="2200" dirty="0" smtClean="0">
                <a:latin typeface="Times New Roman" panose="02020603050405020304" pitchFamily="18" charset="0"/>
                <a:cs typeface="Times New Roman" panose="02020603050405020304" pitchFamily="18" charset="0"/>
              </a:rPr>
              <a:t>functional annotation for all the SNPs</a:t>
            </a:r>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Annotate your original SNPs using the annotation you obtained (Join tables)</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Save only the unique SNPs</a:t>
            </a:r>
            <a:endParaRPr lang="en-US" sz="2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3449229" y="595968"/>
            <a:ext cx="5620624" cy="1318488"/>
          </a:xfrm>
          <a:prstGeom prst="rect">
            <a:avLst/>
          </a:prstGeom>
          <a:ln w="28575">
            <a:solidFill>
              <a:srgbClr val="002060"/>
            </a:solidFill>
          </a:ln>
        </p:spPr>
      </p:pic>
      <p:pic>
        <p:nvPicPr>
          <p:cNvPr id="4" name="Picture 3"/>
          <p:cNvPicPr>
            <a:picLocks noChangeAspect="1"/>
          </p:cNvPicPr>
          <p:nvPr/>
        </p:nvPicPr>
        <p:blipFill>
          <a:blip r:embed="rId3"/>
          <a:stretch>
            <a:fillRect/>
          </a:stretch>
        </p:blipFill>
        <p:spPr>
          <a:xfrm>
            <a:off x="2047875" y="2697494"/>
            <a:ext cx="6835716" cy="1388598"/>
          </a:xfrm>
          <a:prstGeom prst="rect">
            <a:avLst/>
          </a:prstGeom>
          <a:ln w="28575">
            <a:solidFill>
              <a:srgbClr val="002060"/>
            </a:solidFill>
          </a:ln>
        </p:spPr>
      </p:pic>
      <p:pic>
        <p:nvPicPr>
          <p:cNvPr id="5" name="Picture 4"/>
          <p:cNvPicPr>
            <a:picLocks noChangeAspect="1"/>
          </p:cNvPicPr>
          <p:nvPr/>
        </p:nvPicPr>
        <p:blipFill>
          <a:blip r:embed="rId4"/>
          <a:stretch>
            <a:fillRect/>
          </a:stretch>
        </p:blipFill>
        <p:spPr>
          <a:xfrm>
            <a:off x="520117" y="4879014"/>
            <a:ext cx="6801899" cy="1484263"/>
          </a:xfrm>
          <a:prstGeom prst="rect">
            <a:avLst/>
          </a:prstGeom>
          <a:ln w="28575">
            <a:solidFill>
              <a:srgbClr val="002060"/>
            </a:solidFill>
          </a:ln>
        </p:spPr>
      </p:pic>
      <p:sp>
        <p:nvSpPr>
          <p:cNvPr id="6" name="Slide Number Placeholder 5"/>
          <p:cNvSpPr>
            <a:spLocks noGrp="1"/>
          </p:cNvSpPr>
          <p:nvPr>
            <p:ph type="sldNum" sz="quarter" idx="12"/>
          </p:nvPr>
        </p:nvSpPr>
        <p:spPr/>
        <p:txBody>
          <a:bodyPr/>
          <a:lstStyle/>
          <a:p>
            <a:fld id="{9D77C662-FF45-451A-9EC9-A9E0F58051BD}" type="slidenum">
              <a:rPr lang="en-US" smtClean="0"/>
              <a:t>7</a:t>
            </a:fld>
            <a:endParaRPr lang="en-US"/>
          </a:p>
        </p:txBody>
      </p:sp>
    </p:spTree>
    <p:extLst>
      <p:ext uri="{BB962C8B-B14F-4D97-AF65-F5344CB8AC3E}">
        <p14:creationId xmlns:p14="http://schemas.microsoft.com/office/powerpoint/2010/main" val="2205541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6472" y="156700"/>
            <a:ext cx="8154100" cy="5847755"/>
          </a:xfrm>
          <a:prstGeom prst="rect">
            <a:avLst/>
          </a:prstGeom>
        </p:spPr>
        <p:txBody>
          <a:bodyPr wrap="square">
            <a:spAutoFit/>
          </a:bodyPr>
          <a:lstStyle/>
          <a:p>
            <a:r>
              <a:rPr lang="en-US" sz="2200" dirty="0" smtClean="0">
                <a:latin typeface="Times New Roman" panose="02020603050405020304" pitchFamily="18" charset="0"/>
                <a:cs typeface="Times New Roman" panose="02020603050405020304" pitchFamily="18" charset="0"/>
              </a:rPr>
              <a:t>• Find all the SNPs </a:t>
            </a:r>
            <a:r>
              <a:rPr lang="en-US" sz="2200" dirty="0">
                <a:latin typeface="Times New Roman" panose="02020603050405020304" pitchFamily="18" charset="0"/>
                <a:cs typeface="Times New Roman" panose="02020603050405020304" pitchFamily="18" charset="0"/>
              </a:rPr>
              <a:t>in the </a:t>
            </a:r>
            <a:r>
              <a:rPr lang="en-US" sz="2200" i="1" dirty="0" smtClean="0">
                <a:latin typeface="Times New Roman" panose="02020603050405020304" pitchFamily="18" charset="0"/>
                <a:cs typeface="Times New Roman" panose="02020603050405020304" pitchFamily="18" charset="0"/>
              </a:rPr>
              <a:t>DYRK1A</a:t>
            </a:r>
            <a:r>
              <a:rPr lang="en-US" sz="2200" dirty="0" smtClean="0">
                <a:latin typeface="Times New Roman" panose="02020603050405020304" pitchFamily="18" charset="0"/>
                <a:cs typeface="Times New Roman" panose="02020603050405020304" pitchFamily="18" charset="0"/>
              </a:rPr>
              <a:t> gene. </a:t>
            </a:r>
          </a:p>
          <a:p>
            <a:r>
              <a:rPr lang="en-US" sz="2200" dirty="0" smtClean="0">
                <a:latin typeface="Times New Roman" panose="02020603050405020304" pitchFamily="18" charset="0"/>
                <a:cs typeface="Times New Roman" panose="02020603050405020304" pitchFamily="18" charset="0"/>
              </a:rPr>
              <a:t>You can download all the genes that are in chromosome 21 (should you use 21 or chr21?). You can also download just… what?</a:t>
            </a:r>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Get the gene of interest (Why #2 has different names?)</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95248" y="1296370"/>
            <a:ext cx="9048752" cy="691044"/>
          </a:xfrm>
          <a:prstGeom prst="rect">
            <a:avLst/>
          </a:prstGeom>
        </p:spPr>
      </p:pic>
      <p:pic>
        <p:nvPicPr>
          <p:cNvPr id="6" name="Picture 5"/>
          <p:cNvPicPr>
            <a:picLocks noChangeAspect="1"/>
          </p:cNvPicPr>
          <p:nvPr/>
        </p:nvPicPr>
        <p:blipFill>
          <a:blip r:embed="rId4"/>
          <a:stretch>
            <a:fillRect/>
          </a:stretch>
        </p:blipFill>
        <p:spPr>
          <a:xfrm>
            <a:off x="6186617" y="2073874"/>
            <a:ext cx="2957381" cy="748044"/>
          </a:xfrm>
          <a:prstGeom prst="rect">
            <a:avLst/>
          </a:prstGeom>
        </p:spPr>
      </p:pic>
      <p:pic>
        <p:nvPicPr>
          <p:cNvPr id="7" name="Picture 6"/>
          <p:cNvPicPr>
            <a:picLocks noChangeAspect="1"/>
          </p:cNvPicPr>
          <p:nvPr/>
        </p:nvPicPr>
        <p:blipFill>
          <a:blip r:embed="rId5"/>
          <a:stretch>
            <a:fillRect/>
          </a:stretch>
        </p:blipFill>
        <p:spPr>
          <a:xfrm>
            <a:off x="95248" y="3974422"/>
            <a:ext cx="7570061" cy="566541"/>
          </a:xfrm>
          <a:prstGeom prst="rect">
            <a:avLst/>
          </a:prstGeom>
        </p:spPr>
      </p:pic>
      <p:pic>
        <p:nvPicPr>
          <p:cNvPr id="8" name="Picture 7"/>
          <p:cNvPicPr>
            <a:picLocks noChangeAspect="1"/>
          </p:cNvPicPr>
          <p:nvPr/>
        </p:nvPicPr>
        <p:blipFill>
          <a:blip r:embed="rId6"/>
          <a:stretch>
            <a:fillRect/>
          </a:stretch>
        </p:blipFill>
        <p:spPr>
          <a:xfrm>
            <a:off x="6186618" y="4679852"/>
            <a:ext cx="2957381" cy="978545"/>
          </a:xfrm>
          <a:prstGeom prst="rect">
            <a:avLst/>
          </a:prstGeom>
        </p:spPr>
      </p:pic>
      <p:pic>
        <p:nvPicPr>
          <p:cNvPr id="9" name="Picture 8"/>
          <p:cNvPicPr>
            <a:picLocks noChangeAspect="1"/>
          </p:cNvPicPr>
          <p:nvPr/>
        </p:nvPicPr>
        <p:blipFill>
          <a:blip r:embed="rId7"/>
          <a:stretch>
            <a:fillRect/>
          </a:stretch>
        </p:blipFill>
        <p:spPr>
          <a:xfrm>
            <a:off x="203975" y="5630906"/>
            <a:ext cx="8163384" cy="264963"/>
          </a:xfrm>
          <a:prstGeom prst="rect">
            <a:avLst/>
          </a:prstGeom>
        </p:spPr>
      </p:pic>
      <p:sp>
        <p:nvSpPr>
          <p:cNvPr id="10" name="Down Arrow 9"/>
          <p:cNvSpPr/>
          <p:nvPr/>
        </p:nvSpPr>
        <p:spPr>
          <a:xfrm>
            <a:off x="3679981" y="4945642"/>
            <a:ext cx="400594" cy="5871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p:cNvSpPr>
            <a:spLocks noGrp="1"/>
          </p:cNvSpPr>
          <p:nvPr>
            <p:ph type="sldNum" sz="quarter" idx="12"/>
          </p:nvPr>
        </p:nvSpPr>
        <p:spPr/>
        <p:txBody>
          <a:bodyPr/>
          <a:lstStyle/>
          <a:p>
            <a:fld id="{9D77C662-FF45-451A-9EC9-A9E0F58051BD}" type="slidenum">
              <a:rPr lang="en-US" smtClean="0"/>
              <a:t>8</a:t>
            </a:fld>
            <a:endParaRPr lang="en-US"/>
          </a:p>
        </p:txBody>
      </p:sp>
    </p:spTree>
    <p:extLst>
      <p:ext uri="{BB962C8B-B14F-4D97-AF65-F5344CB8AC3E}">
        <p14:creationId xmlns:p14="http://schemas.microsoft.com/office/powerpoint/2010/main" val="3946311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7225055" cy="430887"/>
          </a:xfrm>
          <a:prstGeom prst="rect">
            <a:avLst/>
          </a:prstGeom>
        </p:spPr>
        <p:txBody>
          <a:bodyPr wrap="none">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Find the SNPs harbored in </a:t>
            </a:r>
            <a:r>
              <a:rPr lang="en-US" sz="2200" i="1" dirty="0" smtClean="0">
                <a:latin typeface="Times New Roman" panose="02020603050405020304" pitchFamily="18" charset="0"/>
                <a:cs typeface="Times New Roman" panose="02020603050405020304" pitchFamily="18" charset="0"/>
              </a:rPr>
              <a:t>DYRK1A</a:t>
            </a:r>
            <a:r>
              <a:rPr lang="en-US" sz="2200" b="1" i="1"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(filter to get positions)</a:t>
            </a:r>
            <a:endParaRPr lang="en-US"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2280139" y="654342"/>
            <a:ext cx="6670914" cy="5684370"/>
          </a:xfrm>
          <a:prstGeom prst="rect">
            <a:avLst/>
          </a:prstGeom>
        </p:spPr>
      </p:pic>
      <p:sp>
        <p:nvSpPr>
          <p:cNvPr id="5" name="Slide Number Placeholder 4"/>
          <p:cNvSpPr>
            <a:spLocks noGrp="1"/>
          </p:cNvSpPr>
          <p:nvPr>
            <p:ph type="sldNum" sz="quarter" idx="12"/>
          </p:nvPr>
        </p:nvSpPr>
        <p:spPr/>
        <p:txBody>
          <a:bodyPr/>
          <a:lstStyle/>
          <a:p>
            <a:fld id="{9D77C662-FF45-451A-9EC9-A9E0F58051BD}" type="slidenum">
              <a:rPr lang="en-US" smtClean="0"/>
              <a:t>9</a:t>
            </a:fld>
            <a:endParaRPr lang="en-US"/>
          </a:p>
        </p:txBody>
      </p:sp>
    </p:spTree>
    <p:extLst>
      <p:ext uri="{BB962C8B-B14F-4D97-AF65-F5344CB8AC3E}">
        <p14:creationId xmlns:p14="http://schemas.microsoft.com/office/powerpoint/2010/main" val="4075973313"/>
      </p:ext>
    </p:extLst>
  </p:cSld>
  <p:clrMapOvr>
    <a:masterClrMapping/>
  </p:clrMapOvr>
  <p:timing>
    <p:tnLst>
      <p:par>
        <p:cTn id="1" dur="indefinite" restart="never" nodeType="tmRoot"/>
      </p:par>
    </p:tnLst>
  </p:timing>
</p:sld>
</file>

<file path=ppt/theme/theme1.xml><?xml version="1.0" encoding="utf-8"?>
<a:theme xmlns:a="http://schemas.openxmlformats.org/drawingml/2006/main" name="new default">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default" id="{23719BC3-B3EF-4F0B-AFBD-92D54E8B150A}" vid="{DB671262-672C-4B13-BDBE-C01D390711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186</TotalTime>
  <Words>626</Words>
  <Application>Microsoft Office PowerPoint</Application>
  <PresentationFormat>On-screen Show (4:3)</PresentationFormat>
  <Paragraphs>131</Paragraphs>
  <Slides>14</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ArialMT</vt:lpstr>
      <vt:lpstr>Calibri</vt:lpstr>
      <vt:lpstr>Calibri Light</vt:lpstr>
      <vt:lpstr>Lucida Grande</vt:lpstr>
      <vt:lpstr>Times New Roman</vt:lpstr>
      <vt:lpstr>Wingdings</vt:lpstr>
      <vt:lpstr>new 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eran</dc:creator>
  <cp:lastModifiedBy>Eran</cp:lastModifiedBy>
  <cp:revision>93</cp:revision>
  <dcterms:created xsi:type="dcterms:W3CDTF">2016-01-15T00:45:56Z</dcterms:created>
  <dcterms:modified xsi:type="dcterms:W3CDTF">2017-01-22T02:40:46Z</dcterms:modified>
</cp:coreProperties>
</file>