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8" r:id="rId20"/>
    <p:sldId id="276" r:id="rId21"/>
    <p:sldId id="277" r:id="rId22"/>
    <p:sldId id="279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814" autoAdjust="0"/>
  </p:normalViewPr>
  <p:slideViewPr>
    <p:cSldViewPr snapToGrid="0" snapToObjects="1">
      <p:cViewPr>
        <p:scale>
          <a:sx n="99" d="100"/>
          <a:sy n="99" d="100"/>
        </p:scale>
        <p:origin x="-12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703-2B0A-7E48-84AF-05CB3C71DD8F}" type="datetimeFigureOut">
              <a:rPr lang="en-US" smtClean="0"/>
              <a:t>23/01/17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4D5-2F7F-8147-8BBD-F5E2EAB7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9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703-2B0A-7E48-84AF-05CB3C71DD8F}" type="datetimeFigureOut">
              <a:rPr lang="en-US" smtClean="0"/>
              <a:t>23/01/17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4D5-2F7F-8147-8BBD-F5E2EAB7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8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703-2B0A-7E48-84AF-05CB3C71DD8F}" type="datetimeFigureOut">
              <a:rPr lang="en-US" smtClean="0"/>
              <a:t>23/01/17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4D5-2F7F-8147-8BBD-F5E2EAB7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0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703-2B0A-7E48-84AF-05CB3C71DD8F}" type="datetimeFigureOut">
              <a:rPr lang="en-US" smtClean="0"/>
              <a:t>23/01/17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4D5-2F7F-8147-8BBD-F5E2EAB7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0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703-2B0A-7E48-84AF-05CB3C71DD8F}" type="datetimeFigureOut">
              <a:rPr lang="en-US" smtClean="0"/>
              <a:t>23/01/17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4D5-2F7F-8147-8BBD-F5E2EAB7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1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703-2B0A-7E48-84AF-05CB3C71DD8F}" type="datetimeFigureOut">
              <a:rPr lang="en-US" smtClean="0"/>
              <a:t>23/01/17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4D5-2F7F-8147-8BBD-F5E2EAB7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7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703-2B0A-7E48-84AF-05CB3C71DD8F}" type="datetimeFigureOut">
              <a:rPr lang="en-US" smtClean="0"/>
              <a:t>23/01/17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4D5-2F7F-8147-8BBD-F5E2EAB7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2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703-2B0A-7E48-84AF-05CB3C71DD8F}" type="datetimeFigureOut">
              <a:rPr lang="en-US" smtClean="0"/>
              <a:t>23/01/17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4D5-2F7F-8147-8BBD-F5E2EAB7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703-2B0A-7E48-84AF-05CB3C71DD8F}" type="datetimeFigureOut">
              <a:rPr lang="en-US" smtClean="0"/>
              <a:t>23/01/17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4D5-2F7F-8147-8BBD-F5E2EAB7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703-2B0A-7E48-84AF-05CB3C71DD8F}" type="datetimeFigureOut">
              <a:rPr lang="en-US" smtClean="0"/>
              <a:t>23/01/17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4D5-2F7F-8147-8BBD-F5E2EAB7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703-2B0A-7E48-84AF-05CB3C71DD8F}" type="datetimeFigureOut">
              <a:rPr lang="en-US" smtClean="0"/>
              <a:t>23/01/17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4D5-2F7F-8147-8BBD-F5E2EAB7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9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4B703-2B0A-7E48-84AF-05CB3C71DD8F}" type="datetimeFigureOut">
              <a:rPr lang="en-US" smtClean="0"/>
              <a:t>23/01/17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B4D5-2F7F-8147-8BBD-F5E2EAB7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4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Variant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MED676 – Bioinformatics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By Dennis Wang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Adapted from Marta </a:t>
            </a:r>
            <a:r>
              <a:rPr lang="en-US" dirty="0" err="1" smtClean="0"/>
              <a:t>Bleda</a:t>
            </a:r>
            <a:r>
              <a:rPr lang="en-US" dirty="0" smtClean="0"/>
              <a:t> </a:t>
            </a:r>
            <a:r>
              <a:rPr lang="en-US" dirty="0" err="1" smtClean="0"/>
              <a:t>Latorre’s</a:t>
            </a:r>
            <a:r>
              <a:rPr lang="en-US" dirty="0" smtClean="0"/>
              <a:t> 2016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5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Variant calling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741"/>
            <a:ext cx="9144000" cy="178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9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Variant calling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741"/>
            <a:ext cx="9144000" cy="17809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29" y="3307729"/>
            <a:ext cx="7504781" cy="355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4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Variant calling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741"/>
            <a:ext cx="9144000" cy="17809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29" y="3307729"/>
            <a:ext cx="7504781" cy="355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4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Variant calling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741"/>
            <a:ext cx="9144000" cy="17809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29" y="3307729"/>
            <a:ext cx="7504781" cy="3550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83" y="3836985"/>
            <a:ext cx="6135571" cy="36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5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Variant calling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741"/>
            <a:ext cx="9144000" cy="17809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29" y="3307729"/>
            <a:ext cx="7504781" cy="3550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83" y="3836985"/>
            <a:ext cx="6135571" cy="361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177" y="4316280"/>
            <a:ext cx="6128823" cy="29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59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Variant calling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741"/>
            <a:ext cx="9144000" cy="17809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29" y="3307729"/>
            <a:ext cx="7504781" cy="3550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83" y="3836985"/>
            <a:ext cx="6135571" cy="361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177" y="4316280"/>
            <a:ext cx="6128823" cy="2998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283" y="4741678"/>
            <a:ext cx="6199717" cy="2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84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Variant calling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741"/>
            <a:ext cx="9144000" cy="17809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29" y="3307729"/>
            <a:ext cx="7504781" cy="3550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83" y="3670221"/>
            <a:ext cx="6135571" cy="361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177" y="4072548"/>
            <a:ext cx="6128823" cy="2998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283" y="4497946"/>
            <a:ext cx="6199717" cy="293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829" y="4856442"/>
            <a:ext cx="6072854" cy="2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0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Variant calling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741"/>
            <a:ext cx="9144000" cy="17809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29" y="3307729"/>
            <a:ext cx="7504781" cy="3550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83" y="3670221"/>
            <a:ext cx="6135571" cy="361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177" y="4072548"/>
            <a:ext cx="6128823" cy="2998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283" y="4497946"/>
            <a:ext cx="6199717" cy="293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829" y="4856442"/>
            <a:ext cx="6072854" cy="2711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1177" y="5721147"/>
            <a:ext cx="517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probability of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G </a:t>
            </a:r>
            <a:r>
              <a:rPr lang="en-US" dirty="0" smtClean="0"/>
              <a:t>genotype occurring at this position?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27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Variant calling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741"/>
            <a:ext cx="9144000" cy="17809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29" y="3307729"/>
            <a:ext cx="7504781" cy="3550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83" y="3670221"/>
            <a:ext cx="6135571" cy="361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177" y="4072548"/>
            <a:ext cx="6128823" cy="2998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283" y="4497946"/>
            <a:ext cx="6199717" cy="293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829" y="4856442"/>
            <a:ext cx="6072854" cy="2711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1177" y="5721147"/>
            <a:ext cx="517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want to test whether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G </a:t>
            </a:r>
            <a:r>
              <a:rPr lang="en-US" dirty="0" smtClean="0"/>
              <a:t>genotype occurs at this 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53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21" y="2791192"/>
            <a:ext cx="6072854" cy="271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2021" y="2116576"/>
            <a:ext cx="476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Reads at the position show: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1487" y="3542015"/>
            <a:ext cx="725314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do we want from the statistical test?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514350" indent="-514350">
              <a:buAutoNum type="alphaLcParenR"/>
            </a:pPr>
            <a:r>
              <a:rPr lang="en-US" sz="2400" dirty="0" smtClean="0">
                <a:solidFill>
                  <a:srgbClr val="000000"/>
                </a:solidFill>
              </a:rPr>
              <a:t>P-value for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G </a:t>
            </a:r>
            <a:r>
              <a:rPr lang="en-US" sz="2400" dirty="0"/>
              <a:t>genotype </a:t>
            </a:r>
            <a:r>
              <a:rPr lang="en-US" sz="2400" dirty="0" smtClean="0"/>
              <a:t>occurring</a:t>
            </a:r>
          </a:p>
          <a:p>
            <a:pPr marL="514350" indent="-514350">
              <a:buFontTx/>
              <a:buAutoNum type="alphaLcParenR"/>
            </a:pPr>
            <a:r>
              <a:rPr lang="en-US" sz="2400" dirty="0" smtClean="0"/>
              <a:t>Probability of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G </a:t>
            </a:r>
            <a:r>
              <a:rPr lang="en-US" sz="2400" dirty="0"/>
              <a:t>genotype </a:t>
            </a:r>
            <a:r>
              <a:rPr lang="en-US" sz="2400" dirty="0" smtClean="0"/>
              <a:t>occurring by chance</a:t>
            </a:r>
          </a:p>
          <a:p>
            <a:pPr marL="514350" indent="-514350">
              <a:buFontTx/>
              <a:buAutoNum type="alphaLcParenR"/>
            </a:pPr>
            <a:r>
              <a:rPr lang="en-US" sz="2400" dirty="0" smtClean="0"/>
              <a:t>Probability </a:t>
            </a:r>
            <a:r>
              <a:rPr lang="en-US" sz="2400" dirty="0"/>
              <a:t>of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G </a:t>
            </a:r>
            <a:r>
              <a:rPr lang="en-US" sz="2400" dirty="0"/>
              <a:t>genotype occurring </a:t>
            </a:r>
            <a:r>
              <a:rPr lang="en-US" sz="2400" dirty="0" smtClean="0"/>
              <a:t>given the reads</a:t>
            </a:r>
          </a:p>
          <a:p>
            <a:pPr marL="514350" indent="-514350">
              <a:buFontTx/>
              <a:buAutoNum type="alphaLcParenR"/>
            </a:pPr>
            <a:r>
              <a:rPr lang="en-US" sz="2400" dirty="0"/>
              <a:t>Probability of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G </a:t>
            </a:r>
            <a:r>
              <a:rPr lang="en-US" sz="2400" dirty="0"/>
              <a:t>genotype occurring given </a:t>
            </a:r>
            <a:r>
              <a:rPr lang="en-US" sz="2400" dirty="0" smtClean="0"/>
              <a:t>that the null hypothesis is 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53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Find the variants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5" y="2004235"/>
            <a:ext cx="8042249" cy="414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4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Variant calling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145" y="2313282"/>
            <a:ext cx="3142811" cy="8938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618" y="1680556"/>
            <a:ext cx="2100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Think Bayesian</a:t>
            </a:r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62527" y="3707200"/>
            <a:ext cx="6607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P(G|D): Probability of Genotype given Data (posterior probability).</a:t>
            </a:r>
          </a:p>
          <a:p>
            <a:endParaRPr lang="en-US" dirty="0"/>
          </a:p>
          <a:p>
            <a:r>
              <a:rPr lang="en-US" dirty="0" smtClean="0"/>
              <a:t>p(G): Prior probability of Genotype</a:t>
            </a:r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(D|G): Probability of Data given Genotype.  </a:t>
            </a:r>
          </a:p>
          <a:p>
            <a:endParaRPr lang="en-US" dirty="0"/>
          </a:p>
          <a:p>
            <a:r>
              <a:rPr lang="en-US" dirty="0" smtClean="0"/>
              <a:t>P(D): Probability of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77990" y="6290643"/>
            <a:ext cx="649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Probabilities need to be adjusted for </a:t>
            </a:r>
            <a:r>
              <a:rPr lang="en-US" dirty="0" err="1" smtClean="0"/>
              <a:t>Phred</a:t>
            </a:r>
            <a:r>
              <a:rPr lang="en-US" dirty="0" smtClean="0"/>
              <a:t> scores (1% error)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15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Variant calling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145" y="2313282"/>
            <a:ext cx="3142811" cy="8938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618" y="1680556"/>
            <a:ext cx="2100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Think Bayesian</a:t>
            </a:r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62527" y="4399895"/>
            <a:ext cx="6607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P(G|D):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/>
              <a:t> genotype given the reads.</a:t>
            </a:r>
          </a:p>
          <a:p>
            <a:endParaRPr lang="en-US" dirty="0"/>
          </a:p>
          <a:p>
            <a:r>
              <a:rPr lang="en-US" dirty="0" smtClean="0"/>
              <a:t>p(G): Previously observed probability of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/>
              <a:t> genotype</a:t>
            </a:r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(D|G): Probability of reads given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G </a:t>
            </a:r>
            <a:r>
              <a:rPr lang="en-US" dirty="0" smtClean="0">
                <a:solidFill>
                  <a:srgbClr val="000000"/>
                </a:solidFill>
              </a:rPr>
              <a:t>genotype</a:t>
            </a:r>
            <a:r>
              <a:rPr lang="en-US" dirty="0" smtClean="0"/>
              <a:t>.  </a:t>
            </a:r>
          </a:p>
          <a:p>
            <a:endParaRPr lang="en-US" dirty="0"/>
          </a:p>
          <a:p>
            <a:r>
              <a:rPr lang="en-US" dirty="0" smtClean="0"/>
              <a:t>P(D): Probability of seeing these reads (adjusting for base quality)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58" y="3599328"/>
            <a:ext cx="6072854" cy="2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76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callers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27" y="1417638"/>
            <a:ext cx="6867100" cy="50008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24111" y="6580601"/>
            <a:ext cx="336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Pabinger</a:t>
            </a:r>
            <a:r>
              <a:rPr lang="en-US" sz="1400" dirty="0" smtClean="0"/>
              <a:t> et al. 2013 Brief. In </a:t>
            </a:r>
            <a:r>
              <a:rPr lang="en-US" sz="1400" dirty="0" err="1" smtClean="0"/>
              <a:t>Bioinfo</a:t>
            </a:r>
            <a:r>
              <a:rPr lang="en-US" sz="1400" dirty="0" smtClean="0"/>
              <a:t>.	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4005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steps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06" y="1591153"/>
            <a:ext cx="7017562" cy="47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312" y="1700388"/>
            <a:ext cx="466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 a genotype to each position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00388"/>
            <a:ext cx="3733800" cy="77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312" y="2861006"/>
            <a:ext cx="8365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PCR </a:t>
            </a:r>
            <a:r>
              <a:rPr lang="en-US" dirty="0" err="1" smtClean="0"/>
              <a:t>artefacts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Mismatches due to errors in early PCR rounds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PCR duplicates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Sequencing errors: erroneous calls, either due to sequencer or properties of sequenced DNA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Mis</a:t>
            </a:r>
            <a:r>
              <a:rPr lang="en-US" dirty="0" smtClean="0"/>
              <a:t>-alignments due to errors in early PCR rounds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PCR duplicates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Mapping errors: often happens around repeats or low-complexity regions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Separate </a:t>
            </a:r>
            <a:r>
              <a:rPr lang="en-US" b="1" dirty="0" smtClean="0"/>
              <a:t>true variation </a:t>
            </a:r>
            <a:r>
              <a:rPr lang="en-US" dirty="0" smtClean="0"/>
              <a:t>from machine </a:t>
            </a:r>
            <a:r>
              <a:rPr lang="en-US" dirty="0" err="1" smtClean="0"/>
              <a:t>artefacts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1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calling pipeline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1020" y="1896180"/>
            <a:ext cx="71184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Mark PCR duplicates</a:t>
            </a:r>
          </a:p>
          <a:p>
            <a:pPr lvl="1"/>
            <a:r>
              <a:rPr lang="en-US" dirty="0" smtClean="0"/>
              <a:t>Duplicates should not be counted as additional evidence</a:t>
            </a:r>
          </a:p>
          <a:p>
            <a:pPr lvl="1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Local realignments around INDELs</a:t>
            </a:r>
            <a:endParaRPr lang="en-US" dirty="0"/>
          </a:p>
          <a:p>
            <a:pPr lvl="1"/>
            <a:r>
              <a:rPr lang="en-US" dirty="0" smtClean="0"/>
              <a:t>Reads mapping on the edges of INDELs often get mapped with mismatching bases introducing false SNVs</a:t>
            </a:r>
            <a:endParaRPr lang="en-US" dirty="0"/>
          </a:p>
          <a:p>
            <a:pPr lvl="1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Base quality score recalibration (BQSR)</a:t>
            </a:r>
          </a:p>
          <a:p>
            <a:pPr lvl="1"/>
            <a:r>
              <a:rPr lang="en-US" dirty="0" smtClean="0"/>
              <a:t>Quality scores provided by sequencing machines are generally inaccurate and biased</a:t>
            </a:r>
          </a:p>
          <a:p>
            <a:pPr lvl="1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Variant calling</a:t>
            </a:r>
          </a:p>
          <a:p>
            <a:pPr lvl="1"/>
            <a:r>
              <a:rPr lang="en-US" dirty="0" smtClean="0"/>
              <a:t>Find where they are along the genome and statistically test their significance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3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Why mark duplicates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35" y="1630072"/>
            <a:ext cx="7333086" cy="4749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921090"/>
            <a:ext cx="2851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Tools</a:t>
            </a:r>
          </a:p>
          <a:p>
            <a:r>
              <a:rPr lang="en-US" dirty="0" err="1" smtClean="0"/>
              <a:t>Samtools</a:t>
            </a:r>
            <a:r>
              <a:rPr lang="en-US" dirty="0" smtClean="0"/>
              <a:t>: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</a:t>
            </a:r>
            <a:endParaRPr lang="en-US" dirty="0" smtClean="0"/>
          </a:p>
          <a:p>
            <a:r>
              <a:rPr lang="en-US" dirty="0" smtClean="0"/>
              <a:t>Picard: </a:t>
            </a:r>
            <a:r>
              <a:rPr lang="en-US" dirty="0" err="1" smtClean="0"/>
              <a:t>MarkDuplicates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3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Why local realign around INDELs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949" y="1417638"/>
            <a:ext cx="5560178" cy="52190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6583" y="2375595"/>
            <a:ext cx="283524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Reads </a:t>
            </a:r>
            <a:r>
              <a:rPr lang="en-US" b="1" dirty="0" smtClean="0"/>
              <a:t>near</a:t>
            </a:r>
            <a:r>
              <a:rPr lang="en-US" dirty="0" smtClean="0"/>
              <a:t> </a:t>
            </a:r>
            <a:r>
              <a:rPr lang="en-US" b="1" dirty="0" smtClean="0"/>
              <a:t>INDELs </a:t>
            </a:r>
            <a:r>
              <a:rPr lang="en-US" dirty="0" smtClean="0"/>
              <a:t>are aligned with mismatches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After realignment: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Mismatches with the reference sequence are </a:t>
            </a:r>
            <a:r>
              <a:rPr lang="en-US" b="1" dirty="0" smtClean="0"/>
              <a:t>minimized</a:t>
            </a:r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Location of the INDELs are refined</a:t>
            </a:r>
          </a:p>
        </p:txBody>
      </p:sp>
    </p:spTree>
    <p:extLst>
      <p:ext uri="{BB962C8B-B14F-4D97-AF65-F5344CB8AC3E}">
        <p14:creationId xmlns:p14="http://schemas.microsoft.com/office/powerpoint/2010/main" val="141387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Base quality score recalibration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9555" y="1417638"/>
            <a:ext cx="79412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Sometimes errors and </a:t>
            </a:r>
            <a:r>
              <a:rPr lang="en-US" dirty="0" err="1" smtClean="0"/>
              <a:t>artefacts</a:t>
            </a:r>
            <a:r>
              <a:rPr lang="en-US" dirty="0" smtClean="0"/>
              <a:t> can even influence the quality scores.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Must ensure quality scores are objective </a:t>
            </a:r>
            <a:r>
              <a:rPr lang="en-US" b="1" dirty="0" smtClean="0"/>
              <a:t>and not biased</a:t>
            </a:r>
            <a:r>
              <a:rPr lang="en-US" dirty="0" smtClean="0"/>
              <a:t>, because we rely on them for variant calling</a:t>
            </a:r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r>
              <a:rPr lang="en-US" b="1" dirty="0" smtClean="0"/>
              <a:t>How do we re-calibrate?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Analyze </a:t>
            </a:r>
            <a:r>
              <a:rPr lang="en-US" dirty="0" err="1" smtClean="0"/>
              <a:t>covariation</a:t>
            </a:r>
            <a:r>
              <a:rPr lang="en-US" dirty="0" smtClean="0"/>
              <a:t> among several features of a base:</a:t>
            </a:r>
          </a:p>
          <a:p>
            <a:r>
              <a:rPr lang="en-US" dirty="0" smtClean="0"/>
              <a:t>	- reported quality score</a:t>
            </a:r>
          </a:p>
          <a:p>
            <a:r>
              <a:rPr lang="en-US" dirty="0"/>
              <a:t>	</a:t>
            </a:r>
            <a:r>
              <a:rPr lang="en-US" dirty="0" smtClean="0"/>
              <a:t>- position within the read</a:t>
            </a:r>
          </a:p>
          <a:p>
            <a:r>
              <a:rPr lang="en-US" dirty="0"/>
              <a:t>	</a:t>
            </a:r>
            <a:r>
              <a:rPr lang="en-US" dirty="0" smtClean="0"/>
              <a:t>- preceding and current nucleotide</a:t>
            </a:r>
          </a:p>
          <a:p>
            <a:endParaRPr lang="en-US" dirty="0" smtClean="0"/>
          </a:p>
          <a:p>
            <a:r>
              <a:rPr lang="en-US" dirty="0" smtClean="0"/>
              <a:t>2. Use a set of known variants 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 err="1" smtClean="0"/>
              <a:t>dbSNP</a:t>
            </a:r>
            <a:r>
              <a:rPr lang="en-US" dirty="0" smtClean="0"/>
              <a:t>) to learn about the quality of real polymorphisms</a:t>
            </a:r>
          </a:p>
          <a:p>
            <a:endParaRPr lang="en-US" dirty="0"/>
          </a:p>
          <a:p>
            <a:r>
              <a:rPr lang="en-US" dirty="0" smtClean="0"/>
              <a:t>3. Adjust the quality scores of all reads in a BAM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8079" y="5977700"/>
            <a:ext cx="325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Machine learning is used 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291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Base quality score recalibration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8060"/>
            <a:ext cx="9144000" cy="38176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28" y="6139471"/>
            <a:ext cx="5234307" cy="428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3062" y="5795795"/>
            <a:ext cx="212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PHRED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0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Variant calling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0142" y="1706082"/>
            <a:ext cx="8659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Variant calling: Identify the positions that differ from the reference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Genotype calling: calculate the genotypes of the individual at these sites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/>
              <a:t>Initial approach (What you did in IGV):</a:t>
            </a:r>
          </a:p>
          <a:p>
            <a:r>
              <a:rPr lang="en-US" dirty="0"/>
              <a:t>	</a:t>
            </a:r>
            <a:r>
              <a:rPr lang="en-US" dirty="0" smtClean="0"/>
              <a:t>Assume each base and position is independent</a:t>
            </a:r>
          </a:p>
          <a:p>
            <a:r>
              <a:rPr lang="en-US" dirty="0"/>
              <a:t>	</a:t>
            </a:r>
            <a:r>
              <a:rPr lang="en-US" dirty="0" smtClean="0"/>
              <a:t>Count the number of times each allele is observed</a:t>
            </a:r>
          </a:p>
          <a:p>
            <a:endParaRPr lang="en-US" dirty="0" smtClean="0"/>
          </a:p>
          <a:p>
            <a:r>
              <a:rPr lang="en-US" b="1" dirty="0" smtClean="0"/>
              <a:t>Probabilistic approach</a:t>
            </a:r>
          </a:p>
          <a:p>
            <a:r>
              <a:rPr lang="en-US" b="1" dirty="0"/>
              <a:t>	</a:t>
            </a:r>
            <a:r>
              <a:rPr lang="en-US" dirty="0" smtClean="0"/>
              <a:t>Compute genotype likelihood</a:t>
            </a:r>
          </a:p>
          <a:p>
            <a:r>
              <a:rPr lang="en-US" b="1" dirty="0"/>
              <a:t>	</a:t>
            </a:r>
            <a:r>
              <a:rPr lang="en-US" dirty="0" smtClean="0"/>
              <a:t>Provide statistical measure of uncertainty</a:t>
            </a:r>
          </a:p>
          <a:p>
            <a:r>
              <a:rPr lang="en-US" b="1" dirty="0"/>
              <a:t>	</a:t>
            </a:r>
            <a:r>
              <a:rPr lang="en-US" dirty="0" smtClean="0"/>
              <a:t>Lead to </a:t>
            </a:r>
            <a:r>
              <a:rPr lang="en-US" b="1" dirty="0" smtClean="0"/>
              <a:t>higher accuracy </a:t>
            </a:r>
            <a:r>
              <a:rPr lang="en-US" dirty="0" smtClean="0"/>
              <a:t>of calling variants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625" y="3882777"/>
            <a:ext cx="3278905" cy="287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0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551</Words>
  <Application>Microsoft Macintosh PowerPoint</Application>
  <PresentationFormat>On-screen Show (4:3)</PresentationFormat>
  <Paragraphs>112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Variant Detection</vt:lpstr>
      <vt:lpstr>2. Find the variants</vt:lpstr>
      <vt:lpstr>Objective</vt:lpstr>
      <vt:lpstr>Variant calling pipeline</vt:lpstr>
      <vt:lpstr>1. Why mark duplicates</vt:lpstr>
      <vt:lpstr>2. Why local realign around INDELs</vt:lpstr>
      <vt:lpstr>3. Base quality score recalibration</vt:lpstr>
      <vt:lpstr>3. Base quality score recalibration</vt:lpstr>
      <vt:lpstr>4. Variant calling</vt:lpstr>
      <vt:lpstr>4. Variant calling</vt:lpstr>
      <vt:lpstr>4. Variant calling</vt:lpstr>
      <vt:lpstr>4. Variant calling</vt:lpstr>
      <vt:lpstr>4. Variant calling</vt:lpstr>
      <vt:lpstr>4. Variant calling</vt:lpstr>
      <vt:lpstr>4. Variant calling</vt:lpstr>
      <vt:lpstr>4. Variant calling</vt:lpstr>
      <vt:lpstr>4. Variant calling</vt:lpstr>
      <vt:lpstr>4. Variant calling</vt:lpstr>
      <vt:lpstr>Statistical test</vt:lpstr>
      <vt:lpstr>4. Variant calling</vt:lpstr>
      <vt:lpstr>4. Variant calling</vt:lpstr>
      <vt:lpstr>Variant callers</vt:lpstr>
      <vt:lpstr>Data processing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Variant calling</dc:title>
  <dc:creator>Dennis</dc:creator>
  <cp:lastModifiedBy>Dennis</cp:lastModifiedBy>
  <cp:revision>8</cp:revision>
  <dcterms:created xsi:type="dcterms:W3CDTF">2017-01-22T22:27:36Z</dcterms:created>
  <dcterms:modified xsi:type="dcterms:W3CDTF">2017-01-24T01:42:02Z</dcterms:modified>
</cp:coreProperties>
</file>