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ACC7-3D28-417C-B5EB-2133D9CBDD3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4F2C7-4EB7-4497-9055-E0E4976E7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merge the two, we interpret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F2C7-4EB7-4497-9055-E0E4976E73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CC3-BFCE-47D3-B434-2907E0B3108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991C-6335-426F-BEA1-404CF0BB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nsembl.org/index.html" TargetMode="External"/><Relationship Id="rId3" Type="http://schemas.openxmlformats.org/officeDocument/2006/relationships/hyperlink" Target="https://cancergenome.nih.gov/" TargetMode="External"/><Relationship Id="rId7" Type="http://schemas.openxmlformats.org/officeDocument/2006/relationships/hyperlink" Target="https://www.ncbi.nlm.nih.gov/clinvar/" TargetMode="External"/><Relationship Id="rId12" Type="http://schemas.openxmlformats.org/officeDocument/2006/relationships/hyperlink" Target="http://www.genesandhealth.org/" TargetMode="External"/><Relationship Id="rId2" Type="http://schemas.openxmlformats.org/officeDocument/2006/relationships/hyperlink" Target="http://www.ebi.ac.uk/en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cbi.nlm.nih.gov/SNP/" TargetMode="External"/><Relationship Id="rId11" Type="http://schemas.openxmlformats.org/officeDocument/2006/relationships/hyperlink" Target="https://www.framinghamheartstudy.org/" TargetMode="External"/><Relationship Id="rId5" Type="http://schemas.openxmlformats.org/officeDocument/2006/relationships/hyperlink" Target="http://exac.broadinstitute.org/" TargetMode="External"/><Relationship Id="rId10" Type="http://schemas.openxmlformats.org/officeDocument/2006/relationships/hyperlink" Target="https://emb.extge.co.uk:444/GeL/login/login.php" TargetMode="External"/><Relationship Id="rId4" Type="http://schemas.openxmlformats.org/officeDocument/2006/relationships/hyperlink" Target="http://www.cbioportal.org/" TargetMode="External"/><Relationship Id="rId9" Type="http://schemas.openxmlformats.org/officeDocument/2006/relationships/hyperlink" Target="https://genome.ucsc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Mid-module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MED676 Bioinformatics Module</a:t>
            </a:r>
          </a:p>
          <a:p>
            <a:r>
              <a:rPr lang="en-US" dirty="0" smtClean="0"/>
              <a:t>Dennis Wang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Syllabus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271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0" y="14478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Online and Monday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1676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Tuesday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19050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Online and Tuesday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2133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Online and Tuesday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000" y="2362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Wednesday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819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Monday-Thursday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276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Thursday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35052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Wednesday  and Thursday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0864" y="3733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Monday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7200" y="2895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Wednesday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600" y="51816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00200" y="5334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438400" y="51816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886200" y="5334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724400" y="51816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6248400" y="5334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086600" y="51816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Interpretations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90600" y="4800600"/>
            <a:ext cx="1371600" cy="3048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GeL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1000" y="6324600"/>
            <a:ext cx="5867400" cy="3048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Quality Control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381000" y="5943600"/>
            <a:ext cx="3276600" cy="3048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Galaxy + GATK tools</a:t>
            </a:r>
            <a:endParaRPr lang="en-US" sz="1100" dirty="0"/>
          </a:p>
        </p:txBody>
      </p:sp>
      <p:sp>
        <p:nvSpPr>
          <p:cNvPr id="31" name="Oval 30"/>
          <p:cNvSpPr/>
          <p:nvPr/>
        </p:nvSpPr>
        <p:spPr>
          <a:xfrm>
            <a:off x="2438400" y="4724400"/>
            <a:ext cx="2362200" cy="381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Sensitivity and Specificity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5105400" y="4724400"/>
            <a:ext cx="3505200" cy="381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Best practices</a:t>
            </a:r>
            <a:endParaRPr lang="en-US" sz="1100" dirty="0"/>
          </a:p>
        </p:txBody>
      </p:sp>
      <p:sp>
        <p:nvSpPr>
          <p:cNvPr id="33" name="Oval 32"/>
          <p:cNvSpPr/>
          <p:nvPr/>
        </p:nvSpPr>
        <p:spPr>
          <a:xfrm>
            <a:off x="5105400" y="6019800"/>
            <a:ext cx="3505200" cy="3048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Functional and phenotypic</a:t>
            </a:r>
            <a:endParaRPr lang="en-US" sz="1100" dirty="0"/>
          </a:p>
        </p:txBody>
      </p:sp>
      <p:sp>
        <p:nvSpPr>
          <p:cNvPr id="34" name="Oval 33"/>
          <p:cNvSpPr/>
          <p:nvPr/>
        </p:nvSpPr>
        <p:spPr>
          <a:xfrm>
            <a:off x="228600" y="4343400"/>
            <a:ext cx="8534400" cy="3048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resources and Statistics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Bioinformatics?</a:t>
            </a:r>
            <a:endParaRPr lang="en-US" dirty="0"/>
          </a:p>
        </p:txBody>
      </p:sp>
      <p:pic>
        <p:nvPicPr>
          <p:cNvPr id="2050" name="Picture 2" descr="Slide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4165600" cy="3124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038600" y="990600"/>
            <a:ext cx="457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Genomics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Where to find data (</a:t>
            </a:r>
            <a:r>
              <a:rPr lang="en-US" sz="2000" dirty="0" err="1" smtClean="0"/>
              <a:t>eg</a:t>
            </a:r>
            <a:r>
              <a:rPr lang="en-US" sz="2000" dirty="0" smtClean="0"/>
              <a:t>. databases)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Type (</a:t>
            </a:r>
            <a:r>
              <a:rPr lang="en-US" sz="2000" dirty="0" err="1" smtClean="0"/>
              <a:t>eg</a:t>
            </a:r>
            <a:r>
              <a:rPr lang="en-US" sz="2000" dirty="0" smtClean="0"/>
              <a:t>. file formats)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Quality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Informatics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Data storage/management (</a:t>
            </a:r>
            <a:r>
              <a:rPr lang="en-US" sz="2000" dirty="0" err="1" smtClean="0"/>
              <a:t>eg</a:t>
            </a:r>
            <a:r>
              <a:rPr lang="en-US" sz="2000" dirty="0" smtClean="0"/>
              <a:t>. Google Drive, </a:t>
            </a:r>
            <a:r>
              <a:rPr lang="en-US" sz="2000" dirty="0" smtClean="0"/>
              <a:t>Galaxy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Data transformation (</a:t>
            </a:r>
            <a:r>
              <a:rPr lang="en-US" sz="2000" dirty="0" err="1" smtClean="0"/>
              <a:t>eg</a:t>
            </a:r>
            <a:r>
              <a:rPr lang="en-US" sz="2000" dirty="0" smtClean="0"/>
              <a:t>. </a:t>
            </a:r>
            <a:r>
              <a:rPr lang="en-US" sz="2000" dirty="0" err="1" smtClean="0"/>
              <a:t>fastq</a:t>
            </a:r>
            <a:r>
              <a:rPr lang="en-US" sz="2000" dirty="0" smtClean="0"/>
              <a:t>-&gt; BAM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Communication of information (</a:t>
            </a:r>
            <a:r>
              <a:rPr lang="en-US" sz="2000" dirty="0" err="1" smtClean="0"/>
              <a:t>eg</a:t>
            </a:r>
            <a:r>
              <a:rPr lang="en-US" sz="2000" dirty="0" smtClean="0"/>
              <a:t>. annotate and prioritize)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5943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Many technical details and issues, but focus on the concepts and approaches!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Sequence -&gt; Variant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1524000"/>
            <a:ext cx="2722398" cy="48165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20" y="1891388"/>
            <a:ext cx="4980666" cy="3084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7974" y="1891388"/>
            <a:ext cx="1412712" cy="14702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0686" y="1506070"/>
            <a:ext cx="841514" cy="385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0686" y="3361600"/>
            <a:ext cx="823584" cy="2996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02688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Sequences:</a:t>
            </a:r>
          </a:p>
          <a:p>
            <a:r>
              <a:rPr lang="en-US" dirty="0" smtClean="0"/>
              <a:t>EBI ENA - </a:t>
            </a:r>
            <a:r>
              <a:rPr lang="en-US" dirty="0" smtClean="0">
                <a:hlinkClick r:id="rId2"/>
              </a:rPr>
              <a:t>http://www.ebi.ac.uk/ena</a:t>
            </a:r>
            <a:endParaRPr lang="en-US" dirty="0" smtClean="0"/>
          </a:p>
          <a:p>
            <a:r>
              <a:rPr lang="en-US" dirty="0" smtClean="0"/>
              <a:t>TCGA - </a:t>
            </a:r>
            <a:r>
              <a:rPr lang="en-US" dirty="0" smtClean="0">
                <a:hlinkClick r:id="rId3"/>
              </a:rPr>
              <a:t>https://cancergenome.nih.gov/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http://www.cbioportal.org/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Variants:</a:t>
            </a:r>
            <a:endParaRPr lang="en-US" b="1" dirty="0"/>
          </a:p>
          <a:p>
            <a:r>
              <a:rPr lang="en-US" dirty="0" err="1" smtClean="0"/>
              <a:t>ExAC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http://exac.broadinstitute.org/</a:t>
            </a:r>
            <a:endParaRPr lang="en-US" dirty="0" smtClean="0"/>
          </a:p>
          <a:p>
            <a:r>
              <a:rPr lang="en-US" dirty="0" err="1" smtClean="0"/>
              <a:t>dbSNP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https://www.ncbi.nlm.nih.gov/SNP/</a:t>
            </a:r>
            <a:endParaRPr lang="en-US" dirty="0" smtClean="0"/>
          </a:p>
          <a:p>
            <a:r>
              <a:rPr lang="en-US" dirty="0" err="1" smtClean="0"/>
              <a:t>ClinVar</a:t>
            </a:r>
            <a:r>
              <a:rPr lang="en-US" dirty="0" smtClean="0"/>
              <a:t> - </a:t>
            </a:r>
            <a:r>
              <a:rPr lang="en-US" dirty="0" smtClean="0">
                <a:hlinkClick r:id="rId7"/>
              </a:rPr>
              <a:t>https://www.ncbi.nlm.nih.gov/clinvar/</a:t>
            </a:r>
            <a:endParaRPr lang="en-US" dirty="0" smtClean="0"/>
          </a:p>
          <a:p>
            <a:r>
              <a:rPr lang="en-US" dirty="0" smtClean="0"/>
              <a:t>OMIM - https://www.omim.org/</a:t>
            </a:r>
          </a:p>
          <a:p>
            <a:endParaRPr lang="en-US" dirty="0" smtClean="0"/>
          </a:p>
          <a:p>
            <a:r>
              <a:rPr lang="en-US" b="1" dirty="0" smtClean="0"/>
              <a:t>Genes:</a:t>
            </a:r>
            <a:endParaRPr lang="en-US" b="1" dirty="0"/>
          </a:p>
          <a:p>
            <a:r>
              <a:rPr lang="en-US" dirty="0" smtClean="0"/>
              <a:t>ENSEMBL - </a:t>
            </a:r>
            <a:r>
              <a:rPr lang="en-US" dirty="0" smtClean="0">
                <a:hlinkClick r:id="rId8"/>
              </a:rPr>
              <a:t>http://www.ensembl.org/index.html</a:t>
            </a:r>
            <a:endParaRPr lang="en-US" dirty="0" smtClean="0"/>
          </a:p>
          <a:p>
            <a:r>
              <a:rPr lang="en-US" dirty="0" smtClean="0"/>
              <a:t>UCSC Genome Browser - </a:t>
            </a:r>
            <a:r>
              <a:rPr lang="en-US" dirty="0" smtClean="0">
                <a:hlinkClick r:id="rId9"/>
              </a:rPr>
              <a:t>https://genome.ucsc.edu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Studies:</a:t>
            </a:r>
          </a:p>
          <a:p>
            <a:r>
              <a:rPr lang="en-US" dirty="0" smtClean="0"/>
              <a:t>100K Genomes(Embassy) - </a:t>
            </a:r>
            <a:r>
              <a:rPr lang="en-US" dirty="0" smtClean="0">
                <a:hlinkClick r:id="rId10"/>
              </a:rPr>
              <a:t>https://emb.extge.co.uk:444/GeL/login/login.php</a:t>
            </a:r>
            <a:endParaRPr lang="en-US" dirty="0" smtClean="0"/>
          </a:p>
          <a:p>
            <a:r>
              <a:rPr lang="en-US" dirty="0" smtClean="0"/>
              <a:t>Framingham Heart - </a:t>
            </a:r>
            <a:r>
              <a:rPr lang="en-US" dirty="0" smtClean="0">
                <a:hlinkClick r:id="rId11"/>
              </a:rPr>
              <a:t>https://www.framinghamheartstudy.org/</a:t>
            </a:r>
            <a:endParaRPr lang="en-US" dirty="0" smtClean="0"/>
          </a:p>
          <a:p>
            <a:r>
              <a:rPr lang="en-US" dirty="0" smtClean="0"/>
              <a:t>East London Genes and Health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12"/>
              </a:rPr>
              <a:t>http://www.genesandhealth.org/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752600"/>
            <a:ext cx="2722398" cy="48165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 rot="16200000">
            <a:off x="-1219200" y="3733800"/>
            <a:ext cx="4419600" cy="4572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2971800"/>
            <a:ext cx="2133600" cy="381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Bowtie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2057400"/>
            <a:ext cx="2133600" cy="381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67200" y="3810000"/>
            <a:ext cx="2133600" cy="381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3352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There are many others that could be used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67200" y="4572000"/>
            <a:ext cx="2133600" cy="381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“Bayesian”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5410200"/>
            <a:ext cx="2133600" cy="381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wANNOVAR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237</Words>
  <Application>Microsoft Office PowerPoint</Application>
  <PresentationFormat>On-screen Show (4:3)</PresentationFormat>
  <Paragraphs>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Mid-module Review</vt:lpstr>
      <vt:lpstr>Outline of Syllabus</vt:lpstr>
      <vt:lpstr>What is Bioinformatics?</vt:lpstr>
      <vt:lpstr>Review of Sequence -&gt; Variant</vt:lpstr>
      <vt:lpstr>Where to find data</vt:lpstr>
      <vt:lpstr>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Mid-module Review</dc:title>
  <dc:creator>Dennis</dc:creator>
  <cp:lastModifiedBy>Dennis</cp:lastModifiedBy>
  <cp:revision>2</cp:revision>
  <dcterms:created xsi:type="dcterms:W3CDTF">2017-01-24T21:51:09Z</dcterms:created>
  <dcterms:modified xsi:type="dcterms:W3CDTF">2017-01-24T23:53:30Z</dcterms:modified>
</cp:coreProperties>
</file>