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9" r:id="rId3"/>
    <p:sldId id="275" r:id="rId4"/>
    <p:sldId id="274" r:id="rId5"/>
    <p:sldId id="276" r:id="rId6"/>
    <p:sldId id="277" r:id="rId7"/>
    <p:sldId id="278" r:id="rId8"/>
    <p:sldId id="28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410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BF65-08F7-4FCF-ADD1-8F9138CDF8F5}" type="datetimeFigureOut">
              <a:rPr lang="en-US" smtClean="0"/>
              <a:pPr/>
              <a:t>8/2/2013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91B1-DE8B-49C7-9DE6-93CA2F364B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BF65-08F7-4FCF-ADD1-8F9138CDF8F5}" type="datetimeFigureOut">
              <a:rPr lang="en-US" smtClean="0"/>
              <a:pPr/>
              <a:t>8/2/2013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91B1-DE8B-49C7-9DE6-93CA2F364B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BF65-08F7-4FCF-ADD1-8F9138CDF8F5}" type="datetimeFigureOut">
              <a:rPr lang="en-US" smtClean="0"/>
              <a:pPr/>
              <a:t>8/2/2013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91B1-DE8B-49C7-9DE6-93CA2F364B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BF65-08F7-4FCF-ADD1-8F9138CDF8F5}" type="datetimeFigureOut">
              <a:rPr lang="en-US" smtClean="0"/>
              <a:pPr/>
              <a:t>8/2/2013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91B1-DE8B-49C7-9DE6-93CA2F364B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BF65-08F7-4FCF-ADD1-8F9138CDF8F5}" type="datetimeFigureOut">
              <a:rPr lang="en-US" smtClean="0"/>
              <a:pPr/>
              <a:t>8/2/2013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91B1-DE8B-49C7-9DE6-93CA2F364B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BF65-08F7-4FCF-ADD1-8F9138CDF8F5}" type="datetimeFigureOut">
              <a:rPr lang="en-US" smtClean="0"/>
              <a:pPr/>
              <a:t>8/2/2013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91B1-DE8B-49C7-9DE6-93CA2F364B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BF65-08F7-4FCF-ADD1-8F9138CDF8F5}" type="datetimeFigureOut">
              <a:rPr lang="en-US" smtClean="0"/>
              <a:pPr/>
              <a:t>8/2/2013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91B1-DE8B-49C7-9DE6-93CA2F364B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BF65-08F7-4FCF-ADD1-8F9138CDF8F5}" type="datetimeFigureOut">
              <a:rPr lang="en-US" smtClean="0"/>
              <a:pPr/>
              <a:t>8/2/2013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91B1-DE8B-49C7-9DE6-93CA2F364B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BF65-08F7-4FCF-ADD1-8F9138CDF8F5}" type="datetimeFigureOut">
              <a:rPr lang="en-US" smtClean="0"/>
              <a:pPr/>
              <a:t>8/2/2013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91B1-DE8B-49C7-9DE6-93CA2F364B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BF65-08F7-4FCF-ADD1-8F9138CDF8F5}" type="datetimeFigureOut">
              <a:rPr lang="en-US" smtClean="0"/>
              <a:pPr/>
              <a:t>8/2/2013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91B1-DE8B-49C7-9DE6-93CA2F364B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BF65-08F7-4FCF-ADD1-8F9138CDF8F5}" type="datetimeFigureOut">
              <a:rPr lang="en-US" smtClean="0"/>
              <a:pPr/>
              <a:t>8/2/2013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3D891B1-DE8B-49C7-9DE6-93CA2F364B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8A7BF65-08F7-4FCF-ADD1-8F9138CDF8F5}" type="datetimeFigureOut">
              <a:rPr lang="en-US" smtClean="0"/>
              <a:pPr/>
              <a:t>8/2/2013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3D891B1-DE8B-49C7-9DE6-93CA2F364BD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22860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PERL Project: 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Identification of 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P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romoter Region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3600" y="2819400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Times New Roman" pitchFamily="18" charset="0"/>
              </a:rPr>
              <a:t>Anusudan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Nambiar</a:t>
            </a:r>
            <a:r>
              <a:rPr lang="en-US" dirty="0" smtClean="0">
                <a:latin typeface="+mj-lt"/>
                <a:cs typeface="Times New Roman" pitchFamily="18" charset="0"/>
              </a:rPr>
              <a:t>, </a:t>
            </a:r>
            <a:r>
              <a:rPr lang="en-US" dirty="0" err="1" smtClean="0">
                <a:latin typeface="+mj-lt"/>
                <a:cs typeface="Times New Roman" pitchFamily="18" charset="0"/>
              </a:rPr>
              <a:t>Gowri</a:t>
            </a:r>
            <a:r>
              <a:rPr lang="en-US" dirty="0" smtClean="0">
                <a:latin typeface="+mj-lt"/>
                <a:cs typeface="Times New Roman" pitchFamily="18" charset="0"/>
              </a:rPr>
              <a:t> Roy, Prakruthi K R, </a:t>
            </a:r>
            <a:r>
              <a:rPr lang="en-US" dirty="0" err="1" smtClean="0">
                <a:latin typeface="+mj-lt"/>
                <a:cs typeface="Times New Roman" pitchFamily="18" charset="0"/>
              </a:rPr>
              <a:t>Rajendra</a:t>
            </a:r>
            <a:r>
              <a:rPr lang="en-US" dirty="0" smtClean="0">
                <a:latin typeface="+mj-lt"/>
                <a:cs typeface="Times New Roman" pitchFamily="18" charset="0"/>
              </a:rPr>
              <a:t> N S, </a:t>
            </a:r>
            <a:r>
              <a:rPr lang="en-US" dirty="0" err="1" smtClean="0">
                <a:latin typeface="+mj-lt"/>
                <a:cs typeface="Times New Roman" pitchFamily="18" charset="0"/>
              </a:rPr>
              <a:t>Sandeep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Laik</a:t>
            </a:r>
            <a:endParaRPr lang="en-US" dirty="0" smtClean="0">
              <a:latin typeface="+mj-lt"/>
              <a:cs typeface="Times New Roman" pitchFamily="18" charset="0"/>
            </a:endParaRPr>
          </a:p>
          <a:p>
            <a:pPr algn="ctr"/>
            <a:r>
              <a:rPr lang="en-US" b="1" dirty="0" err="1" smtClean="0">
                <a:latin typeface="+mj-lt"/>
                <a:cs typeface="Times New Roman" pitchFamily="18" charset="0"/>
              </a:rPr>
              <a:t>Westbred</a:t>
            </a:r>
            <a:r>
              <a:rPr lang="en-US" b="1" dirty="0" smtClean="0">
                <a:latin typeface="+mj-lt"/>
                <a:cs typeface="Times New Roman" pitchFamily="18" charset="0"/>
              </a:rPr>
              <a:t> Team</a:t>
            </a:r>
            <a:endParaRPr lang="en-US" b="1" dirty="0" smtClean="0">
              <a:latin typeface="+mj-lt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000" y="762000"/>
            <a:ext cx="204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j-lt"/>
                <a:cs typeface="Times New Roman" pitchFamily="18" charset="0"/>
              </a:rPr>
              <a:t>Business value</a:t>
            </a:r>
            <a:endParaRPr lang="en-US" sz="2400" b="1" dirty="0">
              <a:latin typeface="+mj-lt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1981200"/>
            <a:ext cx="8305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Promoters are </a:t>
            </a:r>
            <a:r>
              <a:rPr lang="en-US" dirty="0" smtClean="0"/>
              <a:t>very </a:t>
            </a:r>
            <a:r>
              <a:rPr lang="en-US" dirty="0" smtClean="0"/>
              <a:t>much required for driving the </a:t>
            </a:r>
            <a:r>
              <a:rPr lang="en-US" dirty="0" smtClean="0"/>
              <a:t>desired </a:t>
            </a:r>
            <a:r>
              <a:rPr lang="en-US" dirty="0" smtClean="0"/>
              <a:t>gene </a:t>
            </a:r>
            <a:r>
              <a:rPr lang="en-US" dirty="0" smtClean="0"/>
              <a:t>expression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This </a:t>
            </a:r>
            <a:r>
              <a:rPr lang="en-US" dirty="0" smtClean="0"/>
              <a:t>project helps to </a:t>
            </a:r>
            <a:r>
              <a:rPr lang="en-US" dirty="0" smtClean="0"/>
              <a:t>locate a specific </a:t>
            </a:r>
            <a:r>
              <a:rPr lang="en-US" dirty="0" smtClean="0"/>
              <a:t>promoter region </a:t>
            </a:r>
            <a:r>
              <a:rPr lang="en-US" dirty="0" smtClean="0"/>
              <a:t>on DNA sequence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This script can be extended for finding other regulatory elements on DNA sequences too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GET team @ MRC extensively involved in identifying and characterizing the promoters. Scripts can replace the tools that’s being used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189744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TATA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box :The TATA box is found in promoter region of most genes in eukaryotes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Considered to be the core promoter sequence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The binding site of either transcription factors or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histones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 CAAT Box :CAAT Box /CCAAT box is a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conservedsequence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in the promoter region of a gene in 	Eukaryotic 		Genomes.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Signals the binding site for the RNA transcription factor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One of the most wide spread promoter elements, being present in 25% of eukaryotic promoters 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3.Transcription start site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4. Translation initiation site: ATG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228600" y="1143000"/>
            <a:ext cx="8686800" cy="2434217"/>
            <a:chOff x="192" y="1008"/>
            <a:chExt cx="5374" cy="1509"/>
          </a:xfrm>
        </p:grpSpPr>
        <p:pic>
          <p:nvPicPr>
            <p:cNvPr id="9" name="Picture 3" descr="figure 4-10b"/>
            <p:cNvPicPr>
              <a:picLocks noChangeAspect="1" noChangeArrowheads="1"/>
            </p:cNvPicPr>
            <p:nvPr/>
          </p:nvPicPr>
          <p:blipFill>
            <a:blip r:embed="rId2" cstate="print"/>
            <a:srcRect b="34390"/>
            <a:stretch>
              <a:fillRect/>
            </a:stretch>
          </p:blipFill>
          <p:spPr bwMode="auto">
            <a:xfrm>
              <a:off x="192" y="1200"/>
              <a:ext cx="5374" cy="1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192" y="1872"/>
              <a:ext cx="7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Sense Strand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70" y="2297"/>
              <a:ext cx="1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192" y="2304"/>
              <a:ext cx="110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Transcribed Strand</a:t>
              </a:r>
              <a:endPara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1440" y="1056"/>
              <a:ext cx="72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Beginning</a:t>
              </a:r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4512" y="1008"/>
              <a:ext cx="33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End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733800" y="685800"/>
            <a:ext cx="1240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j-lt"/>
                <a:cs typeface="Times New Roman" pitchFamily="18" charset="0"/>
              </a:rPr>
              <a:t>Strategy</a:t>
            </a:r>
            <a:endParaRPr lang="en-US" sz="2400" b="1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" y="838200"/>
            <a:ext cx="4736253" cy="1837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895600"/>
            <a:ext cx="2667000" cy="374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3581400"/>
            <a:ext cx="5257800" cy="1383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0" y="5181600"/>
            <a:ext cx="1600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581400" y="152400"/>
            <a:ext cx="1587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References</a:t>
            </a:r>
            <a:endParaRPr lang="en-US" sz="24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04800"/>
            <a:ext cx="6248400" cy="4077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495800"/>
            <a:ext cx="824043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"/>
            <a:ext cx="530173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b="20106"/>
          <a:stretch>
            <a:fillRect/>
          </a:stretch>
        </p:blipFill>
        <p:spPr bwMode="auto">
          <a:xfrm>
            <a:off x="0" y="2895600"/>
            <a:ext cx="3771900" cy="3633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8075" y="1143000"/>
            <a:ext cx="4855925" cy="5524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736122" y="152400"/>
            <a:ext cx="379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Reference </a:t>
            </a:r>
            <a:r>
              <a:rPr lang="en-US" sz="2000" b="1" dirty="0" smtClean="0">
                <a:latin typeface="+mj-lt"/>
              </a:rPr>
              <a:t>sequence</a:t>
            </a:r>
            <a:r>
              <a:rPr lang="en-US" b="1" dirty="0" smtClean="0">
                <a:latin typeface="+mj-lt"/>
              </a:rPr>
              <a:t> to run the script</a:t>
            </a:r>
            <a:endParaRPr lang="en-US" b="1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85800"/>
            <a:ext cx="4572000" cy="60324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use strict;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use warnings;</a:t>
            </a:r>
          </a:p>
          <a:p>
            <a:endParaRPr lang="en-US" sz="1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## declare all the variables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my $hash="";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my $filename="sequence.txt";</a:t>
            </a:r>
          </a:p>
          <a:p>
            <a:endParaRPr lang="en-US" sz="1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#ATG box sequence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my $find="ATG";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my $counter1=0;</a:t>
            </a:r>
          </a:p>
          <a:p>
            <a:endParaRPr lang="en-US" sz="1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#TATA box sequence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my @find1=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qw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/TCACTATATATAG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TATTTAA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TATATA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TATAAA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TAAATA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AATAAA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TTTATA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CATAAA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TATTTA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TACATA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TATATC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TATTAA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TATAAG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GATAAA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CTTAAA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TACTTA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TCTTAA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GATAAG/;</a:t>
            </a:r>
          </a:p>
          <a:p>
            <a:endParaRPr lang="en-US" sz="1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#CAT box sequence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my @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find2=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qw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/ACTGTTC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GCTGTTC </a:t>
            </a:r>
          </a:p>
          <a:p>
            <a:r>
              <a:rPr lang="en-US" sz="1000" dirty="0" smtClean="0"/>
              <a:t>GTCAAAAAAT 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/;</a:t>
            </a:r>
            <a:endParaRPr lang="en-US" sz="1000" dirty="0" smtClean="0">
              <a:latin typeface="Calibri" pitchFamily="34" charset="0"/>
              <a:cs typeface="Calibri" pitchFamily="34" charset="0"/>
            </a:endParaRPr>
          </a:p>
          <a:p>
            <a:endParaRPr lang="en-US" sz="1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#declare </a:t>
            </a:r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End</a:t>
            </a:r>
          </a:p>
          <a:p>
            <a:endParaRPr lang="en-US" sz="1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3600" y="685800"/>
            <a:ext cx="388620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#Code - Start</a:t>
            </a:r>
          </a:p>
          <a:p>
            <a:endParaRPr lang="en-US" sz="1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#pick the string from the file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open(FH1,$filename) or print "not found";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while(my $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hashtag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=&lt;FH1&gt;){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   chomp $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hashtag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   #print $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hashtag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   $hash=  $hash . $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hashtag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#print $hash, "\n\n\n";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print "Length of the sequence : " . length($hash), "\n\n\n";</a:t>
            </a:r>
          </a:p>
          <a:p>
            <a:endParaRPr lang="en-US" sz="1000" dirty="0" smtClean="0">
              <a:latin typeface="Calibri" pitchFamily="34" charset="0"/>
              <a:cs typeface="Calibri" pitchFamily="34" charset="0"/>
            </a:endParaRPr>
          </a:p>
          <a:p>
            <a:endParaRPr lang="en-US" sz="1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#Find ATG Sequence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my $findresult1 = find($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hash,$find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);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#remove the extra trailing ',1' from the string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$findresult1 =~ s/\,1$//;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print "Sequence: " . $find . " positions:\n" . $findresult1 . "\n\n";</a:t>
            </a:r>
          </a:p>
          <a:p>
            <a:endParaRPr lang="en-US" sz="1000" dirty="0" smtClean="0">
              <a:latin typeface="Calibri" pitchFamily="34" charset="0"/>
              <a:cs typeface="Calibri" pitchFamily="34" charset="0"/>
            </a:endParaRPr>
          </a:p>
          <a:p>
            <a:endParaRPr lang="en-US" sz="1000" dirty="0" smtClean="0">
              <a:latin typeface="Calibri" pitchFamily="34" charset="0"/>
              <a:cs typeface="Calibri" pitchFamily="34" charset="0"/>
            </a:endParaRPr>
          </a:p>
          <a:p>
            <a:endParaRPr lang="en-US" sz="1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#Find TATA Box sequence;</a:t>
            </a:r>
          </a:p>
          <a:p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foreach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(@find1){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  my $findresult2 = find($hash,$_);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  #remove the extra trailing ',1' from the string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  $findresult2 =~ s/\,1$//;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  print "Sequence: " . $_ . " positions:\n" . $findresult2 . "\n";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};</a:t>
            </a:r>
          </a:p>
          <a:p>
            <a:endParaRPr lang="en-US" sz="1000" dirty="0" smtClean="0">
              <a:latin typeface="Calibri" pitchFamily="34" charset="0"/>
              <a:cs typeface="Calibri" pitchFamily="34" charset="0"/>
            </a:endParaRPr>
          </a:p>
          <a:p>
            <a:endParaRPr lang="en-US" sz="1000" dirty="0" smtClean="0">
              <a:latin typeface="Calibri" pitchFamily="34" charset="0"/>
              <a:cs typeface="Calibri" pitchFamily="34" charset="0"/>
            </a:endParaRPr>
          </a:p>
          <a:p>
            <a:endParaRPr lang="en-US" sz="1000" dirty="0" smtClean="0">
              <a:latin typeface="Calibri" pitchFamily="34" charset="0"/>
              <a:cs typeface="Calibri" pitchFamily="34" charset="0"/>
            </a:endParaRPr>
          </a:p>
          <a:p>
            <a:endParaRPr lang="en-US" sz="1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#Find CAT box sequence;</a:t>
            </a:r>
          </a:p>
          <a:p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foreach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(@find2){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  my $findresult2 = find($hash,$_);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  #remove the trailing ',1' from the string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  $findresult2 =~ s/\,1$//;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  print "Sequence: " . $_ . " positions:\n" . $findresult2 . "\n";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};</a:t>
            </a:r>
            <a:endParaRPr lang="en-US" sz="1000" dirty="0" smtClean="0">
              <a:latin typeface="Calibri" pitchFamily="34" charset="0"/>
              <a:cs typeface="Calibri" pitchFamily="34" charset="0"/>
            </a:endParaRPr>
          </a:p>
          <a:p>
            <a:endParaRPr lang="en-US" sz="1000" dirty="0" smtClean="0">
              <a:latin typeface="Calibri" pitchFamily="34" charset="0"/>
              <a:cs typeface="Calibri" pitchFamily="34" charset="0"/>
            </a:endParaRPr>
          </a:p>
          <a:p>
            <a:endParaRPr lang="en-US" sz="1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8800" y="762000"/>
            <a:ext cx="3505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#Search Engine</a:t>
            </a:r>
          </a:p>
          <a:p>
            <a:endParaRPr lang="en-US" sz="1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sub find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    #confirm the combination sequence available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    if (my @data = $_[0] =~ m/(.*)($_[1])(.*)/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isg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){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     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#concatenate 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and return a string of 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locations 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with the latest 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 found 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location.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     #also the line below makes a recursive call to the same function.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     return $_[3]=$-[2] . "," . find($data[0],$data[1]);</a:t>
            </a:r>
          </a:p>
          <a:p>
            <a:endParaRPr lang="en-US" sz="1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    }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    else{print "\n";}</a:t>
            </a:r>
          </a:p>
          <a:p>
            <a:r>
              <a:rPr lang="en-US" sz="1000" dirty="0" smtClean="0">
                <a:latin typeface="Calibri" pitchFamily="34" charset="0"/>
                <a:cs typeface="Calibri" pitchFamily="34" charset="0"/>
              </a:rPr>
              <a:t>};</a:t>
            </a:r>
          </a:p>
          <a:p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#Search Engine-END</a:t>
            </a:r>
            <a:endParaRPr lang="en-US" sz="10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#Code - End</a:t>
            </a:r>
            <a:endParaRPr lang="en-US" sz="1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06071" y="0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Code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895600"/>
            <a:ext cx="8229600" cy="438912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Thank You!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941</TotalTime>
  <Words>537</Words>
  <Application>Microsoft Office PowerPoint</Application>
  <PresentationFormat>On-screen Show (4:3)</PresentationFormat>
  <Paragraphs>125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CAAT-Box</dc:title>
  <dc:creator>HP Authorized Customer</dc:creator>
  <cp:lastModifiedBy>ppraja</cp:lastModifiedBy>
  <cp:revision>87</cp:revision>
  <dcterms:created xsi:type="dcterms:W3CDTF">2009-06-02T23:18:36Z</dcterms:created>
  <dcterms:modified xsi:type="dcterms:W3CDTF">2013-08-02T07:56:28Z</dcterms:modified>
</cp:coreProperties>
</file>