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410" r:id="rId5"/>
    <p:sldId id="383" r:id="rId6"/>
    <p:sldId id="391" r:id="rId7"/>
    <p:sldId id="408" r:id="rId8"/>
    <p:sldId id="411" r:id="rId9"/>
    <p:sldId id="413" r:id="rId10"/>
    <p:sldId id="398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2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Cangalaya Carrasco" userId="a875f138a40fce8d" providerId="LiveId" clId="{D2936382-1EA3-4D32-8926-09372AD19D86}"/>
    <pc:docChg chg="custSel delSld modSld">
      <pc:chgData name="Henry Cangalaya Carrasco" userId="a875f138a40fce8d" providerId="LiveId" clId="{D2936382-1EA3-4D32-8926-09372AD19D86}" dt="2025-03-29T01:50:26.071" v="18" actId="6549"/>
      <pc:docMkLst>
        <pc:docMk/>
      </pc:docMkLst>
      <pc:sldChg chg="modSp mod">
        <pc:chgData name="Henry Cangalaya Carrasco" userId="a875f138a40fce8d" providerId="LiveId" clId="{D2936382-1EA3-4D32-8926-09372AD19D86}" dt="2025-03-29T01:46:00.688" v="15" actId="27636"/>
        <pc:sldMkLst>
          <pc:docMk/>
          <pc:sldMk cId="3346685798" sldId="383"/>
        </pc:sldMkLst>
        <pc:spChg chg="mod">
          <ac:chgData name="Henry Cangalaya Carrasco" userId="a875f138a40fce8d" providerId="LiveId" clId="{D2936382-1EA3-4D32-8926-09372AD19D86}" dt="2025-03-29T01:46:00.688" v="15" actId="27636"/>
          <ac:spMkLst>
            <pc:docMk/>
            <pc:sldMk cId="3346685798" sldId="383"/>
            <ac:spMk id="3" creationId="{3B8EBC2C-6DD7-5003-38EB-40753046FE8C}"/>
          </ac:spMkLst>
        </pc:spChg>
      </pc:sldChg>
      <pc:sldChg chg="modSp mod">
        <pc:chgData name="Henry Cangalaya Carrasco" userId="a875f138a40fce8d" providerId="LiveId" clId="{D2936382-1EA3-4D32-8926-09372AD19D86}" dt="2025-03-29T01:40:37.819" v="10" actId="255"/>
        <pc:sldMkLst>
          <pc:docMk/>
          <pc:sldMk cId="3200312026" sldId="391"/>
        </pc:sldMkLst>
        <pc:spChg chg="mod">
          <ac:chgData name="Henry Cangalaya Carrasco" userId="a875f138a40fce8d" providerId="LiveId" clId="{D2936382-1EA3-4D32-8926-09372AD19D86}" dt="2025-03-29T01:40:20.864" v="9" actId="6549"/>
          <ac:spMkLst>
            <pc:docMk/>
            <pc:sldMk cId="3200312026" sldId="391"/>
            <ac:spMk id="2" creationId="{C9186E91-00D2-BE28-2A07-7F21E5493703}"/>
          </ac:spMkLst>
        </pc:spChg>
        <pc:spChg chg="mod">
          <ac:chgData name="Henry Cangalaya Carrasco" userId="a875f138a40fce8d" providerId="LiveId" clId="{D2936382-1EA3-4D32-8926-09372AD19D86}" dt="2025-03-29T01:40:37.819" v="10" actId="255"/>
          <ac:spMkLst>
            <pc:docMk/>
            <pc:sldMk cId="3200312026" sldId="391"/>
            <ac:spMk id="3" creationId="{545D3755-C3E2-975E-DE68-CDECC4B526EC}"/>
          </ac:spMkLst>
        </pc:spChg>
        <pc:spChg chg="mod">
          <ac:chgData name="Henry Cangalaya Carrasco" userId="a875f138a40fce8d" providerId="LiveId" clId="{D2936382-1EA3-4D32-8926-09372AD19D86}" dt="2025-03-29T01:39:44.799" v="2" actId="20577"/>
          <ac:spMkLst>
            <pc:docMk/>
            <pc:sldMk cId="3200312026" sldId="391"/>
            <ac:spMk id="7" creationId="{F70BD87D-F7DA-961B-4024-A354DC87D168}"/>
          </ac:spMkLst>
        </pc:spChg>
      </pc:sldChg>
      <pc:sldChg chg="modSp mod">
        <pc:chgData name="Henry Cangalaya Carrasco" userId="a875f138a40fce8d" providerId="LiveId" clId="{D2936382-1EA3-4D32-8926-09372AD19D86}" dt="2025-03-29T01:50:26.071" v="18" actId="6549"/>
        <pc:sldMkLst>
          <pc:docMk/>
          <pc:sldMk cId="3206395046" sldId="411"/>
        </pc:sldMkLst>
        <pc:spChg chg="mod">
          <ac:chgData name="Henry Cangalaya Carrasco" userId="a875f138a40fce8d" providerId="LiveId" clId="{D2936382-1EA3-4D32-8926-09372AD19D86}" dt="2025-03-29T01:42:56.188" v="11" actId="255"/>
          <ac:spMkLst>
            <pc:docMk/>
            <pc:sldMk cId="3206395046" sldId="411"/>
            <ac:spMk id="3" creationId="{9FF50A46-7A87-CF22-F377-FADB8A781CC9}"/>
          </ac:spMkLst>
        </pc:spChg>
        <pc:spChg chg="mod">
          <ac:chgData name="Henry Cangalaya Carrasco" userId="a875f138a40fce8d" providerId="LiveId" clId="{D2936382-1EA3-4D32-8926-09372AD19D86}" dt="2025-03-29T01:50:26.071" v="18" actId="6549"/>
          <ac:spMkLst>
            <pc:docMk/>
            <pc:sldMk cId="3206395046" sldId="411"/>
            <ac:spMk id="4" creationId="{AB335D05-6E99-FF19-1ACE-21E4CEFDC9E0}"/>
          </ac:spMkLst>
        </pc:spChg>
      </pc:sldChg>
      <pc:sldChg chg="del">
        <pc:chgData name="Henry Cangalaya Carrasco" userId="a875f138a40fce8d" providerId="LiveId" clId="{D2936382-1EA3-4D32-8926-09372AD19D86}" dt="2025-03-29T01:45:56.897" v="13" actId="2696"/>
        <pc:sldMkLst>
          <pc:docMk/>
          <pc:sldMk cId="699665870" sldId="412"/>
        </pc:sldMkLst>
      </pc:sldChg>
      <pc:sldChg chg="modSp mod">
        <pc:chgData name="Henry Cangalaya Carrasco" userId="a875f138a40fce8d" providerId="LiveId" clId="{D2936382-1EA3-4D32-8926-09372AD19D86}" dt="2025-03-29T01:47:03.113" v="17" actId="14100"/>
        <pc:sldMkLst>
          <pc:docMk/>
          <pc:sldMk cId="1673768738" sldId="413"/>
        </pc:sldMkLst>
        <pc:spChg chg="mod">
          <ac:chgData name="Henry Cangalaya Carrasco" userId="a875f138a40fce8d" providerId="LiveId" clId="{D2936382-1EA3-4D32-8926-09372AD19D86}" dt="2025-03-29T01:46:12.439" v="16" actId="255"/>
          <ac:spMkLst>
            <pc:docMk/>
            <pc:sldMk cId="1673768738" sldId="413"/>
            <ac:spMk id="3" creationId="{782E5DDF-D062-716B-A282-CE1979A62996}"/>
          </ac:spMkLst>
        </pc:spChg>
        <pc:spChg chg="mod">
          <ac:chgData name="Henry Cangalaya Carrasco" userId="a875f138a40fce8d" providerId="LiveId" clId="{D2936382-1EA3-4D32-8926-09372AD19D86}" dt="2025-03-29T01:47:03.113" v="17" actId="14100"/>
          <ac:spMkLst>
            <pc:docMk/>
            <pc:sldMk cId="1673768738" sldId="413"/>
            <ac:spMk id="4" creationId="{3106C860-B5A9-9198-422F-3C8CF1FECE2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E92A46E5-772B-4A8A-A167-62663A29553C}" type="datetime1">
              <a:rPr lang="es-ES" smtClean="0"/>
              <a:t>28/03/2025</a:t>
            </a:fld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2C230DF-5933-439D-898F-38E9AC9BA68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8" name="Marcador de encabezad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6DB30B6-91B7-493F-B445-96E1D2848A7B}" type="datetime1">
              <a:rPr lang="es-ES" smtClean="0"/>
              <a:t>28/03/2025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A89C7E07-3C67-C64C-8DA0-0404F63039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409F4-D261-1D1D-7CCB-D10D6F058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65296FA-D10B-98AB-3658-74D3B99178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C306071-B941-5306-56E1-A2058D8A4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183389-8539-76D8-A4F9-7C6F4A5A74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2585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2F5D8-A102-A1C4-A196-84E4FF13F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07421A3-5DE7-CC59-0CA3-787306EB68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968D876-F476-5CC1-40A4-482ED9332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9768BB-6016-2962-24AE-EDF134B197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203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7" name="Forma lib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457200" indent="0">
              <a:spcBef>
                <a:spcPts val="1800"/>
              </a:spcBef>
              <a:buNone/>
              <a:defRPr lang="es-ES" sz="2000"/>
            </a:lvl2pPr>
            <a:lvl3pPr marL="914400" indent="0">
              <a:spcBef>
                <a:spcPts val="1800"/>
              </a:spcBef>
              <a:buNone/>
              <a:defRPr lang="es-ES" sz="2000"/>
            </a:lvl3pPr>
            <a:lvl4pPr marL="1371600" indent="0">
              <a:spcBef>
                <a:spcPts val="1800"/>
              </a:spcBef>
              <a:buNone/>
              <a:defRPr lang="es-ES" sz="2000"/>
            </a:lvl4pPr>
            <a:lvl5pPr marL="1828800" indent="0">
              <a:spcBef>
                <a:spcPts val="1800"/>
              </a:spcBef>
              <a:buNone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>
              <a:spcBef>
                <a:spcPts val="18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9" name="Marcador de posición de la tab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es-ES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 spc="50" baseline="0">
                <a:latin typeface="+mj-lt"/>
              </a:defRPr>
            </a:lvl1pPr>
          </a:lstStyle>
          <a:p>
            <a:pPr rtl="0"/>
            <a:r>
              <a:rPr lang="es-ES" noProof="0" dirty="0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s-E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 noProof="0" dirty="0"/>
              <a:t>Haga clic para agregar contenido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3" name="Marcador de número de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42" name="Marcador de fech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noProof="0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b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9436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8" name="Forma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9" name="Forma lib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es-ES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es-ES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es-ES" sz="2000"/>
            </a:lvl3pPr>
            <a:lvl4pPr marL="1371600" indent="0">
              <a:spcBef>
                <a:spcPts val="1800"/>
              </a:spcBef>
              <a:buFont typeface="+mj-lt"/>
              <a:buNone/>
              <a:defRPr lang="es-ES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endParaRPr lang="es-ES" dirty="0"/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e imagen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32" name="Marcador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s-ES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es-ES">
          <a:solidFill>
            <a:schemeClr val="tx2"/>
          </a:solidFill>
        </a:defRPr>
      </a:lvl2pPr>
      <a:lvl3pPr eaLnBrk="1" hangingPunct="1">
        <a:defRPr lang="es-ES">
          <a:solidFill>
            <a:schemeClr val="tx2"/>
          </a:solidFill>
        </a:defRPr>
      </a:lvl3pPr>
      <a:lvl4pPr eaLnBrk="1" hangingPunct="1">
        <a:defRPr lang="es-ES">
          <a:solidFill>
            <a:schemeClr val="tx2"/>
          </a:solidFill>
        </a:defRPr>
      </a:lvl4pPr>
      <a:lvl5pPr eaLnBrk="1" hangingPunct="1">
        <a:defRPr lang="es-ES">
          <a:solidFill>
            <a:schemeClr val="tx2"/>
          </a:solidFill>
        </a:defRPr>
      </a:lvl5pPr>
      <a:lvl6pPr eaLnBrk="1" hangingPunct="1">
        <a:defRPr lang="es-ES">
          <a:solidFill>
            <a:schemeClr val="tx2"/>
          </a:solidFill>
        </a:defRPr>
      </a:lvl6pPr>
      <a:lvl7pPr eaLnBrk="1" hangingPunct="1">
        <a:defRPr lang="es-ES">
          <a:solidFill>
            <a:schemeClr val="tx2"/>
          </a:solidFill>
        </a:defRPr>
      </a:lvl7pPr>
      <a:lvl8pPr eaLnBrk="1" hangingPunct="1">
        <a:defRPr lang="es-ES">
          <a:solidFill>
            <a:schemeClr val="tx2"/>
          </a:solidFill>
        </a:defRPr>
      </a:lvl8pPr>
      <a:lvl9pPr eaLnBrk="1" hangingPunct="1">
        <a:defRPr lang="es-ES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6971" y="1324947"/>
            <a:ext cx="8269333" cy="2378372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PE" b="1" i="0" dirty="0">
                <a:solidFill>
                  <a:schemeClr val="accent3"/>
                </a:solidFill>
                <a:effectLst/>
                <a:latin typeface="Segoe WPC"/>
              </a:rPr>
              <a:t>Expediente Fiscal Electrónico (EFE) - Solución Integral</a:t>
            </a:r>
            <a:endParaRPr lang="es-E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Agenda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4" y="2281238"/>
            <a:ext cx="10556357" cy="3709987"/>
          </a:xfrm>
        </p:spPr>
        <p:txBody>
          <a:bodyPr tIns="457200" rtlCol="0">
            <a:normAutofit/>
          </a:bodyPr>
          <a:lstStyle>
            <a:defPPr>
              <a:defRPr lang="es-ES"/>
            </a:def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Transformando la justicia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Arquitectura tecnológica que resuelve la obsolescencia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Transformación de procesos y experiencia de usuario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s-E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Resultados e impacto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110343"/>
            <a:ext cx="10873740" cy="67273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PE" sz="2000" dirty="0"/>
              <a:t>1, TRANSFORMANDO LA JUSTICIA</a:t>
            </a:r>
            <a:endParaRPr lang="es-ES" sz="2000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2" name="Marcador de texto 6">
            <a:extLst>
              <a:ext uri="{FF2B5EF4-FFF2-40B4-BE49-F238E27FC236}">
                <a16:creationId xmlns:a16="http://schemas.microsoft.com/office/drawing/2014/main" id="{C9186E91-00D2-BE28-2A07-7F21E5493703}"/>
              </a:ext>
            </a:extLst>
          </p:cNvPr>
          <p:cNvSpPr txBox="1">
            <a:spLocks/>
          </p:cNvSpPr>
          <p:nvPr/>
        </p:nvSpPr>
        <p:spPr>
          <a:xfrm>
            <a:off x="6096000" y="2207279"/>
            <a:ext cx="5125148" cy="3381758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defPPr>
              <a:defRPr lang="es-ES"/>
            </a:defPPr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1600" b="1" dirty="0"/>
              <a:t>SOLUCIONES PROPUESTAS:</a:t>
            </a:r>
          </a:p>
          <a:p>
            <a:r>
              <a:rPr lang="es-PE" sz="1600" dirty="0"/>
              <a:t>Plataforma digital integral que transforma procesos judiciales,</a:t>
            </a:r>
          </a:p>
          <a:p>
            <a:r>
              <a:rPr lang="es-PE" sz="1600" dirty="0"/>
              <a:t>Arquitectura moderna basada en microservicios,</a:t>
            </a:r>
          </a:p>
          <a:p>
            <a:pPr>
              <a:buFontTx/>
              <a:buChar char="-"/>
            </a:pPr>
            <a:r>
              <a:rPr lang="es-PE" sz="1600" dirty="0"/>
              <a:t>Acceso remoto y multilingüe para comunidades rurales y nativas</a:t>
            </a:r>
          </a:p>
          <a:p>
            <a:r>
              <a:rPr lang="es-PE" sz="1600" dirty="0"/>
              <a:t>Trazabilidad completa y transparencia procesal</a:t>
            </a:r>
          </a:p>
          <a:p>
            <a:r>
              <a:rPr lang="es-PE" sz="1600" dirty="0"/>
              <a:t>Reducción drástica de tiempos de procesamiento</a:t>
            </a:r>
          </a:p>
          <a:p>
            <a:endParaRPr lang="es-PE" sz="16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3691" y="2207279"/>
            <a:ext cx="4581330" cy="3700462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marL="0" indent="0" rtl="0">
              <a:buNone/>
            </a:pPr>
            <a:r>
              <a:rPr lang="es-PE" sz="1600" b="1" dirty="0"/>
              <a:t>PROBLEMAS ACTUALES:</a:t>
            </a:r>
          </a:p>
          <a:p>
            <a:pPr rtl="0"/>
            <a:r>
              <a:rPr lang="es-PE" sz="1600" dirty="0"/>
              <a:t>Procesos físicos con alto desplazamiento de usuarios</a:t>
            </a:r>
          </a:p>
          <a:p>
            <a:pPr rtl="0"/>
            <a:r>
              <a:rPr lang="es-PE" sz="1600" dirty="0"/>
              <a:t>Manipulación manual de expedientes voluminosos</a:t>
            </a:r>
          </a:p>
          <a:p>
            <a:pPr rtl="0"/>
            <a:r>
              <a:rPr lang="es-PE" sz="1600" dirty="0"/>
              <a:t>Duración promedio de procesos &gt;2 años</a:t>
            </a:r>
          </a:p>
          <a:p>
            <a:pPr rtl="0"/>
            <a:r>
              <a:rPr lang="es-PE" sz="1600" dirty="0"/>
              <a:t>Infraestructura tecnológica obsoleta (50% &gt;6 años)</a:t>
            </a:r>
          </a:p>
          <a:p>
            <a:pPr rtl="0"/>
            <a:r>
              <a:rPr lang="es-PE" sz="1600" dirty="0"/>
              <a:t>Sistemas aislados sin interoperabilidad</a:t>
            </a: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PE" sz="2000" dirty="0"/>
              <a:t>2, ARQUITECTURA TECNOLOGICA QUE RESUELVE LA OBSOLECENCIA</a:t>
            </a:r>
            <a:endParaRPr lang="es-ES" sz="2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651895" cy="3597470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sz="1600" b="1" dirty="0"/>
              <a:t> PROBLEMAS QUE RESUELVE: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600" dirty="0"/>
              <a:t>Sistemas antiguos incompatibles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600" dirty="0"/>
              <a:t>SIJ meramente informativo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600" dirty="0"/>
              <a:t>Falta de integración entre instituciones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51B622F-A9B8-8DF6-6B51-00628A3E5FB2}"/>
              </a:ext>
            </a:extLst>
          </p:cNvPr>
          <p:cNvSpPr txBox="1">
            <a:spLocks/>
          </p:cNvSpPr>
          <p:nvPr/>
        </p:nvSpPr>
        <p:spPr>
          <a:xfrm>
            <a:off x="5246255" y="2455701"/>
            <a:ext cx="4651895" cy="3597470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/>
              <a:t>SOLUCIÓN TECNOLÓGICA: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Microservicios </a:t>
            </a:r>
            <a:r>
              <a:rPr lang="es-ES" sz="1600" dirty="0" err="1"/>
              <a:t>containerizados</a:t>
            </a:r>
            <a:r>
              <a:rPr lang="es-ES" sz="1600" dirty="0"/>
              <a:t> (Docker/</a:t>
            </a:r>
            <a:r>
              <a:rPr lang="es-ES" sz="1600" dirty="0" err="1"/>
              <a:t>Kubernetes</a:t>
            </a:r>
            <a:r>
              <a:rPr lang="es-ES" sz="1600" dirty="0"/>
              <a:t>) para módulos funcionales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Event-Driven</a:t>
            </a:r>
            <a:r>
              <a:rPr lang="es-ES" sz="1600" dirty="0"/>
              <a:t> </a:t>
            </a:r>
            <a:r>
              <a:rPr lang="es-ES" sz="1600" dirty="0" err="1"/>
              <a:t>Architecture</a:t>
            </a:r>
            <a:r>
              <a:rPr lang="es-ES" sz="1600" dirty="0"/>
              <a:t> con Apache Kafka para coordinación entre etapas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Blockchain</a:t>
            </a:r>
            <a:r>
              <a:rPr lang="es-ES" sz="1600" dirty="0"/>
              <a:t> permisionada (</a:t>
            </a:r>
            <a:r>
              <a:rPr lang="es-ES" sz="1600" dirty="0" err="1"/>
              <a:t>Hyperledger</a:t>
            </a:r>
            <a:r>
              <a:rPr lang="es-ES" sz="1600" dirty="0"/>
              <a:t>) para registro inmutable de evidencias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Zero Trust </a:t>
            </a:r>
            <a:r>
              <a:rPr lang="es-ES" sz="1600" dirty="0" err="1"/>
              <a:t>Architecture</a:t>
            </a:r>
            <a:r>
              <a:rPr lang="es-ES" sz="1600" dirty="0"/>
              <a:t> para seguridad granular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Interfaces específicas para diferentes roles (Fiscalía, Policía, Juzgado)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AE664-C0F1-8E17-9146-0AFEF7E1C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FF50A46-7A87-CF22-F377-FADB8A78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110343"/>
            <a:ext cx="10873740" cy="67273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PE" sz="2000" dirty="0"/>
              <a:t>3, TRANSFORMACIÓN DE PROCESOS DE EXPERIENCIA DEL USUARIO</a:t>
            </a:r>
            <a:endParaRPr lang="es-ES" sz="20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5F979E1-E439-6A18-36D1-43653A3178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2352" y="2411843"/>
            <a:ext cx="4581330" cy="3700462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marL="0" indent="0" rtl="0">
              <a:buNone/>
            </a:pPr>
            <a:r>
              <a:rPr lang="es-PE" sz="1600" b="1" dirty="0"/>
              <a:t>PROBLEMAS QUE RESUELVE:</a:t>
            </a:r>
          </a:p>
          <a:p>
            <a:pPr rtl="0"/>
            <a:r>
              <a:rPr lang="es-PE" sz="1600" dirty="0"/>
              <a:t>5+ visitas presenciales anuales por usuario</a:t>
            </a:r>
          </a:p>
          <a:p>
            <a:pPr rtl="0"/>
            <a:r>
              <a:rPr lang="es-PE" sz="1600" dirty="0"/>
              <a:t>Manipulación manual de expedientes físicos</a:t>
            </a:r>
          </a:p>
          <a:p>
            <a:pPr rtl="0"/>
            <a:r>
              <a:rPr lang="es-PE" sz="1600" dirty="0"/>
              <a:t>Largos desplazamientos para trámites simples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8EDD70AF-474E-113B-49AA-A0CC7C74F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7DE26C88-7CB3-AEC9-C261-227A6FBE5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B1CFB105-E11D-AF09-47EB-3B05CB0EE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1754EDD-9ACC-BC08-EF6C-1CE66DD37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AB335D05-6E99-FF19-1ACE-21E4CEFDC9E0}"/>
              </a:ext>
            </a:extLst>
          </p:cNvPr>
          <p:cNvSpPr txBox="1">
            <a:spLocks/>
          </p:cNvSpPr>
          <p:nvPr/>
        </p:nvSpPr>
        <p:spPr>
          <a:xfrm>
            <a:off x="6031230" y="2190269"/>
            <a:ext cx="4581330" cy="3922035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defPPr>
              <a:defRPr lang="es-ES"/>
            </a:defPPr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1600" b="1" dirty="0"/>
              <a:t>CÓMO LO SOLUCIONA:</a:t>
            </a:r>
          </a:p>
          <a:p>
            <a:r>
              <a:rPr lang="es-PE" sz="1600" dirty="0" err="1"/>
              <a:t>Progressive</a:t>
            </a:r>
            <a:r>
              <a:rPr lang="es-PE" sz="1600" dirty="0"/>
              <a:t> Web App para acceso móvil y desktop</a:t>
            </a:r>
          </a:p>
          <a:p>
            <a:r>
              <a:rPr lang="es-PE" sz="1600" dirty="0"/>
              <a:t>NLP y Machine </a:t>
            </a:r>
            <a:r>
              <a:rPr lang="es-PE" sz="1600" dirty="0" err="1"/>
              <a:t>Learning</a:t>
            </a:r>
            <a:r>
              <a:rPr lang="es-PE" sz="1600" dirty="0"/>
              <a:t> para análisis y categorización automática</a:t>
            </a:r>
          </a:p>
          <a:p>
            <a:r>
              <a:rPr lang="es-PE" sz="1600" dirty="0"/>
              <a:t>Operación Offline con sincronización posterior</a:t>
            </a:r>
          </a:p>
          <a:p>
            <a:r>
              <a:rPr lang="es-PE" sz="1600" dirty="0"/>
              <a:t>Capacidad de funcionamiento en zonas sin conectividad</a:t>
            </a:r>
          </a:p>
          <a:p>
            <a:r>
              <a:rPr lang="es-PE" sz="1600" dirty="0"/>
              <a:t>Firma Digital Avanzada para documentos legales</a:t>
            </a:r>
          </a:p>
        </p:txBody>
      </p:sp>
    </p:spTree>
    <p:extLst>
      <p:ext uri="{BB962C8B-B14F-4D97-AF65-F5344CB8AC3E}">
        <p14:creationId xmlns:p14="http://schemas.microsoft.com/office/powerpoint/2010/main" val="320639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6CC88-C592-8F49-6EA8-73D403047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82E5DDF-D062-716B-A282-CE1979A6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110343"/>
            <a:ext cx="10873740" cy="67273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PE" sz="2000" dirty="0"/>
              <a:t>4, RESULTADOS E IMPACTO</a:t>
            </a:r>
            <a:endParaRPr lang="es-ES" sz="20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F8A98E7-2610-FB59-7858-43E17A2289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2352" y="2411843"/>
            <a:ext cx="4581330" cy="3700462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marL="0" indent="0" rtl="0">
              <a:buNone/>
            </a:pPr>
            <a:r>
              <a:rPr lang="es-PE" sz="1600" b="1" dirty="0"/>
              <a:t>PROBLEMAS INICIALES</a:t>
            </a:r>
          </a:p>
          <a:p>
            <a:r>
              <a:rPr lang="es-PE" sz="1600" dirty="0"/>
              <a:t>Retrasos (personas &gt;15 años en prisión sin sentencia)</a:t>
            </a:r>
          </a:p>
          <a:p>
            <a:r>
              <a:rPr lang="es-PE" sz="1600" dirty="0"/>
              <a:t>Falta de control del crimen organizado</a:t>
            </a:r>
          </a:p>
          <a:p>
            <a:r>
              <a:rPr lang="es-PE" sz="1600" dirty="0"/>
              <a:t>Percepción de impunidad y corrupción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A9939C8-7AA4-E4C0-C9CE-BA5F2490F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12E21820-EDFE-CAB6-482F-AE3816E08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1DEA9BF6-903D-D3F4-34A1-82237DFD6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C6EDF305-CF28-3443-FE39-0CBC86942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3106C860-B5A9-9198-422F-3C8CF1FECE2F}"/>
              </a:ext>
            </a:extLst>
          </p:cNvPr>
          <p:cNvSpPr txBox="1">
            <a:spLocks/>
          </p:cNvSpPr>
          <p:nvPr/>
        </p:nvSpPr>
        <p:spPr>
          <a:xfrm>
            <a:off x="6031230" y="2190269"/>
            <a:ext cx="4581330" cy="4270915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defPPr>
              <a:defRPr lang="es-ES"/>
            </a:defPPr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1600" b="1" dirty="0"/>
              <a:t>IMPACTO ESPERADO</a:t>
            </a:r>
          </a:p>
          <a:p>
            <a:r>
              <a:rPr lang="es-PE" sz="1600" dirty="0"/>
              <a:t>Reducción de tiempos de tramitación y tasas de resolución</a:t>
            </a:r>
          </a:p>
          <a:p>
            <a:r>
              <a:rPr lang="es-PE" sz="1600" dirty="0"/>
              <a:t>Trazabilidad completa de casos para fiscalías y ciudadanos</a:t>
            </a:r>
          </a:p>
          <a:p>
            <a:r>
              <a:rPr lang="es-PE" sz="1600" dirty="0"/>
              <a:t>Transparencia mediante auditoría automatizada inmutable</a:t>
            </a:r>
          </a:p>
          <a:p>
            <a:r>
              <a:rPr lang="es-PE" sz="1600" dirty="0"/>
              <a:t>Módulo Anti-Corrupción con alertas tempranas</a:t>
            </a:r>
          </a:p>
          <a:p>
            <a:r>
              <a:rPr lang="es-PE" sz="1600" dirty="0"/>
              <a:t>Plataforma para veedores ciudadanos que monitorizan la transparencia</a:t>
            </a:r>
          </a:p>
          <a:p>
            <a:r>
              <a:rPr lang="es-PE" sz="1600" dirty="0"/>
              <a:t>Métricas de éxito técnicas, procesales, de adopción y satisfacción</a:t>
            </a:r>
          </a:p>
        </p:txBody>
      </p:sp>
    </p:spTree>
    <p:extLst>
      <p:ext uri="{BB962C8B-B14F-4D97-AF65-F5344CB8AC3E}">
        <p14:creationId xmlns:p14="http://schemas.microsoft.com/office/powerpoint/2010/main" val="167376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7_TF78853419_Win32" id="{89881BBC-4720-4DBD-B653-230ED84EDDDD}" vid="{D5D0700E-9D65-401B-B37B-B3D39C01EE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{59A9FCAA-0E34-4DBB-9828-C1AACCF6E1FC}tf78853419_win32</Template>
  <TotalTime>36</TotalTime>
  <Words>335</Words>
  <Application>Microsoft Office PowerPoint</Application>
  <PresentationFormat>Panorámica</PresentationFormat>
  <Paragraphs>61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Aptos</vt:lpstr>
      <vt:lpstr>Arial</vt:lpstr>
      <vt:lpstr>Calibri</vt:lpstr>
      <vt:lpstr>Franklin Gothic Book</vt:lpstr>
      <vt:lpstr>Franklin Gothic Demi</vt:lpstr>
      <vt:lpstr>Segoe WPC</vt:lpstr>
      <vt:lpstr>Personalizar</vt:lpstr>
      <vt:lpstr>Expediente Fiscal Electrónico (EFE) - Solución Integral</vt:lpstr>
      <vt:lpstr>Agenda</vt:lpstr>
      <vt:lpstr>1, TRANSFORMANDO LA JUSTICIA</vt:lpstr>
      <vt:lpstr>2, ARQUITECTURA TECNOLOGICA QUE RESUELVE LA OBSOLECENCIA</vt:lpstr>
      <vt:lpstr>3, TRANSFORMACIÓN DE PROCESOS DE EXPERIENCIA DEL USUARIO</vt:lpstr>
      <vt:lpstr>4, RESULTADOS E IMPACTO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 Cangalaya Carrasco</dc:creator>
  <cp:lastModifiedBy>Henry Cangalaya Carrasco</cp:lastModifiedBy>
  <cp:revision>1</cp:revision>
  <dcterms:created xsi:type="dcterms:W3CDTF">2025-03-29T01:14:09Z</dcterms:created>
  <dcterms:modified xsi:type="dcterms:W3CDTF">2025-03-29T01:50:30Z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