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4"/>
  </p:notesMasterIdLst>
  <p:sldIdLst>
    <p:sldId id="256" r:id="rId2"/>
    <p:sldId id="257" r:id="rId3"/>
    <p:sldId id="262" r:id="rId4"/>
    <p:sldId id="267" r:id="rId5"/>
    <p:sldId id="260" r:id="rId6"/>
    <p:sldId id="268" r:id="rId7"/>
    <p:sldId id="269" r:id="rId8"/>
    <p:sldId id="278" r:id="rId9"/>
    <p:sldId id="274" r:id="rId10"/>
    <p:sldId id="270" r:id="rId11"/>
    <p:sldId id="276" r:id="rId12"/>
    <p:sldId id="272" r:id="rId13"/>
    <p:sldId id="271" r:id="rId14"/>
    <p:sldId id="273" r:id="rId15"/>
    <p:sldId id="281" r:id="rId16"/>
    <p:sldId id="280" r:id="rId17"/>
    <p:sldId id="279" r:id="rId18"/>
    <p:sldId id="277" r:id="rId19"/>
    <p:sldId id="282" r:id="rId20"/>
    <p:sldId id="263" r:id="rId21"/>
    <p:sldId id="283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i Yujie" initials="C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7033" autoAdjust="0"/>
  </p:normalViewPr>
  <p:slideViewPr>
    <p:cSldViewPr snapToGrid="0" snapToObjects="1">
      <p:cViewPr varScale="1">
        <p:scale>
          <a:sx n="89" d="100"/>
          <a:sy n="89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2T13:09:18.03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78C6D-164B-3C41-A0C3-A3CC3366FDD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8C4EA-622C-A44B-A0DC-67516684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3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6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4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6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8C4EA-622C-A44B-A0DC-675166849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28C2-DB90-5347-9870-6FFB242BEC7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1161-28AA-BE44-AF49-624166AE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yujiecui/hrsa7_ucl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get_starte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rikidney.shinyapps.io/HRSA_App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flexdashboard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hinyapps.io/" TargetMode="External"/><Relationship Id="rId4" Type="http://schemas.openxmlformats.org/officeDocument/2006/relationships/hyperlink" Target="https://rstudio.github.io/shinydashboar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flexdashboa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yujiecui/hrsa7_ucl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51906"/>
            <a:ext cx="9418320" cy="2983676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Monitor</a:t>
            </a:r>
            <a:r>
              <a:rPr lang="zh-CN" altLang="en-US" sz="4000" dirty="0" smtClean="0"/>
              <a:t> </a:t>
            </a:r>
            <a:r>
              <a:rPr lang="en-US" sz="4000" dirty="0" smtClean="0"/>
              <a:t>Patient </a:t>
            </a:r>
            <a:r>
              <a:rPr lang="en-US" sz="4000" dirty="0"/>
              <a:t>Enrollment </a:t>
            </a:r>
            <a:r>
              <a:rPr lang="en-US" altLang="zh-CN" sz="4000" dirty="0" smtClean="0"/>
              <a:t>with</a:t>
            </a:r>
            <a:r>
              <a:rPr lang="zh-CN" altLang="en-US" sz="4000" dirty="0" smtClean="0"/>
              <a:t> </a:t>
            </a:r>
            <a:r>
              <a:rPr lang="en-US" sz="4000" i="1" dirty="0" err="1" smtClean="0"/>
              <a:t>flexdashboard</a:t>
            </a:r>
            <a:r>
              <a:rPr lang="en-US" sz="4000" i="1" dirty="0" smtClean="0"/>
              <a:t> and </a:t>
            </a:r>
            <a:r>
              <a:rPr lang="en-US" sz="4000" i="1" dirty="0" err="1" smtClean="0"/>
              <a:t>shinydashboard</a:t>
            </a:r>
            <a:r>
              <a:rPr lang="en-US" sz="4000" dirty="0" smtClean="0"/>
              <a:t> Package</a:t>
            </a:r>
            <a:r>
              <a:rPr lang="en-US" altLang="zh-CN" sz="4000" dirty="0" smtClean="0"/>
              <a:t>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557532"/>
            <a:ext cx="9418320" cy="1691640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Yujie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Cui,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MS</a:t>
            </a:r>
          </a:p>
          <a:p>
            <a:r>
              <a:rPr lang="en-US" altLang="zh-CN" sz="1600" dirty="0" smtClean="0"/>
              <a:t>Data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Analyst,</a:t>
            </a:r>
          </a:p>
          <a:p>
            <a:r>
              <a:rPr lang="en-US" altLang="zh-CN" sz="1600" dirty="0" err="1" smtClean="0"/>
              <a:t>Terasaki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Research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Institute (TRI),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Los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Angeles,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</a:t>
            </a:r>
          </a:p>
          <a:p>
            <a:r>
              <a:rPr lang="en-US" sz="1600" dirty="0" err="1" smtClean="0"/>
              <a:t>ycui@terasaki.org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1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912" y="109728"/>
            <a:ext cx="9692640" cy="1325562"/>
          </a:xfrm>
        </p:spPr>
        <p:txBody>
          <a:bodyPr/>
          <a:lstStyle/>
          <a:p>
            <a:r>
              <a:rPr lang="en-US" dirty="0" err="1" smtClean="0"/>
              <a:t>Tableone</a:t>
            </a:r>
            <a:r>
              <a:rPr lang="en-US" dirty="0" smtClean="0"/>
              <a:t> + </a:t>
            </a:r>
            <a:r>
              <a:rPr lang="en-US" dirty="0" err="1" smtClean="0"/>
              <a:t>kable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421" y="1160315"/>
            <a:ext cx="4991995" cy="502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54" y="4968403"/>
            <a:ext cx="11153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3"/>
              </a:rPr>
              <a:t>http://rpubs.com/yujiecui/hrsa7_ucla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real-time!</a:t>
            </a:r>
          </a:p>
          <a:p>
            <a:r>
              <a:rPr lang="en-US" dirty="0" smtClean="0"/>
              <a:t>Does not adapt to screen size</a:t>
            </a:r>
            <a:r>
              <a:rPr lang="en-US" altLang="zh-CN" dirty="0" smtClean="0"/>
              <a:t>s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Not print-friendly!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13" y="1602612"/>
            <a:ext cx="2739390" cy="5102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84" y="1538922"/>
            <a:ext cx="4042447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shinydashboard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https://rstudio.github.io/shinydashboard/get_started.html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5830"/>
          <a:stretch/>
        </p:blipFill>
        <p:spPr>
          <a:xfrm>
            <a:off x="1456182" y="2482627"/>
            <a:ext cx="4749546" cy="304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67" y="2184520"/>
            <a:ext cx="8475608" cy="46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shinydashboard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nicely</a:t>
            </a:r>
          </a:p>
          <a:p>
            <a:r>
              <a:rPr lang="en-US" altLang="zh-CN" dirty="0" smtClean="0"/>
              <a:t>Print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</a:p>
          <a:p>
            <a:r>
              <a:rPr lang="en-US" altLang="zh-CN" dirty="0" smtClean="0"/>
              <a:t>Real-time!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53" y="2163700"/>
            <a:ext cx="2350470" cy="442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88" y="1690688"/>
            <a:ext cx="3949969" cy="50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Shinydashboard</a:t>
            </a:r>
            <a:r>
              <a:rPr lang="en-US" dirty="0" smtClean="0"/>
              <a:t> is not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</a:t>
            </a:r>
            <a:r>
              <a:rPr lang="mr-IN" altLang="zh-CN" dirty="0"/>
              <a:t>…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r>
              <a:rPr lang="en-US" altLang="zh-CN" dirty="0"/>
              <a:t>Not “free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More advanced coding skills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86" y="2630672"/>
            <a:ext cx="4992823" cy="38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477" y="2054103"/>
            <a:ext cx="10515600" cy="3894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3298" y="3900792"/>
            <a:ext cx="10340502" cy="50583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degree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782460" cy="49194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873558"/>
            <a:ext cx="8782460" cy="50583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https://trikidney.shinyapps.io/HRSA_App/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flex- and </a:t>
            </a:r>
            <a:r>
              <a:rPr lang="en-US" dirty="0" err="1" smtClean="0"/>
              <a:t>shinydashboard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3" y="1825625"/>
            <a:ext cx="4914900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3" y="4382294"/>
            <a:ext cx="10496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84319" cy="435133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/>
              <a:t>Based in Westwood.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W</a:t>
            </a:r>
            <a:r>
              <a:rPr lang="en-US" dirty="0" smtClean="0"/>
              <a:t>e aim to solve </a:t>
            </a:r>
            <a:r>
              <a:rPr lang="en-US" dirty="0"/>
              <a:t>the major problems </a:t>
            </a:r>
            <a:r>
              <a:rPr lang="en-US" dirty="0" smtClean="0"/>
              <a:t>limiting </a:t>
            </a:r>
            <a:r>
              <a:rPr lang="en-US" dirty="0"/>
              <a:t>the access and success of </a:t>
            </a:r>
            <a:r>
              <a:rPr lang="en-US" dirty="0" smtClean="0"/>
              <a:t>kidney transplantation.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We use randomized </a:t>
            </a:r>
            <a:r>
              <a:rPr lang="en-US" dirty="0" smtClean="0"/>
              <a:t>controlled </a:t>
            </a:r>
            <a:r>
              <a:rPr lang="en-US" dirty="0" smtClean="0"/>
              <a:t>trials (RCT) to test the effectiveness of new educational programs in improving patient’s knowledge, readiness and attitude in pursuit of kidney transplant.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smtClean="0"/>
              <a:t>We need to enroll p</a:t>
            </a:r>
            <a:r>
              <a:rPr lang="en-US" altLang="zh-CN" dirty="0" smtClean="0"/>
              <a:t>atients with chronic kidney disease (CKD). 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sum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700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Flexdashboard</a:t>
            </a:r>
            <a:endParaRPr lang="en-US" altLang="zh-CN" dirty="0"/>
          </a:p>
          <a:p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Easy to </a:t>
            </a:r>
            <a:r>
              <a:rPr lang="en-US" altLang="zh-CN" dirty="0" smtClean="0"/>
              <a:t>code </a:t>
            </a:r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properly.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http, no SSL encryption, no native password protection</a:t>
            </a:r>
            <a:endParaRPr lang="en-US" altLang="zh-CN" dirty="0" smtClean="0"/>
          </a:p>
          <a:p>
            <a:r>
              <a:rPr lang="en-US" altLang="zh-CN" dirty="0" smtClean="0"/>
              <a:t>great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weekly/monthly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reports.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Shinydashboard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(need to plan out UI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 a server)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slow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 (“please wait…..”)</a:t>
            </a:r>
            <a:endParaRPr lang="en-US" altLang="zh-CN" dirty="0" smtClean="0"/>
          </a:p>
          <a:p>
            <a:r>
              <a:rPr lang="en-US" altLang="zh-CN" dirty="0" smtClean="0"/>
              <a:t>provides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monitoring</a:t>
            </a:r>
          </a:p>
          <a:p>
            <a:r>
              <a:rPr lang="en-US" altLang="zh-CN" dirty="0" smtClean="0"/>
              <a:t>adaptive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sizes, </a:t>
            </a:r>
            <a:r>
              <a:rPr lang="en-US" altLang="zh-CN" dirty="0" smtClean="0"/>
              <a:t>print-friendly</a:t>
            </a:r>
          </a:p>
          <a:p>
            <a:r>
              <a:rPr lang="en-US" altLang="zh-CN" dirty="0" smtClean="0"/>
              <a:t>HTTPS, password protection</a:t>
            </a:r>
            <a:r>
              <a:rPr lang="en-US" altLang="zh-CN" dirty="0" smtClean="0"/>
              <a:t> (if you pay more) </a:t>
            </a:r>
            <a:endParaRPr lang="en-US" altLang="zh-CN" dirty="0" smtClean="0"/>
          </a:p>
          <a:p>
            <a:r>
              <a:rPr lang="en-US" altLang="zh-CN" dirty="0" smtClean="0"/>
              <a:t>Deploy it, forget about it.</a:t>
            </a:r>
          </a:p>
        </p:txBody>
      </p:sp>
    </p:spTree>
    <p:extLst>
      <p:ext uri="{BB962C8B-B14F-4D97-AF65-F5344CB8AC3E}">
        <p14:creationId xmlns:p14="http://schemas.microsoft.com/office/powerpoint/2010/main" val="17141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://rmarkdown.rstudio.com/flexdashboard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https://rstudio.github.io/shinydashboard/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https://www.shinyapps.io/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0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586" y="2349305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on!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Thoughts,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dashboards?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Monitoring patient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enrollment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repetitive</a:t>
            </a:r>
          </a:p>
          <a:p>
            <a:r>
              <a:rPr lang="en-US" altLang="zh-CN" dirty="0" smtClean="0"/>
              <a:t>To facilitate fast </a:t>
            </a:r>
            <a:r>
              <a:rPr lang="en-US" altLang="zh-CN" dirty="0" smtClean="0"/>
              <a:t>and informed decision making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571" y="2754109"/>
            <a:ext cx="4080606" cy="4103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161" y="3502913"/>
            <a:ext cx="596761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the</a:t>
            </a:r>
            <a:r>
              <a:rPr lang="zh-CN" altLang="en-US" dirty="0" smtClean="0"/>
              <a:t>  </a:t>
            </a:r>
            <a:r>
              <a:rPr lang="en-US" altLang="zh-CN" i="1" dirty="0" err="1" smtClean="0"/>
              <a:t>flexdashboard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212" y="6176963"/>
            <a:ext cx="10515600" cy="39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3"/>
              </a:rPr>
              <a:t>https://rmarkdown.rstudio.com/flexdashboard/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0" y="2623407"/>
            <a:ext cx="4049475" cy="3225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35" y="2623407"/>
            <a:ext cx="4141395" cy="35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383" y="85344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flexdashboard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383" y="1562979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http://rpubs.com/yujiecui/hrsa7_ucla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92" y="2220568"/>
            <a:ext cx="8323854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Placeholders and the glue package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899" y="1434327"/>
            <a:ext cx="9438246" cy="3754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99" y="1434327"/>
            <a:ext cx="8267443" cy="4548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57" y="1833161"/>
            <a:ext cx="114014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8864"/>
            <a:ext cx="9692640" cy="1325562"/>
          </a:xfrm>
        </p:spPr>
        <p:txBody>
          <a:bodyPr/>
          <a:lstStyle/>
          <a:p>
            <a:r>
              <a:rPr lang="en-US" dirty="0" smtClean="0"/>
              <a:t>patchwork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589953"/>
            <a:ext cx="8904849" cy="4822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984" y="4167878"/>
            <a:ext cx="31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(plot1|plot2|plot3)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741" y="1442243"/>
            <a:ext cx="7971880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959" y="4495698"/>
            <a:ext cx="9379041" cy="23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ggplotly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9067"/>
            <a:ext cx="11120379" cy="3221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3865" y="3010486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 err="1" smtClean="0">
                <a:solidFill>
                  <a:srgbClr val="FF0000"/>
                </a:solidFill>
              </a:rPr>
              <a:t>gplotly</a:t>
            </a:r>
            <a:r>
              <a:rPr lang="en-US" altLang="zh-CN" dirty="0" smtClean="0">
                <a:solidFill>
                  <a:srgbClr val="FF0000"/>
                </a:solidFill>
              </a:rPr>
              <a:t>(plot1)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7693</TotalTime>
  <Words>334</Words>
  <Application>Microsoft Office PowerPoint</Application>
  <PresentationFormat>Widescreen</PresentationFormat>
  <Paragraphs>95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DengXian</vt:lpstr>
      <vt:lpstr>DengXian</vt:lpstr>
      <vt:lpstr>等线 Light</vt:lpstr>
      <vt:lpstr>Arial</vt:lpstr>
      <vt:lpstr>Calibri</vt:lpstr>
      <vt:lpstr>Calibri Light</vt:lpstr>
      <vt:lpstr>Mangal</vt:lpstr>
      <vt:lpstr>Office Theme</vt:lpstr>
      <vt:lpstr>Monitor Patient Enrollment with flexdashboard and shinydashboard Packages</vt:lpstr>
      <vt:lpstr>Introduction </vt:lpstr>
      <vt:lpstr>Why do WE need dashboards?</vt:lpstr>
      <vt:lpstr>Getting started with the  flexdashboard package</vt:lpstr>
      <vt:lpstr>The flexdashboard</vt:lpstr>
      <vt:lpstr>Placeholders and the glue package</vt:lpstr>
      <vt:lpstr>patchwork</vt:lpstr>
      <vt:lpstr>tabset</vt:lpstr>
      <vt:lpstr>ggplotly</vt:lpstr>
      <vt:lpstr>Tableone + kable</vt:lpstr>
      <vt:lpstr>Example 1 </vt:lpstr>
      <vt:lpstr>Limitations?</vt:lpstr>
      <vt:lpstr>The shinydashboard</vt:lpstr>
      <vt:lpstr>Pros and cons of shinydashboard</vt:lpstr>
      <vt:lpstr>Shinydashboard is not perfect</vt:lpstr>
      <vt:lpstr>Cost</vt:lpstr>
      <vt:lpstr>Some degree of control</vt:lpstr>
      <vt:lpstr>Example 2</vt:lpstr>
      <vt:lpstr>Combine flex- and shinydashboard?</vt:lpstr>
      <vt:lpstr>To sum up…</vt:lpstr>
      <vt:lpstr>Resources</vt:lpstr>
      <vt:lpstr>Thank you and fight on!   Thoughts,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 Yujie</dc:creator>
  <cp:lastModifiedBy>Yujie Cui</cp:lastModifiedBy>
  <cp:revision>296</cp:revision>
  <cp:lastPrinted>2019-05-13T01:03:08Z</cp:lastPrinted>
  <dcterms:created xsi:type="dcterms:W3CDTF">2019-05-08T02:19:39Z</dcterms:created>
  <dcterms:modified xsi:type="dcterms:W3CDTF">2019-05-13T21:53:02Z</dcterms:modified>
</cp:coreProperties>
</file>