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0" r:id="rId3"/>
    <p:sldId id="257" r:id="rId4"/>
    <p:sldId id="258" r:id="rId5"/>
    <p:sldId id="259" r:id="rId6"/>
    <p:sldId id="261" r:id="rId7"/>
    <p:sldId id="262" r:id="rId8"/>
    <p:sldId id="263" r:id="rId9"/>
    <p:sldId id="264" r:id="rId10"/>
    <p:sldId id="265" r:id="rId11"/>
    <p:sldId id="266" r:id="rId12"/>
    <p:sldId id="276" r:id="rId13"/>
    <p:sldId id="277" r:id="rId14"/>
    <p:sldId id="267" r:id="rId15"/>
    <p:sldId id="268" r:id="rId16"/>
    <p:sldId id="269" r:id="rId17"/>
    <p:sldId id="270" r:id="rId18"/>
    <p:sldId id="271"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272558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56280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0703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58618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9184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310664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341114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87211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360308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51B5F-112F-4BAD-9E24-C4CC97E85CEA}"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297281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51B5F-112F-4BAD-9E24-C4CC97E85CEA}"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161361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951B5F-112F-4BAD-9E24-C4CC97E85CEA}" type="datetimeFigureOut">
              <a:rPr lang="en-IN" smtClean="0"/>
              <a:t>12-09-2021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1690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51B5F-112F-4BAD-9E24-C4CC97E85CEA}" type="datetimeFigureOut">
              <a:rPr lang="en-IN" smtClean="0"/>
              <a:t>12-09-2021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249912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51B5F-112F-4BAD-9E24-C4CC97E85CEA}" type="datetimeFigureOut">
              <a:rPr lang="en-IN" smtClean="0"/>
              <a:t>12-09-2021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400282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51B5F-112F-4BAD-9E24-C4CC97E85CEA}"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253059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951B5F-112F-4BAD-9E24-C4CC97E85CEA}"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6AC7B-418E-4161-9D13-4B52481C8780}" type="slidenum">
              <a:rPr lang="en-IN" smtClean="0"/>
              <a:t>‹#›</a:t>
            </a:fld>
            <a:endParaRPr lang="en-IN"/>
          </a:p>
        </p:txBody>
      </p:sp>
    </p:spTree>
    <p:extLst>
      <p:ext uri="{BB962C8B-B14F-4D97-AF65-F5344CB8AC3E}">
        <p14:creationId xmlns:p14="http://schemas.microsoft.com/office/powerpoint/2010/main" val="181716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951B5F-112F-4BAD-9E24-C4CC97E85CEA}" type="datetimeFigureOut">
              <a:rPr lang="en-IN" smtClean="0"/>
              <a:t>12-09-2021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256AC7B-418E-4161-9D13-4B52481C8780}" type="slidenum">
              <a:rPr lang="en-IN" smtClean="0"/>
              <a:t>‹#›</a:t>
            </a:fld>
            <a:endParaRPr lang="en-IN"/>
          </a:p>
        </p:txBody>
      </p:sp>
    </p:spTree>
    <p:extLst>
      <p:ext uri="{BB962C8B-B14F-4D97-AF65-F5344CB8AC3E}">
        <p14:creationId xmlns:p14="http://schemas.microsoft.com/office/powerpoint/2010/main" val="21500746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B82A5B7-5D83-42B5-A76E-76825420B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3311" cy="6858001"/>
          </a:xfrm>
          <a:prstGeom prst="rect">
            <a:avLst/>
          </a:prstGeom>
        </p:spPr>
      </p:pic>
    </p:spTree>
    <p:extLst>
      <p:ext uri="{BB962C8B-B14F-4D97-AF65-F5344CB8AC3E}">
        <p14:creationId xmlns:p14="http://schemas.microsoft.com/office/powerpoint/2010/main" val="1361361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E6FDE9-D2A6-4F75-B7AE-9CB6DD88C18E}"/>
              </a:ext>
            </a:extLst>
          </p:cNvPr>
          <p:cNvPicPr>
            <a:picLocks noChangeAspect="1"/>
          </p:cNvPicPr>
          <p:nvPr/>
        </p:nvPicPr>
        <p:blipFill>
          <a:blip r:embed="rId2"/>
          <a:stretch>
            <a:fillRect/>
          </a:stretch>
        </p:blipFill>
        <p:spPr>
          <a:xfrm>
            <a:off x="146114" y="51124"/>
            <a:ext cx="3384514" cy="3360121"/>
          </a:xfrm>
          <a:prstGeom prst="rect">
            <a:avLst/>
          </a:prstGeom>
        </p:spPr>
      </p:pic>
      <p:pic>
        <p:nvPicPr>
          <p:cNvPr id="5" name="Picture 4">
            <a:extLst>
              <a:ext uri="{FF2B5EF4-FFF2-40B4-BE49-F238E27FC236}">
                <a16:creationId xmlns:a16="http://schemas.microsoft.com/office/drawing/2014/main" id="{3DA832A4-CC5F-4F04-8F4A-673DD329DBC8}"/>
              </a:ext>
            </a:extLst>
          </p:cNvPr>
          <p:cNvPicPr>
            <a:picLocks noChangeAspect="1"/>
          </p:cNvPicPr>
          <p:nvPr/>
        </p:nvPicPr>
        <p:blipFill>
          <a:blip r:embed="rId3"/>
          <a:stretch>
            <a:fillRect/>
          </a:stretch>
        </p:blipFill>
        <p:spPr>
          <a:xfrm>
            <a:off x="5386067" y="2976984"/>
            <a:ext cx="3930864" cy="3881016"/>
          </a:xfrm>
          <a:prstGeom prst="rect">
            <a:avLst/>
          </a:prstGeom>
        </p:spPr>
      </p:pic>
      <p:sp>
        <p:nvSpPr>
          <p:cNvPr id="6" name="TextBox 5">
            <a:extLst>
              <a:ext uri="{FF2B5EF4-FFF2-40B4-BE49-F238E27FC236}">
                <a16:creationId xmlns:a16="http://schemas.microsoft.com/office/drawing/2014/main" id="{FFD315D9-7322-4383-A01F-871493C3B706}"/>
              </a:ext>
            </a:extLst>
          </p:cNvPr>
          <p:cNvSpPr txBox="1"/>
          <p:nvPr/>
        </p:nvSpPr>
        <p:spPr>
          <a:xfrm>
            <a:off x="3657600" y="372867"/>
            <a:ext cx="5584054" cy="2139047"/>
          </a:xfrm>
          <a:prstGeom prst="rect">
            <a:avLst/>
          </a:prstGeom>
          <a:noFill/>
        </p:spPr>
        <p:txBody>
          <a:bodyPr wrap="square" rtlCol="0">
            <a:spAutoFit/>
          </a:bodyPr>
          <a:lstStyle/>
          <a:p>
            <a:pPr marL="285750" indent="-285750">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Success rate% is obtained by getting the percentage of users recommended out of the users used we get the success rate of each platform being recommended after usage.</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Success rate% is an imp factor for customer activation and retention.</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Success rate%, the higher the chances of retaining an existing user and grabbing the attention for new potential users.</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a:t>
            </a:r>
            <a:r>
              <a:rPr lang="en-US" sz="1300" dirty="0">
                <a:solidFill>
                  <a:srgbClr val="000000"/>
                </a:solidFill>
                <a:latin typeface="Arial" panose="020B0604020202020204" pitchFamily="34" charset="0"/>
                <a:cs typeface="Arial" panose="020B0604020202020204" pitchFamily="34" charset="0"/>
              </a:rPr>
              <a:t>F</a:t>
            </a:r>
            <a:r>
              <a:rPr lang="en-US" sz="1300" i="0" dirty="0">
                <a:solidFill>
                  <a:srgbClr val="000000"/>
                </a:solidFill>
                <a:effectLst/>
                <a:latin typeface="Arial" panose="020B0604020202020204" pitchFamily="34" charset="0"/>
                <a:cs typeface="Arial" panose="020B0604020202020204" pitchFamily="34" charset="0"/>
              </a:rPr>
              <a:t>lipkart and </a:t>
            </a: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 have more than 50% success rate and hence the chances of customer activation and retention is higher in these platforms.</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9BCA0E8-B2CC-4DC6-AA27-5D4039D73FD8}"/>
              </a:ext>
            </a:extLst>
          </p:cNvPr>
          <p:cNvSpPr txBox="1"/>
          <p:nvPr/>
        </p:nvSpPr>
        <p:spPr>
          <a:xfrm>
            <a:off x="585926" y="3551068"/>
            <a:ext cx="4660777" cy="2693045"/>
          </a:xfrm>
          <a:prstGeom prst="rect">
            <a:avLst/>
          </a:prstGeom>
          <a:noFill/>
        </p:spPr>
        <p:txBody>
          <a:bodyPr wrap="square" rtlCol="0">
            <a:spAutoFit/>
          </a:bodyPr>
          <a:lstStyle/>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O</a:t>
            </a:r>
            <a:r>
              <a:rPr lang="en-US" sz="1300" i="0" dirty="0">
                <a:solidFill>
                  <a:srgbClr val="000000"/>
                </a:solidFill>
                <a:effectLst/>
                <a:latin typeface="Arial" panose="020B0604020202020204" pitchFamily="34" charset="0"/>
                <a:cs typeface="Arial" panose="020B0604020202020204" pitchFamily="34" charset="0"/>
              </a:rPr>
              <a:t>ut of the users which recommended this platform, what % of the users have highest shop rank.</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This shows the credibility of the user recommended.</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his is an imp factor for customer activation and retention.</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elite rank%, the higher the chances of retaining an existing user and grabbing the attention for new potential users.</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has an outstanding number of highest shop rank users, the chances for activation and retention of customer is very high.</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R</a:t>
            </a:r>
            <a:r>
              <a:rPr lang="en-US" sz="1300" i="0" dirty="0">
                <a:solidFill>
                  <a:srgbClr val="000000"/>
                </a:solidFill>
                <a:effectLst/>
                <a:latin typeface="Arial" panose="020B0604020202020204" pitchFamily="34" charset="0"/>
                <a:cs typeface="Arial" panose="020B0604020202020204" pitchFamily="34" charset="0"/>
              </a:rPr>
              <a:t>est don’t even have 50% of such grp in them.</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775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2DBD6-0223-420E-8C8F-E09A3B0BCB10}"/>
              </a:ext>
            </a:extLst>
          </p:cNvPr>
          <p:cNvPicPr>
            <a:picLocks noChangeAspect="1"/>
          </p:cNvPicPr>
          <p:nvPr/>
        </p:nvPicPr>
        <p:blipFill>
          <a:blip r:embed="rId2"/>
          <a:stretch>
            <a:fillRect/>
          </a:stretch>
        </p:blipFill>
        <p:spPr>
          <a:xfrm>
            <a:off x="102982" y="153885"/>
            <a:ext cx="3617154" cy="3539226"/>
          </a:xfrm>
          <a:prstGeom prst="rect">
            <a:avLst/>
          </a:prstGeom>
        </p:spPr>
      </p:pic>
      <p:pic>
        <p:nvPicPr>
          <p:cNvPr id="5" name="Picture 4">
            <a:extLst>
              <a:ext uri="{FF2B5EF4-FFF2-40B4-BE49-F238E27FC236}">
                <a16:creationId xmlns:a16="http://schemas.microsoft.com/office/drawing/2014/main" id="{236DAFEE-51AB-4722-8304-4F1C0A003DA3}"/>
              </a:ext>
            </a:extLst>
          </p:cNvPr>
          <p:cNvPicPr>
            <a:picLocks noChangeAspect="1"/>
          </p:cNvPicPr>
          <p:nvPr/>
        </p:nvPicPr>
        <p:blipFill>
          <a:blip r:embed="rId3"/>
          <a:stretch>
            <a:fillRect/>
          </a:stretch>
        </p:blipFill>
        <p:spPr>
          <a:xfrm>
            <a:off x="5264457" y="3087023"/>
            <a:ext cx="3836595" cy="3726586"/>
          </a:xfrm>
          <a:prstGeom prst="rect">
            <a:avLst/>
          </a:prstGeom>
        </p:spPr>
      </p:pic>
      <p:sp>
        <p:nvSpPr>
          <p:cNvPr id="6" name="TextBox 5">
            <a:extLst>
              <a:ext uri="{FF2B5EF4-FFF2-40B4-BE49-F238E27FC236}">
                <a16:creationId xmlns:a16="http://schemas.microsoft.com/office/drawing/2014/main" id="{6C078597-D994-41DD-B9B9-625031D28824}"/>
              </a:ext>
            </a:extLst>
          </p:cNvPr>
          <p:cNvSpPr txBox="1"/>
          <p:nvPr/>
        </p:nvSpPr>
        <p:spPr>
          <a:xfrm>
            <a:off x="3826276" y="239697"/>
            <a:ext cx="5274776" cy="2693045"/>
          </a:xfrm>
          <a:prstGeom prst="rect">
            <a:avLst/>
          </a:prstGeom>
          <a:noFill/>
        </p:spPr>
        <p:txBody>
          <a:bodyPr wrap="square" rtlCol="0">
            <a:spAutoFit/>
          </a:bodyPr>
          <a:lstStyle/>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O</a:t>
            </a:r>
            <a:r>
              <a:rPr lang="en-US" sz="1300" i="0" dirty="0">
                <a:solidFill>
                  <a:srgbClr val="000000"/>
                </a:solidFill>
                <a:effectLst/>
                <a:latin typeface="Arial" panose="020B0604020202020204" pitchFamily="34" charset="0"/>
                <a:cs typeface="Arial" panose="020B0604020202020204" pitchFamily="34" charset="0"/>
              </a:rPr>
              <a:t>ut of the users which recommended this platform, what % of the users have highest shop year rank.</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This shows the credibility of the user recommended ,the higher the number the longer has the user used this platform and the recommended it.</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his is an imp factor for customer activation and retention</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elite rank%, the higher the chances of retaining an existing user and grabbing the attention for new potential users.</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&amp; Flipkart has an outstanding number of highest shop year rank users, the chances for activation and retention of customer is very high.</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Rest don’t even have 50% of such group in them.</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C56F448-6F48-4749-92AF-06FD7EE2CAF2}"/>
              </a:ext>
            </a:extLst>
          </p:cNvPr>
          <p:cNvSpPr txBox="1"/>
          <p:nvPr/>
        </p:nvSpPr>
        <p:spPr>
          <a:xfrm>
            <a:off x="435006" y="3778923"/>
            <a:ext cx="4829451" cy="2292935"/>
          </a:xfrm>
          <a:prstGeom prst="rect">
            <a:avLst/>
          </a:prstGeom>
          <a:noFill/>
        </p:spPr>
        <p:txBody>
          <a:bodyPr wrap="square" rtlCol="0">
            <a:spAutoFit/>
          </a:bodyPr>
          <a:lstStyle/>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Cancel rate% is an important factor for customer retention</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Cancel rate%, the lower the chances of retaining an existing user. the increasing number also shows us the decreasing interest of a customer to buy from this platform.</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has the lowest cancel rate, then </a:t>
            </a:r>
            <a:r>
              <a:rPr lang="en-US" sz="1300" dirty="0">
                <a:solidFill>
                  <a:srgbClr val="000000"/>
                </a:solidFill>
                <a:latin typeface="Arial" panose="020B0604020202020204" pitchFamily="34" charset="0"/>
                <a:cs typeface="Arial" panose="020B0604020202020204" pitchFamily="34" charset="0"/>
              </a:rPr>
              <a:t>F</a:t>
            </a:r>
            <a:r>
              <a:rPr lang="en-US" sz="1300" i="0" dirty="0">
                <a:solidFill>
                  <a:srgbClr val="000000"/>
                </a:solidFill>
                <a:effectLst/>
                <a:latin typeface="Arial" panose="020B0604020202020204" pitchFamily="34" charset="0"/>
                <a:cs typeface="Arial" panose="020B0604020202020204" pitchFamily="34" charset="0"/>
              </a:rPr>
              <a:t>lipkart and Myntra, rest all have more than 50% cancel rate and hence the chances of customer retention is lowest in these platforms</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he lower the cancel rate the better</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96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5C4A8-D9C4-4742-A67E-35DC3EC30D6F}"/>
              </a:ext>
            </a:extLst>
          </p:cNvPr>
          <p:cNvPicPr>
            <a:picLocks noChangeAspect="1"/>
          </p:cNvPicPr>
          <p:nvPr/>
        </p:nvPicPr>
        <p:blipFill>
          <a:blip r:embed="rId2"/>
          <a:stretch>
            <a:fillRect/>
          </a:stretch>
        </p:blipFill>
        <p:spPr>
          <a:xfrm>
            <a:off x="96776" y="99362"/>
            <a:ext cx="3605212" cy="3672852"/>
          </a:xfrm>
          <a:prstGeom prst="rect">
            <a:avLst/>
          </a:prstGeom>
        </p:spPr>
      </p:pic>
      <p:pic>
        <p:nvPicPr>
          <p:cNvPr id="5" name="Picture 4">
            <a:extLst>
              <a:ext uri="{FF2B5EF4-FFF2-40B4-BE49-F238E27FC236}">
                <a16:creationId xmlns:a16="http://schemas.microsoft.com/office/drawing/2014/main" id="{A77A107E-D18C-444D-A18F-EC24FDB7C7E2}"/>
              </a:ext>
            </a:extLst>
          </p:cNvPr>
          <p:cNvPicPr>
            <a:picLocks noChangeAspect="1"/>
          </p:cNvPicPr>
          <p:nvPr/>
        </p:nvPicPr>
        <p:blipFill>
          <a:blip r:embed="rId3"/>
          <a:stretch>
            <a:fillRect/>
          </a:stretch>
        </p:blipFill>
        <p:spPr>
          <a:xfrm>
            <a:off x="5671591" y="3158513"/>
            <a:ext cx="3672852" cy="3672852"/>
          </a:xfrm>
          <a:prstGeom prst="rect">
            <a:avLst/>
          </a:prstGeom>
        </p:spPr>
      </p:pic>
      <p:sp>
        <p:nvSpPr>
          <p:cNvPr id="6" name="TextBox 5">
            <a:extLst>
              <a:ext uri="{FF2B5EF4-FFF2-40B4-BE49-F238E27FC236}">
                <a16:creationId xmlns:a16="http://schemas.microsoft.com/office/drawing/2014/main" id="{DEFD2E74-B724-4ABE-B358-DE132043B7E2}"/>
              </a:ext>
            </a:extLst>
          </p:cNvPr>
          <p:cNvSpPr txBox="1"/>
          <p:nvPr/>
        </p:nvSpPr>
        <p:spPr>
          <a:xfrm>
            <a:off x="3799643" y="239697"/>
            <a:ext cx="5544800" cy="1892826"/>
          </a:xfrm>
          <a:prstGeom prst="rect">
            <a:avLst/>
          </a:prstGeom>
          <a:noFill/>
        </p:spPr>
        <p:txBody>
          <a:bodyPr wrap="square" rtlCol="0">
            <a:spAutoFit/>
          </a:bodyPr>
          <a:lstStyle/>
          <a:p>
            <a:pPr marL="285750" indent="-285750" rtl="0">
              <a:buFont typeface="Arial" panose="020B0604020202020204" pitchFamily="34" charset="0"/>
              <a:buChar char="•"/>
            </a:pPr>
            <a:r>
              <a:rPr lang="en-US" sz="1300" dirty="0">
                <a:solidFill>
                  <a:srgbClr val="000000"/>
                </a:solidFill>
                <a:effectLst/>
                <a:latin typeface="Arial" panose="020B0604020202020204" pitchFamily="34" charset="0"/>
                <a:cs typeface="Arial" panose="020B0604020202020204" pitchFamily="34" charset="0"/>
              </a:rPr>
              <a:t>This graph gives us the number of drawbacks a platform has.</a:t>
            </a:r>
          </a:p>
          <a:p>
            <a:pPr marL="285750" indent="-285750" rtl="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dirty="0">
                <a:solidFill>
                  <a:srgbClr val="000000"/>
                </a:solidFill>
                <a:effectLst/>
                <a:latin typeface="Arial" panose="020B0604020202020204" pitchFamily="34" charset="0"/>
                <a:cs typeface="Arial" panose="020B0604020202020204" pitchFamily="34" charset="0"/>
              </a:rPr>
              <a:t>he more the drawbacks the lower the chances of activation and retention of the customer.</a:t>
            </a:r>
          </a:p>
          <a:p>
            <a:pPr marL="285750" indent="-285750" rtl="0">
              <a:buFont typeface="Arial" panose="020B0604020202020204" pitchFamily="34" charset="0"/>
              <a:buChar char="•"/>
            </a:pPr>
            <a:r>
              <a:rPr lang="en-US" sz="1300" dirty="0">
                <a:solidFill>
                  <a:srgbClr val="000000"/>
                </a:solidFill>
                <a:effectLst/>
                <a:latin typeface="Arial" panose="020B0604020202020204" pitchFamily="34" charset="0"/>
                <a:cs typeface="Arial" panose="020B0604020202020204" pitchFamily="34" charset="0"/>
              </a:rPr>
              <a:t>Flipkart being the one with no drawbacks and then Amazon and </a:t>
            </a:r>
            <a:r>
              <a:rPr lang="en-US" sz="1300" dirty="0">
                <a:solidFill>
                  <a:srgbClr val="000000"/>
                </a:solidFill>
                <a:latin typeface="Arial" panose="020B0604020202020204" pitchFamily="34" charset="0"/>
                <a:cs typeface="Arial" panose="020B0604020202020204" pitchFamily="34" charset="0"/>
              </a:rPr>
              <a:t>S</a:t>
            </a:r>
            <a:r>
              <a:rPr lang="en-US" sz="1300" dirty="0">
                <a:solidFill>
                  <a:srgbClr val="000000"/>
                </a:solidFill>
                <a:effectLst/>
                <a:latin typeface="Arial" panose="020B0604020202020204" pitchFamily="34" charset="0"/>
                <a:cs typeface="Arial" panose="020B0604020202020204" pitchFamily="34" charset="0"/>
              </a:rPr>
              <a:t>napdeal with one drawback</a:t>
            </a:r>
            <a:endParaRPr lang="en-US" sz="1300" i="0" dirty="0">
              <a:solidFill>
                <a:srgbClr val="303F9F"/>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lesser the drawbacks, the better.</a:t>
            </a:r>
          </a:p>
          <a:p>
            <a:pPr marL="285750" indent="-28575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Customer activation &amp; Retention is inversely proportional to this number.</a:t>
            </a:r>
            <a:br>
              <a:rPr lang="en-US" sz="1300" i="0" dirty="0">
                <a:solidFill>
                  <a:srgbClr val="000000"/>
                </a:solidFill>
                <a:effectLst/>
                <a:latin typeface="Arial" panose="020B0604020202020204" pitchFamily="34" charset="0"/>
                <a:cs typeface="Arial" panose="020B0604020202020204" pitchFamily="34" charset="0"/>
              </a:rPr>
            </a:br>
            <a:endParaRPr lang="en-IN" sz="13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A56B073-BB25-4A1D-822E-192B2F61AED8}"/>
              </a:ext>
            </a:extLst>
          </p:cNvPr>
          <p:cNvSpPr txBox="1"/>
          <p:nvPr/>
        </p:nvSpPr>
        <p:spPr>
          <a:xfrm>
            <a:off x="372862" y="3912549"/>
            <a:ext cx="5175682" cy="1892826"/>
          </a:xfrm>
          <a:prstGeom prst="rect">
            <a:avLst/>
          </a:prstGeom>
          <a:noFill/>
        </p:spPr>
        <p:txBody>
          <a:bodyPr wrap="square" rtlCol="0">
            <a:spAutoFit/>
          </a:bodyPr>
          <a:lstStyle/>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This graph gives us the time spent by a customer on the platform.</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he higher the number, the more the interest of a user to shop online from specified platform.</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E</a:t>
            </a:r>
            <a:r>
              <a:rPr lang="en-US" sz="1300" i="0" dirty="0">
                <a:solidFill>
                  <a:srgbClr val="000000"/>
                </a:solidFill>
                <a:effectLst/>
                <a:latin typeface="Arial" panose="020B0604020202020204" pitchFamily="34" charset="0"/>
                <a:cs typeface="Arial" panose="020B0604020202020204" pitchFamily="34" charset="0"/>
              </a:rPr>
              <a:t>xcept for </a:t>
            </a:r>
            <a:r>
              <a:rPr lang="en-US" sz="1300" dirty="0">
                <a:solidFill>
                  <a:srgbClr val="000000"/>
                </a:solidFill>
                <a:latin typeface="Arial" panose="020B0604020202020204" pitchFamily="34" charset="0"/>
                <a:cs typeface="Arial" panose="020B0604020202020204" pitchFamily="34" charset="0"/>
              </a:rPr>
              <a:t>P</a:t>
            </a:r>
            <a:r>
              <a:rPr lang="en-US" sz="1300" i="0" dirty="0">
                <a:solidFill>
                  <a:srgbClr val="000000"/>
                </a:solidFill>
                <a:effectLst/>
                <a:latin typeface="Arial" panose="020B0604020202020204" pitchFamily="34" charset="0"/>
                <a:cs typeface="Arial" panose="020B0604020202020204" pitchFamily="34" charset="0"/>
              </a:rPr>
              <a:t>aytm rest all have users spending most time for online shopping.</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The higher the number the more customer retention and more the activation.</a:t>
            </a:r>
            <a:endParaRPr lang="en-US" sz="1300"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9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10D1B5-8235-4BFF-A530-33683D30ADAD}"/>
              </a:ext>
            </a:extLst>
          </p:cNvPr>
          <p:cNvPicPr>
            <a:picLocks noChangeAspect="1"/>
          </p:cNvPicPr>
          <p:nvPr/>
        </p:nvPicPr>
        <p:blipFill>
          <a:blip r:embed="rId2"/>
          <a:stretch>
            <a:fillRect/>
          </a:stretch>
        </p:blipFill>
        <p:spPr>
          <a:xfrm>
            <a:off x="653397" y="250281"/>
            <a:ext cx="5667504" cy="5525054"/>
          </a:xfrm>
          <a:prstGeom prst="rect">
            <a:avLst/>
          </a:prstGeom>
        </p:spPr>
      </p:pic>
      <p:sp>
        <p:nvSpPr>
          <p:cNvPr id="4" name="TextBox 3">
            <a:extLst>
              <a:ext uri="{FF2B5EF4-FFF2-40B4-BE49-F238E27FC236}">
                <a16:creationId xmlns:a16="http://schemas.microsoft.com/office/drawing/2014/main" id="{ECE3FE03-5A1B-42A9-A8B2-0C1C8D04EC36}"/>
              </a:ext>
            </a:extLst>
          </p:cNvPr>
          <p:cNvSpPr txBox="1"/>
          <p:nvPr/>
        </p:nvSpPr>
        <p:spPr>
          <a:xfrm>
            <a:off x="6409677" y="532660"/>
            <a:ext cx="2334828" cy="3693319"/>
          </a:xfrm>
          <a:prstGeom prst="rect">
            <a:avLst/>
          </a:prstGeom>
          <a:noFill/>
        </p:spPr>
        <p:txBody>
          <a:bodyPr wrap="square" rtlCol="0">
            <a:spAutoFit/>
          </a:bodyPr>
          <a:lstStyle/>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Possibility of an order never being cancel rate% is an imp factor to determine customer retention.</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percentage of Never Cancel rate%, the higher the chances of retaining an existing user.</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&amp; Flipkart are the only platform where there are fair chances of the order might never get cancelled</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he higher the never cancel rate the better.</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418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B05FB-E879-409A-B31B-9E8FABCF5EEA}"/>
              </a:ext>
            </a:extLst>
          </p:cNvPr>
          <p:cNvPicPr>
            <a:picLocks noChangeAspect="1"/>
          </p:cNvPicPr>
          <p:nvPr/>
        </p:nvPicPr>
        <p:blipFill>
          <a:blip r:embed="rId2"/>
          <a:stretch>
            <a:fillRect/>
          </a:stretch>
        </p:blipFill>
        <p:spPr>
          <a:xfrm>
            <a:off x="16790" y="28574"/>
            <a:ext cx="3825963" cy="5084964"/>
          </a:xfrm>
          <a:prstGeom prst="rect">
            <a:avLst/>
          </a:prstGeom>
        </p:spPr>
      </p:pic>
      <p:pic>
        <p:nvPicPr>
          <p:cNvPr id="5" name="Picture 4">
            <a:extLst>
              <a:ext uri="{FF2B5EF4-FFF2-40B4-BE49-F238E27FC236}">
                <a16:creationId xmlns:a16="http://schemas.microsoft.com/office/drawing/2014/main" id="{4925E0FD-B79C-4CE6-971F-4EB60C8A2906}"/>
              </a:ext>
            </a:extLst>
          </p:cNvPr>
          <p:cNvPicPr>
            <a:picLocks noChangeAspect="1"/>
          </p:cNvPicPr>
          <p:nvPr/>
        </p:nvPicPr>
        <p:blipFill>
          <a:blip r:embed="rId3"/>
          <a:stretch>
            <a:fillRect/>
          </a:stretch>
        </p:blipFill>
        <p:spPr>
          <a:xfrm>
            <a:off x="3931929" y="28575"/>
            <a:ext cx="3711745" cy="5090592"/>
          </a:xfrm>
          <a:prstGeom prst="rect">
            <a:avLst/>
          </a:prstGeom>
        </p:spPr>
      </p:pic>
      <p:pic>
        <p:nvPicPr>
          <p:cNvPr id="7" name="Picture 6">
            <a:extLst>
              <a:ext uri="{FF2B5EF4-FFF2-40B4-BE49-F238E27FC236}">
                <a16:creationId xmlns:a16="http://schemas.microsoft.com/office/drawing/2014/main" id="{99382640-62F0-4BDE-A527-1FEC49A5628B}"/>
              </a:ext>
            </a:extLst>
          </p:cNvPr>
          <p:cNvPicPr>
            <a:picLocks noChangeAspect="1"/>
          </p:cNvPicPr>
          <p:nvPr/>
        </p:nvPicPr>
        <p:blipFill>
          <a:blip r:embed="rId4"/>
          <a:stretch>
            <a:fillRect/>
          </a:stretch>
        </p:blipFill>
        <p:spPr>
          <a:xfrm>
            <a:off x="7723972" y="44385"/>
            <a:ext cx="3733490" cy="2558518"/>
          </a:xfrm>
          <a:prstGeom prst="rect">
            <a:avLst/>
          </a:prstGeom>
        </p:spPr>
      </p:pic>
      <p:sp>
        <p:nvSpPr>
          <p:cNvPr id="8" name="TextBox 7">
            <a:extLst>
              <a:ext uri="{FF2B5EF4-FFF2-40B4-BE49-F238E27FC236}">
                <a16:creationId xmlns:a16="http://schemas.microsoft.com/office/drawing/2014/main" id="{E6C7929B-312E-4070-8791-006365C0658E}"/>
              </a:ext>
            </a:extLst>
          </p:cNvPr>
          <p:cNvSpPr txBox="1"/>
          <p:nvPr/>
        </p:nvSpPr>
        <p:spPr>
          <a:xfrm>
            <a:off x="7723973" y="2778711"/>
            <a:ext cx="2236774" cy="2693045"/>
          </a:xfrm>
          <a:prstGeom prst="rect">
            <a:avLst/>
          </a:prstGeom>
          <a:noFill/>
        </p:spPr>
        <p:txBody>
          <a:bodyPr wrap="square" rtlCol="0">
            <a:spAutoFit/>
          </a:bodyPr>
          <a:lstStyle/>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Year Wise Used% &amp; Recommended% of every platform.</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From above graph we can check the % of users used the specific platform for every year rank and recommended the platform.</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W</a:t>
            </a:r>
            <a:r>
              <a:rPr lang="en-US" sz="1300" i="0" dirty="0">
                <a:solidFill>
                  <a:srgbClr val="000000"/>
                </a:solidFill>
                <a:effectLst/>
                <a:latin typeface="Arial" panose="020B0604020202020204" pitchFamily="34" charset="0"/>
                <a:cs typeface="Arial" panose="020B0604020202020204" pitchFamily="34" charset="0"/>
              </a:rPr>
              <a:t>e can deduce that as years progress how well is the customer retention and activation</a:t>
            </a:r>
          </a:p>
        </p:txBody>
      </p:sp>
      <p:sp>
        <p:nvSpPr>
          <p:cNvPr id="9" name="TextBox 8">
            <a:extLst>
              <a:ext uri="{FF2B5EF4-FFF2-40B4-BE49-F238E27FC236}">
                <a16:creationId xmlns:a16="http://schemas.microsoft.com/office/drawing/2014/main" id="{C644B09B-9938-4B2A-B5B1-9FDF7FAF6E30}"/>
              </a:ext>
            </a:extLst>
          </p:cNvPr>
          <p:cNvSpPr txBox="1"/>
          <p:nvPr/>
        </p:nvSpPr>
        <p:spPr>
          <a:xfrm>
            <a:off x="346236" y="5149045"/>
            <a:ext cx="7555296" cy="1892826"/>
          </a:xfrm>
          <a:prstGeom prst="rect">
            <a:avLst/>
          </a:prstGeom>
          <a:noFill/>
        </p:spPr>
        <p:txBody>
          <a:bodyPr wrap="square" rtlCol="0">
            <a:spAutoFit/>
          </a:bodyPr>
          <a:lstStyle/>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F</a:t>
            </a:r>
            <a:r>
              <a:rPr lang="en-US" sz="1300" i="0" dirty="0">
                <a:solidFill>
                  <a:srgbClr val="000000"/>
                </a:solidFill>
                <a:effectLst/>
                <a:latin typeface="Arial" panose="020B0604020202020204" pitchFamily="34" charset="0"/>
                <a:cs typeface="Arial" panose="020B0604020202020204" pitchFamily="34" charset="0"/>
              </a:rPr>
              <a:t>rom above we can deduce that the users recommended for amazon is higher than the used% of users</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H</a:t>
            </a:r>
            <a:r>
              <a:rPr lang="en-US" sz="1300" i="0" dirty="0">
                <a:solidFill>
                  <a:srgbClr val="000000"/>
                </a:solidFill>
                <a:effectLst/>
                <a:latin typeface="Arial" panose="020B0604020202020204" pitchFamily="34" charset="0"/>
                <a:cs typeface="Arial" panose="020B0604020202020204" pitchFamily="34" charset="0"/>
              </a:rPr>
              <a:t>ence the user activation of amazon is higher than any other platform.</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I</a:t>
            </a:r>
            <a:r>
              <a:rPr lang="en-US" sz="1300" i="0" dirty="0">
                <a:solidFill>
                  <a:srgbClr val="000000"/>
                </a:solidFill>
                <a:effectLst/>
                <a:latin typeface="Arial" panose="020B0604020202020204" pitchFamily="34" charset="0"/>
                <a:cs typeface="Arial" panose="020B0604020202020204" pitchFamily="34" charset="0"/>
              </a:rPr>
              <a:t>n this manner we can deduce users activation and retention of every platform year wise.</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o check retention we shall check the used and recommended % of every platform of year rank1 and year rank 5.</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Our goal should be to reduce the gap between the used% and recommended% of every platform, for better activation and retention.</a:t>
            </a:r>
            <a:endParaRPr lang="en-US" sz="1300"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40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15AB3-4750-40D7-AA07-FB69C4697AB6}"/>
              </a:ext>
            </a:extLst>
          </p:cNvPr>
          <p:cNvPicPr>
            <a:picLocks noChangeAspect="1"/>
          </p:cNvPicPr>
          <p:nvPr/>
        </p:nvPicPr>
        <p:blipFill>
          <a:blip r:embed="rId2"/>
          <a:stretch>
            <a:fillRect/>
          </a:stretch>
        </p:blipFill>
        <p:spPr>
          <a:xfrm>
            <a:off x="62140" y="8878"/>
            <a:ext cx="3615832" cy="4870032"/>
          </a:xfrm>
          <a:prstGeom prst="rect">
            <a:avLst/>
          </a:prstGeom>
        </p:spPr>
      </p:pic>
      <p:pic>
        <p:nvPicPr>
          <p:cNvPr id="5" name="Picture 4">
            <a:extLst>
              <a:ext uri="{FF2B5EF4-FFF2-40B4-BE49-F238E27FC236}">
                <a16:creationId xmlns:a16="http://schemas.microsoft.com/office/drawing/2014/main" id="{47CBE497-DED6-4B7D-866B-90BEBD077481}"/>
              </a:ext>
            </a:extLst>
          </p:cNvPr>
          <p:cNvPicPr>
            <a:picLocks noChangeAspect="1"/>
          </p:cNvPicPr>
          <p:nvPr/>
        </p:nvPicPr>
        <p:blipFill>
          <a:blip r:embed="rId3"/>
          <a:stretch>
            <a:fillRect/>
          </a:stretch>
        </p:blipFill>
        <p:spPr>
          <a:xfrm>
            <a:off x="3677972" y="8878"/>
            <a:ext cx="3724805" cy="4996186"/>
          </a:xfrm>
          <a:prstGeom prst="rect">
            <a:avLst/>
          </a:prstGeom>
        </p:spPr>
      </p:pic>
      <p:pic>
        <p:nvPicPr>
          <p:cNvPr id="7" name="Picture 6">
            <a:extLst>
              <a:ext uri="{FF2B5EF4-FFF2-40B4-BE49-F238E27FC236}">
                <a16:creationId xmlns:a16="http://schemas.microsoft.com/office/drawing/2014/main" id="{92C89401-13AE-42EF-B0D5-A7F111A7DD49}"/>
              </a:ext>
            </a:extLst>
          </p:cNvPr>
          <p:cNvPicPr>
            <a:picLocks noChangeAspect="1"/>
          </p:cNvPicPr>
          <p:nvPr/>
        </p:nvPicPr>
        <p:blipFill>
          <a:blip r:embed="rId4"/>
          <a:stretch>
            <a:fillRect/>
          </a:stretch>
        </p:blipFill>
        <p:spPr>
          <a:xfrm>
            <a:off x="7385021" y="50888"/>
            <a:ext cx="3804689" cy="2585779"/>
          </a:xfrm>
          <a:prstGeom prst="rect">
            <a:avLst/>
          </a:prstGeom>
        </p:spPr>
      </p:pic>
      <p:sp>
        <p:nvSpPr>
          <p:cNvPr id="8" name="TextBox 7">
            <a:extLst>
              <a:ext uri="{FF2B5EF4-FFF2-40B4-BE49-F238E27FC236}">
                <a16:creationId xmlns:a16="http://schemas.microsoft.com/office/drawing/2014/main" id="{49842C5F-EF51-4956-9494-0A983EF50AA6}"/>
              </a:ext>
            </a:extLst>
          </p:cNvPr>
          <p:cNvSpPr txBox="1"/>
          <p:nvPr/>
        </p:nvSpPr>
        <p:spPr>
          <a:xfrm>
            <a:off x="7430604" y="2636667"/>
            <a:ext cx="2663301" cy="3093154"/>
          </a:xfrm>
          <a:prstGeom prst="rect">
            <a:avLst/>
          </a:prstGeom>
          <a:noFill/>
        </p:spPr>
        <p:txBody>
          <a:bodyPr wrap="square" rtlCol="0">
            <a:spAutoFit/>
          </a:bodyPr>
          <a:lstStyle/>
          <a:p>
            <a:pPr algn="l"/>
            <a:r>
              <a:rPr lang="en-US" sz="1300" dirty="0">
                <a:solidFill>
                  <a:srgbClr val="000000"/>
                </a:solidFill>
                <a:latin typeface="Arial" panose="020B0604020202020204" pitchFamily="34" charset="0"/>
                <a:cs typeface="Arial" panose="020B0604020202020204" pitchFamily="34" charset="0"/>
              </a:rPr>
              <a:t>Note: I</a:t>
            </a:r>
            <a:r>
              <a:rPr lang="en-US" sz="1300" i="0" dirty="0">
                <a:solidFill>
                  <a:srgbClr val="000000"/>
                </a:solidFill>
                <a:effectLst/>
                <a:latin typeface="Arial" panose="020B0604020202020204" pitchFamily="34" charset="0"/>
                <a:cs typeface="Arial" panose="020B0604020202020204" pitchFamily="34" charset="0"/>
              </a:rPr>
              <a:t>f platform value is blank that means during that year that platform was not used</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Year Wise % of User having highest shop rank of each platform</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Out of the users which recommended this platform. what % of the users have highest shop year rank.</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his shows the credibility of the user recommended</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his is an imp factor for customer activation and retention</a:t>
            </a:r>
          </a:p>
        </p:txBody>
      </p:sp>
      <p:sp>
        <p:nvSpPr>
          <p:cNvPr id="10" name="TextBox 9">
            <a:extLst>
              <a:ext uri="{FF2B5EF4-FFF2-40B4-BE49-F238E27FC236}">
                <a16:creationId xmlns:a16="http://schemas.microsoft.com/office/drawing/2014/main" id="{3D8D4ABB-244F-49E2-9556-E11F44764E2F}"/>
              </a:ext>
            </a:extLst>
          </p:cNvPr>
          <p:cNvSpPr txBox="1"/>
          <p:nvPr/>
        </p:nvSpPr>
        <p:spPr>
          <a:xfrm>
            <a:off x="62140" y="5005064"/>
            <a:ext cx="3615832" cy="2092881"/>
          </a:xfrm>
          <a:prstGeom prst="rect">
            <a:avLst/>
          </a:prstGeom>
          <a:noFill/>
        </p:spPr>
        <p:txBody>
          <a:bodyPr wrap="square" rtlCol="0">
            <a:spAutoFit/>
          </a:bodyPr>
          <a:lstStyle/>
          <a:p>
            <a:pPr marL="285750" indent="-285750">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elite rank%, the higher the chances of retaining an existing user and grabbing the attention for new potential users.</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Y</a:t>
            </a:r>
            <a:r>
              <a:rPr lang="en-US" sz="1300" i="0" dirty="0">
                <a:solidFill>
                  <a:srgbClr val="000000"/>
                </a:solidFill>
                <a:effectLst/>
                <a:latin typeface="Arial" panose="020B0604020202020204" pitchFamily="34" charset="0"/>
                <a:cs typeface="Arial" panose="020B0604020202020204" pitchFamily="34" charset="0"/>
              </a:rPr>
              <a:t>ear rank 1 has Amazon, </a:t>
            </a: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a:t>
            </a:r>
            <a:r>
              <a:rPr lang="en-US" sz="1300" dirty="0">
                <a:solidFill>
                  <a:srgbClr val="000000"/>
                </a:solidFill>
                <a:latin typeface="Arial" panose="020B0604020202020204" pitchFamily="34" charset="0"/>
                <a:cs typeface="Arial" panose="020B0604020202020204" pitchFamily="34" charset="0"/>
              </a:rPr>
              <a:t>,</a:t>
            </a:r>
            <a:r>
              <a:rPr lang="en-US" sz="1300" i="0" dirty="0">
                <a:solidFill>
                  <a:srgbClr val="000000"/>
                </a:solidFill>
                <a:effectLst/>
                <a:latin typeface="Arial" panose="020B0604020202020204" pitchFamily="34" charset="0"/>
                <a:cs typeface="Arial" panose="020B0604020202020204" pitchFamily="34" charset="0"/>
              </a:rPr>
              <a:t> </a:t>
            </a:r>
            <a:r>
              <a:rPr lang="en-US" sz="1300" dirty="0">
                <a:solidFill>
                  <a:srgbClr val="000000"/>
                </a:solidFill>
                <a:latin typeface="Arial" panose="020B0604020202020204" pitchFamily="34" charset="0"/>
                <a:cs typeface="Arial" panose="020B0604020202020204" pitchFamily="34" charset="0"/>
              </a:rPr>
              <a:t>P</a:t>
            </a:r>
            <a:r>
              <a:rPr lang="en-US" sz="1300" i="0" dirty="0">
                <a:solidFill>
                  <a:srgbClr val="000000"/>
                </a:solidFill>
                <a:effectLst/>
                <a:latin typeface="Arial" panose="020B0604020202020204" pitchFamily="34" charset="0"/>
                <a:cs typeface="Arial" panose="020B0604020202020204" pitchFamily="34" charset="0"/>
              </a:rPr>
              <a:t>aytm recommended more than 50%.</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Y</a:t>
            </a:r>
            <a:r>
              <a:rPr lang="en-US" sz="1300" i="0" dirty="0">
                <a:solidFill>
                  <a:srgbClr val="000000"/>
                </a:solidFill>
                <a:effectLst/>
                <a:latin typeface="Arial" panose="020B0604020202020204" pitchFamily="34" charset="0"/>
                <a:cs typeface="Arial" panose="020B0604020202020204" pitchFamily="34" charset="0"/>
              </a:rPr>
              <a:t>ear rank 2 both Amazon and </a:t>
            </a: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 have all the users with highest year rank.</a:t>
            </a:r>
          </a:p>
          <a:p>
            <a:endParaRPr lang="en-US" sz="1300"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300" dirty="0"/>
          </a:p>
        </p:txBody>
      </p:sp>
      <p:sp>
        <p:nvSpPr>
          <p:cNvPr id="11" name="TextBox 10">
            <a:extLst>
              <a:ext uri="{FF2B5EF4-FFF2-40B4-BE49-F238E27FC236}">
                <a16:creationId xmlns:a16="http://schemas.microsoft.com/office/drawing/2014/main" id="{DF4A13B3-E3F9-48AF-B93C-5E46DC2029B6}"/>
              </a:ext>
            </a:extLst>
          </p:cNvPr>
          <p:cNvSpPr txBox="1"/>
          <p:nvPr/>
        </p:nvSpPr>
        <p:spPr>
          <a:xfrm>
            <a:off x="3572648" y="5015804"/>
            <a:ext cx="4168679" cy="1692771"/>
          </a:xfrm>
          <a:prstGeom prst="rect">
            <a:avLst/>
          </a:prstGeom>
          <a:noFill/>
        </p:spPr>
        <p:txBody>
          <a:bodyPr wrap="square" rtlCol="0">
            <a:spAutoFit/>
          </a:bodyPr>
          <a:lstStyle/>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Y</a:t>
            </a:r>
            <a:r>
              <a:rPr lang="en-US" sz="1300" i="0" dirty="0">
                <a:solidFill>
                  <a:srgbClr val="000000"/>
                </a:solidFill>
                <a:effectLst/>
                <a:latin typeface="Arial" panose="020B0604020202020204" pitchFamily="34" charset="0"/>
                <a:cs typeface="Arial" panose="020B0604020202020204" pitchFamily="34" charset="0"/>
              </a:rPr>
              <a:t>ear rank 3 Amazon &amp; </a:t>
            </a:r>
            <a:r>
              <a:rPr lang="en-US" sz="1300" dirty="0">
                <a:solidFill>
                  <a:srgbClr val="000000"/>
                </a:solidFill>
                <a:latin typeface="Arial" panose="020B0604020202020204" pitchFamily="34" charset="0"/>
                <a:cs typeface="Arial" panose="020B0604020202020204" pitchFamily="34" charset="0"/>
              </a:rPr>
              <a:t>F</a:t>
            </a:r>
            <a:r>
              <a:rPr lang="en-US" sz="1300" i="0" dirty="0">
                <a:solidFill>
                  <a:srgbClr val="000000"/>
                </a:solidFill>
                <a:effectLst/>
                <a:latin typeface="Arial" panose="020B0604020202020204" pitchFamily="34" charset="0"/>
                <a:cs typeface="Arial" panose="020B0604020202020204" pitchFamily="34" charset="0"/>
              </a:rPr>
              <a:t>lipkart with more than 50%</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Y</a:t>
            </a:r>
            <a:r>
              <a:rPr lang="en-US" sz="1300" i="0" dirty="0">
                <a:solidFill>
                  <a:srgbClr val="000000"/>
                </a:solidFill>
                <a:effectLst/>
                <a:latin typeface="Arial" panose="020B0604020202020204" pitchFamily="34" charset="0"/>
                <a:cs typeface="Arial" panose="020B0604020202020204" pitchFamily="34" charset="0"/>
              </a:rPr>
              <a:t>ear rank 4 all platforms cross 50% mark</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year rank 5 only amazon is able to cross 50% mark</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eaning as the years goes on Amazon will be the platform with most activation and retention.</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R</a:t>
            </a:r>
            <a:r>
              <a:rPr lang="en-US" sz="1300" i="0" dirty="0">
                <a:solidFill>
                  <a:srgbClr val="000000"/>
                </a:solidFill>
                <a:effectLst/>
                <a:latin typeface="Arial" panose="020B0604020202020204" pitchFamily="34" charset="0"/>
                <a:cs typeface="Arial" panose="020B0604020202020204" pitchFamily="34" charset="0"/>
              </a:rPr>
              <a:t>est don’t even have 50% of such grp in them</a:t>
            </a:r>
          </a:p>
        </p:txBody>
      </p:sp>
    </p:spTree>
    <p:extLst>
      <p:ext uri="{BB962C8B-B14F-4D97-AF65-F5344CB8AC3E}">
        <p14:creationId xmlns:p14="http://schemas.microsoft.com/office/powerpoint/2010/main" val="32054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88F18-0E29-4E91-8603-48A96A564E2D}"/>
              </a:ext>
            </a:extLst>
          </p:cNvPr>
          <p:cNvPicPr>
            <a:picLocks noChangeAspect="1"/>
          </p:cNvPicPr>
          <p:nvPr/>
        </p:nvPicPr>
        <p:blipFill>
          <a:blip r:embed="rId2"/>
          <a:stretch>
            <a:fillRect/>
          </a:stretch>
        </p:blipFill>
        <p:spPr>
          <a:xfrm>
            <a:off x="0" y="88206"/>
            <a:ext cx="3435658" cy="4459570"/>
          </a:xfrm>
          <a:prstGeom prst="rect">
            <a:avLst/>
          </a:prstGeom>
        </p:spPr>
      </p:pic>
      <p:pic>
        <p:nvPicPr>
          <p:cNvPr id="5" name="Picture 4">
            <a:extLst>
              <a:ext uri="{FF2B5EF4-FFF2-40B4-BE49-F238E27FC236}">
                <a16:creationId xmlns:a16="http://schemas.microsoft.com/office/drawing/2014/main" id="{825D445A-4E76-4623-B443-13266036F626}"/>
              </a:ext>
            </a:extLst>
          </p:cNvPr>
          <p:cNvPicPr>
            <a:picLocks noChangeAspect="1"/>
          </p:cNvPicPr>
          <p:nvPr/>
        </p:nvPicPr>
        <p:blipFill>
          <a:blip r:embed="rId3"/>
          <a:stretch>
            <a:fillRect/>
          </a:stretch>
        </p:blipFill>
        <p:spPr>
          <a:xfrm>
            <a:off x="3435658" y="70451"/>
            <a:ext cx="3415318" cy="4459570"/>
          </a:xfrm>
          <a:prstGeom prst="rect">
            <a:avLst/>
          </a:prstGeom>
        </p:spPr>
      </p:pic>
      <p:pic>
        <p:nvPicPr>
          <p:cNvPr id="7" name="Picture 6">
            <a:extLst>
              <a:ext uri="{FF2B5EF4-FFF2-40B4-BE49-F238E27FC236}">
                <a16:creationId xmlns:a16="http://schemas.microsoft.com/office/drawing/2014/main" id="{B224E5C5-7166-48A3-9CBA-01EF8C46E2D9}"/>
              </a:ext>
            </a:extLst>
          </p:cNvPr>
          <p:cNvPicPr>
            <a:picLocks noChangeAspect="1"/>
          </p:cNvPicPr>
          <p:nvPr/>
        </p:nvPicPr>
        <p:blipFill>
          <a:blip r:embed="rId4"/>
          <a:stretch>
            <a:fillRect/>
          </a:stretch>
        </p:blipFill>
        <p:spPr>
          <a:xfrm>
            <a:off x="6871573" y="114840"/>
            <a:ext cx="3690012" cy="2402490"/>
          </a:xfrm>
          <a:prstGeom prst="rect">
            <a:avLst/>
          </a:prstGeom>
        </p:spPr>
      </p:pic>
      <p:sp>
        <p:nvSpPr>
          <p:cNvPr id="9" name="TextBox 8">
            <a:extLst>
              <a:ext uri="{FF2B5EF4-FFF2-40B4-BE49-F238E27FC236}">
                <a16:creationId xmlns:a16="http://schemas.microsoft.com/office/drawing/2014/main" id="{00200961-829B-4C25-B535-99177BCD4C98}"/>
              </a:ext>
            </a:extLst>
          </p:cNvPr>
          <p:cNvSpPr txBox="1"/>
          <p:nvPr/>
        </p:nvSpPr>
        <p:spPr>
          <a:xfrm>
            <a:off x="275208" y="4767309"/>
            <a:ext cx="8939813" cy="1492716"/>
          </a:xfrm>
          <a:prstGeom prst="rect">
            <a:avLst/>
          </a:prstGeom>
          <a:noFill/>
        </p:spPr>
        <p:txBody>
          <a:bodyPr wrap="square" rtlCol="0">
            <a:spAutoFit/>
          </a:bodyPr>
          <a:lstStyle/>
          <a:p>
            <a:pPr algn="l"/>
            <a:r>
              <a:rPr lang="en-US" sz="1300" i="0" dirty="0">
                <a:solidFill>
                  <a:srgbClr val="000000"/>
                </a:solidFill>
                <a:effectLst/>
                <a:latin typeface="Arial" panose="020B0604020202020204" pitchFamily="34" charset="0"/>
                <a:cs typeface="Arial" panose="020B0604020202020204" pitchFamily="34" charset="0"/>
              </a:rPr>
              <a:t>Note: if platform value is blank that means during that year that platform was not used.</a:t>
            </a:r>
          </a:p>
          <a:p>
            <a:pPr algn="l"/>
            <a:endParaRPr lang="en-US" sz="1300" i="0" dirty="0">
              <a:solidFill>
                <a:srgbClr val="000000"/>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G</a:t>
            </a:r>
            <a:r>
              <a:rPr lang="en-US" sz="1300" i="0" dirty="0">
                <a:solidFill>
                  <a:srgbClr val="000000"/>
                </a:solidFill>
                <a:effectLst/>
                <a:latin typeface="Arial" panose="020B0604020202020204" pitchFamily="34" charset="0"/>
                <a:cs typeface="Arial" panose="020B0604020202020204" pitchFamily="34" charset="0"/>
              </a:rPr>
              <a:t>raph shows the Year Wise possibility of User cancelling the order</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E</a:t>
            </a:r>
            <a:r>
              <a:rPr lang="en-US" sz="1300" i="0" dirty="0">
                <a:solidFill>
                  <a:srgbClr val="000000"/>
                </a:solidFill>
                <a:effectLst/>
                <a:latin typeface="Arial" panose="020B0604020202020204" pitchFamily="34" charset="0"/>
                <a:cs typeface="Arial" panose="020B0604020202020204" pitchFamily="34" charset="0"/>
              </a:rPr>
              <a:t>very year we can see that amazon has the lowest cancel ratio, then there is </a:t>
            </a:r>
            <a:r>
              <a:rPr lang="en-US" sz="1300" dirty="0">
                <a:solidFill>
                  <a:srgbClr val="000000"/>
                </a:solidFill>
                <a:latin typeface="Arial" panose="020B0604020202020204" pitchFamily="34" charset="0"/>
                <a:cs typeface="Arial" panose="020B0604020202020204" pitchFamily="34" charset="0"/>
              </a:rPr>
              <a:t>F</a:t>
            </a:r>
            <a:r>
              <a:rPr lang="en-US" sz="1300" i="0" dirty="0">
                <a:solidFill>
                  <a:srgbClr val="000000"/>
                </a:solidFill>
                <a:effectLst/>
                <a:latin typeface="Arial" panose="020B0604020202020204" pitchFamily="34" charset="0"/>
                <a:cs typeface="Arial" panose="020B0604020202020204" pitchFamily="34" charset="0"/>
              </a:rPr>
              <a:t>lipkart and </a:t>
            </a: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P</a:t>
            </a:r>
            <a:r>
              <a:rPr lang="en-US" sz="1300" i="0" dirty="0">
                <a:solidFill>
                  <a:srgbClr val="000000"/>
                </a:solidFill>
                <a:effectLst/>
                <a:latin typeface="Arial" panose="020B0604020202020204" pitchFamily="34" charset="0"/>
                <a:cs typeface="Arial" panose="020B0604020202020204" pitchFamily="34" charset="0"/>
              </a:rPr>
              <a:t>aytm and </a:t>
            </a:r>
            <a:r>
              <a:rPr lang="en-US" sz="1300" dirty="0">
                <a:solidFill>
                  <a:srgbClr val="000000"/>
                </a:solidFill>
                <a:latin typeface="Arial" panose="020B0604020202020204" pitchFamily="34" charset="0"/>
                <a:cs typeface="Arial" panose="020B0604020202020204" pitchFamily="34" charset="0"/>
              </a:rPr>
              <a:t>S</a:t>
            </a:r>
            <a:r>
              <a:rPr lang="en-US" sz="1300" i="0" dirty="0">
                <a:solidFill>
                  <a:srgbClr val="000000"/>
                </a:solidFill>
                <a:effectLst/>
                <a:latin typeface="Arial" panose="020B0604020202020204" pitchFamily="34" charset="0"/>
                <a:cs typeface="Arial" panose="020B0604020202020204" pitchFamily="34" charset="0"/>
              </a:rPr>
              <a:t>napdeal have too much of cancel probability</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he lower the rate of cancellation the bigger the retention of a platform</a:t>
            </a:r>
          </a:p>
          <a:p>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14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71D264-6837-4300-B62D-0ACD1AA38D5A}"/>
              </a:ext>
            </a:extLst>
          </p:cNvPr>
          <p:cNvPicPr>
            <a:picLocks noChangeAspect="1"/>
          </p:cNvPicPr>
          <p:nvPr/>
        </p:nvPicPr>
        <p:blipFill>
          <a:blip r:embed="rId2"/>
          <a:stretch>
            <a:fillRect/>
          </a:stretch>
        </p:blipFill>
        <p:spPr>
          <a:xfrm>
            <a:off x="54899" y="52654"/>
            <a:ext cx="3128588" cy="4253015"/>
          </a:xfrm>
          <a:prstGeom prst="rect">
            <a:avLst/>
          </a:prstGeom>
        </p:spPr>
      </p:pic>
      <p:pic>
        <p:nvPicPr>
          <p:cNvPr id="5" name="Picture 4">
            <a:extLst>
              <a:ext uri="{FF2B5EF4-FFF2-40B4-BE49-F238E27FC236}">
                <a16:creationId xmlns:a16="http://schemas.microsoft.com/office/drawing/2014/main" id="{AD8F90F5-E867-4BBB-BA1A-B3EB34CD9846}"/>
              </a:ext>
            </a:extLst>
          </p:cNvPr>
          <p:cNvPicPr>
            <a:picLocks noChangeAspect="1"/>
          </p:cNvPicPr>
          <p:nvPr/>
        </p:nvPicPr>
        <p:blipFill>
          <a:blip r:embed="rId3"/>
          <a:stretch>
            <a:fillRect/>
          </a:stretch>
        </p:blipFill>
        <p:spPr>
          <a:xfrm>
            <a:off x="3183486" y="97043"/>
            <a:ext cx="3128587" cy="4235535"/>
          </a:xfrm>
          <a:prstGeom prst="rect">
            <a:avLst/>
          </a:prstGeom>
        </p:spPr>
      </p:pic>
      <p:pic>
        <p:nvPicPr>
          <p:cNvPr id="7" name="Picture 6">
            <a:extLst>
              <a:ext uri="{FF2B5EF4-FFF2-40B4-BE49-F238E27FC236}">
                <a16:creationId xmlns:a16="http://schemas.microsoft.com/office/drawing/2014/main" id="{2FCEF53D-43BD-4C49-B5A3-9A7FAA714969}"/>
              </a:ext>
            </a:extLst>
          </p:cNvPr>
          <p:cNvPicPr>
            <a:picLocks noChangeAspect="1"/>
          </p:cNvPicPr>
          <p:nvPr/>
        </p:nvPicPr>
        <p:blipFill>
          <a:blip r:embed="rId4"/>
          <a:stretch>
            <a:fillRect/>
          </a:stretch>
        </p:blipFill>
        <p:spPr>
          <a:xfrm>
            <a:off x="6312073" y="97044"/>
            <a:ext cx="3497752" cy="2362288"/>
          </a:xfrm>
          <a:prstGeom prst="rect">
            <a:avLst/>
          </a:prstGeom>
        </p:spPr>
      </p:pic>
      <p:sp>
        <p:nvSpPr>
          <p:cNvPr id="8" name="TextBox 7">
            <a:extLst>
              <a:ext uri="{FF2B5EF4-FFF2-40B4-BE49-F238E27FC236}">
                <a16:creationId xmlns:a16="http://schemas.microsoft.com/office/drawing/2014/main" id="{4B1904FC-F706-4567-8279-427E349FCD25}"/>
              </a:ext>
            </a:extLst>
          </p:cNvPr>
          <p:cNvSpPr txBox="1"/>
          <p:nvPr/>
        </p:nvSpPr>
        <p:spPr>
          <a:xfrm>
            <a:off x="355107" y="4315040"/>
            <a:ext cx="8762260" cy="2292935"/>
          </a:xfrm>
          <a:prstGeom prst="rect">
            <a:avLst/>
          </a:prstGeom>
          <a:noFill/>
        </p:spPr>
        <p:txBody>
          <a:bodyPr wrap="square" rtlCol="0">
            <a:spAutoFit/>
          </a:bodyPr>
          <a:lstStyle/>
          <a:p>
            <a:pPr marL="285750" indent="-285750" algn="l" rtl="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G</a:t>
            </a:r>
            <a:r>
              <a:rPr lang="en-US" sz="1300" i="0" dirty="0">
                <a:solidFill>
                  <a:srgbClr val="000000"/>
                </a:solidFill>
                <a:effectLst/>
                <a:latin typeface="Arial" panose="020B0604020202020204" pitchFamily="34" charset="0"/>
                <a:cs typeface="Arial" panose="020B0604020202020204" pitchFamily="34" charset="0"/>
              </a:rPr>
              <a:t>raph shows the Year Wise %risk involved </a:t>
            </a:r>
            <a:r>
              <a:rPr lang="en-US" sz="1300" dirty="0">
                <a:solidFill>
                  <a:srgbClr val="000000"/>
                </a:solidFill>
                <a:latin typeface="Arial" panose="020B0604020202020204" pitchFamily="34" charset="0"/>
                <a:cs typeface="Arial" panose="020B0604020202020204" pitchFamily="34" charset="0"/>
              </a:rPr>
              <a:t>of an individual platform</a:t>
            </a:r>
            <a:endParaRPr lang="en-US" sz="130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Y</a:t>
            </a:r>
            <a:r>
              <a:rPr lang="en-US" sz="1300" i="0" dirty="0">
                <a:solidFill>
                  <a:srgbClr val="000000"/>
                </a:solidFill>
                <a:effectLst/>
                <a:latin typeface="Arial" panose="020B0604020202020204" pitchFamily="34" charset="0"/>
                <a:cs typeface="Arial" panose="020B0604020202020204" pitchFamily="34" charset="0"/>
              </a:rPr>
              <a:t>ear rank 1: Amazon and </a:t>
            </a:r>
            <a:r>
              <a:rPr lang="en-US" sz="1300" dirty="0">
                <a:solidFill>
                  <a:srgbClr val="000000"/>
                </a:solidFill>
                <a:latin typeface="Arial" panose="020B0604020202020204" pitchFamily="34" charset="0"/>
                <a:cs typeface="Arial" panose="020B0604020202020204" pitchFamily="34" charset="0"/>
              </a:rPr>
              <a:t>F</a:t>
            </a:r>
            <a:r>
              <a:rPr lang="en-US" sz="1300" i="0" dirty="0">
                <a:solidFill>
                  <a:srgbClr val="000000"/>
                </a:solidFill>
                <a:effectLst/>
                <a:latin typeface="Arial" panose="020B0604020202020204" pitchFamily="34" charset="0"/>
                <a:cs typeface="Arial" panose="020B0604020202020204" pitchFamily="34" charset="0"/>
              </a:rPr>
              <a:t>lipkart have less than 40% risk</a:t>
            </a:r>
          </a:p>
          <a:p>
            <a:pPr marL="285750" indent="-285750" algn="l" rtl="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Y</a:t>
            </a:r>
            <a:r>
              <a:rPr lang="en-US" sz="1300" i="0" dirty="0">
                <a:solidFill>
                  <a:srgbClr val="000000"/>
                </a:solidFill>
                <a:effectLst/>
                <a:latin typeface="Arial" panose="020B0604020202020204" pitchFamily="34" charset="0"/>
                <a:cs typeface="Arial" panose="020B0604020202020204" pitchFamily="34" charset="0"/>
              </a:rPr>
              <a:t>ear rank 2: </a:t>
            </a: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 and </a:t>
            </a:r>
            <a:r>
              <a:rPr lang="en-US" sz="1300" dirty="0">
                <a:solidFill>
                  <a:srgbClr val="000000"/>
                </a:solidFill>
                <a:latin typeface="Arial" panose="020B0604020202020204" pitchFamily="34" charset="0"/>
                <a:cs typeface="Arial" panose="020B0604020202020204" pitchFamily="34" charset="0"/>
              </a:rPr>
              <a:t>S</a:t>
            </a:r>
            <a:r>
              <a:rPr lang="en-US" sz="1300" i="0" dirty="0">
                <a:solidFill>
                  <a:srgbClr val="000000"/>
                </a:solidFill>
                <a:effectLst/>
                <a:latin typeface="Arial" panose="020B0604020202020204" pitchFamily="34" charset="0"/>
                <a:cs typeface="Arial" panose="020B0604020202020204" pitchFamily="34" charset="0"/>
              </a:rPr>
              <a:t>napdeal have less than 40% risk</a:t>
            </a:r>
          </a:p>
          <a:p>
            <a:pPr marL="285750" indent="-285750" algn="l" rtl="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Y</a:t>
            </a:r>
            <a:r>
              <a:rPr lang="en-US" sz="1300" i="0" dirty="0">
                <a:solidFill>
                  <a:srgbClr val="000000"/>
                </a:solidFill>
                <a:effectLst/>
                <a:latin typeface="Arial" panose="020B0604020202020204" pitchFamily="34" charset="0"/>
                <a:cs typeface="Arial" panose="020B0604020202020204" pitchFamily="34" charset="0"/>
              </a:rPr>
              <a:t>ear rank 3; </a:t>
            </a: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 and Flipkart have less than 40%risk</a:t>
            </a:r>
          </a:p>
          <a:p>
            <a:pPr marL="285750" indent="-285750" algn="l" rtl="0">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Year rank 4: all platforms have less than 40% risk</a:t>
            </a:r>
          </a:p>
          <a:p>
            <a:pPr marL="285750" indent="-285750" algn="l" rtl="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Y</a:t>
            </a:r>
            <a:r>
              <a:rPr lang="en-US" sz="1300" i="0" dirty="0">
                <a:solidFill>
                  <a:srgbClr val="000000"/>
                </a:solidFill>
                <a:effectLst/>
                <a:latin typeface="Arial" panose="020B0604020202020204" pitchFamily="34" charset="0"/>
                <a:cs typeface="Arial" panose="020B0604020202020204" pitchFamily="34" charset="0"/>
              </a:rPr>
              <a:t>ear rank 5: all platforms have less than 40% risk</a:t>
            </a:r>
          </a:p>
          <a:p>
            <a:pPr marL="285750" indent="-285750" algn="l" rtl="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Fr</a:t>
            </a:r>
            <a:r>
              <a:rPr lang="en-US" sz="1300" i="0" dirty="0">
                <a:solidFill>
                  <a:srgbClr val="000000"/>
                </a:solidFill>
                <a:effectLst/>
                <a:latin typeface="Arial" panose="020B0604020202020204" pitchFamily="34" charset="0"/>
                <a:cs typeface="Arial" panose="020B0604020202020204" pitchFamily="34" charset="0"/>
              </a:rPr>
              <a:t>om above we can deduce that </a:t>
            </a: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 &amp; </a:t>
            </a:r>
            <a:r>
              <a:rPr lang="en-US" sz="1300" dirty="0">
                <a:solidFill>
                  <a:srgbClr val="000000"/>
                </a:solidFill>
                <a:latin typeface="Arial" panose="020B0604020202020204" pitchFamily="34" charset="0"/>
                <a:cs typeface="Arial" panose="020B0604020202020204" pitchFamily="34" charset="0"/>
              </a:rPr>
              <a:t>F</a:t>
            </a:r>
            <a:r>
              <a:rPr lang="en-US" sz="1300" i="0" dirty="0">
                <a:solidFill>
                  <a:srgbClr val="000000"/>
                </a:solidFill>
                <a:effectLst/>
                <a:latin typeface="Arial" panose="020B0604020202020204" pitchFamily="34" charset="0"/>
                <a:cs typeface="Arial" panose="020B0604020202020204" pitchFamily="34" charset="0"/>
              </a:rPr>
              <a:t>lipkart are the ones with lowest percentage of risk</a:t>
            </a:r>
          </a:p>
          <a:p>
            <a:pPr marL="285750" indent="-285750" algn="l" rtl="0">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he lower the rate of risk the bigger the retention &amp; activation of users of a platform</a:t>
            </a:r>
          </a:p>
          <a:p>
            <a:pPr marL="285750" indent="-285750" algn="l" rtl="0">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If a user has used all platforms what are his recommendations, his shopping rank (no of items bought in a year), cancel habit.</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85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FD5FFB-1BDC-4A95-B9BE-706F15A1F0DA}"/>
              </a:ext>
            </a:extLst>
          </p:cNvPr>
          <p:cNvPicPr>
            <a:picLocks noChangeAspect="1"/>
          </p:cNvPicPr>
          <p:nvPr/>
        </p:nvPicPr>
        <p:blipFill>
          <a:blip r:embed="rId2"/>
          <a:stretch>
            <a:fillRect/>
          </a:stretch>
        </p:blipFill>
        <p:spPr>
          <a:xfrm>
            <a:off x="1" y="-16165"/>
            <a:ext cx="3209294" cy="2227394"/>
          </a:xfrm>
          <a:prstGeom prst="rect">
            <a:avLst/>
          </a:prstGeom>
        </p:spPr>
      </p:pic>
      <p:sp>
        <p:nvSpPr>
          <p:cNvPr id="4" name="TextBox 3">
            <a:extLst>
              <a:ext uri="{FF2B5EF4-FFF2-40B4-BE49-F238E27FC236}">
                <a16:creationId xmlns:a16="http://schemas.microsoft.com/office/drawing/2014/main" id="{39B610F0-422F-401F-9AF0-68E7F9166ED8}"/>
              </a:ext>
            </a:extLst>
          </p:cNvPr>
          <p:cNvSpPr txBox="1"/>
          <p:nvPr/>
        </p:nvSpPr>
        <p:spPr>
          <a:xfrm>
            <a:off x="3102759" y="129013"/>
            <a:ext cx="2885242" cy="2092881"/>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The graph is to display shop year rank for a user who has used all the platforms available.</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Shop year rank of highest rank is attained when all platforms are used.</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Meaning when a user uses all the platforms, he will be continuing with online shopping for longer period of years.</a:t>
            </a:r>
            <a:endParaRPr lang="en-IN" sz="13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6B50C31-8201-4D91-9E98-B8C70837EC55}"/>
              </a:ext>
            </a:extLst>
          </p:cNvPr>
          <p:cNvPicPr>
            <a:picLocks noChangeAspect="1"/>
          </p:cNvPicPr>
          <p:nvPr/>
        </p:nvPicPr>
        <p:blipFill>
          <a:blip r:embed="rId3"/>
          <a:stretch>
            <a:fillRect/>
          </a:stretch>
        </p:blipFill>
        <p:spPr>
          <a:xfrm>
            <a:off x="0" y="2246740"/>
            <a:ext cx="3213717" cy="2227394"/>
          </a:xfrm>
          <a:prstGeom prst="rect">
            <a:avLst/>
          </a:prstGeom>
        </p:spPr>
      </p:pic>
      <p:sp>
        <p:nvSpPr>
          <p:cNvPr id="7" name="TextBox 6">
            <a:extLst>
              <a:ext uri="{FF2B5EF4-FFF2-40B4-BE49-F238E27FC236}">
                <a16:creationId xmlns:a16="http://schemas.microsoft.com/office/drawing/2014/main" id="{53F5BB72-2C2D-401B-8C1B-21B40BA81622}"/>
              </a:ext>
            </a:extLst>
          </p:cNvPr>
          <p:cNvSpPr txBox="1"/>
          <p:nvPr/>
        </p:nvSpPr>
        <p:spPr>
          <a:xfrm>
            <a:off x="3102759" y="2367937"/>
            <a:ext cx="2262327" cy="1492716"/>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The graph is to display shop rank for a user who has used all the platforms available.</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Lower shop rank is obtained when a user uses all platform.</a:t>
            </a:r>
          </a:p>
        </p:txBody>
      </p:sp>
      <p:pic>
        <p:nvPicPr>
          <p:cNvPr id="9" name="Picture 8">
            <a:extLst>
              <a:ext uri="{FF2B5EF4-FFF2-40B4-BE49-F238E27FC236}">
                <a16:creationId xmlns:a16="http://schemas.microsoft.com/office/drawing/2014/main" id="{A34B0383-2EB6-4367-9D62-34E9DB8B0E4B}"/>
              </a:ext>
            </a:extLst>
          </p:cNvPr>
          <p:cNvPicPr>
            <a:picLocks noChangeAspect="1"/>
          </p:cNvPicPr>
          <p:nvPr/>
        </p:nvPicPr>
        <p:blipFill>
          <a:blip r:embed="rId4"/>
          <a:stretch>
            <a:fillRect/>
          </a:stretch>
        </p:blipFill>
        <p:spPr>
          <a:xfrm>
            <a:off x="-1" y="4456378"/>
            <a:ext cx="3209293" cy="2343715"/>
          </a:xfrm>
          <a:prstGeom prst="rect">
            <a:avLst/>
          </a:prstGeom>
        </p:spPr>
      </p:pic>
      <p:sp>
        <p:nvSpPr>
          <p:cNvPr id="10" name="TextBox 9">
            <a:extLst>
              <a:ext uri="{FF2B5EF4-FFF2-40B4-BE49-F238E27FC236}">
                <a16:creationId xmlns:a16="http://schemas.microsoft.com/office/drawing/2014/main" id="{E47C25CA-7601-479D-A0AB-ED46F5158ED9}"/>
              </a:ext>
            </a:extLst>
          </p:cNvPr>
          <p:cNvSpPr txBox="1"/>
          <p:nvPr/>
        </p:nvSpPr>
        <p:spPr>
          <a:xfrm>
            <a:off x="3209292" y="4696287"/>
            <a:ext cx="2885242" cy="1292662"/>
          </a:xfrm>
          <a:prstGeom prst="rect">
            <a:avLst/>
          </a:prstGeom>
          <a:noFill/>
        </p:spPr>
        <p:txBody>
          <a:bodyPr wrap="square" rtlCol="0">
            <a:spAutoFit/>
          </a:bodyPr>
          <a:lstStyle/>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We can see that when user has used all the platform he is never recommending Snapdeal.</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&amp; </a:t>
            </a:r>
            <a:r>
              <a:rPr lang="en-US" sz="1300" dirty="0">
                <a:solidFill>
                  <a:srgbClr val="000000"/>
                </a:solidFill>
                <a:latin typeface="Arial" panose="020B0604020202020204" pitchFamily="34" charset="0"/>
                <a:cs typeface="Arial" panose="020B0604020202020204" pitchFamily="34" charset="0"/>
              </a:rPr>
              <a:t>F</a:t>
            </a:r>
            <a:r>
              <a:rPr lang="en-US" sz="1300" i="0" dirty="0">
                <a:solidFill>
                  <a:srgbClr val="000000"/>
                </a:solidFill>
                <a:effectLst/>
                <a:latin typeface="Arial" panose="020B0604020202020204" pitchFamily="34" charset="0"/>
                <a:cs typeface="Arial" panose="020B0604020202020204" pitchFamily="34" charset="0"/>
              </a:rPr>
              <a:t>lipkart are most recommended.</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7E9666B0-BEDD-4377-9CD4-FBE9FDF31797}"/>
              </a:ext>
            </a:extLst>
          </p:cNvPr>
          <p:cNvPicPr>
            <a:picLocks noChangeAspect="1"/>
          </p:cNvPicPr>
          <p:nvPr/>
        </p:nvPicPr>
        <p:blipFill>
          <a:blip r:embed="rId5"/>
          <a:stretch>
            <a:fillRect/>
          </a:stretch>
        </p:blipFill>
        <p:spPr>
          <a:xfrm>
            <a:off x="5988001" y="111258"/>
            <a:ext cx="3680779" cy="3177815"/>
          </a:xfrm>
          <a:prstGeom prst="rect">
            <a:avLst/>
          </a:prstGeom>
        </p:spPr>
      </p:pic>
      <p:sp>
        <p:nvSpPr>
          <p:cNvPr id="13" name="TextBox 12">
            <a:extLst>
              <a:ext uri="{FF2B5EF4-FFF2-40B4-BE49-F238E27FC236}">
                <a16:creationId xmlns:a16="http://schemas.microsoft.com/office/drawing/2014/main" id="{D60AF0DB-24EE-42C0-BEBD-07E91074ECCC}"/>
              </a:ext>
            </a:extLst>
          </p:cNvPr>
          <p:cNvSpPr txBox="1"/>
          <p:nvPr/>
        </p:nvSpPr>
        <p:spPr>
          <a:xfrm>
            <a:off x="5988001" y="3429000"/>
            <a:ext cx="3750803" cy="1692771"/>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When a User uses all the platform his cancellation frequency also decreases.</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Good chance of an order never being cancelled or being cancelled very few times.</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In comparison to the combination of never and sometimes cancellation frequency, frequent shopping cancellation is less.</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874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7FF0-FF01-44B5-A38F-01A692BC3433}"/>
              </a:ext>
            </a:extLst>
          </p:cNvPr>
          <p:cNvSpPr>
            <a:spLocks noGrp="1"/>
          </p:cNvSpPr>
          <p:nvPr>
            <p:ph type="title"/>
          </p:nvPr>
        </p:nvSpPr>
        <p:spPr>
          <a:xfrm>
            <a:off x="677334" y="609600"/>
            <a:ext cx="8596668" cy="970625"/>
          </a:xfrm>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ABE87CAF-5F3C-42AE-989E-9F3D8F40C6CF}"/>
              </a:ext>
            </a:extLst>
          </p:cNvPr>
          <p:cNvSpPr>
            <a:spLocks noGrp="1"/>
          </p:cNvSpPr>
          <p:nvPr>
            <p:ph idx="1"/>
          </p:nvPr>
        </p:nvSpPr>
        <p:spPr>
          <a:xfrm>
            <a:off x="677334" y="1722269"/>
            <a:ext cx="8596668" cy="4319094"/>
          </a:xfrm>
        </p:spPr>
        <p:txBody>
          <a:bodyPr/>
          <a:lstStyle/>
          <a:p>
            <a:r>
              <a:rPr lang="en-US" dirty="0"/>
              <a:t>Amazon and Flipkart are most used and recommended platforms.</a:t>
            </a:r>
          </a:p>
          <a:p>
            <a:r>
              <a:rPr lang="en-US" dirty="0"/>
              <a:t>These platforms have higher rating in every terms.</a:t>
            </a:r>
          </a:p>
          <a:p>
            <a:r>
              <a:rPr lang="en-US" dirty="0"/>
              <a:t>These platforms have lower risk%, lesser drawbacks and less cancellation chances of an order.</a:t>
            </a:r>
          </a:p>
          <a:p>
            <a:r>
              <a:rPr lang="en-US" dirty="0"/>
              <a:t>These platforms have high percentage of elite group with good credibility using and recommending the platform.</a:t>
            </a:r>
          </a:p>
          <a:p>
            <a:r>
              <a:rPr lang="en-US" dirty="0"/>
              <a:t>Out of these 2, Amazon is the one which has higher chances of customer activation and recommendation.</a:t>
            </a:r>
          </a:p>
          <a:p>
            <a:r>
              <a:rPr lang="en-US" dirty="0"/>
              <a:t>Rest all platforms should be improved or their existing users are going their platforms.</a:t>
            </a:r>
            <a:endParaRPr lang="en-IN" dirty="0"/>
          </a:p>
        </p:txBody>
      </p:sp>
    </p:spTree>
    <p:extLst>
      <p:ext uri="{BB962C8B-B14F-4D97-AF65-F5344CB8AC3E}">
        <p14:creationId xmlns:p14="http://schemas.microsoft.com/office/powerpoint/2010/main" val="260735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E189-9D58-495C-91CD-EB8B5795A88B}"/>
              </a:ext>
            </a:extLst>
          </p:cNvPr>
          <p:cNvSpPr>
            <a:spLocks noGrp="1"/>
          </p:cNvSpPr>
          <p:nvPr>
            <p:ph type="title"/>
          </p:nvPr>
        </p:nvSpPr>
        <p:spPr>
          <a:xfrm>
            <a:off x="677334" y="609600"/>
            <a:ext cx="8596668" cy="810827"/>
          </a:xfrm>
        </p:spPr>
        <p:txBody>
          <a:bodyPr/>
          <a:lstStyle/>
          <a:p>
            <a:r>
              <a:rPr lang="en-US" b="1" dirty="0">
                <a:solidFill>
                  <a:schemeClr val="tx1"/>
                </a:solidFill>
                <a:cs typeface="Calibri Light"/>
              </a:rPr>
              <a:t>Table of Content</a:t>
            </a:r>
            <a:endParaRPr lang="en-IN" dirty="0">
              <a:solidFill>
                <a:schemeClr val="tx1"/>
              </a:solidFill>
            </a:endParaRPr>
          </a:p>
        </p:txBody>
      </p:sp>
      <p:sp>
        <p:nvSpPr>
          <p:cNvPr id="3" name="Content Placeholder 2">
            <a:extLst>
              <a:ext uri="{FF2B5EF4-FFF2-40B4-BE49-F238E27FC236}">
                <a16:creationId xmlns:a16="http://schemas.microsoft.com/office/drawing/2014/main" id="{398A3D95-C43C-43A3-8F7C-66FF995FC38D}"/>
              </a:ext>
            </a:extLst>
          </p:cNvPr>
          <p:cNvSpPr>
            <a:spLocks noGrp="1"/>
          </p:cNvSpPr>
          <p:nvPr>
            <p:ph idx="1"/>
          </p:nvPr>
        </p:nvSpPr>
        <p:spPr>
          <a:xfrm>
            <a:off x="677334" y="1420427"/>
            <a:ext cx="8596668" cy="4620935"/>
          </a:xfrm>
        </p:spPr>
        <p:txBody>
          <a:bodyPr>
            <a:normAutofit/>
          </a:bodyPr>
          <a:lstStyle/>
          <a:p>
            <a:pPr>
              <a:lnSpc>
                <a:spcPct val="90000"/>
              </a:lnSpc>
              <a:spcBef>
                <a:spcPts val="0"/>
              </a:spcBef>
              <a:buClr>
                <a:schemeClr val="dk2"/>
              </a:buClr>
              <a:buSzPct val="100000"/>
              <a:buFont typeface="+mj-lt"/>
              <a:buAutoNum type="arabicPeriod"/>
            </a:pPr>
            <a:r>
              <a:rPr lang="en-US" sz="16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DEFINITION</a:t>
            </a:r>
          </a:p>
          <a:p>
            <a:pPr lvl="0" algn="l" rtl="0">
              <a:lnSpc>
                <a:spcPct val="90000"/>
              </a:lnSpc>
              <a:spcBef>
                <a:spcPts val="0"/>
              </a:spcBef>
              <a:spcAft>
                <a:spcPts val="0"/>
              </a:spcAft>
              <a:buClr>
                <a:schemeClr val="dk2"/>
              </a:buClr>
              <a:buSzPct val="100000"/>
              <a:buFont typeface="+mj-lt"/>
              <a:buAutoNum type="arabicPeriod"/>
            </a:pPr>
            <a:endParaRPr lang="en-US" sz="16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lnSpc>
                <a:spcPct val="90000"/>
              </a:lnSpc>
              <a:spcBef>
                <a:spcPts val="0"/>
              </a:spcBef>
              <a:buClr>
                <a:schemeClr val="dk2"/>
              </a:buClr>
              <a:buSzPct val="100000"/>
              <a:buFont typeface="+mj-lt"/>
              <a:buAutoNum type="arabicPeriod"/>
            </a:pPr>
            <a:r>
              <a:rPr lang="en-US" sz="16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INTRODUCTION</a:t>
            </a:r>
            <a:r>
              <a:rPr lang="en-US" sz="1600" dirty="0">
                <a:latin typeface="Times New Roman" panose="02020603050405020304" pitchFamily="18" charset="0"/>
                <a:ea typeface="Arial" panose="020B0604020202020204"/>
                <a:cs typeface="Times New Roman" panose="02020603050405020304" pitchFamily="18" charset="0"/>
                <a:sym typeface="Arial" panose="020B0604020202020204"/>
              </a:rPr>
              <a:t> </a:t>
            </a:r>
          </a:p>
          <a:p>
            <a:pPr marL="571500" lvl="1" indent="0">
              <a:lnSpc>
                <a:spcPct val="90000"/>
              </a:lnSpc>
              <a:spcBef>
                <a:spcPts val="0"/>
              </a:spcBef>
              <a:buClr>
                <a:schemeClr val="dk2"/>
              </a:buClr>
              <a:buSzPct val="100000"/>
              <a:buNone/>
            </a:pPr>
            <a:r>
              <a:rPr lang="en-US" dirty="0">
                <a:solidFill>
                  <a:schemeClr val="dk2"/>
                </a:solidFill>
                <a:latin typeface="Times New Roman" panose="02020603050405020304" pitchFamily="18" charset="0"/>
                <a:ea typeface="Arial" panose="020B0604020202020204"/>
                <a:cs typeface="Times New Roman" panose="02020603050405020304" pitchFamily="18" charset="0"/>
                <a:sym typeface="Arial" panose="020B0604020202020204"/>
              </a:rPr>
              <a:t>2.1	Problem Definition </a:t>
            </a:r>
          </a:p>
          <a:p>
            <a:pPr>
              <a:lnSpc>
                <a:spcPct val="90000"/>
              </a:lnSpc>
              <a:buClr>
                <a:schemeClr val="dk2"/>
              </a:buClr>
              <a:buSzPct val="100000"/>
              <a:buFont typeface="+mj-lt"/>
              <a:buAutoNum type="arabicPeriod"/>
            </a:pPr>
            <a:r>
              <a:rPr lang="en-US" sz="16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ANALYTICAL PROBLEM FRAMING </a:t>
            </a:r>
          </a:p>
          <a:p>
            <a:pPr marL="571500" lvl="1" indent="0">
              <a:lnSpc>
                <a:spcPct val="90000"/>
              </a:lnSpc>
              <a:spcBef>
                <a:spcPts val="0"/>
              </a:spcBef>
              <a:buClr>
                <a:schemeClr val="dk2"/>
              </a:buClr>
              <a:buSzPct val="100000"/>
              <a:buNone/>
            </a:pPr>
            <a:r>
              <a:rPr lang="en-US" dirty="0">
                <a:solidFill>
                  <a:schemeClr val="dk2"/>
                </a:solidFill>
                <a:latin typeface="Times New Roman" panose="02020603050405020304" pitchFamily="18" charset="0"/>
                <a:ea typeface="Arial" panose="020B0604020202020204"/>
                <a:cs typeface="Times New Roman" panose="02020603050405020304" pitchFamily="18" charset="0"/>
                <a:sym typeface="Arial" panose="020B0604020202020204"/>
              </a:rPr>
              <a:t>3.1	Data Sources</a:t>
            </a:r>
            <a:endParaRPr lang="en-US" dirty="0">
              <a:solidFill>
                <a:schemeClr val="dk2"/>
              </a:solidFill>
              <a:latin typeface="Times New Roman" panose="02020603050405020304" pitchFamily="18" charset="0"/>
              <a:cs typeface="Times New Roman" panose="02020603050405020304" pitchFamily="18" charset="0"/>
            </a:endParaRPr>
          </a:p>
          <a:p>
            <a:pPr marL="571500" lvl="1" indent="0">
              <a:lnSpc>
                <a:spcPct val="90000"/>
              </a:lnSpc>
              <a:spcBef>
                <a:spcPts val="0"/>
              </a:spcBef>
              <a:buClr>
                <a:schemeClr val="dk2"/>
              </a:buClr>
              <a:buSzPct val="100000"/>
              <a:buNone/>
            </a:pPr>
            <a:r>
              <a:rPr lang="en-US" dirty="0">
                <a:solidFill>
                  <a:schemeClr val="dk2"/>
                </a:solidFill>
                <a:latin typeface="Times New Roman" panose="02020603050405020304" pitchFamily="18" charset="0"/>
                <a:ea typeface="Arial" panose="020B0604020202020204"/>
                <a:cs typeface="Times New Roman" panose="02020603050405020304" pitchFamily="18" charset="0"/>
                <a:sym typeface="Arial" panose="020B0604020202020204"/>
              </a:rPr>
              <a:t>3.2	Data Preprocessing</a:t>
            </a:r>
          </a:p>
          <a:p>
            <a:pPr marL="457200" lvl="0" algn="l" rtl="0">
              <a:lnSpc>
                <a:spcPct val="90000"/>
              </a:lnSpc>
              <a:spcBef>
                <a:spcPts val="0"/>
              </a:spcBef>
              <a:spcAft>
                <a:spcPts val="0"/>
              </a:spcAft>
              <a:buClr>
                <a:schemeClr val="dk2"/>
              </a:buClr>
              <a:buSzPct val="100000"/>
              <a:buFont typeface="+mj-lt"/>
              <a:buAutoNum type="arabicPeriod"/>
            </a:pPr>
            <a:endParaRPr lang="en-US" sz="1600" dirty="0">
              <a:latin typeface="Times New Roman" panose="02020603050405020304" pitchFamily="18" charset="0"/>
              <a:cs typeface="Times New Roman" panose="02020603050405020304" pitchFamily="18" charset="0"/>
            </a:endParaRPr>
          </a:p>
          <a:p>
            <a:pPr>
              <a:spcBef>
                <a:spcPts val="0"/>
              </a:spcBef>
              <a:buClr>
                <a:schemeClr val="dk2"/>
              </a:buClr>
              <a:buSzPct val="100000"/>
              <a:buFont typeface="+mj-lt"/>
              <a:buAutoNum type="arabicPeriod"/>
            </a:pPr>
            <a:r>
              <a:rPr lang="en-US" sz="1600" b="1" dirty="0">
                <a:solidFill>
                  <a:schemeClr val="dk1"/>
                </a:solidFill>
                <a:latin typeface="Times New Roman" panose="02020603050405020304" pitchFamily="18" charset="0"/>
                <a:cs typeface="Times New Roman" panose="02020603050405020304" pitchFamily="18" charset="0"/>
                <a:sym typeface="+mn-ea"/>
              </a:rPr>
              <a:t>EXPLORATORY DATA  ANALYSIS</a:t>
            </a:r>
            <a:endParaRPr lang="en-US" sz="1400" b="1" dirty="0">
              <a:solidFill>
                <a:schemeClr val="dk1"/>
              </a:solidFill>
              <a:latin typeface="Times New Roman" panose="02020603050405020304" pitchFamily="18" charset="0"/>
              <a:cs typeface="Times New Roman" panose="02020603050405020304" pitchFamily="18" charset="0"/>
            </a:endParaRPr>
          </a:p>
          <a:p>
            <a:pPr marL="571500" lvl="1" indent="0">
              <a:spcBef>
                <a:spcPts val="0"/>
              </a:spcBef>
              <a:buClr>
                <a:schemeClr val="dk2"/>
              </a:buClr>
              <a:buSzPct val="100000"/>
              <a:buNone/>
            </a:pPr>
            <a:r>
              <a:rPr lang="en-US" dirty="0">
                <a:solidFill>
                  <a:schemeClr val="dk2"/>
                </a:solidFill>
                <a:latin typeface="Times New Roman" panose="02020603050405020304" pitchFamily="18" charset="0"/>
                <a:cs typeface="Times New Roman" panose="02020603050405020304" pitchFamily="18" charset="0"/>
                <a:sym typeface="+mn-ea"/>
              </a:rPr>
              <a:t>4.1	Visualizations </a:t>
            </a:r>
          </a:p>
          <a:p>
            <a:pPr marL="571500" lvl="1" indent="0">
              <a:spcBef>
                <a:spcPts val="0"/>
              </a:spcBef>
              <a:buClr>
                <a:schemeClr val="dk2"/>
              </a:buClr>
              <a:buSzPct val="100000"/>
              <a:buNone/>
            </a:pPr>
            <a:r>
              <a:rPr lang="en-US" dirty="0">
                <a:solidFill>
                  <a:schemeClr val="dk2"/>
                </a:solidFill>
                <a:latin typeface="Times New Roman" panose="02020603050405020304" pitchFamily="18" charset="0"/>
                <a:cs typeface="Times New Roman" panose="02020603050405020304" pitchFamily="18" charset="0"/>
                <a:sym typeface="+mn-ea"/>
              </a:rPr>
              <a:t>4.2	Bar Graphs</a:t>
            </a:r>
            <a:endParaRPr lang="en-US" dirty="0">
              <a:solidFill>
                <a:schemeClr val="dk2"/>
              </a:solidFill>
              <a:latin typeface="Times New Roman" panose="02020603050405020304" pitchFamily="18" charset="0"/>
              <a:cs typeface="Times New Roman" panose="02020603050405020304" pitchFamily="18" charset="0"/>
            </a:endParaRPr>
          </a:p>
          <a:p>
            <a:pPr>
              <a:buClr>
                <a:schemeClr val="dk2"/>
              </a:buClr>
              <a:buSzPct val="100000"/>
              <a:buFont typeface="+mj-lt"/>
              <a:buAutoNum type="arabicPeriod"/>
            </a:pPr>
            <a:r>
              <a:rPr lang="en-US" sz="1600" b="1" dirty="0">
                <a:solidFill>
                  <a:schemeClr val="dk1"/>
                </a:solidFill>
                <a:latin typeface="Times New Roman" panose="02020603050405020304" pitchFamily="18" charset="0"/>
                <a:cs typeface="Times New Roman" panose="02020603050405020304" pitchFamily="18" charset="0"/>
                <a:sym typeface="+mn-ea"/>
              </a:rPr>
              <a:t>CONCLUSION</a:t>
            </a:r>
          </a:p>
          <a:p>
            <a:pPr marL="457200" lvl="1" indent="0">
              <a:buClr>
                <a:schemeClr val="dk2"/>
              </a:buClr>
              <a:buSzPct val="100000"/>
              <a:buNone/>
            </a:pPr>
            <a:r>
              <a:rPr lang="en-US" dirty="0">
                <a:solidFill>
                  <a:schemeClr val="dk2"/>
                </a:solidFill>
                <a:latin typeface="Times New Roman" panose="02020603050405020304" pitchFamily="18" charset="0"/>
                <a:ea typeface="Arial" panose="020B0604020202020204"/>
                <a:cs typeface="Times New Roman" panose="02020603050405020304" pitchFamily="18" charset="0"/>
                <a:sym typeface="Arial" panose="020B0604020202020204"/>
              </a:rPr>
              <a:t>5.1	Key Findings and Conclusions of the Study</a:t>
            </a:r>
          </a:p>
          <a:p>
            <a:pPr>
              <a:buFont typeface="+mj-lt"/>
              <a:buAutoNum type="arabicPeriod"/>
            </a:pPr>
            <a:endParaRPr lang="en-US" dirty="0"/>
          </a:p>
          <a:p>
            <a:pPr>
              <a:buFont typeface="+mj-lt"/>
              <a:buAutoNum type="arabicPeriod"/>
            </a:pPr>
            <a:endParaRPr lang="en-IN" dirty="0"/>
          </a:p>
        </p:txBody>
      </p:sp>
    </p:spTree>
    <p:extLst>
      <p:ext uri="{BB962C8B-B14F-4D97-AF65-F5344CB8AC3E}">
        <p14:creationId xmlns:p14="http://schemas.microsoft.com/office/powerpoint/2010/main" val="28616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A1CD-3AF0-4924-921F-DD5460803F7B}"/>
              </a:ext>
            </a:extLst>
          </p:cNvPr>
          <p:cNvSpPr>
            <a:spLocks noGrp="1"/>
          </p:cNvSpPr>
          <p:nvPr>
            <p:ph type="title"/>
          </p:nvPr>
        </p:nvSpPr>
        <p:spPr>
          <a:xfrm>
            <a:off x="677334" y="609600"/>
            <a:ext cx="8596668" cy="651029"/>
          </a:xfrm>
        </p:spPr>
        <p:txBody>
          <a:bodyPr/>
          <a:lstStyle/>
          <a:p>
            <a:r>
              <a:rPr lang="en-US" dirty="0">
                <a:solidFill>
                  <a:schemeClr val="tx1"/>
                </a:solidFill>
              </a:rPr>
              <a:t>Definition</a:t>
            </a:r>
            <a:endParaRPr lang="en-IN" dirty="0">
              <a:solidFill>
                <a:schemeClr val="tx1"/>
              </a:solidFill>
            </a:endParaRPr>
          </a:p>
        </p:txBody>
      </p:sp>
      <p:sp>
        <p:nvSpPr>
          <p:cNvPr id="3" name="Content Placeholder 2">
            <a:extLst>
              <a:ext uri="{FF2B5EF4-FFF2-40B4-BE49-F238E27FC236}">
                <a16:creationId xmlns:a16="http://schemas.microsoft.com/office/drawing/2014/main" id="{A6F02BCC-1283-4EA4-BD07-DECA43471E74}"/>
              </a:ext>
            </a:extLst>
          </p:cNvPr>
          <p:cNvSpPr>
            <a:spLocks noGrp="1"/>
          </p:cNvSpPr>
          <p:nvPr>
            <p:ph idx="1"/>
          </p:nvPr>
        </p:nvSpPr>
        <p:spPr>
          <a:xfrm>
            <a:off x="677334" y="1597980"/>
            <a:ext cx="8596668" cy="4585424"/>
          </a:xfrm>
        </p:spPr>
        <p:txBody>
          <a:bodyPr/>
          <a:lstStyle/>
          <a:p>
            <a:r>
              <a:rPr lang="en-US" dirty="0"/>
              <a:t>Customer Activation</a:t>
            </a:r>
          </a:p>
          <a:p>
            <a:pPr marL="0" indent="0">
              <a:buNone/>
            </a:pPr>
            <a:r>
              <a:rPr lang="en-US" sz="1600" dirty="0"/>
              <a:t>	</a:t>
            </a:r>
            <a:r>
              <a:rPr lang="en-US" sz="1600" i="0" dirty="0">
                <a:solidFill>
                  <a:srgbClr val="202124"/>
                </a:solidFill>
                <a:effectLst/>
                <a:latin typeface="Arial" panose="020B0604020202020204" pitchFamily="34" charset="0"/>
                <a:cs typeface="Arial" panose="020B0604020202020204" pitchFamily="34" charset="0"/>
              </a:rPr>
              <a:t>Customer activation refers to the act of motivating customers to fully realize the benefits of the product they are testing, hence increasing their overall engagement. The result could be generating a new customer or re-engaging an inactive one.</a:t>
            </a:r>
            <a:endParaRPr lang="en-US" sz="1600" dirty="0">
              <a:latin typeface="Arial" panose="020B0604020202020204" pitchFamily="34" charset="0"/>
              <a:cs typeface="Arial" panose="020B0604020202020204" pitchFamily="34" charset="0"/>
            </a:endParaRPr>
          </a:p>
          <a:p>
            <a:pPr marL="0" indent="0">
              <a:buNone/>
            </a:pPr>
            <a:endParaRPr lang="en-US" dirty="0"/>
          </a:p>
          <a:p>
            <a:r>
              <a:rPr lang="en-US" dirty="0"/>
              <a:t>Customer Retention</a:t>
            </a:r>
          </a:p>
          <a:p>
            <a:pPr marL="457200" lvl="1" indent="0">
              <a:buNone/>
            </a:pPr>
            <a:r>
              <a:rPr lang="en-US" i="0" dirty="0">
                <a:solidFill>
                  <a:srgbClr val="202124"/>
                </a:solidFill>
                <a:effectLst/>
                <a:latin typeface="arial" panose="020B0604020202020204" pitchFamily="34" charset="0"/>
              </a:rPr>
              <a:t>Customer retention refers to the activities and actions companies and organizations take to reduce the number of customer defections.</a:t>
            </a:r>
            <a:r>
              <a:rPr lang="en-US" i="0" dirty="0">
                <a:solidFill>
                  <a:schemeClr val="tx1"/>
                </a:solidFill>
                <a:effectLst/>
                <a:latin typeface="Arial" panose="020B0604020202020204" pitchFamily="34" charset="0"/>
                <a:cs typeface="Arial" panose="020B0604020202020204" pitchFamily="34" charset="0"/>
              </a:rPr>
              <a:t> </a:t>
            </a:r>
            <a:r>
              <a:rPr lang="en-US" b="0" i="0" dirty="0">
                <a:solidFill>
                  <a:schemeClr val="tx1"/>
                </a:solidFill>
                <a:effectLst/>
                <a:latin typeface="Arial" panose="020B0604020202020204" pitchFamily="34" charset="0"/>
                <a:cs typeface="Arial" panose="020B0604020202020204" pitchFamily="34" charset="0"/>
              </a:rPr>
              <a:t> The goal of customer retention programs is to help companies retain as many customers as possible, often through customer loyalty and brand loyalty initiatives.</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040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F68-5681-471F-95DD-11105D1CCB36}"/>
              </a:ext>
            </a:extLst>
          </p:cNvPr>
          <p:cNvSpPr>
            <a:spLocks noGrp="1"/>
          </p:cNvSpPr>
          <p:nvPr>
            <p:ph type="title"/>
          </p:nvPr>
        </p:nvSpPr>
        <p:spPr>
          <a:xfrm>
            <a:off x="677334" y="609600"/>
            <a:ext cx="8596668" cy="730928"/>
          </a:xfrm>
        </p:spPr>
        <p:txBody>
          <a:bodyPr/>
          <a:lstStyle/>
          <a:p>
            <a:r>
              <a:rPr lang="en-US" dirty="0">
                <a:solidFill>
                  <a:schemeClr val="tx1"/>
                </a:solidFill>
              </a:rPr>
              <a:t>Problem Definition</a:t>
            </a:r>
            <a:endParaRPr lang="en-IN" dirty="0">
              <a:solidFill>
                <a:schemeClr val="tx1"/>
              </a:solidFill>
            </a:endParaRPr>
          </a:p>
        </p:txBody>
      </p:sp>
      <p:sp>
        <p:nvSpPr>
          <p:cNvPr id="3" name="Content Placeholder 2">
            <a:extLst>
              <a:ext uri="{FF2B5EF4-FFF2-40B4-BE49-F238E27FC236}">
                <a16:creationId xmlns:a16="http://schemas.microsoft.com/office/drawing/2014/main" id="{96DCFA74-8183-42C8-8ED0-140A5179A110}"/>
              </a:ext>
            </a:extLst>
          </p:cNvPr>
          <p:cNvSpPr>
            <a:spLocks noGrp="1"/>
          </p:cNvSpPr>
          <p:nvPr>
            <p:ph idx="1"/>
          </p:nvPr>
        </p:nvSpPr>
        <p:spPr>
          <a:xfrm>
            <a:off x="677334" y="1420427"/>
            <a:ext cx="8596668" cy="5202315"/>
          </a:xfrm>
        </p:spPr>
        <p:txBody>
          <a:bodyPr>
            <a:normAutofit/>
          </a:bodyPr>
          <a:lstStyle/>
          <a:p>
            <a:pPr marL="0" indent="0">
              <a:buNone/>
            </a:pPr>
            <a:r>
              <a:rPr lang="en-IN" sz="1600" dirty="0">
                <a:latin typeface="Arial" panose="020B0604020202020204" pitchFamily="34" charset="0"/>
                <a:cs typeface="Arial" panose="020B0604020202020204" pitchFamily="34" charset="0"/>
              </a:rPr>
              <a:t>Customer satisfaction has emerged as one of the most important factors that guarantee the success of online store; it has been posited as a key stimulant of purchase, repurchase intentions and customer loyalty. </a:t>
            </a:r>
          </a:p>
          <a:p>
            <a:pPr marL="0" indent="0">
              <a:buNone/>
            </a:pPr>
            <a:r>
              <a:rPr lang="en-IN" sz="1600" dirty="0">
                <a:latin typeface="Arial" panose="020B0604020202020204" pitchFamily="34" charset="0"/>
                <a:cs typeface="Arial" panose="020B0604020202020204" pitchFamily="34" charset="0"/>
              </a:rPr>
              <a:t>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a:t>
            </a:r>
          </a:p>
          <a:p>
            <a:pPr marL="0" indent="0">
              <a:buNone/>
            </a:pPr>
            <a:r>
              <a:rPr lang="en-IN" sz="1600" dirty="0">
                <a:latin typeface="Arial" panose="020B0604020202020204" pitchFamily="34" charset="0"/>
                <a:cs typeface="Arial" panose="020B0604020202020204" pitchFamily="34" charset="0"/>
              </a:rPr>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marL="0" indent="0">
              <a:buNone/>
            </a:pPr>
            <a:r>
              <a:rPr lang="en-US" sz="1600" dirty="0">
                <a:latin typeface="Arial" panose="020B0604020202020204" pitchFamily="34" charset="0"/>
                <a:cs typeface="Arial" panose="020B0604020202020204" pitchFamily="34" charset="0"/>
              </a:rPr>
              <a:t>The objective was to perform extensive data analysis on a given dataset and produce valuable insights that will help in customer activation and retention.</a:t>
            </a:r>
          </a:p>
          <a:p>
            <a:pPr marL="0" indent="0">
              <a:buNone/>
            </a:pPr>
            <a:br>
              <a:rPr lang="en-IN" sz="1600" dirty="0"/>
            </a:br>
            <a:endParaRPr lang="en-IN" sz="1600" dirty="0"/>
          </a:p>
        </p:txBody>
      </p:sp>
    </p:spTree>
    <p:extLst>
      <p:ext uri="{BB962C8B-B14F-4D97-AF65-F5344CB8AC3E}">
        <p14:creationId xmlns:p14="http://schemas.microsoft.com/office/powerpoint/2010/main" val="229606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AC3D-B122-43C2-954F-88AB743A864F}"/>
              </a:ext>
            </a:extLst>
          </p:cNvPr>
          <p:cNvSpPr>
            <a:spLocks noGrp="1"/>
          </p:cNvSpPr>
          <p:nvPr>
            <p:ph type="title"/>
          </p:nvPr>
        </p:nvSpPr>
        <p:spPr>
          <a:xfrm>
            <a:off x="677334" y="609600"/>
            <a:ext cx="8596668" cy="722050"/>
          </a:xfrm>
        </p:spPr>
        <p:txBody>
          <a:bodyPr/>
          <a:lstStyle/>
          <a:p>
            <a:r>
              <a:rPr lang="en-US" dirty="0">
                <a:solidFill>
                  <a:schemeClr val="tx1"/>
                </a:solidFill>
                <a:cs typeface="Arial" panose="020B0604020202020204" pitchFamily="34" charset="0"/>
              </a:rPr>
              <a:t>Data Sources</a:t>
            </a:r>
            <a:endParaRPr lang="en-IN" dirty="0">
              <a:solidFill>
                <a:schemeClr val="tx1"/>
              </a:solidFill>
              <a:cs typeface="Arial" panose="020B0604020202020204" pitchFamily="34" charset="0"/>
            </a:endParaRPr>
          </a:p>
        </p:txBody>
      </p:sp>
      <p:sp>
        <p:nvSpPr>
          <p:cNvPr id="3" name="Content Placeholder 2">
            <a:extLst>
              <a:ext uri="{FF2B5EF4-FFF2-40B4-BE49-F238E27FC236}">
                <a16:creationId xmlns:a16="http://schemas.microsoft.com/office/drawing/2014/main" id="{B5542AE9-580C-4787-AF77-3371FC0E2922}"/>
              </a:ext>
            </a:extLst>
          </p:cNvPr>
          <p:cNvSpPr>
            <a:spLocks noGrp="1"/>
          </p:cNvSpPr>
          <p:nvPr>
            <p:ph idx="1"/>
          </p:nvPr>
        </p:nvSpPr>
        <p:spPr>
          <a:xfrm>
            <a:off x="677334" y="1455937"/>
            <a:ext cx="8596668" cy="4585425"/>
          </a:xfrm>
        </p:spPr>
        <p:txBody>
          <a:bodyPr>
            <a:normAutofit fontScale="92500" lnSpcReduction="10000"/>
          </a:bodyPr>
          <a:lstStyle/>
          <a:p>
            <a:r>
              <a:rPr lang="en-US" dirty="0"/>
              <a:t>Import dataset from csv file given using pandas and convert the data into data frame.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r>
              <a:rPr lang="en-IN" dirty="0"/>
              <a:t>Dataset contains 71 columns and 299 Rows.</a:t>
            </a:r>
          </a:p>
        </p:txBody>
      </p:sp>
      <p:pic>
        <p:nvPicPr>
          <p:cNvPr id="5" name="Picture 4">
            <a:extLst>
              <a:ext uri="{FF2B5EF4-FFF2-40B4-BE49-F238E27FC236}">
                <a16:creationId xmlns:a16="http://schemas.microsoft.com/office/drawing/2014/main" id="{1479D879-9E0E-4D12-9ED6-533F16754266}"/>
              </a:ext>
            </a:extLst>
          </p:cNvPr>
          <p:cNvPicPr>
            <a:picLocks noChangeAspect="1"/>
          </p:cNvPicPr>
          <p:nvPr/>
        </p:nvPicPr>
        <p:blipFill rotWithShape="1">
          <a:blip r:embed="rId2"/>
          <a:srcRect r="32857" b="39960"/>
          <a:stretch/>
        </p:blipFill>
        <p:spPr>
          <a:xfrm>
            <a:off x="1933515" y="1997472"/>
            <a:ext cx="6047518" cy="3480048"/>
          </a:xfrm>
          <a:prstGeom prst="rect">
            <a:avLst/>
          </a:prstGeom>
        </p:spPr>
      </p:pic>
    </p:spTree>
    <p:extLst>
      <p:ext uri="{BB962C8B-B14F-4D97-AF65-F5344CB8AC3E}">
        <p14:creationId xmlns:p14="http://schemas.microsoft.com/office/powerpoint/2010/main" val="297324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6906-17A1-4ACD-969B-BD70D346C1C7}"/>
              </a:ext>
            </a:extLst>
          </p:cNvPr>
          <p:cNvSpPr>
            <a:spLocks noGrp="1"/>
          </p:cNvSpPr>
          <p:nvPr>
            <p:ph type="title"/>
          </p:nvPr>
        </p:nvSpPr>
        <p:spPr>
          <a:xfrm>
            <a:off x="677334" y="609600"/>
            <a:ext cx="8596668" cy="713173"/>
          </a:xfrm>
        </p:spPr>
        <p:txBody>
          <a:bodyPr/>
          <a:lstStyle/>
          <a:p>
            <a:r>
              <a:rPr lang="en-US" dirty="0">
                <a:solidFill>
                  <a:schemeClr val="tx1"/>
                </a:solidFill>
              </a:rPr>
              <a:t>Data Processing</a:t>
            </a:r>
            <a:endParaRPr lang="en-IN" dirty="0">
              <a:solidFill>
                <a:schemeClr val="tx1"/>
              </a:solidFill>
            </a:endParaRPr>
          </a:p>
        </p:txBody>
      </p:sp>
      <p:sp>
        <p:nvSpPr>
          <p:cNvPr id="3" name="Content Placeholder 2">
            <a:extLst>
              <a:ext uri="{FF2B5EF4-FFF2-40B4-BE49-F238E27FC236}">
                <a16:creationId xmlns:a16="http://schemas.microsoft.com/office/drawing/2014/main" id="{405E8C9A-79B7-44B8-92B1-E1E3B9129EE4}"/>
              </a:ext>
            </a:extLst>
          </p:cNvPr>
          <p:cNvSpPr>
            <a:spLocks noGrp="1"/>
          </p:cNvSpPr>
          <p:nvPr>
            <p:ph idx="1"/>
          </p:nvPr>
        </p:nvSpPr>
        <p:spPr>
          <a:xfrm>
            <a:off x="677334" y="1526959"/>
            <a:ext cx="8596668" cy="4514403"/>
          </a:xfrm>
        </p:spPr>
        <p:txBody>
          <a:bodyPr>
            <a:normAutofit/>
          </a:bodyPr>
          <a:lstStyle/>
          <a:p>
            <a:r>
              <a:rPr lang="en-US" sz="1600" dirty="0">
                <a:latin typeface="Arial" panose="020B0604020202020204" pitchFamily="34" charset="0"/>
                <a:cs typeface="Arial" panose="020B0604020202020204" pitchFamily="34" charset="0"/>
              </a:rPr>
              <a:t>Current dataset is raw data. By proper Data Transformation methods a lot of valuable insights can be gained.</a:t>
            </a:r>
          </a:p>
          <a:p>
            <a:r>
              <a:rPr lang="en-US" sz="1600" dirty="0">
                <a:latin typeface="Arial" panose="020B0604020202020204" pitchFamily="34" charset="0"/>
                <a:cs typeface="Arial" panose="020B0604020202020204" pitchFamily="34" charset="0"/>
              </a:rPr>
              <a:t>We need to obtain Site rating, Service rating, customer rating, Time spent by users on each platform, % of users using the platform, % of users recommending the platform for each platform, order cancellation possibility, Drawbacks of the platform, Success rate of user recommending the platform after used, % of potential risk, % of users recommending the platform after using the platform for longest time &amp; % of users recommending the platform after being the most frequent buyer of the platform.</a:t>
            </a:r>
          </a:p>
          <a:p>
            <a:r>
              <a:rPr lang="en-US" sz="1600" dirty="0">
                <a:latin typeface="Arial" panose="020B0604020202020204" pitchFamily="34" charset="0"/>
                <a:cs typeface="Arial" panose="020B0604020202020204" pitchFamily="34" charset="0"/>
              </a:rPr>
              <a:t>According to the period of usage, we also need to obtain insights about every platform. So that we can compare the customers retention rate of minimum and maximum period of usage.</a:t>
            </a:r>
          </a:p>
          <a:p>
            <a:r>
              <a:rPr lang="en-US" sz="1600" dirty="0">
                <a:latin typeface="Arial" panose="020B0604020202020204" pitchFamily="34" charset="0"/>
                <a:cs typeface="Arial" panose="020B0604020202020204" pitchFamily="34" charset="0"/>
              </a:rPr>
              <a:t>Lastly, if a user has used all the platforms then what are his views and recommendations regarding the platforms.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921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DC43-3173-45A8-9701-BD8B927A17FF}"/>
              </a:ext>
            </a:extLst>
          </p:cNvPr>
          <p:cNvSpPr>
            <a:spLocks noGrp="1"/>
          </p:cNvSpPr>
          <p:nvPr>
            <p:ph type="title"/>
          </p:nvPr>
        </p:nvSpPr>
        <p:spPr>
          <a:xfrm>
            <a:off x="677334" y="609600"/>
            <a:ext cx="8596668" cy="580008"/>
          </a:xfrm>
        </p:spPr>
        <p:txBody>
          <a:bodyPr>
            <a:normAutofit/>
          </a:bodyPr>
          <a:lstStyle/>
          <a:p>
            <a:r>
              <a:rPr lang="en-US" sz="3200" b="1" dirty="0">
                <a:solidFill>
                  <a:schemeClr val="dk1"/>
                </a:solidFill>
                <a:latin typeface="Times New Roman" panose="02020603050405020304" pitchFamily="18" charset="0"/>
                <a:cs typeface="Times New Roman" panose="02020603050405020304" pitchFamily="18" charset="0"/>
                <a:sym typeface="+mn-ea"/>
              </a:rPr>
              <a:t>EXPLORATORY DATA  ANALYSIS</a:t>
            </a:r>
            <a:endParaRPr lang="en-IN" sz="3200" dirty="0"/>
          </a:p>
        </p:txBody>
      </p:sp>
      <p:pic>
        <p:nvPicPr>
          <p:cNvPr id="5" name="Content Placeholder 4">
            <a:extLst>
              <a:ext uri="{FF2B5EF4-FFF2-40B4-BE49-F238E27FC236}">
                <a16:creationId xmlns:a16="http://schemas.microsoft.com/office/drawing/2014/main" id="{3D49B59E-F0DF-4EEF-92CA-5602DD632925}"/>
              </a:ext>
            </a:extLst>
          </p:cNvPr>
          <p:cNvPicPr>
            <a:picLocks noGrp="1" noChangeAspect="1"/>
          </p:cNvPicPr>
          <p:nvPr>
            <p:ph idx="1"/>
          </p:nvPr>
        </p:nvPicPr>
        <p:blipFill>
          <a:blip r:embed="rId2"/>
          <a:stretch>
            <a:fillRect/>
          </a:stretch>
        </p:blipFill>
        <p:spPr>
          <a:xfrm>
            <a:off x="3952139" y="1189608"/>
            <a:ext cx="5723116" cy="4237087"/>
          </a:xfrm>
        </p:spPr>
      </p:pic>
      <p:sp>
        <p:nvSpPr>
          <p:cNvPr id="6" name="TextBox 5">
            <a:extLst>
              <a:ext uri="{FF2B5EF4-FFF2-40B4-BE49-F238E27FC236}">
                <a16:creationId xmlns:a16="http://schemas.microsoft.com/office/drawing/2014/main" id="{27E505C7-8AAB-4FFC-A709-68608C698BD7}"/>
              </a:ext>
            </a:extLst>
          </p:cNvPr>
          <p:cNvSpPr txBox="1"/>
          <p:nvPr/>
        </p:nvSpPr>
        <p:spPr>
          <a:xfrm>
            <a:off x="761145" y="1355064"/>
            <a:ext cx="3107184" cy="5262979"/>
          </a:xfrm>
          <a:prstGeom prst="rect">
            <a:avLst/>
          </a:prstGeom>
          <a:noFill/>
        </p:spPr>
        <p:txBody>
          <a:bodyPr wrap="square" rtlCol="0">
            <a:spAutoFit/>
          </a:bodyPr>
          <a:lstStyle/>
          <a:p>
            <a:pPr marL="285750" indent="-285750" algn="l">
              <a:buClr>
                <a:schemeClr val="accent1">
                  <a:lumMod val="75000"/>
                </a:schemeClr>
              </a:buClr>
              <a:buFont typeface="Arial" panose="020B0604020202020204" pitchFamily="34" charset="0"/>
              <a:buChar char="•"/>
            </a:pPr>
            <a:r>
              <a:rPr lang="en-US" sz="1600" i="0" dirty="0">
                <a:solidFill>
                  <a:srgbClr val="000000"/>
                </a:solidFill>
                <a:effectLst/>
                <a:latin typeface="Arial" panose="020B0604020202020204" pitchFamily="34" charset="0"/>
                <a:cs typeface="Arial" panose="020B0604020202020204" pitchFamily="34" charset="0"/>
              </a:rPr>
              <a:t>Site Rating is an imp factor for customer activation and retention.</a:t>
            </a:r>
          </a:p>
          <a:p>
            <a:pPr marL="285750" indent="-285750" algn="l">
              <a:buClr>
                <a:schemeClr val="accent1">
                  <a:lumMod val="75000"/>
                </a:schemeClr>
              </a:buClr>
              <a:buFont typeface="Arial" panose="020B0604020202020204" pitchFamily="34" charset="0"/>
              <a:buChar char="•"/>
            </a:pPr>
            <a:r>
              <a:rPr lang="en-US" sz="1600" i="0" dirty="0">
                <a:solidFill>
                  <a:srgbClr val="000000"/>
                </a:solidFill>
                <a:effectLst/>
                <a:latin typeface="Arial" panose="020B0604020202020204" pitchFamily="34" charset="0"/>
                <a:cs typeface="Arial" panose="020B0604020202020204" pitchFamily="34" charset="0"/>
              </a:rPr>
              <a:t>The higher the rating, the better the chances of retaining an existing user and grabbing the attention for new potential users.</a:t>
            </a:r>
          </a:p>
          <a:p>
            <a:pPr marL="285750" indent="-285750" algn="l">
              <a:buClr>
                <a:schemeClr val="accent1">
                  <a:lumMod val="75000"/>
                </a:schemeClr>
              </a:buClr>
              <a:buFont typeface="Arial" panose="020B0604020202020204" pitchFamily="34" charset="0"/>
              <a:buChar char="•"/>
            </a:pPr>
            <a:r>
              <a:rPr lang="en-US" sz="1600" i="0" dirty="0">
                <a:solidFill>
                  <a:srgbClr val="000000"/>
                </a:solidFill>
                <a:effectLst/>
                <a:latin typeface="Arial" panose="020B0604020202020204" pitchFamily="34" charset="0"/>
                <a:cs typeface="Arial" panose="020B0604020202020204" pitchFamily="34" charset="0"/>
              </a:rPr>
              <a:t>Amazon with an outstanding rating 4/5</a:t>
            </a:r>
          </a:p>
          <a:p>
            <a:pPr marL="285750" indent="-285750" algn="l">
              <a:buClr>
                <a:schemeClr val="accent1">
                  <a:lumMod val="75000"/>
                </a:schemeClr>
              </a:buClr>
              <a:buFont typeface="Arial" panose="020B0604020202020204" pitchFamily="34" charset="0"/>
              <a:buChar char="•"/>
            </a:pPr>
            <a:r>
              <a:rPr lang="en-US" sz="1600" i="0" dirty="0">
                <a:solidFill>
                  <a:srgbClr val="000000"/>
                </a:solidFill>
                <a:effectLst/>
                <a:latin typeface="Arial" panose="020B0604020202020204" pitchFamily="34" charset="0"/>
                <a:cs typeface="Arial" panose="020B0604020202020204" pitchFamily="34" charset="0"/>
              </a:rPr>
              <a:t>Flipkart next in line having rating 3/5</a:t>
            </a:r>
          </a:p>
          <a:p>
            <a:pPr marL="285750" indent="-285750" algn="l">
              <a:buClr>
                <a:schemeClr val="accent1">
                  <a:lumMod val="75000"/>
                </a:schemeClr>
              </a:buClr>
              <a:buFont typeface="Arial" panose="020B0604020202020204" pitchFamily="34" charset="0"/>
              <a:buChar char="•"/>
            </a:pPr>
            <a:r>
              <a:rPr lang="en-US" sz="1600" i="0" dirty="0">
                <a:solidFill>
                  <a:srgbClr val="000000"/>
                </a:solidFill>
                <a:effectLst/>
                <a:latin typeface="Arial" panose="020B0604020202020204" pitchFamily="34" charset="0"/>
                <a:cs typeface="Arial" panose="020B0604020202020204" pitchFamily="34" charset="0"/>
              </a:rPr>
              <a:t>The chances of customer activation and retention is higher in these platforms.</a:t>
            </a:r>
          </a:p>
          <a:p>
            <a:pPr marL="285750" indent="-285750" algn="l">
              <a:buClr>
                <a:schemeClr val="accent1">
                  <a:lumMod val="75000"/>
                </a:schemeClr>
              </a:buClr>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M</a:t>
            </a:r>
            <a:r>
              <a:rPr lang="en-US" sz="1600" i="0" dirty="0">
                <a:solidFill>
                  <a:srgbClr val="000000"/>
                </a:solidFill>
                <a:effectLst/>
                <a:latin typeface="Arial" panose="020B0604020202020204" pitchFamily="34" charset="0"/>
                <a:cs typeface="Arial" panose="020B0604020202020204" pitchFamily="34" charset="0"/>
              </a:rPr>
              <a:t>eanwhile the others have very lower chances of customer activation and higher chances of existing customers leaving based on the rating of their site.</a:t>
            </a:r>
          </a:p>
        </p:txBody>
      </p:sp>
    </p:spTree>
    <p:extLst>
      <p:ext uri="{BB962C8B-B14F-4D97-AF65-F5344CB8AC3E}">
        <p14:creationId xmlns:p14="http://schemas.microsoft.com/office/powerpoint/2010/main" val="110962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514A479-A86C-45DA-AA53-C390B60677B1}"/>
              </a:ext>
            </a:extLst>
          </p:cNvPr>
          <p:cNvPicPr>
            <a:picLocks noGrp="1" noChangeAspect="1"/>
          </p:cNvPicPr>
          <p:nvPr>
            <p:ph idx="1"/>
          </p:nvPr>
        </p:nvPicPr>
        <p:blipFill>
          <a:blip r:embed="rId2"/>
          <a:stretch>
            <a:fillRect/>
          </a:stretch>
        </p:blipFill>
        <p:spPr>
          <a:xfrm>
            <a:off x="5015357" y="3249514"/>
            <a:ext cx="4998078" cy="3636168"/>
          </a:xfrm>
        </p:spPr>
      </p:pic>
      <p:pic>
        <p:nvPicPr>
          <p:cNvPr id="5" name="Picture 4">
            <a:extLst>
              <a:ext uri="{FF2B5EF4-FFF2-40B4-BE49-F238E27FC236}">
                <a16:creationId xmlns:a16="http://schemas.microsoft.com/office/drawing/2014/main" id="{DA76A042-6536-44CA-AF4A-71228CD86DAE}"/>
              </a:ext>
            </a:extLst>
          </p:cNvPr>
          <p:cNvPicPr>
            <a:picLocks noChangeAspect="1"/>
          </p:cNvPicPr>
          <p:nvPr/>
        </p:nvPicPr>
        <p:blipFill>
          <a:blip r:embed="rId3"/>
          <a:stretch>
            <a:fillRect/>
          </a:stretch>
        </p:blipFill>
        <p:spPr>
          <a:xfrm>
            <a:off x="320052" y="43342"/>
            <a:ext cx="4695305" cy="3463338"/>
          </a:xfrm>
          <a:prstGeom prst="rect">
            <a:avLst/>
          </a:prstGeom>
        </p:spPr>
      </p:pic>
      <p:sp>
        <p:nvSpPr>
          <p:cNvPr id="8" name="TextBox 7">
            <a:extLst>
              <a:ext uri="{FF2B5EF4-FFF2-40B4-BE49-F238E27FC236}">
                <a16:creationId xmlns:a16="http://schemas.microsoft.com/office/drawing/2014/main" id="{5CA7AD92-55F3-48CA-81F7-C06E11F80B84}"/>
              </a:ext>
            </a:extLst>
          </p:cNvPr>
          <p:cNvSpPr txBox="1"/>
          <p:nvPr/>
        </p:nvSpPr>
        <p:spPr>
          <a:xfrm>
            <a:off x="5015357" y="319596"/>
            <a:ext cx="4528138" cy="2893100"/>
          </a:xfrm>
          <a:prstGeom prst="rect">
            <a:avLst/>
          </a:prstGeom>
          <a:noFill/>
        </p:spPr>
        <p:txBody>
          <a:bodyPr wrap="square" rtlCol="0">
            <a:spAutoFit/>
          </a:bodyPr>
          <a:lstStyle/>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S</a:t>
            </a:r>
            <a:r>
              <a:rPr lang="en-US" sz="1300" i="0" dirty="0">
                <a:solidFill>
                  <a:srgbClr val="000000"/>
                </a:solidFill>
                <a:effectLst/>
                <a:latin typeface="Arial" panose="020B0604020202020204" pitchFamily="34" charset="0"/>
                <a:cs typeface="Arial" panose="020B0604020202020204" pitchFamily="34" charset="0"/>
              </a:rPr>
              <a:t>ervice Rating is an imp factor for customer activation and retention</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rating, the better the chances of retaining an existing user and grabbing the attention for new potential users</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with an outstanding rating 4/5</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Flipkart next in line having rating 3/5</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he chances of customer activation and retention is higher in these platforms.</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eanwhile the others have very lower chances of customer activation and higher chances of existing customers leaving based on the rating of their service. In specific </a:t>
            </a:r>
            <a:r>
              <a:rPr lang="en-US" sz="1300" dirty="0">
                <a:solidFill>
                  <a:srgbClr val="000000"/>
                </a:solidFill>
                <a:latin typeface="Arial" panose="020B0604020202020204" pitchFamily="34" charset="0"/>
                <a:cs typeface="Arial" panose="020B0604020202020204" pitchFamily="34" charset="0"/>
              </a:rPr>
              <a:t>P</a:t>
            </a:r>
            <a:r>
              <a:rPr lang="en-US" sz="1300" i="0" dirty="0">
                <a:solidFill>
                  <a:srgbClr val="000000"/>
                </a:solidFill>
                <a:effectLst/>
                <a:latin typeface="Arial" panose="020B0604020202020204" pitchFamily="34" charset="0"/>
                <a:cs typeface="Arial" panose="020B0604020202020204" pitchFamily="34" charset="0"/>
              </a:rPr>
              <a:t>aytm is most likely to loose its existing customers</a:t>
            </a:r>
          </a:p>
        </p:txBody>
      </p:sp>
      <p:sp>
        <p:nvSpPr>
          <p:cNvPr id="9" name="TextBox 8">
            <a:extLst>
              <a:ext uri="{FF2B5EF4-FFF2-40B4-BE49-F238E27FC236}">
                <a16:creationId xmlns:a16="http://schemas.microsoft.com/office/drawing/2014/main" id="{7AD7E686-5BB0-4316-9392-2831D472AEA7}"/>
              </a:ext>
            </a:extLst>
          </p:cNvPr>
          <p:cNvSpPr txBox="1"/>
          <p:nvPr/>
        </p:nvSpPr>
        <p:spPr>
          <a:xfrm>
            <a:off x="320052" y="3524435"/>
            <a:ext cx="4575948" cy="3293209"/>
          </a:xfrm>
          <a:prstGeom prst="rect">
            <a:avLst/>
          </a:prstGeom>
          <a:noFill/>
        </p:spPr>
        <p:txBody>
          <a:bodyPr wrap="square" rtlCol="0">
            <a:spAutoFit/>
          </a:bodyPr>
          <a:lstStyle/>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Customer Rating is an imp factor for customer activation and retention.</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It represents customer satisfaction of our platform, the higher the rating the more customers satisfied</a:t>
            </a:r>
            <a:r>
              <a:rPr lang="en-US" sz="1300" dirty="0">
                <a:solidFill>
                  <a:srgbClr val="000000"/>
                </a:solidFill>
                <a:latin typeface="Arial" panose="020B0604020202020204" pitchFamily="34" charset="0"/>
                <a:cs typeface="Arial" panose="020B0604020202020204" pitchFamily="34" charset="0"/>
              </a:rPr>
              <a:t>, hence </a:t>
            </a:r>
            <a:r>
              <a:rPr lang="en-US" sz="1300" i="0" dirty="0">
                <a:solidFill>
                  <a:srgbClr val="000000"/>
                </a:solidFill>
                <a:effectLst/>
                <a:latin typeface="Arial" panose="020B0604020202020204" pitchFamily="34" charset="0"/>
                <a:cs typeface="Arial" panose="020B0604020202020204" pitchFamily="34" charset="0"/>
              </a:rPr>
              <a:t>retention and activation rate will see an increase in numbers</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rating, the better the chances of retaining an existing user and grabbing the attention for new potential users</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&amp; Flipkart with a good rating 4/5</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chances of customer activation and retention is higher in these platforms.</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meanwhile the others have very lower chances of customer activation and retention, higher chances of existing customers leaving based on the rating of their customers.</a:t>
            </a:r>
          </a:p>
        </p:txBody>
      </p:sp>
    </p:spTree>
    <p:extLst>
      <p:ext uri="{BB962C8B-B14F-4D97-AF65-F5344CB8AC3E}">
        <p14:creationId xmlns:p14="http://schemas.microsoft.com/office/powerpoint/2010/main" val="87693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C0F38-6626-47CF-AD15-319F515344E5}"/>
              </a:ext>
            </a:extLst>
          </p:cNvPr>
          <p:cNvPicPr>
            <a:picLocks noChangeAspect="1"/>
          </p:cNvPicPr>
          <p:nvPr/>
        </p:nvPicPr>
        <p:blipFill>
          <a:blip r:embed="rId2"/>
          <a:stretch>
            <a:fillRect/>
          </a:stretch>
        </p:blipFill>
        <p:spPr>
          <a:xfrm>
            <a:off x="110639" y="52419"/>
            <a:ext cx="3600227" cy="3587088"/>
          </a:xfrm>
          <a:prstGeom prst="rect">
            <a:avLst/>
          </a:prstGeom>
        </p:spPr>
      </p:pic>
      <p:pic>
        <p:nvPicPr>
          <p:cNvPr id="7" name="Picture 6">
            <a:extLst>
              <a:ext uri="{FF2B5EF4-FFF2-40B4-BE49-F238E27FC236}">
                <a16:creationId xmlns:a16="http://schemas.microsoft.com/office/drawing/2014/main" id="{974DE862-E585-4FD0-A7AB-866856DAA5EA}"/>
              </a:ext>
            </a:extLst>
          </p:cNvPr>
          <p:cNvPicPr>
            <a:picLocks noChangeAspect="1"/>
          </p:cNvPicPr>
          <p:nvPr/>
        </p:nvPicPr>
        <p:blipFill>
          <a:blip r:embed="rId3"/>
          <a:stretch>
            <a:fillRect/>
          </a:stretch>
        </p:blipFill>
        <p:spPr>
          <a:xfrm>
            <a:off x="5619565" y="3225232"/>
            <a:ext cx="3774819" cy="3637802"/>
          </a:xfrm>
          <a:prstGeom prst="rect">
            <a:avLst/>
          </a:prstGeom>
        </p:spPr>
      </p:pic>
      <p:sp>
        <p:nvSpPr>
          <p:cNvPr id="8" name="TextBox 7">
            <a:extLst>
              <a:ext uri="{FF2B5EF4-FFF2-40B4-BE49-F238E27FC236}">
                <a16:creationId xmlns:a16="http://schemas.microsoft.com/office/drawing/2014/main" id="{9FAF56B4-4F04-4915-9641-1525656C718C}"/>
              </a:ext>
            </a:extLst>
          </p:cNvPr>
          <p:cNvSpPr txBox="1"/>
          <p:nvPr/>
        </p:nvSpPr>
        <p:spPr>
          <a:xfrm>
            <a:off x="3826276" y="213064"/>
            <a:ext cx="5468644" cy="3093154"/>
          </a:xfrm>
          <a:prstGeom prst="rect">
            <a:avLst/>
          </a:prstGeom>
          <a:noFill/>
        </p:spPr>
        <p:txBody>
          <a:bodyPr wrap="square" rtlCol="0">
            <a:spAutoFit/>
          </a:bodyPr>
          <a:lstStyle/>
          <a:p>
            <a:pPr marL="285750" indent="-285750" algn="l">
              <a:buFont typeface="Arial" panose="020B0604020202020204" pitchFamily="34" charset="0"/>
              <a:buChar char="•"/>
            </a:pPr>
            <a:r>
              <a:rPr lang="en-US" sz="1300" i="0" dirty="0" err="1">
                <a:solidFill>
                  <a:srgbClr val="000000"/>
                </a:solidFill>
                <a:effectLst/>
                <a:latin typeface="Arial" panose="020B0604020202020204" pitchFamily="34" charset="0"/>
                <a:cs typeface="Arial" panose="020B0604020202020204" pitchFamily="34" charset="0"/>
              </a:rPr>
              <a:t>Perceived_Risk</a:t>
            </a:r>
            <a:r>
              <a:rPr lang="en-US" sz="1300" i="0" dirty="0">
                <a:solidFill>
                  <a:srgbClr val="000000"/>
                </a:solidFill>
                <a:effectLst/>
                <a:latin typeface="Arial" panose="020B0604020202020204" pitchFamily="34" charset="0"/>
                <a:cs typeface="Arial" panose="020B0604020202020204" pitchFamily="34" charset="0"/>
              </a:rPr>
              <a:t>% is an imp factor for customer activation and retention</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The higher the risk%, the lower the chances of retaining an existing user and grabbing the attention for new potential users.</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I</a:t>
            </a:r>
            <a:r>
              <a:rPr lang="en-US" sz="1300" i="0" dirty="0">
                <a:solidFill>
                  <a:srgbClr val="000000"/>
                </a:solidFill>
                <a:effectLst/>
                <a:latin typeface="Arial" panose="020B0604020202020204" pitchFamily="34" charset="0"/>
                <a:cs typeface="Arial" panose="020B0604020202020204" pitchFamily="34" charset="0"/>
              </a:rPr>
              <a:t>f the risk% is of very value platform can start loose existing customers</a:t>
            </a: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Flipkart has the lowest risk% among all of the platforms.</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 being the second lowest and amazon third lowest.</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yntra and amazon have almost similar risk%</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he chances of customer activation and retention is higher in these platforms.</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eanwhile the others have very lower chances of customer activation and retention, higher chances of existing customers leaving based on the risk%.</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03C3150-013B-4204-9970-F4736C2FC0DA}"/>
              </a:ext>
            </a:extLst>
          </p:cNvPr>
          <p:cNvSpPr txBox="1"/>
          <p:nvPr/>
        </p:nvSpPr>
        <p:spPr>
          <a:xfrm>
            <a:off x="523783" y="3682611"/>
            <a:ext cx="5184559" cy="2292935"/>
          </a:xfrm>
          <a:prstGeom prst="rect">
            <a:avLst/>
          </a:prstGeom>
          <a:noFill/>
        </p:spPr>
        <p:txBody>
          <a:bodyPr wrap="square" rtlCol="0">
            <a:spAutoFit/>
          </a:bodyPr>
          <a:lstStyle/>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Amazon has highest used and recommended customers</a:t>
            </a:r>
            <a:r>
              <a:rPr lang="en-US" sz="1300" i="0" dirty="0">
                <a:solidFill>
                  <a:srgbClr val="296EAA"/>
                </a:solidFill>
                <a:effectLst/>
                <a:latin typeface="Arial" panose="020B0604020202020204" pitchFamily="34" charset="0"/>
                <a:cs typeface="Arial" panose="020B0604020202020204" pitchFamily="34" charset="0"/>
              </a:rPr>
              <a:t>.</a:t>
            </a:r>
            <a:endParaRPr lang="en-US" sz="1300" i="0" dirty="0">
              <a:solidFill>
                <a:srgbClr val="000000"/>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300" i="0" dirty="0">
                <a:solidFill>
                  <a:srgbClr val="000000"/>
                </a:solidFill>
                <a:effectLst/>
                <a:latin typeface="Arial" panose="020B0604020202020204" pitchFamily="34" charset="0"/>
                <a:cs typeface="Arial" panose="020B0604020202020204" pitchFamily="34" charset="0"/>
              </a:rPr>
              <a:t>Flipkart being next in line with high user% and recommendation%</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T</a:t>
            </a:r>
            <a:r>
              <a:rPr lang="en-US" sz="1300" i="0" dirty="0">
                <a:solidFill>
                  <a:srgbClr val="000000"/>
                </a:solidFill>
                <a:effectLst/>
                <a:latin typeface="Arial" panose="020B0604020202020204" pitchFamily="34" charset="0"/>
                <a:cs typeface="Arial" panose="020B0604020202020204" pitchFamily="34" charset="0"/>
              </a:rPr>
              <a:t>he chances of customer activation and retention is higher in these platforms.</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M</a:t>
            </a:r>
            <a:r>
              <a:rPr lang="en-US" sz="1300" i="0" dirty="0">
                <a:solidFill>
                  <a:srgbClr val="000000"/>
                </a:solidFill>
                <a:effectLst/>
                <a:latin typeface="Arial" panose="020B0604020202020204" pitchFamily="34" charset="0"/>
                <a:cs typeface="Arial" panose="020B0604020202020204" pitchFamily="34" charset="0"/>
              </a:rPr>
              <a:t>eanwhile the others have very lower chances of customer activation and retention, higher chances of existing customers leaving based on the recommended%.</a:t>
            </a:r>
          </a:p>
          <a:p>
            <a:pPr marL="285750" indent="-285750" algn="l">
              <a:buFont typeface="Arial" panose="020B0604020202020204" pitchFamily="34" charset="0"/>
              <a:buChar char="•"/>
            </a:pPr>
            <a:r>
              <a:rPr lang="en-US" sz="1300" dirty="0">
                <a:solidFill>
                  <a:srgbClr val="000000"/>
                </a:solidFill>
                <a:latin typeface="Arial" panose="020B0604020202020204" pitchFamily="34" charset="0"/>
                <a:cs typeface="Arial" panose="020B0604020202020204" pitchFamily="34" charset="0"/>
              </a:rPr>
              <a:t>R</a:t>
            </a:r>
            <a:r>
              <a:rPr lang="en-US" sz="1300" i="0" dirty="0">
                <a:solidFill>
                  <a:srgbClr val="000000"/>
                </a:solidFill>
                <a:effectLst/>
                <a:latin typeface="Arial" panose="020B0604020202020204" pitchFamily="34" charset="0"/>
                <a:cs typeface="Arial" panose="020B0604020202020204" pitchFamily="34" charset="0"/>
              </a:rPr>
              <a:t>ecommendation% is a sign of users interest in this platform, the higher, the more activation and retention</a:t>
            </a:r>
          </a:p>
          <a:p>
            <a:pPr marL="285750" indent="-285750">
              <a:buFont typeface="Arial" panose="020B0604020202020204" pitchFamily="34" charset="0"/>
              <a:buChar char="•"/>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55189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417</TotalTime>
  <Words>2354</Words>
  <Application>Microsoft Office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Times New Roman</vt:lpstr>
      <vt:lpstr>Trebuchet MS</vt:lpstr>
      <vt:lpstr>Wingdings 3</vt:lpstr>
      <vt:lpstr>Facet</vt:lpstr>
      <vt:lpstr>PowerPoint Presentation</vt:lpstr>
      <vt:lpstr>Table of Content</vt:lpstr>
      <vt:lpstr>Definition</vt:lpstr>
      <vt:lpstr>Problem Definition</vt:lpstr>
      <vt:lpstr>Data Sources</vt:lpstr>
      <vt:lpstr>Data Processing</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Junaid Shaikh</dc:creator>
  <cp:lastModifiedBy>Junaid Shaikh</cp:lastModifiedBy>
  <cp:revision>2</cp:revision>
  <dcterms:created xsi:type="dcterms:W3CDTF">2021-09-11T19:03:27Z</dcterms:created>
  <dcterms:modified xsi:type="dcterms:W3CDTF">2021-09-12T20:26:34Z</dcterms:modified>
</cp:coreProperties>
</file>