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CDA8-FE6F-4782-8129-AA59BEF59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1ADB6-A9A6-42F1-AD1E-BCAAA40A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7E2C-2B9C-4C70-85A3-F8C9B8ED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66DE-D6DB-4367-B391-D88D3718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9D21-2D13-4277-A80D-0261EA4C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2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188C-2C26-4464-B406-FF48EDC2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3508-5962-457F-A442-05BEBD16A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842-16DA-46E2-A784-7A6AB0A7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A1C4-B959-4807-AA7F-46535781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CC8C-6D49-48C8-932A-9B6F1B15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662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24B4D-500F-46E9-A405-6E4482431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F7C0B-9058-44ED-BD20-370028689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FB83-A7F3-49E7-ACD6-A4ED8F1E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EE95-D665-416F-A4DD-35D8284D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2153-0616-4EB3-932F-D95CDB93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05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36DE-3211-4077-A2DD-47B476D1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05E0-DEA6-4621-8BDD-7AB63956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E672-07EE-4F14-9CD3-3B4B125C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C9C5-6E93-43FB-8D82-AE7B8EE5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A5D0-1C80-4937-8700-35319616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81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D1FD-0A69-4249-89EB-7A3D0975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BE575-6249-41F6-97B0-A0305BD2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D787-CAF2-434D-BB3C-FFDFC273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C8FB-93AB-45E5-ABEF-3350273F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431C-5191-40B0-9583-DB872EB5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56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B6B8-B838-41CA-8B53-75801150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193E-E68A-4F00-B546-90AC98A6E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A9EEA-2D49-4135-86F0-FD2A34E0F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9D3E7-A86C-4154-AFBA-E6491312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4EBA-AEA0-4AB4-994D-DBAF9BA5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D37FC-113A-4468-AD7A-6E9D6482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08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9352-3A16-434E-A263-F27F2759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EB0D7-7B88-484B-833C-1A2B4EE0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8200-FBC4-4636-BB4F-A7DA4149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831A2-8327-46E5-A651-A6C2965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426F7-69B0-4383-81EE-F2380AC95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FB2C1-55D0-46A5-9FAD-72435953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6AF23-502E-4F82-A3A1-26E3E2B9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35AE6-A555-4ED7-8DAB-08589F3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92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3CBB-FDF1-44B1-B3EC-C3FCB548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C6F7D-58D5-463F-A8D4-B5919D22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A5A40-9F54-43E7-B3CB-0DA25715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A87BA-2CA8-4D80-AD5A-D62C17F1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762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40E3-9775-448B-B7C3-61950C17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8D04B-1EE3-4733-AEC6-3CAB2183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0C00-41D0-48B0-A833-F4B0A580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1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E5DF-3A48-45EC-B2F0-F572896A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CF6B-C1E8-435D-A1E8-AC0637AB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2BE10-6A6D-428D-A36B-ADF95C6E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1064-AA38-4137-B874-8A0AA939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545F-FDA7-4AF2-A241-9C0CE990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6B378-69BD-47DC-8D25-DB1C391F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21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8227-0F63-4476-8E50-0037C53A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35906-59C8-4E69-A280-EEA55359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E44F-5640-4A98-BA18-2F43C461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364D6-9044-4CE1-B779-06304AF6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5791-C060-487D-A046-BAA28F52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1A8FF-B02D-4510-8AA2-A0E4F701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98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79976-9E73-48BB-AF24-AF9EB3B5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7862-1E72-421E-B148-45C3E4EE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B4B-429E-48E7-9B5C-ED5649EA1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D2F1-87E8-4DF8-B809-A4FA94A2E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8AD8-03DD-4E2E-87DE-1FE3AF830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4752C5-C9AE-46A1-A117-F1B148BB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08"/>
            <a:ext cx="9144000" cy="6895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79180"/>
            <a:ext cx="8207375" cy="10826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dirty="0"/>
              <a:t>Flight Price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943600"/>
            <a:ext cx="8212138" cy="1752600"/>
          </a:xfrm>
        </p:spPr>
        <p:txBody>
          <a:bodyPr/>
          <a:lstStyle/>
          <a:p>
            <a:r>
              <a:rPr lang="en-US" dirty="0"/>
              <a:t>Submitted by:</a:t>
            </a:r>
          </a:p>
          <a:p>
            <a:r>
              <a:rPr lang="en-IN" altLang="en-US" dirty="0"/>
              <a:t>Junaid Shaikh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23" y="-557458"/>
            <a:ext cx="2337177" cy="2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200" dirty="0"/>
              <a:t>Next we have introduced two more columns as “</a:t>
            </a:r>
            <a:r>
              <a:rPr lang="en-US" sz="2200" dirty="0" err="1"/>
              <a:t>Number_of_days</a:t>
            </a:r>
            <a:r>
              <a:rPr lang="en-US" sz="2200" dirty="0"/>
              <a:t>” giving the ticket price number of days before the flight service and “</a:t>
            </a:r>
            <a:r>
              <a:rPr lang="en-US" sz="2200" dirty="0" err="1"/>
              <a:t>Total_duration</a:t>
            </a:r>
            <a:r>
              <a:rPr lang="en-US" sz="2200" dirty="0"/>
              <a:t>” giving total time of service.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506" t="31055" r="40545" b="23921"/>
          <a:stretch>
            <a:fillRect/>
          </a:stretch>
        </p:blipFill>
        <p:spPr bwMode="auto">
          <a:xfrm>
            <a:off x="1219200" y="1752600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Encoding variables with object data type: We have encoded “Stops” manually and used </a:t>
            </a:r>
            <a:r>
              <a:rPr lang="en-US" sz="2200" dirty="0" err="1"/>
              <a:t>LabelEncoder</a:t>
            </a:r>
            <a:r>
              <a:rPr lang="en-US" sz="2200" dirty="0"/>
              <a:t> for other variables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24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We also observed outliers and </a:t>
            </a:r>
            <a:r>
              <a:rPr lang="en-US" sz="2200" dirty="0" err="1"/>
              <a:t>skewness</a:t>
            </a:r>
            <a:r>
              <a:rPr lang="en-US" sz="2200" dirty="0"/>
              <a:t> in data for which we used z-score method and log transformation to deal with it. In this process we faces a data loss of 2.5%.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988" t="55208" r="24249" b="18750"/>
          <a:stretch>
            <a:fillRect/>
          </a:stretch>
        </p:blipFill>
        <p:spPr bwMode="auto">
          <a:xfrm>
            <a:off x="292608" y="1828800"/>
            <a:ext cx="854659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our Data ready for model Building phase we will first separate target variable from other features. Then use </a:t>
            </a:r>
            <a:r>
              <a:rPr lang="en-US" sz="2400" dirty="0" err="1"/>
              <a:t>StandardScaler</a:t>
            </a:r>
            <a:r>
              <a:rPr lang="en-US" sz="2400" dirty="0"/>
              <a:t> to scale data and use </a:t>
            </a:r>
            <a:r>
              <a:rPr lang="en-US" sz="2400" dirty="0" err="1"/>
              <a:t>train_test_split</a:t>
            </a:r>
            <a:r>
              <a:rPr lang="en-US" sz="2400" dirty="0"/>
              <a:t> to split data into train and test to make it ready for model.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train_test_split</a:t>
            </a:r>
            <a:r>
              <a:rPr lang="en-US" sz="2400" dirty="0"/>
              <a:t> we found the best random state by running a loop on linear regression and checking for best accuracy.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Algorithms used are:</a:t>
            </a:r>
          </a:p>
          <a:p>
            <a:pPr>
              <a:buNone/>
            </a:pPr>
            <a:endParaRPr lang="en-US" sz="1200" dirty="0"/>
          </a:p>
          <a:p>
            <a:pPr lvl="0"/>
            <a:r>
              <a:rPr lang="en-US" sz="2800" dirty="0"/>
              <a:t>Linear Regression</a:t>
            </a:r>
          </a:p>
          <a:p>
            <a:pPr lvl="0"/>
            <a:r>
              <a:rPr lang="en-US" sz="2800" dirty="0"/>
              <a:t>Decision Tree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KNN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Random Forest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Gradient Boosting </a:t>
            </a:r>
            <a:r>
              <a:rPr lang="en-US" sz="2800" dirty="0" err="1"/>
              <a:t>Regressor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26" t="20833" r="31479" b="12500"/>
          <a:stretch>
            <a:fillRect/>
          </a:stretch>
        </p:blipFill>
        <p:spPr bwMode="auto">
          <a:xfrm>
            <a:off x="533400" y="228600"/>
            <a:ext cx="7772400" cy="6460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426" t="23958" r="35578" b="15625"/>
          <a:stretch>
            <a:fillRect/>
          </a:stretch>
        </p:blipFill>
        <p:spPr bwMode="auto">
          <a:xfrm>
            <a:off x="381000" y="380999"/>
            <a:ext cx="7543800" cy="6250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012" t="35417" r="33821" b="23958"/>
          <a:stretch>
            <a:fillRect/>
          </a:stretch>
        </p:blipFill>
        <p:spPr bwMode="auto">
          <a:xfrm>
            <a:off x="762000" y="1066800"/>
            <a:ext cx="77724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    After running the loop we get a </a:t>
            </a:r>
            <a:r>
              <a:rPr lang="en-US" sz="2400" dirty="0" err="1"/>
              <a:t>dataframe</a:t>
            </a:r>
            <a:r>
              <a:rPr lang="en-US" sz="2400" dirty="0"/>
              <a:t> showing each model and scores obtained from it.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Looking the various metrics we conclude “</a:t>
            </a:r>
            <a:r>
              <a:rPr lang="en-US" sz="2400" b="1" dirty="0"/>
              <a:t>Random Forest Model</a:t>
            </a:r>
            <a:r>
              <a:rPr lang="en-US" sz="2400" dirty="0"/>
              <a:t>” as our best model and hence we will now tune our model.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987" t="46154" r="43910" b="33333"/>
          <a:stretch>
            <a:fillRect/>
          </a:stretch>
        </p:blipFill>
        <p:spPr bwMode="auto">
          <a:xfrm>
            <a:off x="990600" y="2590800"/>
            <a:ext cx="624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5769" t="27083" r="20937" b="17708"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r>
              <a:rPr lang="en-US" sz="6200" dirty="0"/>
              <a:t>First, we collected data on flight ticket prices from “yatra.com”, it was done by using Web scraping. The framework used for web scraping was Selenium. </a:t>
            </a:r>
          </a:p>
          <a:p>
            <a:endParaRPr lang="en-US" sz="6200" dirty="0"/>
          </a:p>
          <a:p>
            <a:r>
              <a:rPr lang="en-US" sz="6200" dirty="0"/>
              <a:t>Then the scrapped data was saved in a </a:t>
            </a:r>
            <a:r>
              <a:rPr lang="en-US" sz="6200" dirty="0" err="1"/>
              <a:t>csv</a:t>
            </a:r>
            <a:r>
              <a:rPr lang="en-US" sz="6200" dirty="0"/>
              <a:t> file to use it for modeling purpose.</a:t>
            </a:r>
          </a:p>
          <a:p>
            <a:endParaRPr lang="en-US" sz="6200" dirty="0"/>
          </a:p>
          <a:p>
            <a:r>
              <a:rPr lang="en-US" sz="6200" dirty="0"/>
              <a:t>From the extensive EDA performed in this project we observed: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 Flights from Bangalore and Jammu have higher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Flights with longer route i.e. high number of stops have high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Also, prices of flight in next month are high as compared to those in coming months.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From the given data we can also conclude that </a:t>
            </a:r>
            <a:r>
              <a:rPr lang="en-US" sz="6200" dirty="0" err="1"/>
              <a:t>AirIndia</a:t>
            </a:r>
            <a:r>
              <a:rPr lang="en-US" sz="6200" dirty="0"/>
              <a:t> and </a:t>
            </a:r>
            <a:r>
              <a:rPr lang="en-US" sz="6200" dirty="0" err="1"/>
              <a:t>vistara</a:t>
            </a:r>
            <a:r>
              <a:rPr lang="en-US" sz="6200" dirty="0"/>
              <a:t> flights are expensive as compared to other flights.</a:t>
            </a:r>
          </a:p>
          <a:p>
            <a:pPr marL="514350" indent="-514350">
              <a:buNone/>
            </a:pPr>
            <a:endParaRPr lang="en-US" sz="6200" dirty="0"/>
          </a:p>
          <a:p>
            <a:r>
              <a:rPr lang="en-US" sz="6200" dirty="0"/>
              <a:t>The model build after hyper-parametric tuning gives an accuracy for 84.53%</a:t>
            </a:r>
          </a:p>
          <a:p>
            <a:endParaRPr lang="en-US" sz="6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Anyone who has booked a flight ticket knows how unexpectedly the prices vary. The cheapest available ticket on a given flight gets more and less expensive over time</a:t>
            </a:r>
          </a:p>
          <a:p>
            <a:endParaRPr lang="en-US" dirty="0"/>
          </a:p>
          <a:p>
            <a:r>
              <a:rPr lang="en-US" dirty="0"/>
              <a:t>In first phase we have to collect data of flights ticket from online websites. Here data is collected from “www.yatra.com” website using Selenium technique.</a:t>
            </a:r>
          </a:p>
          <a:p>
            <a:endParaRPr lang="en-US" dirty="0"/>
          </a:p>
          <a:p>
            <a:r>
              <a:rPr lang="en-US" dirty="0"/>
              <a:t>Our goal is to build a regression model to predict price of flight ticket.</a:t>
            </a:r>
          </a:p>
          <a:p>
            <a:endParaRPr lang="en-US" dirty="0"/>
          </a:p>
          <a:p>
            <a:r>
              <a:rPr lang="en-US" dirty="0"/>
              <a:t>We have also performed the EDA to gain insights of the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endParaRPr lang="en-US" dirty="0"/>
          </a:p>
          <a:p>
            <a:r>
              <a:rPr lang="en-US" dirty="0"/>
              <a:t>Since the data keeps changing we cannot fully rely on this project in the distant future we need to update it with </a:t>
            </a:r>
            <a:r>
              <a:rPr lang="en-US" dirty="0" err="1"/>
              <a:t>updation</a:t>
            </a:r>
            <a:r>
              <a:rPr lang="en-US" dirty="0"/>
              <a:t> in data</a:t>
            </a:r>
          </a:p>
          <a:p>
            <a:endParaRPr lang="en-US" dirty="0"/>
          </a:p>
          <a:p>
            <a:r>
              <a:rPr lang="en-US" dirty="0"/>
              <a:t>. Also the scrapping of data took a lot of time as there was no such detail mentioned on fetching data. Random sources and destinations are used to pick up data.</a:t>
            </a:r>
          </a:p>
          <a:p>
            <a:endParaRPr lang="en-US" dirty="0"/>
          </a:p>
          <a:p>
            <a:r>
              <a:rPr lang="en-US" dirty="0"/>
              <a:t>This project is done with limited resources and can be made more efficient in future..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8100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lin Sans FB Demi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/>
              <a:t> Features</a:t>
            </a:r>
            <a:r>
              <a:rPr lang="en-US" sz="4200" dirty="0"/>
              <a:t>: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Name</a:t>
            </a:r>
            <a:r>
              <a:rPr lang="en-US" sz="4200" dirty="0"/>
              <a:t>: name of Airline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Date</a:t>
            </a:r>
            <a:r>
              <a:rPr lang="en-US" sz="4200" dirty="0"/>
              <a:t>: date of journey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Departure:</a:t>
            </a:r>
            <a:r>
              <a:rPr lang="en-US" sz="4200" dirty="0"/>
              <a:t> time of departure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Arrival:</a:t>
            </a:r>
            <a:r>
              <a:rPr lang="en-US" sz="4200" dirty="0"/>
              <a:t> time of arrival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Source:</a:t>
            </a:r>
            <a:r>
              <a:rPr lang="en-US" sz="4200" dirty="0"/>
              <a:t> the source from which service begins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Destination</a:t>
            </a:r>
            <a:r>
              <a:rPr lang="en-US" sz="4200" dirty="0"/>
              <a:t>: the destination where service ends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Stops:</a:t>
            </a:r>
            <a:r>
              <a:rPr lang="en-US" sz="4200" dirty="0"/>
              <a:t> total number of stops between source and destination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Duration</a:t>
            </a:r>
            <a:r>
              <a:rPr lang="en-US" sz="4200" dirty="0"/>
              <a:t>: total duration of flight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Price:</a:t>
            </a:r>
            <a:r>
              <a:rPr lang="en-US" sz="4200" dirty="0"/>
              <a:t> Price of flight ticket</a:t>
            </a:r>
          </a:p>
          <a:p>
            <a:pPr>
              <a:lnSpc>
                <a:spcPct val="170000"/>
              </a:lnSpc>
              <a:buNone/>
            </a:pPr>
            <a:r>
              <a:rPr lang="en-US" sz="4200" dirty="0"/>
              <a:t>The dataset has no null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6354" t="34375" r="43778" b="23958"/>
          <a:stretch>
            <a:fillRect/>
          </a:stretch>
        </p:blipFill>
        <p:spPr bwMode="auto">
          <a:xfrm>
            <a:off x="457200" y="1143000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5988" t="30208" r="43558" b="23958"/>
          <a:stretch>
            <a:fillRect/>
          </a:stretch>
        </p:blipFill>
        <p:spPr bwMode="auto">
          <a:xfrm>
            <a:off x="4350327" y="2743200"/>
            <a:ext cx="44126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6354" t="33333" r="33821" b="23958"/>
          <a:stretch>
            <a:fillRect/>
          </a:stretch>
        </p:blipFill>
        <p:spPr bwMode="auto">
          <a:xfrm>
            <a:off x="0" y="0"/>
            <a:ext cx="581350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26574" t="33333" r="35944" b="25000"/>
          <a:stretch>
            <a:fillRect/>
          </a:stretch>
        </p:blipFill>
        <p:spPr bwMode="auto">
          <a:xfrm>
            <a:off x="3657600" y="3581400"/>
            <a:ext cx="487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354" t="25000" r="44363" b="12500"/>
          <a:stretch>
            <a:fillRect/>
          </a:stretch>
        </p:blipFill>
        <p:spPr bwMode="auto">
          <a:xfrm>
            <a:off x="304800" y="762000"/>
            <a:ext cx="41148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l="26574" t="41667" r="50586" b="10417"/>
          <a:stretch>
            <a:fillRect/>
          </a:stretch>
        </p:blipFill>
        <p:spPr bwMode="auto">
          <a:xfrm>
            <a:off x="4648200" y="971061"/>
            <a:ext cx="3733800" cy="440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First we will clean price column by removing ‘,’ and changing it’s data type to ‘</a:t>
            </a:r>
            <a:r>
              <a:rPr lang="en-US" sz="2200" dirty="0" err="1"/>
              <a:t>int</a:t>
            </a:r>
            <a:r>
              <a:rPr lang="en-US" sz="2200" dirty="0"/>
              <a:t>’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0199" r="48558" b="16889"/>
          <a:stretch>
            <a:fillRect/>
          </a:stretch>
        </p:blipFill>
        <p:spPr bwMode="auto">
          <a:xfrm>
            <a:off x="838200" y="25908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200" dirty="0"/>
              <a:t>Next we have removed unnecessary columns and cleaned data in “Arrival”, “Departure”, “Duration” and “Date” and derived new features from each given feature. I have first formed a new data frame and then done all the processing.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026" t="30199" r="45148" b="5983"/>
          <a:stretch>
            <a:fillRect/>
          </a:stretch>
        </p:blipFill>
        <p:spPr bwMode="auto">
          <a:xfrm>
            <a:off x="381000" y="22098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346" t="31909" r="51153" b="17664"/>
          <a:stretch>
            <a:fillRect/>
          </a:stretch>
        </p:blipFill>
        <p:spPr bwMode="auto">
          <a:xfrm>
            <a:off x="4267200" y="2286000"/>
            <a:ext cx="464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After executing the above lines of code we will get 8 new columns </a:t>
            </a:r>
            <a:r>
              <a:rPr lang="en-US" sz="2200" dirty="0" err="1"/>
              <a:t>Dep_time_hours</a:t>
            </a:r>
            <a:r>
              <a:rPr lang="en-US" sz="2200" dirty="0"/>
              <a:t>, </a:t>
            </a:r>
            <a:r>
              <a:rPr lang="en-US" sz="2200" dirty="0" err="1"/>
              <a:t>Dep_time_min</a:t>
            </a:r>
            <a:r>
              <a:rPr lang="en-US" sz="2200" dirty="0"/>
              <a:t>,  </a:t>
            </a:r>
            <a:r>
              <a:rPr lang="en-US" sz="2200" dirty="0" err="1"/>
              <a:t>Duration_hours</a:t>
            </a:r>
            <a:r>
              <a:rPr lang="en-US" sz="2200" dirty="0"/>
              <a:t>, </a:t>
            </a:r>
            <a:r>
              <a:rPr lang="en-US" sz="2200" dirty="0" err="1"/>
              <a:t>Duration_min</a:t>
            </a:r>
            <a:r>
              <a:rPr lang="en-US" sz="2200" dirty="0"/>
              <a:t>, </a:t>
            </a:r>
            <a:r>
              <a:rPr lang="en-US" sz="2200" dirty="0" err="1"/>
              <a:t>Arrival_time_hours</a:t>
            </a:r>
            <a:r>
              <a:rPr lang="en-US" sz="2200" dirty="0"/>
              <a:t>, </a:t>
            </a:r>
            <a:r>
              <a:rPr lang="en-US" sz="2200" dirty="0" err="1"/>
              <a:t>Arrival_time_min</a:t>
            </a:r>
            <a:r>
              <a:rPr lang="en-US" sz="2200" dirty="0"/>
              <a:t>, day and month. Each feature now has integer data type. Since all the </a:t>
            </a:r>
            <a:r>
              <a:rPr lang="en-US" sz="2200" dirty="0" err="1"/>
              <a:t>usefull</a:t>
            </a:r>
            <a:r>
              <a:rPr lang="en-US" sz="2200" dirty="0"/>
              <a:t> information is now extracted we can drop previous columns.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7607" r="9936" b="31624"/>
          <a:stretch>
            <a:fillRect/>
          </a:stretch>
        </p:blipFill>
        <p:spPr bwMode="auto">
          <a:xfrm>
            <a:off x="685800" y="28956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811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Berlin Sans FB Demi</vt:lpstr>
      <vt:lpstr>Calibri</vt:lpstr>
      <vt:lpstr>Calibri Light</vt:lpstr>
      <vt:lpstr>Office Theme</vt:lpstr>
      <vt:lpstr>Flight Price Prediction Project</vt:lpstr>
      <vt:lpstr>Introduction</vt:lpstr>
      <vt:lpstr>Data Set Description</vt:lpstr>
      <vt:lpstr>Data Visualizations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PREPARING DATA FOR MODEL</vt:lpstr>
      <vt:lpstr>MODEL BUILDING AND EVALUATION</vt:lpstr>
      <vt:lpstr>PowerPoint Presentation</vt:lpstr>
      <vt:lpstr>PowerPoint Presentation</vt:lpstr>
      <vt:lpstr>PowerPoint Presentation</vt:lpstr>
      <vt:lpstr>Choosing Best Model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Junaid Shaikh</cp:lastModifiedBy>
  <cp:revision>23</cp:revision>
  <dcterms:created xsi:type="dcterms:W3CDTF">2006-08-16T00:00:00Z</dcterms:created>
  <dcterms:modified xsi:type="dcterms:W3CDTF">2021-11-28T19:03:56Z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416E01E41C2748D8A619F26189BA940A</vt:lpwstr>
  </property>
  <property fmtid="{D5CDD505-2E9C-101B-9397-08002B2CF9AE}" pid="3" name="KSOProductBuildVer">
    <vt:lpwstr>1033-11.2.0.10296</vt:lpwstr>
  </property>
</Properties>
</file>