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6" r:id="rId5"/>
    <p:sldId id="260" r:id="rId6"/>
    <p:sldId id="261" r:id="rId7"/>
    <p:sldId id="262" r:id="rId8"/>
    <p:sldId id="263" r:id="rId9"/>
    <p:sldId id="264" r:id="rId10"/>
    <p:sldId id="265" r:id="rId11"/>
    <p:sldId id="269" r:id="rId12"/>
    <p:sldId id="267" r:id="rId13"/>
    <p:sldId id="274" r:id="rId14"/>
    <p:sldId id="275" r:id="rId15"/>
    <p:sldId id="268" r:id="rId16"/>
    <p:sldId id="270" r:id="rId17"/>
    <p:sldId id="271" r:id="rId18"/>
    <p:sldId id="272" r:id="rId19"/>
    <p:sldId id="273" r:id="rId20"/>
    <p:sldId id="276"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B4FB1-2019-4A49-AFD2-43627FC7E6B7}"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20162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389305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3870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973204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5326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3262564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B4FB1-2019-4A49-AFD2-43627FC7E6B7}"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62533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B4FB1-2019-4A49-AFD2-43627FC7E6B7}"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171003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B4FB1-2019-4A49-AFD2-43627FC7E6B7}"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135272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208707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B4FB1-2019-4A49-AFD2-43627FC7E6B7}"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401308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B4FB1-2019-4A49-AFD2-43627FC7E6B7}"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194127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B4FB1-2019-4A49-AFD2-43627FC7E6B7}" type="datetimeFigureOut">
              <a:rPr lang="en-IN" smtClean="0"/>
              <a:t>12-11-2021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90908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B4FB1-2019-4A49-AFD2-43627FC7E6B7}" type="datetimeFigureOut">
              <a:rPr lang="en-IN" smtClean="0"/>
              <a:t>12-11-2021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105044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B4FB1-2019-4A49-AFD2-43627FC7E6B7}"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259992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B4FB1-2019-4A49-AFD2-43627FC7E6B7}"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407430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B4FB1-2019-4A49-AFD2-43627FC7E6B7}" type="datetimeFigureOut">
              <a:rPr lang="en-IN" smtClean="0"/>
              <a:t>12-11-2021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08EFD2-EE05-42F6-B6A6-0B007FA869F6}" type="slidenum">
              <a:rPr lang="en-IN" smtClean="0"/>
              <a:t>‹#›</a:t>
            </a:fld>
            <a:endParaRPr lang="en-IN"/>
          </a:p>
        </p:txBody>
      </p:sp>
    </p:spTree>
    <p:extLst>
      <p:ext uri="{BB962C8B-B14F-4D97-AF65-F5344CB8AC3E}">
        <p14:creationId xmlns:p14="http://schemas.microsoft.com/office/powerpoint/2010/main" val="3748524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243BD217-53E8-4B77-88BD-6B072998A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54"/>
            <a:ext cx="12192000" cy="6846093"/>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70EC015E-66EC-4334-B67B-1113D6DB238C}"/>
              </a:ext>
            </a:extLst>
          </p:cNvPr>
          <p:cNvSpPr>
            <a:spLocks noGrp="1"/>
          </p:cNvSpPr>
          <p:nvPr>
            <p:ph type="subTitle" idx="1"/>
          </p:nvPr>
        </p:nvSpPr>
        <p:spPr>
          <a:xfrm>
            <a:off x="3048000" y="5196284"/>
            <a:ext cx="9144000" cy="1655762"/>
          </a:xfrm>
        </p:spPr>
        <p:txBody>
          <a:bodyPr/>
          <a:lstStyle/>
          <a:p>
            <a:pPr algn="r"/>
            <a:r>
              <a:rPr lang="en-IN" dirty="0"/>
              <a:t>Used car Price Prediction</a:t>
            </a:r>
          </a:p>
          <a:p>
            <a:pPr algn="r"/>
            <a:r>
              <a:rPr lang="en-IN" dirty="0"/>
              <a:t>Presented By:</a:t>
            </a:r>
          </a:p>
          <a:p>
            <a:pPr algn="r"/>
            <a:r>
              <a:rPr lang="en-IN" dirty="0"/>
              <a:t>Junaid Shaikh</a:t>
            </a:r>
          </a:p>
        </p:txBody>
      </p:sp>
    </p:spTree>
    <p:extLst>
      <p:ext uri="{BB962C8B-B14F-4D97-AF65-F5344CB8AC3E}">
        <p14:creationId xmlns:p14="http://schemas.microsoft.com/office/powerpoint/2010/main" val="2854879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D111-FD81-49F5-9A1B-A237DDF8C7BA}"/>
              </a:ext>
            </a:extLst>
          </p:cNvPr>
          <p:cNvSpPr>
            <a:spLocks noGrp="1"/>
          </p:cNvSpPr>
          <p:nvPr>
            <p:ph type="title"/>
          </p:nvPr>
        </p:nvSpPr>
        <p:spPr>
          <a:xfrm>
            <a:off x="282887" y="156238"/>
            <a:ext cx="8596668" cy="1320800"/>
          </a:xfrm>
        </p:spPr>
        <p:txBody>
          <a:bodyPr>
            <a:normAutofit/>
          </a:bodyPr>
          <a:lstStyle/>
          <a:p>
            <a:r>
              <a:rPr lang="en-US" sz="1800" dirty="0"/>
              <a:t>Strip Plot of each column values w.r.t label column </a:t>
            </a:r>
            <a:endParaRPr lang="en-IN" sz="1800" dirty="0"/>
          </a:p>
        </p:txBody>
      </p:sp>
      <p:sp>
        <p:nvSpPr>
          <p:cNvPr id="3" name="Content Placeholder 2">
            <a:extLst>
              <a:ext uri="{FF2B5EF4-FFF2-40B4-BE49-F238E27FC236}">
                <a16:creationId xmlns:a16="http://schemas.microsoft.com/office/drawing/2014/main" id="{DCCA115E-6978-41AF-A2AF-DF544ECFAC63}"/>
              </a:ext>
            </a:extLst>
          </p:cNvPr>
          <p:cNvSpPr>
            <a:spLocks noGrp="1"/>
          </p:cNvSpPr>
          <p:nvPr>
            <p:ph idx="1"/>
          </p:nvPr>
        </p:nvSpPr>
        <p:spPr>
          <a:xfrm>
            <a:off x="498039" y="5245567"/>
            <a:ext cx="8596668" cy="1507526"/>
          </a:xfrm>
        </p:spPr>
        <p:txBody>
          <a:bodyPr/>
          <a:lstStyle/>
          <a:p>
            <a:r>
              <a:rPr lang="en-US" dirty="0"/>
              <a:t>Observation:</a:t>
            </a:r>
          </a:p>
          <a:p>
            <a:r>
              <a:rPr lang="en-US" dirty="0"/>
              <a:t>for higher value of torque and higher value of engine, price rate of car is higher</a:t>
            </a:r>
          </a:p>
          <a:p>
            <a:endParaRPr lang="en-IN" dirty="0"/>
          </a:p>
        </p:txBody>
      </p:sp>
      <p:pic>
        <p:nvPicPr>
          <p:cNvPr id="4" name="Picture 3">
            <a:extLst>
              <a:ext uri="{FF2B5EF4-FFF2-40B4-BE49-F238E27FC236}">
                <a16:creationId xmlns:a16="http://schemas.microsoft.com/office/drawing/2014/main" id="{D4A95D0F-B97B-4F06-98CE-B21535AF3B39}"/>
              </a:ext>
            </a:extLst>
          </p:cNvPr>
          <p:cNvPicPr>
            <a:picLocks noChangeAspect="1"/>
          </p:cNvPicPr>
          <p:nvPr/>
        </p:nvPicPr>
        <p:blipFill>
          <a:blip r:embed="rId2"/>
          <a:stretch>
            <a:fillRect/>
          </a:stretch>
        </p:blipFill>
        <p:spPr>
          <a:xfrm>
            <a:off x="137422" y="532622"/>
            <a:ext cx="5942771" cy="2300226"/>
          </a:xfrm>
          <a:prstGeom prst="rect">
            <a:avLst/>
          </a:prstGeom>
        </p:spPr>
      </p:pic>
      <p:pic>
        <p:nvPicPr>
          <p:cNvPr id="5" name="Picture 4">
            <a:extLst>
              <a:ext uri="{FF2B5EF4-FFF2-40B4-BE49-F238E27FC236}">
                <a16:creationId xmlns:a16="http://schemas.microsoft.com/office/drawing/2014/main" id="{C6E2992E-1C80-4F60-A21D-FF8DEA458CFC}"/>
              </a:ext>
            </a:extLst>
          </p:cNvPr>
          <p:cNvPicPr>
            <a:picLocks noChangeAspect="1"/>
          </p:cNvPicPr>
          <p:nvPr/>
        </p:nvPicPr>
        <p:blipFill>
          <a:blip r:embed="rId3"/>
          <a:stretch>
            <a:fillRect/>
          </a:stretch>
        </p:blipFill>
        <p:spPr>
          <a:xfrm>
            <a:off x="128457" y="2832848"/>
            <a:ext cx="6195102" cy="2300226"/>
          </a:xfrm>
          <a:prstGeom prst="rect">
            <a:avLst/>
          </a:prstGeom>
        </p:spPr>
      </p:pic>
      <p:pic>
        <p:nvPicPr>
          <p:cNvPr id="6" name="Picture 5">
            <a:extLst>
              <a:ext uri="{FF2B5EF4-FFF2-40B4-BE49-F238E27FC236}">
                <a16:creationId xmlns:a16="http://schemas.microsoft.com/office/drawing/2014/main" id="{B3CD2B74-202A-4C5F-B8DB-01B8354568D5}"/>
              </a:ext>
            </a:extLst>
          </p:cNvPr>
          <p:cNvPicPr>
            <a:picLocks noChangeAspect="1"/>
          </p:cNvPicPr>
          <p:nvPr/>
        </p:nvPicPr>
        <p:blipFill>
          <a:blip r:embed="rId4"/>
          <a:stretch>
            <a:fillRect/>
          </a:stretch>
        </p:blipFill>
        <p:spPr>
          <a:xfrm>
            <a:off x="6080193" y="471461"/>
            <a:ext cx="6080191" cy="2422549"/>
          </a:xfrm>
          <a:prstGeom prst="rect">
            <a:avLst/>
          </a:prstGeom>
        </p:spPr>
      </p:pic>
      <p:pic>
        <p:nvPicPr>
          <p:cNvPr id="7" name="Picture 6">
            <a:extLst>
              <a:ext uri="{FF2B5EF4-FFF2-40B4-BE49-F238E27FC236}">
                <a16:creationId xmlns:a16="http://schemas.microsoft.com/office/drawing/2014/main" id="{C43DFABE-6E07-4F1C-B441-151758F12FBC}"/>
              </a:ext>
            </a:extLst>
          </p:cNvPr>
          <p:cNvPicPr>
            <a:picLocks noChangeAspect="1"/>
          </p:cNvPicPr>
          <p:nvPr/>
        </p:nvPicPr>
        <p:blipFill>
          <a:blip r:embed="rId5"/>
          <a:stretch>
            <a:fillRect/>
          </a:stretch>
        </p:blipFill>
        <p:spPr>
          <a:xfrm>
            <a:off x="6096000" y="2832848"/>
            <a:ext cx="2783555" cy="2412719"/>
          </a:xfrm>
          <a:prstGeom prst="rect">
            <a:avLst/>
          </a:prstGeom>
        </p:spPr>
      </p:pic>
    </p:spTree>
    <p:extLst>
      <p:ext uri="{BB962C8B-B14F-4D97-AF65-F5344CB8AC3E}">
        <p14:creationId xmlns:p14="http://schemas.microsoft.com/office/powerpoint/2010/main" val="224460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F693-0A9C-4035-B28B-2A9F97D9EA3D}"/>
              </a:ext>
            </a:extLst>
          </p:cNvPr>
          <p:cNvSpPr>
            <a:spLocks noGrp="1"/>
          </p:cNvSpPr>
          <p:nvPr>
            <p:ph type="title"/>
          </p:nvPr>
        </p:nvSpPr>
        <p:spPr>
          <a:xfrm>
            <a:off x="345640" y="156238"/>
            <a:ext cx="8596668" cy="1320800"/>
          </a:xfrm>
        </p:spPr>
        <p:txBody>
          <a:bodyPr>
            <a:normAutofit/>
          </a:bodyPr>
          <a:lstStyle/>
          <a:p>
            <a:r>
              <a:rPr lang="en-US" sz="1800" dirty="0"/>
              <a:t>Bar graph for categorical column</a:t>
            </a:r>
            <a:endParaRPr lang="en-IN" sz="1800" dirty="0"/>
          </a:p>
        </p:txBody>
      </p:sp>
      <p:sp>
        <p:nvSpPr>
          <p:cNvPr id="3" name="Content Placeholder 2">
            <a:extLst>
              <a:ext uri="{FF2B5EF4-FFF2-40B4-BE49-F238E27FC236}">
                <a16:creationId xmlns:a16="http://schemas.microsoft.com/office/drawing/2014/main" id="{787B28A7-3DA0-44BE-BE33-9C6FE23126F0}"/>
              </a:ext>
            </a:extLst>
          </p:cNvPr>
          <p:cNvSpPr>
            <a:spLocks noGrp="1"/>
          </p:cNvSpPr>
          <p:nvPr>
            <p:ph idx="1"/>
          </p:nvPr>
        </p:nvSpPr>
        <p:spPr>
          <a:xfrm>
            <a:off x="6991550" y="579611"/>
            <a:ext cx="2654474" cy="5461751"/>
          </a:xfrm>
        </p:spPr>
        <p:txBody>
          <a:bodyPr/>
          <a:lstStyle/>
          <a:p>
            <a:endParaRPr lang="en-IN"/>
          </a:p>
        </p:txBody>
      </p:sp>
      <p:pic>
        <p:nvPicPr>
          <p:cNvPr id="4" name="Picture 3">
            <a:extLst>
              <a:ext uri="{FF2B5EF4-FFF2-40B4-BE49-F238E27FC236}">
                <a16:creationId xmlns:a16="http://schemas.microsoft.com/office/drawing/2014/main" id="{D786FA98-DA75-481C-A874-5E96CD4E2108}"/>
              </a:ext>
            </a:extLst>
          </p:cNvPr>
          <p:cNvPicPr>
            <a:picLocks noChangeAspect="1"/>
          </p:cNvPicPr>
          <p:nvPr/>
        </p:nvPicPr>
        <p:blipFill>
          <a:blip r:embed="rId2"/>
          <a:stretch>
            <a:fillRect/>
          </a:stretch>
        </p:blipFill>
        <p:spPr>
          <a:xfrm>
            <a:off x="345640" y="579611"/>
            <a:ext cx="6645910" cy="2478405"/>
          </a:xfrm>
          <a:prstGeom prst="rect">
            <a:avLst/>
          </a:prstGeom>
        </p:spPr>
      </p:pic>
      <p:pic>
        <p:nvPicPr>
          <p:cNvPr id="5" name="Picture 4">
            <a:extLst>
              <a:ext uri="{FF2B5EF4-FFF2-40B4-BE49-F238E27FC236}">
                <a16:creationId xmlns:a16="http://schemas.microsoft.com/office/drawing/2014/main" id="{770C0A29-5882-428A-8472-76D8354C755A}"/>
              </a:ext>
            </a:extLst>
          </p:cNvPr>
          <p:cNvPicPr>
            <a:picLocks noChangeAspect="1"/>
          </p:cNvPicPr>
          <p:nvPr/>
        </p:nvPicPr>
        <p:blipFill>
          <a:blip r:embed="rId3"/>
          <a:stretch>
            <a:fillRect/>
          </a:stretch>
        </p:blipFill>
        <p:spPr>
          <a:xfrm>
            <a:off x="345640" y="3058016"/>
            <a:ext cx="6645910" cy="2426970"/>
          </a:xfrm>
          <a:prstGeom prst="rect">
            <a:avLst/>
          </a:prstGeom>
        </p:spPr>
      </p:pic>
      <p:pic>
        <p:nvPicPr>
          <p:cNvPr id="6" name="Picture 5">
            <a:extLst>
              <a:ext uri="{FF2B5EF4-FFF2-40B4-BE49-F238E27FC236}">
                <a16:creationId xmlns:a16="http://schemas.microsoft.com/office/drawing/2014/main" id="{7DD3F2FE-2C70-4FEB-8370-94782C04F494}"/>
              </a:ext>
            </a:extLst>
          </p:cNvPr>
          <p:cNvPicPr>
            <a:picLocks noChangeAspect="1"/>
          </p:cNvPicPr>
          <p:nvPr/>
        </p:nvPicPr>
        <p:blipFill rotWithShape="1">
          <a:blip r:embed="rId4"/>
          <a:srcRect l="1" r="48897"/>
          <a:stretch/>
        </p:blipFill>
        <p:spPr>
          <a:xfrm>
            <a:off x="6991550" y="691133"/>
            <a:ext cx="3396218" cy="2554605"/>
          </a:xfrm>
          <a:prstGeom prst="rect">
            <a:avLst/>
          </a:prstGeom>
        </p:spPr>
      </p:pic>
      <p:pic>
        <p:nvPicPr>
          <p:cNvPr id="7" name="Picture 6">
            <a:extLst>
              <a:ext uri="{FF2B5EF4-FFF2-40B4-BE49-F238E27FC236}">
                <a16:creationId xmlns:a16="http://schemas.microsoft.com/office/drawing/2014/main" id="{8D0334D3-0A81-4FEA-8B0D-CBE232B2899F}"/>
              </a:ext>
            </a:extLst>
          </p:cNvPr>
          <p:cNvPicPr>
            <a:picLocks noChangeAspect="1"/>
          </p:cNvPicPr>
          <p:nvPr/>
        </p:nvPicPr>
        <p:blipFill rotWithShape="1">
          <a:blip r:embed="rId4"/>
          <a:srcRect l="50000"/>
          <a:stretch/>
        </p:blipFill>
        <p:spPr>
          <a:xfrm>
            <a:off x="7064813" y="3119436"/>
            <a:ext cx="3322955" cy="2554605"/>
          </a:xfrm>
          <a:prstGeom prst="rect">
            <a:avLst/>
          </a:prstGeom>
        </p:spPr>
      </p:pic>
    </p:spTree>
    <p:extLst>
      <p:ext uri="{BB962C8B-B14F-4D97-AF65-F5344CB8AC3E}">
        <p14:creationId xmlns:p14="http://schemas.microsoft.com/office/powerpoint/2010/main" val="261304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7EB6-D1BF-4BF9-90DD-DA200EEAD2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57B8FD-4A3E-4367-AB58-B100340007A9}"/>
              </a:ext>
            </a:extLst>
          </p:cNvPr>
          <p:cNvSpPr>
            <a:spLocks noGrp="1"/>
          </p:cNvSpPr>
          <p:nvPr>
            <p:ph idx="1"/>
          </p:nvPr>
        </p:nvSpPr>
        <p:spPr>
          <a:xfrm>
            <a:off x="677334" y="3086734"/>
            <a:ext cx="8596668" cy="3493359"/>
          </a:xfrm>
        </p:spPr>
        <p:txBody>
          <a:bodyPr>
            <a:normAutofit/>
          </a:bodyPr>
          <a:lstStyle/>
          <a:p>
            <a:r>
              <a:rPr lang="en-US" dirty="0"/>
              <a:t>Observation:</a:t>
            </a:r>
          </a:p>
          <a:p>
            <a:pPr lvl="1"/>
            <a:r>
              <a:rPr lang="en-US" dirty="0"/>
              <a:t>newer models of car have higher sell price</a:t>
            </a:r>
          </a:p>
          <a:p>
            <a:pPr lvl="1"/>
            <a:r>
              <a:rPr lang="en-US" dirty="0"/>
              <a:t>cars having hybrid fuel type have higher sell price</a:t>
            </a:r>
          </a:p>
          <a:p>
            <a:pPr lvl="1"/>
            <a:r>
              <a:rPr lang="en-US" dirty="0"/>
              <a:t>unregistered cars have higher sell price</a:t>
            </a:r>
          </a:p>
          <a:p>
            <a:pPr lvl="1"/>
            <a:r>
              <a:rPr lang="en-US" dirty="0"/>
              <a:t>automatic transmission car have higher sell price</a:t>
            </a:r>
          </a:p>
          <a:p>
            <a:pPr lvl="1"/>
            <a:r>
              <a:rPr lang="en-US" dirty="0"/>
              <a:t>2 seater cars have highest sell price</a:t>
            </a:r>
          </a:p>
          <a:p>
            <a:pPr lvl="1"/>
            <a:r>
              <a:rPr lang="en-US" dirty="0"/>
              <a:t>cars with more number of gear have higher sell price</a:t>
            </a:r>
          </a:p>
          <a:p>
            <a:pPr lvl="1"/>
            <a:r>
              <a:rPr lang="en-US" dirty="0"/>
              <a:t>cars having all </a:t>
            </a:r>
            <a:r>
              <a:rPr lang="en-US" dirty="0" err="1"/>
              <a:t>whell</a:t>
            </a:r>
            <a:r>
              <a:rPr lang="en-US" dirty="0"/>
              <a:t> drive have higher sell price</a:t>
            </a:r>
          </a:p>
          <a:p>
            <a:pPr lvl="1"/>
            <a:r>
              <a:rPr lang="en-US" dirty="0"/>
              <a:t>higher the number of cylinder of an engine in a car has higher sell price</a:t>
            </a:r>
          </a:p>
          <a:p>
            <a:endParaRPr lang="en-IN" dirty="0"/>
          </a:p>
        </p:txBody>
      </p:sp>
      <p:pic>
        <p:nvPicPr>
          <p:cNvPr id="4" name="Picture 3">
            <a:extLst>
              <a:ext uri="{FF2B5EF4-FFF2-40B4-BE49-F238E27FC236}">
                <a16:creationId xmlns:a16="http://schemas.microsoft.com/office/drawing/2014/main" id="{B196AC51-F25F-482F-84CF-CEA276580654}"/>
              </a:ext>
            </a:extLst>
          </p:cNvPr>
          <p:cNvPicPr>
            <a:picLocks noChangeAspect="1"/>
          </p:cNvPicPr>
          <p:nvPr/>
        </p:nvPicPr>
        <p:blipFill>
          <a:blip r:embed="rId2"/>
          <a:stretch>
            <a:fillRect/>
          </a:stretch>
        </p:blipFill>
        <p:spPr>
          <a:xfrm>
            <a:off x="677334" y="609600"/>
            <a:ext cx="6645910" cy="2477135"/>
          </a:xfrm>
          <a:prstGeom prst="rect">
            <a:avLst/>
          </a:prstGeom>
        </p:spPr>
      </p:pic>
    </p:spTree>
    <p:extLst>
      <p:ext uri="{BB962C8B-B14F-4D97-AF65-F5344CB8AC3E}">
        <p14:creationId xmlns:p14="http://schemas.microsoft.com/office/powerpoint/2010/main" val="244901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B7B2-E24D-46F5-8E2A-D2FAC2F900E9}"/>
              </a:ext>
            </a:extLst>
          </p:cNvPr>
          <p:cNvSpPr>
            <a:spLocks noGrp="1"/>
          </p:cNvSpPr>
          <p:nvPr>
            <p:ph type="title"/>
          </p:nvPr>
        </p:nvSpPr>
        <p:spPr>
          <a:xfrm>
            <a:off x="354605" y="156238"/>
            <a:ext cx="8596668" cy="1320800"/>
          </a:xfrm>
        </p:spPr>
        <p:txBody>
          <a:bodyPr>
            <a:normAutofit/>
          </a:bodyPr>
          <a:lstStyle/>
          <a:p>
            <a:r>
              <a:rPr lang="en-IN" sz="1800" dirty="0"/>
              <a:t>Check For Correlation</a:t>
            </a:r>
          </a:p>
        </p:txBody>
      </p:sp>
      <p:sp>
        <p:nvSpPr>
          <p:cNvPr id="3" name="Content Placeholder 2">
            <a:extLst>
              <a:ext uri="{FF2B5EF4-FFF2-40B4-BE49-F238E27FC236}">
                <a16:creationId xmlns:a16="http://schemas.microsoft.com/office/drawing/2014/main" id="{064DC64A-CCB2-41D7-B6A5-8E06ABBD5F00}"/>
              </a:ext>
            </a:extLst>
          </p:cNvPr>
          <p:cNvSpPr>
            <a:spLocks noGrp="1"/>
          </p:cNvSpPr>
          <p:nvPr>
            <p:ph idx="1"/>
          </p:nvPr>
        </p:nvSpPr>
        <p:spPr>
          <a:xfrm>
            <a:off x="272377" y="3334871"/>
            <a:ext cx="5416180" cy="3523129"/>
          </a:xfrm>
        </p:spPr>
        <p:txBody>
          <a:bodyPr/>
          <a:lstStyle/>
          <a:p>
            <a:r>
              <a:rPr lang="en-US" dirty="0"/>
              <a:t>Observation:</a:t>
            </a:r>
          </a:p>
          <a:p>
            <a:pPr lvl="1"/>
            <a:r>
              <a:rPr lang="en-US" dirty="0"/>
              <a:t>We can analyze that column gear, </a:t>
            </a:r>
            <a:r>
              <a:rPr lang="en-US" dirty="0" err="1"/>
              <a:t>power_rpm</a:t>
            </a:r>
            <a:r>
              <a:rPr lang="en-US" dirty="0"/>
              <a:t> &amp; </a:t>
            </a:r>
            <a:r>
              <a:rPr lang="en-US" dirty="0" err="1"/>
              <a:t>torque_rpm</a:t>
            </a:r>
            <a:r>
              <a:rPr lang="en-US" dirty="0"/>
              <a:t> have least correlation, but we will not drop them for now and analyze further</a:t>
            </a:r>
          </a:p>
          <a:p>
            <a:endParaRPr lang="en-IN" dirty="0"/>
          </a:p>
        </p:txBody>
      </p:sp>
      <p:pic>
        <p:nvPicPr>
          <p:cNvPr id="4" name="Picture 3">
            <a:extLst>
              <a:ext uri="{FF2B5EF4-FFF2-40B4-BE49-F238E27FC236}">
                <a16:creationId xmlns:a16="http://schemas.microsoft.com/office/drawing/2014/main" id="{81868BDB-5342-461D-A2AC-1478D3690CDA}"/>
              </a:ext>
            </a:extLst>
          </p:cNvPr>
          <p:cNvPicPr>
            <a:picLocks noChangeAspect="1"/>
          </p:cNvPicPr>
          <p:nvPr/>
        </p:nvPicPr>
        <p:blipFill>
          <a:blip r:embed="rId2"/>
          <a:stretch>
            <a:fillRect/>
          </a:stretch>
        </p:blipFill>
        <p:spPr>
          <a:xfrm>
            <a:off x="5546090" y="44450"/>
            <a:ext cx="6645910" cy="6769100"/>
          </a:xfrm>
          <a:prstGeom prst="rect">
            <a:avLst/>
          </a:prstGeom>
        </p:spPr>
      </p:pic>
      <p:pic>
        <p:nvPicPr>
          <p:cNvPr id="5" name="Picture 4">
            <a:extLst>
              <a:ext uri="{FF2B5EF4-FFF2-40B4-BE49-F238E27FC236}">
                <a16:creationId xmlns:a16="http://schemas.microsoft.com/office/drawing/2014/main" id="{1B346842-E506-4FE4-944B-23D28B99D9EE}"/>
              </a:ext>
            </a:extLst>
          </p:cNvPr>
          <p:cNvPicPr>
            <a:picLocks noChangeAspect="1"/>
          </p:cNvPicPr>
          <p:nvPr/>
        </p:nvPicPr>
        <p:blipFill>
          <a:blip r:embed="rId3"/>
          <a:stretch>
            <a:fillRect/>
          </a:stretch>
        </p:blipFill>
        <p:spPr>
          <a:xfrm>
            <a:off x="0" y="660064"/>
            <a:ext cx="5688557" cy="2674807"/>
          </a:xfrm>
          <a:prstGeom prst="rect">
            <a:avLst/>
          </a:prstGeom>
        </p:spPr>
      </p:pic>
    </p:spTree>
    <p:extLst>
      <p:ext uri="{BB962C8B-B14F-4D97-AF65-F5344CB8AC3E}">
        <p14:creationId xmlns:p14="http://schemas.microsoft.com/office/powerpoint/2010/main" val="356484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B29727-CDC2-4AFF-9823-51BB2793EB2F}"/>
              </a:ext>
            </a:extLst>
          </p:cNvPr>
          <p:cNvSpPr>
            <a:spLocks noGrp="1"/>
          </p:cNvSpPr>
          <p:nvPr>
            <p:ph type="ctrTitle"/>
          </p:nvPr>
        </p:nvSpPr>
        <p:spPr>
          <a:xfrm>
            <a:off x="511985" y="2252134"/>
            <a:ext cx="7766936" cy="1646302"/>
          </a:xfrm>
        </p:spPr>
        <p:txBody>
          <a:bodyPr/>
          <a:lstStyle/>
          <a:p>
            <a:r>
              <a:rPr lang="en-IN" dirty="0"/>
              <a:t>Data Pre-Process</a:t>
            </a:r>
          </a:p>
        </p:txBody>
      </p:sp>
      <p:sp>
        <p:nvSpPr>
          <p:cNvPr id="5" name="Subtitle 4">
            <a:extLst>
              <a:ext uri="{FF2B5EF4-FFF2-40B4-BE49-F238E27FC236}">
                <a16:creationId xmlns:a16="http://schemas.microsoft.com/office/drawing/2014/main" id="{69624F9C-25AC-482C-88EF-23BFFB2B39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8906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5BF7-CDBA-43F8-A458-F32DAB736B07}"/>
              </a:ext>
            </a:extLst>
          </p:cNvPr>
          <p:cNvSpPr>
            <a:spLocks noGrp="1"/>
          </p:cNvSpPr>
          <p:nvPr>
            <p:ph type="title"/>
          </p:nvPr>
        </p:nvSpPr>
        <p:spPr>
          <a:xfrm>
            <a:off x="677334" y="156238"/>
            <a:ext cx="8596668" cy="1320800"/>
          </a:xfrm>
        </p:spPr>
        <p:txBody>
          <a:bodyPr>
            <a:normAutofit/>
          </a:bodyPr>
          <a:lstStyle/>
          <a:p>
            <a:r>
              <a:rPr lang="en-IN" sz="1800" dirty="0"/>
              <a:t>Outliers</a:t>
            </a:r>
          </a:p>
        </p:txBody>
      </p:sp>
      <p:sp>
        <p:nvSpPr>
          <p:cNvPr id="3" name="Content Placeholder 2">
            <a:extLst>
              <a:ext uri="{FF2B5EF4-FFF2-40B4-BE49-F238E27FC236}">
                <a16:creationId xmlns:a16="http://schemas.microsoft.com/office/drawing/2014/main" id="{24981167-D640-4E00-B374-A3EF115BEB95}"/>
              </a:ext>
            </a:extLst>
          </p:cNvPr>
          <p:cNvSpPr>
            <a:spLocks noGrp="1"/>
          </p:cNvSpPr>
          <p:nvPr>
            <p:ph idx="1"/>
          </p:nvPr>
        </p:nvSpPr>
        <p:spPr>
          <a:xfrm>
            <a:off x="677334" y="4563035"/>
            <a:ext cx="8596668" cy="1478327"/>
          </a:xfrm>
        </p:spPr>
        <p:txBody>
          <a:bodyPr/>
          <a:lstStyle/>
          <a:p>
            <a:r>
              <a:rPr lang="en-US" dirty="0"/>
              <a:t>Outliers are present in column kms, mileage, engine, power, torque &amp; price, removed them using z-score &amp; percentile method</a:t>
            </a:r>
            <a:endParaRPr lang="en-IN" dirty="0"/>
          </a:p>
        </p:txBody>
      </p:sp>
      <p:pic>
        <p:nvPicPr>
          <p:cNvPr id="4" name="Picture 3">
            <a:extLst>
              <a:ext uri="{FF2B5EF4-FFF2-40B4-BE49-F238E27FC236}">
                <a16:creationId xmlns:a16="http://schemas.microsoft.com/office/drawing/2014/main" id="{C707963B-2066-4BF4-B3BD-52CAB7C6047B}"/>
              </a:ext>
            </a:extLst>
          </p:cNvPr>
          <p:cNvPicPr>
            <a:picLocks noChangeAspect="1"/>
          </p:cNvPicPr>
          <p:nvPr/>
        </p:nvPicPr>
        <p:blipFill>
          <a:blip r:embed="rId2"/>
          <a:stretch>
            <a:fillRect/>
          </a:stretch>
        </p:blipFill>
        <p:spPr>
          <a:xfrm>
            <a:off x="90095" y="512783"/>
            <a:ext cx="6202680" cy="3834130"/>
          </a:xfrm>
          <a:prstGeom prst="rect">
            <a:avLst/>
          </a:prstGeom>
        </p:spPr>
      </p:pic>
      <p:pic>
        <p:nvPicPr>
          <p:cNvPr id="5" name="Picture 4">
            <a:extLst>
              <a:ext uri="{FF2B5EF4-FFF2-40B4-BE49-F238E27FC236}">
                <a16:creationId xmlns:a16="http://schemas.microsoft.com/office/drawing/2014/main" id="{C613195B-51D5-43F5-990A-14540483621E}"/>
              </a:ext>
            </a:extLst>
          </p:cNvPr>
          <p:cNvPicPr>
            <a:picLocks noChangeAspect="1"/>
          </p:cNvPicPr>
          <p:nvPr/>
        </p:nvPicPr>
        <p:blipFill>
          <a:blip r:embed="rId3"/>
          <a:stretch>
            <a:fillRect/>
          </a:stretch>
        </p:blipFill>
        <p:spPr>
          <a:xfrm>
            <a:off x="6292775" y="490778"/>
            <a:ext cx="5899225" cy="3931920"/>
          </a:xfrm>
          <a:prstGeom prst="rect">
            <a:avLst/>
          </a:prstGeom>
        </p:spPr>
      </p:pic>
    </p:spTree>
    <p:extLst>
      <p:ext uri="{BB962C8B-B14F-4D97-AF65-F5344CB8AC3E}">
        <p14:creationId xmlns:p14="http://schemas.microsoft.com/office/powerpoint/2010/main" val="157194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9B21-D6C4-4DE9-A3C2-E6EEFCABA53F}"/>
              </a:ext>
            </a:extLst>
          </p:cNvPr>
          <p:cNvSpPr>
            <a:spLocks noGrp="1"/>
          </p:cNvSpPr>
          <p:nvPr>
            <p:ph type="title"/>
          </p:nvPr>
        </p:nvSpPr>
        <p:spPr>
          <a:xfrm>
            <a:off x="677334" y="839789"/>
            <a:ext cx="8596668" cy="1320800"/>
          </a:xfrm>
        </p:spPr>
        <p:txBody>
          <a:bodyPr>
            <a:normAutofit/>
          </a:bodyPr>
          <a:lstStyle/>
          <a:p>
            <a:r>
              <a:rPr lang="en-IN" sz="1800" dirty="0"/>
              <a:t>VIF to detect multicollinearity </a:t>
            </a:r>
          </a:p>
        </p:txBody>
      </p:sp>
      <p:sp>
        <p:nvSpPr>
          <p:cNvPr id="3" name="Content Placeholder 2">
            <a:extLst>
              <a:ext uri="{FF2B5EF4-FFF2-40B4-BE49-F238E27FC236}">
                <a16:creationId xmlns:a16="http://schemas.microsoft.com/office/drawing/2014/main" id="{B001863B-7E9D-4DB0-880D-6D6B93F71A95}"/>
              </a:ext>
            </a:extLst>
          </p:cNvPr>
          <p:cNvSpPr>
            <a:spLocks noGrp="1"/>
          </p:cNvSpPr>
          <p:nvPr>
            <p:ph idx="1"/>
          </p:nvPr>
        </p:nvSpPr>
        <p:spPr/>
        <p:txBody>
          <a:bodyPr/>
          <a:lstStyle/>
          <a:p>
            <a:r>
              <a:rPr lang="en-US" dirty="0"/>
              <a:t>Observation:</a:t>
            </a:r>
          </a:p>
          <a:p>
            <a:pPr lvl="1"/>
            <a:r>
              <a:rPr lang="en-US" dirty="0"/>
              <a:t>	Drop column </a:t>
            </a:r>
            <a:r>
              <a:rPr lang="en-US" dirty="0" err="1"/>
              <a:t>no_cylinder</a:t>
            </a:r>
            <a:r>
              <a:rPr lang="en-US" dirty="0"/>
              <a:t>, drive, gear</a:t>
            </a:r>
          </a:p>
          <a:p>
            <a:endParaRPr lang="en-US" dirty="0"/>
          </a:p>
          <a:p>
            <a:endParaRPr lang="en-IN" dirty="0"/>
          </a:p>
        </p:txBody>
      </p:sp>
      <p:pic>
        <p:nvPicPr>
          <p:cNvPr id="4" name="Picture 3">
            <a:extLst>
              <a:ext uri="{FF2B5EF4-FFF2-40B4-BE49-F238E27FC236}">
                <a16:creationId xmlns:a16="http://schemas.microsoft.com/office/drawing/2014/main" id="{4CD5BFE3-0331-40D5-9483-826E87FCF026}"/>
              </a:ext>
            </a:extLst>
          </p:cNvPr>
          <p:cNvPicPr>
            <a:picLocks noChangeAspect="1"/>
          </p:cNvPicPr>
          <p:nvPr/>
        </p:nvPicPr>
        <p:blipFill>
          <a:blip r:embed="rId2"/>
          <a:stretch>
            <a:fillRect/>
          </a:stretch>
        </p:blipFill>
        <p:spPr>
          <a:xfrm>
            <a:off x="6589059" y="724571"/>
            <a:ext cx="2684943" cy="5566263"/>
          </a:xfrm>
          <a:prstGeom prst="rect">
            <a:avLst/>
          </a:prstGeom>
        </p:spPr>
      </p:pic>
    </p:spTree>
    <p:extLst>
      <p:ext uri="{BB962C8B-B14F-4D97-AF65-F5344CB8AC3E}">
        <p14:creationId xmlns:p14="http://schemas.microsoft.com/office/powerpoint/2010/main" val="1431656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1017-3A7A-4D9D-8386-B2199841A6D9}"/>
              </a:ext>
            </a:extLst>
          </p:cNvPr>
          <p:cNvSpPr>
            <a:spLocks noGrp="1"/>
          </p:cNvSpPr>
          <p:nvPr>
            <p:ph type="title"/>
          </p:nvPr>
        </p:nvSpPr>
        <p:spPr/>
        <p:txBody>
          <a:bodyPr/>
          <a:lstStyle/>
          <a:p>
            <a:r>
              <a:rPr lang="en-IN" dirty="0"/>
              <a:t>Best feature column</a:t>
            </a:r>
          </a:p>
        </p:txBody>
      </p:sp>
      <p:pic>
        <p:nvPicPr>
          <p:cNvPr id="4" name="Content Placeholder 3">
            <a:extLst>
              <a:ext uri="{FF2B5EF4-FFF2-40B4-BE49-F238E27FC236}">
                <a16:creationId xmlns:a16="http://schemas.microsoft.com/office/drawing/2014/main" id="{4E4E44A5-860E-4B86-A647-6B68A88DECE0}"/>
              </a:ext>
            </a:extLst>
          </p:cNvPr>
          <p:cNvPicPr>
            <a:picLocks noGrp="1" noChangeAspect="1"/>
          </p:cNvPicPr>
          <p:nvPr>
            <p:ph idx="1"/>
          </p:nvPr>
        </p:nvPicPr>
        <p:blipFill>
          <a:blip r:embed="rId2"/>
          <a:stretch>
            <a:fillRect/>
          </a:stretch>
        </p:blipFill>
        <p:spPr>
          <a:xfrm>
            <a:off x="5095625" y="1461310"/>
            <a:ext cx="4178378" cy="4948455"/>
          </a:xfrm>
          <a:prstGeom prst="rect">
            <a:avLst/>
          </a:prstGeom>
        </p:spPr>
      </p:pic>
      <p:sp>
        <p:nvSpPr>
          <p:cNvPr id="5" name="TextBox 4">
            <a:extLst>
              <a:ext uri="{FF2B5EF4-FFF2-40B4-BE49-F238E27FC236}">
                <a16:creationId xmlns:a16="http://schemas.microsoft.com/office/drawing/2014/main" id="{E5A5C7ED-EAC4-4D9B-B621-FF3965D5AB28}"/>
              </a:ext>
            </a:extLst>
          </p:cNvPr>
          <p:cNvSpPr txBox="1"/>
          <p:nvPr/>
        </p:nvSpPr>
        <p:spPr>
          <a:xfrm>
            <a:off x="677334" y="1721224"/>
            <a:ext cx="3733301" cy="923330"/>
          </a:xfrm>
          <a:prstGeom prst="rect">
            <a:avLst/>
          </a:prstGeom>
          <a:noFill/>
        </p:spPr>
        <p:txBody>
          <a:bodyPr wrap="square" rtlCol="0">
            <a:spAutoFit/>
          </a:bodyPr>
          <a:lstStyle/>
          <a:p>
            <a:r>
              <a:rPr lang="en-US" dirty="0"/>
              <a:t>Drop column seats &amp; fuel as they have least significance regarding target variable.</a:t>
            </a:r>
            <a:endParaRPr lang="en-IN" dirty="0"/>
          </a:p>
        </p:txBody>
      </p:sp>
    </p:spTree>
    <p:extLst>
      <p:ext uri="{BB962C8B-B14F-4D97-AF65-F5344CB8AC3E}">
        <p14:creationId xmlns:p14="http://schemas.microsoft.com/office/powerpoint/2010/main" val="132735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CC05-DEA2-4E2E-A3E7-457CF83605C8}"/>
              </a:ext>
            </a:extLst>
          </p:cNvPr>
          <p:cNvSpPr>
            <a:spLocks noGrp="1"/>
          </p:cNvSpPr>
          <p:nvPr>
            <p:ph type="title"/>
          </p:nvPr>
        </p:nvSpPr>
        <p:spPr>
          <a:xfrm>
            <a:off x="4093444" y="2014071"/>
            <a:ext cx="8596668" cy="1320800"/>
          </a:xfrm>
        </p:spPr>
        <p:txBody>
          <a:bodyPr>
            <a:normAutofit/>
          </a:bodyPr>
          <a:lstStyle/>
          <a:p>
            <a:r>
              <a:rPr lang="en-IN" sz="1800" dirty="0"/>
              <a:t>Skewness</a:t>
            </a:r>
          </a:p>
        </p:txBody>
      </p:sp>
      <p:pic>
        <p:nvPicPr>
          <p:cNvPr id="4" name="Picture 3">
            <a:extLst>
              <a:ext uri="{FF2B5EF4-FFF2-40B4-BE49-F238E27FC236}">
                <a16:creationId xmlns:a16="http://schemas.microsoft.com/office/drawing/2014/main" id="{16353099-F9B9-4C59-BB72-3BF7E2C74A2B}"/>
              </a:ext>
            </a:extLst>
          </p:cNvPr>
          <p:cNvPicPr>
            <a:picLocks noChangeAspect="1"/>
          </p:cNvPicPr>
          <p:nvPr/>
        </p:nvPicPr>
        <p:blipFill>
          <a:blip r:embed="rId2"/>
          <a:stretch>
            <a:fillRect/>
          </a:stretch>
        </p:blipFill>
        <p:spPr>
          <a:xfrm>
            <a:off x="6451162" y="3653762"/>
            <a:ext cx="2822840" cy="2387600"/>
          </a:xfrm>
          <a:prstGeom prst="rect">
            <a:avLst/>
          </a:prstGeom>
        </p:spPr>
      </p:pic>
      <p:pic>
        <p:nvPicPr>
          <p:cNvPr id="6" name="Content Placeholder 5">
            <a:extLst>
              <a:ext uri="{FF2B5EF4-FFF2-40B4-BE49-F238E27FC236}">
                <a16:creationId xmlns:a16="http://schemas.microsoft.com/office/drawing/2014/main" id="{41FBC387-BAED-4E47-85AD-A2849901909E}"/>
              </a:ext>
            </a:extLst>
          </p:cNvPr>
          <p:cNvPicPr>
            <a:picLocks noGrp="1" noChangeAspect="1"/>
          </p:cNvPicPr>
          <p:nvPr>
            <p:ph idx="1"/>
          </p:nvPr>
        </p:nvPicPr>
        <p:blipFill>
          <a:blip r:embed="rId3"/>
          <a:stretch>
            <a:fillRect/>
          </a:stretch>
        </p:blipFill>
        <p:spPr>
          <a:xfrm>
            <a:off x="1143321" y="3653763"/>
            <a:ext cx="2950123" cy="2387599"/>
          </a:xfrm>
          <a:prstGeom prst="rect">
            <a:avLst/>
          </a:prstGeom>
        </p:spPr>
      </p:pic>
      <p:sp>
        <p:nvSpPr>
          <p:cNvPr id="7" name="TextBox 6">
            <a:extLst>
              <a:ext uri="{FF2B5EF4-FFF2-40B4-BE49-F238E27FC236}">
                <a16:creationId xmlns:a16="http://schemas.microsoft.com/office/drawing/2014/main" id="{E70E751D-45B8-40C4-8CB0-DC7B6BF6E25A}"/>
              </a:ext>
            </a:extLst>
          </p:cNvPr>
          <p:cNvSpPr txBox="1"/>
          <p:nvPr/>
        </p:nvSpPr>
        <p:spPr>
          <a:xfrm>
            <a:off x="1143321" y="2895600"/>
            <a:ext cx="2738397" cy="369332"/>
          </a:xfrm>
          <a:prstGeom prst="rect">
            <a:avLst/>
          </a:prstGeom>
          <a:noFill/>
        </p:spPr>
        <p:txBody>
          <a:bodyPr wrap="square" rtlCol="0">
            <a:spAutoFit/>
          </a:bodyPr>
          <a:lstStyle/>
          <a:p>
            <a:r>
              <a:rPr lang="en-IN" dirty="0"/>
              <a:t>Before Fixing Skewness</a:t>
            </a:r>
          </a:p>
        </p:txBody>
      </p:sp>
      <p:sp>
        <p:nvSpPr>
          <p:cNvPr id="8" name="TextBox 7">
            <a:extLst>
              <a:ext uri="{FF2B5EF4-FFF2-40B4-BE49-F238E27FC236}">
                <a16:creationId xmlns:a16="http://schemas.microsoft.com/office/drawing/2014/main" id="{F48E9A79-31EE-43FF-A2FB-9E91E80E5C68}"/>
              </a:ext>
            </a:extLst>
          </p:cNvPr>
          <p:cNvSpPr txBox="1"/>
          <p:nvPr/>
        </p:nvSpPr>
        <p:spPr>
          <a:xfrm>
            <a:off x="6324921" y="2895600"/>
            <a:ext cx="2738397" cy="369332"/>
          </a:xfrm>
          <a:prstGeom prst="rect">
            <a:avLst/>
          </a:prstGeom>
          <a:noFill/>
        </p:spPr>
        <p:txBody>
          <a:bodyPr wrap="square" rtlCol="0">
            <a:spAutoFit/>
          </a:bodyPr>
          <a:lstStyle/>
          <a:p>
            <a:r>
              <a:rPr lang="en-IN" dirty="0"/>
              <a:t>After Fixing Skewness</a:t>
            </a:r>
          </a:p>
        </p:txBody>
      </p:sp>
    </p:spTree>
    <p:extLst>
      <p:ext uri="{BB962C8B-B14F-4D97-AF65-F5344CB8AC3E}">
        <p14:creationId xmlns:p14="http://schemas.microsoft.com/office/powerpoint/2010/main" val="2083585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280D-9B74-4A3A-89A2-1EA83593BAB7}"/>
              </a:ext>
            </a:extLst>
          </p:cNvPr>
          <p:cNvSpPr>
            <a:spLocks noGrp="1"/>
          </p:cNvSpPr>
          <p:nvPr>
            <p:ph type="title"/>
          </p:nvPr>
        </p:nvSpPr>
        <p:spPr/>
        <p:txBody>
          <a:bodyPr>
            <a:normAutofit/>
          </a:bodyPr>
          <a:lstStyle/>
          <a:p>
            <a:r>
              <a:rPr lang="en-US" sz="1800" dirty="0"/>
              <a:t>Model development &amp; Evaluation</a:t>
            </a:r>
            <a:endParaRPr lang="en-IN" sz="1800" dirty="0"/>
          </a:p>
        </p:txBody>
      </p:sp>
      <p:sp>
        <p:nvSpPr>
          <p:cNvPr id="3" name="Content Placeholder 2">
            <a:extLst>
              <a:ext uri="{FF2B5EF4-FFF2-40B4-BE49-F238E27FC236}">
                <a16:creationId xmlns:a16="http://schemas.microsoft.com/office/drawing/2014/main" id="{BEE14017-B6A4-4F0C-920C-763ED5D19030}"/>
              </a:ext>
            </a:extLst>
          </p:cNvPr>
          <p:cNvSpPr>
            <a:spLocks noGrp="1"/>
          </p:cNvSpPr>
          <p:nvPr>
            <p:ph idx="1"/>
          </p:nvPr>
        </p:nvSpPr>
        <p:spPr/>
        <p:txBody>
          <a:bodyPr/>
          <a:lstStyle/>
          <a:p>
            <a:r>
              <a:rPr lang="en-IN" dirty="0"/>
              <a:t>Top 3 Models are:</a:t>
            </a:r>
          </a:p>
          <a:p>
            <a:pPr lvl="1"/>
            <a:r>
              <a:rPr lang="en-IN" dirty="0"/>
              <a:t>LGBM REGRESSOR: 88%-86% accuracy</a:t>
            </a:r>
          </a:p>
          <a:p>
            <a:pPr lvl="1"/>
            <a:r>
              <a:rPr lang="en-IN" dirty="0"/>
              <a:t>XGB REGRESSOR: 88%-85% accuracy</a:t>
            </a:r>
          </a:p>
          <a:p>
            <a:pPr lvl="1"/>
            <a:r>
              <a:rPr lang="en-IN" dirty="0"/>
              <a:t>RandomForest Regressor: 87% - 85% accuracy</a:t>
            </a:r>
          </a:p>
          <a:p>
            <a:r>
              <a:rPr lang="en-US" dirty="0"/>
              <a:t>Fine-Tune these models by using their best parameters obtained after executing </a:t>
            </a:r>
            <a:r>
              <a:rPr lang="en-US" dirty="0" err="1"/>
              <a:t>GridSearchCV</a:t>
            </a:r>
            <a:r>
              <a:rPr lang="en-US" dirty="0"/>
              <a:t> or RandomizedSearchCV.</a:t>
            </a:r>
          </a:p>
          <a:p>
            <a:r>
              <a:rPr lang="en-US" dirty="0"/>
              <a:t>Find the best random split for </a:t>
            </a:r>
            <a:r>
              <a:rPr lang="en-IN" dirty="0"/>
              <a:t>LGBM REGRESSOR</a:t>
            </a:r>
            <a:r>
              <a:rPr lang="en-US" dirty="0"/>
              <a:t> model and use it to split the dataset into train and test dataset.</a:t>
            </a:r>
          </a:p>
          <a:p>
            <a:endParaRPr lang="en-IN" dirty="0"/>
          </a:p>
        </p:txBody>
      </p:sp>
    </p:spTree>
    <p:extLst>
      <p:ext uri="{BB962C8B-B14F-4D97-AF65-F5344CB8AC3E}">
        <p14:creationId xmlns:p14="http://schemas.microsoft.com/office/powerpoint/2010/main" val="39422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F966-2653-4773-9BD6-0C3268B58B3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C19EB62-A132-48D9-A093-841F32FA0BA2}"/>
              </a:ext>
            </a:extLst>
          </p:cNvPr>
          <p:cNvSpPr>
            <a:spLocks noGrp="1"/>
          </p:cNvSpPr>
          <p:nvPr>
            <p:ph idx="1"/>
          </p:nvPr>
        </p:nvSpPr>
        <p:spPr/>
        <p:txBody>
          <a:bodyPr/>
          <a:lstStyle/>
          <a:p>
            <a:pPr marL="0" indent="0" algn="just">
              <a:buNone/>
            </a:pPr>
            <a:r>
              <a:rPr lang="en-US" dirty="0"/>
              <a:t>With the covid 19 impact in the market, we have seen lot of changes in the car market. Now some cars are in demand hence making them costly and some are not in demand hence cheaper</a:t>
            </a:r>
          </a:p>
          <a:p>
            <a:pPr marL="0" indent="0" algn="just">
              <a:buNone/>
            </a:pPr>
            <a:r>
              <a:rPr lang="en-US" dirty="0"/>
              <a:t>The market value is based on a number of factors, including demand, supply, options, and incentives. The market value of a vehicle usually falls somewhere between the sticker price and the invoice price. Because the market value is an average, some people will pay more than that amount, while others will pay less</a:t>
            </a:r>
          </a:p>
          <a:p>
            <a:pPr marL="0" indent="0" algn="just">
              <a:buNone/>
            </a:pPr>
            <a:r>
              <a:rPr lang="en-US" dirty="0"/>
              <a:t>A car's value is determined by many factors: the popularity of the make and model of your car, vehicle specifications, trim levels, physical appearance, mileage, consistent maintenance and working condition</a:t>
            </a:r>
          </a:p>
          <a:p>
            <a:endParaRPr lang="en-IN" dirty="0"/>
          </a:p>
        </p:txBody>
      </p:sp>
    </p:spTree>
    <p:extLst>
      <p:ext uri="{BB962C8B-B14F-4D97-AF65-F5344CB8AC3E}">
        <p14:creationId xmlns:p14="http://schemas.microsoft.com/office/powerpoint/2010/main" val="2702002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AAFD-3B51-48BC-A680-5760B4BD8FB9}"/>
              </a:ext>
            </a:extLst>
          </p:cNvPr>
          <p:cNvSpPr>
            <a:spLocks noGrp="1"/>
          </p:cNvSpPr>
          <p:nvPr>
            <p:ph type="title"/>
          </p:nvPr>
        </p:nvSpPr>
        <p:spPr/>
        <p:txBody>
          <a:bodyPr>
            <a:normAutofit/>
          </a:bodyPr>
          <a:lstStyle/>
          <a:p>
            <a:r>
              <a:rPr lang="en-IN" sz="1800" dirty="0"/>
              <a:t>Model development &amp; Evaluation</a:t>
            </a:r>
          </a:p>
        </p:txBody>
      </p:sp>
      <p:sp>
        <p:nvSpPr>
          <p:cNvPr id="3" name="Content Placeholder 2">
            <a:extLst>
              <a:ext uri="{FF2B5EF4-FFF2-40B4-BE49-F238E27FC236}">
                <a16:creationId xmlns:a16="http://schemas.microsoft.com/office/drawing/2014/main" id="{37D0CC6A-BB51-4AFF-8B46-50C956351733}"/>
              </a:ext>
            </a:extLst>
          </p:cNvPr>
          <p:cNvSpPr>
            <a:spLocks noGrp="1"/>
          </p:cNvSpPr>
          <p:nvPr>
            <p:ph idx="1"/>
          </p:nvPr>
        </p:nvSpPr>
        <p:spPr/>
        <p:txBody>
          <a:bodyPr/>
          <a:lstStyle/>
          <a:p>
            <a:r>
              <a:rPr lang="en-US" dirty="0"/>
              <a:t>As we know from above output that our top models do not have accuracy above 96%, hence we will stack our top 3 models to build one model to obtain higher accuracy.</a:t>
            </a:r>
          </a:p>
          <a:p>
            <a:r>
              <a:rPr lang="en-US" dirty="0"/>
              <a:t>To stack models, we must use StackCVRegressor to combine all our fine tune models.</a:t>
            </a:r>
          </a:p>
          <a:p>
            <a:r>
              <a:rPr lang="en-US" dirty="0"/>
              <a:t>After using StackCVRegressor we obtain test accuracy of more than 88%.</a:t>
            </a:r>
          </a:p>
          <a:p>
            <a:endParaRPr lang="en-IN" dirty="0"/>
          </a:p>
        </p:txBody>
      </p:sp>
    </p:spTree>
    <p:extLst>
      <p:ext uri="{BB962C8B-B14F-4D97-AF65-F5344CB8AC3E}">
        <p14:creationId xmlns:p14="http://schemas.microsoft.com/office/powerpoint/2010/main" val="39353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944D-FB44-4636-A1F5-AEBFE49977BC}"/>
              </a:ext>
            </a:extLst>
          </p:cNvPr>
          <p:cNvSpPr>
            <a:spLocks noGrp="1"/>
          </p:cNvSpPr>
          <p:nvPr>
            <p:ph type="title"/>
          </p:nvPr>
        </p:nvSpPr>
        <p:spPr/>
        <p:txBody>
          <a:bodyPr>
            <a:normAutofit/>
          </a:bodyPr>
          <a:lstStyle/>
          <a:p>
            <a:r>
              <a:rPr lang="en-IN" sz="1800" dirty="0"/>
              <a:t>Results</a:t>
            </a:r>
            <a:br>
              <a:rPr lang="en-IN" sz="1800" dirty="0"/>
            </a:br>
            <a:br>
              <a:rPr lang="en-IN" sz="1800" dirty="0"/>
            </a:br>
            <a:r>
              <a:rPr lang="en-US" sz="1800" dirty="0"/>
              <a:t>Display regression plot for actual datapoints vs predicted datapoints.</a:t>
            </a:r>
            <a:br>
              <a:rPr lang="en-US" sz="1800" dirty="0"/>
            </a:br>
            <a:endParaRPr lang="en-IN" sz="1800" dirty="0"/>
          </a:p>
        </p:txBody>
      </p:sp>
      <p:pic>
        <p:nvPicPr>
          <p:cNvPr id="4" name="Picture 3">
            <a:extLst>
              <a:ext uri="{FF2B5EF4-FFF2-40B4-BE49-F238E27FC236}">
                <a16:creationId xmlns:a16="http://schemas.microsoft.com/office/drawing/2014/main" id="{85CDB80A-258E-44A9-9A9A-BD3F9D46A1F5}"/>
              </a:ext>
            </a:extLst>
          </p:cNvPr>
          <p:cNvPicPr>
            <a:picLocks noChangeAspect="1"/>
          </p:cNvPicPr>
          <p:nvPr/>
        </p:nvPicPr>
        <p:blipFill rotWithShape="1">
          <a:blip r:embed="rId2"/>
          <a:srcRect t="37205"/>
          <a:stretch/>
        </p:blipFill>
        <p:spPr>
          <a:xfrm>
            <a:off x="68580" y="1649880"/>
            <a:ext cx="6027420" cy="3277721"/>
          </a:xfrm>
          <a:prstGeom prst="rect">
            <a:avLst/>
          </a:prstGeom>
        </p:spPr>
      </p:pic>
      <p:pic>
        <p:nvPicPr>
          <p:cNvPr id="5" name="Content Placeholder 4">
            <a:extLst>
              <a:ext uri="{FF2B5EF4-FFF2-40B4-BE49-F238E27FC236}">
                <a16:creationId xmlns:a16="http://schemas.microsoft.com/office/drawing/2014/main" id="{1E2E622D-52A5-4271-9211-33B36E8169F9}"/>
              </a:ext>
            </a:extLst>
          </p:cNvPr>
          <p:cNvPicPr>
            <a:picLocks noGrp="1" noChangeAspect="1"/>
          </p:cNvPicPr>
          <p:nvPr>
            <p:ph idx="1"/>
          </p:nvPr>
        </p:nvPicPr>
        <p:blipFill>
          <a:blip r:embed="rId3"/>
          <a:stretch>
            <a:fillRect/>
          </a:stretch>
        </p:blipFill>
        <p:spPr>
          <a:xfrm>
            <a:off x="6178382" y="1814142"/>
            <a:ext cx="5806943" cy="2949196"/>
          </a:xfrm>
          <a:prstGeom prst="rect">
            <a:avLst/>
          </a:prstGeom>
        </p:spPr>
      </p:pic>
    </p:spTree>
    <p:extLst>
      <p:ext uri="{BB962C8B-B14F-4D97-AF65-F5344CB8AC3E}">
        <p14:creationId xmlns:p14="http://schemas.microsoft.com/office/powerpoint/2010/main" val="155878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9905-5857-4627-A83A-562F4F57AEEC}"/>
              </a:ext>
            </a:extLst>
          </p:cNvPr>
          <p:cNvSpPr>
            <a:spLocks noGrp="1"/>
          </p:cNvSpPr>
          <p:nvPr>
            <p:ph type="title"/>
          </p:nvPr>
        </p:nvSpPr>
        <p:spPr/>
        <p:txBody>
          <a:bodyPr>
            <a:normAutofit/>
          </a:bodyPr>
          <a:lstStyle/>
          <a:p>
            <a:r>
              <a:rPr lang="en-IN" sz="1800" dirty="0"/>
              <a:t>Conclusion</a:t>
            </a:r>
          </a:p>
        </p:txBody>
      </p:sp>
      <p:sp>
        <p:nvSpPr>
          <p:cNvPr id="3" name="Content Placeholder 2">
            <a:extLst>
              <a:ext uri="{FF2B5EF4-FFF2-40B4-BE49-F238E27FC236}">
                <a16:creationId xmlns:a16="http://schemas.microsoft.com/office/drawing/2014/main" id="{407EC5EE-20FE-4219-B96D-94257E316183}"/>
              </a:ext>
            </a:extLst>
          </p:cNvPr>
          <p:cNvSpPr>
            <a:spLocks noGrp="1"/>
          </p:cNvSpPr>
          <p:nvPr>
            <p:ph idx="1"/>
          </p:nvPr>
        </p:nvSpPr>
        <p:spPr/>
        <p:txBody>
          <a:bodyPr/>
          <a:lstStyle/>
          <a:p>
            <a:r>
              <a:rPr lang="en-US" dirty="0"/>
              <a:t>In this project we have tried to show how the house prices vary and what are the factors related to the changing of house prices. The best accuracy score was achieved by stacking our top 3 fine-tuned models. </a:t>
            </a:r>
          </a:p>
          <a:p>
            <a:r>
              <a:rPr lang="en-US" dirty="0"/>
              <a:t>Stacked Model was built having accuracy more than 90% using train dataset.</a:t>
            </a:r>
          </a:p>
          <a:p>
            <a:endParaRPr lang="en-IN" dirty="0"/>
          </a:p>
        </p:txBody>
      </p:sp>
    </p:spTree>
    <p:extLst>
      <p:ext uri="{BB962C8B-B14F-4D97-AF65-F5344CB8AC3E}">
        <p14:creationId xmlns:p14="http://schemas.microsoft.com/office/powerpoint/2010/main" val="979668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4050-EF8D-4728-AC47-3CAC63C6F86D}"/>
              </a:ext>
            </a:extLst>
          </p:cNvPr>
          <p:cNvSpPr>
            <a:spLocks noGrp="1"/>
          </p:cNvSpPr>
          <p:nvPr>
            <p:ph type="title"/>
          </p:nvPr>
        </p:nvSpPr>
        <p:spPr/>
        <p:txBody>
          <a:bodyPr>
            <a:normAutofit/>
          </a:bodyPr>
          <a:lstStyle/>
          <a:p>
            <a:r>
              <a:rPr lang="en-US" sz="1800" dirty="0"/>
              <a:t>Limitation and scope for future work</a:t>
            </a:r>
            <a:br>
              <a:rPr lang="en-US" sz="1800" dirty="0"/>
            </a:br>
            <a:endParaRPr lang="en-IN" sz="1800" dirty="0"/>
          </a:p>
        </p:txBody>
      </p:sp>
      <p:sp>
        <p:nvSpPr>
          <p:cNvPr id="3" name="Content Placeholder 2">
            <a:extLst>
              <a:ext uri="{FF2B5EF4-FFF2-40B4-BE49-F238E27FC236}">
                <a16:creationId xmlns:a16="http://schemas.microsoft.com/office/drawing/2014/main" id="{94D2F6D2-FD6D-4382-AA29-C9FF060C822B}"/>
              </a:ext>
            </a:extLst>
          </p:cNvPr>
          <p:cNvSpPr>
            <a:spLocks noGrp="1"/>
          </p:cNvSpPr>
          <p:nvPr>
            <p:ph idx="1"/>
          </p:nvPr>
        </p:nvSpPr>
        <p:spPr>
          <a:xfrm>
            <a:off x="677334" y="1259588"/>
            <a:ext cx="8596668" cy="4338823"/>
          </a:xfrm>
        </p:spPr>
        <p:txBody>
          <a:bodyPr>
            <a:normAutofit/>
          </a:bodyPr>
          <a:lstStyle/>
          <a:p>
            <a:pPr marL="457200">
              <a:spcBef>
                <a:spcPts val="805"/>
              </a:spcBef>
              <a:spcAft>
                <a:spcPts val="0"/>
              </a:spcAft>
            </a:pPr>
            <a:r>
              <a:rPr lang="en-US" sz="1800" dirty="0">
                <a:effectLst/>
                <a:latin typeface="Arial" panose="020B0604020202020204" pitchFamily="34" charset="0"/>
                <a:ea typeface="Arial" panose="020B0604020202020204" pitchFamily="34" charset="0"/>
              </a:rPr>
              <a:t>While we couldn’t reach out goal of minimum RMSE </a:t>
            </a:r>
            <a:r>
              <a:rPr lang="en-US" sz="1800">
                <a:effectLst/>
                <a:latin typeface="Arial" panose="020B0604020202020204" pitchFamily="34" charset="0"/>
                <a:ea typeface="Arial" panose="020B0604020202020204" pitchFamily="34" charset="0"/>
              </a:rPr>
              <a:t>in car </a:t>
            </a:r>
            <a:r>
              <a:rPr lang="en-US" sz="1800" dirty="0">
                <a:effectLst/>
                <a:latin typeface="Arial" panose="020B0604020202020204" pitchFamily="34" charset="0"/>
                <a:ea typeface="Arial" panose="020B0604020202020204" pitchFamily="34" charset="0"/>
              </a:rPr>
              <a:t>price prediction without letting the model to overfit, we did end up creating a system that can with enough time and data get very close to that goal.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As with any project there is room for improvement here.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The very nature of this project allows for multiple algorithms to be integrated together as modules and their results can be combined to increase the accuracy of the final result.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This model can further be improved with the addition of more algorithms into it.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However, the output of these algorithms needs to be in the same format as the others.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Once that condition is satisfied, the modules are easy to add as done in the code.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This provides a great degree of modularity and versatility to the project.</a:t>
            </a:r>
            <a:endParaRPr lang="en-IN" sz="1800" dirty="0">
              <a:effectLst/>
              <a:latin typeface="Arial" panose="020B0604020202020204" pitchFamily="34" charset="0"/>
              <a:ea typeface="Arial" panose="020B0604020202020204" pitchFamily="34" charset="0"/>
            </a:endParaRPr>
          </a:p>
          <a:p>
            <a:endParaRPr lang="en-IN" dirty="0"/>
          </a:p>
          <a:p>
            <a:endParaRPr lang="en-IN" dirty="0"/>
          </a:p>
        </p:txBody>
      </p:sp>
    </p:spTree>
    <p:extLst>
      <p:ext uri="{BB962C8B-B14F-4D97-AF65-F5344CB8AC3E}">
        <p14:creationId xmlns:p14="http://schemas.microsoft.com/office/powerpoint/2010/main" val="94576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604E-6DCC-4790-9DB1-73E879194D15}"/>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37DC1D04-CAA0-4075-AB7D-5B1B7DF7C131}"/>
              </a:ext>
            </a:extLst>
          </p:cNvPr>
          <p:cNvSpPr>
            <a:spLocks noGrp="1"/>
          </p:cNvSpPr>
          <p:nvPr>
            <p:ph idx="1"/>
          </p:nvPr>
        </p:nvSpPr>
        <p:spPr/>
        <p:txBody>
          <a:bodyPr/>
          <a:lstStyle/>
          <a:p>
            <a:r>
              <a:rPr lang="en-US" dirty="0"/>
              <a:t>In this analysis, we will be predicting the sale price of a used car in Indian market</a:t>
            </a:r>
          </a:p>
          <a:p>
            <a:r>
              <a:rPr lang="en-US" dirty="0"/>
              <a:t>Using this as a base, I have collected the data from few websites. The data was collected for the car body types like sedan, SUV/MUV, hatchback, minivan, coupe/convertibles</a:t>
            </a:r>
          </a:p>
          <a:p>
            <a:r>
              <a:rPr lang="en-US" dirty="0"/>
              <a:t>Once the data is collected, the data will be cleaned and pre-processed with all the necessary tools and the same will be used to build machine learning models in order to predict the price of the same</a:t>
            </a:r>
            <a:endParaRPr lang="en-IN" dirty="0"/>
          </a:p>
          <a:p>
            <a:endParaRPr lang="en-IN" dirty="0"/>
          </a:p>
        </p:txBody>
      </p:sp>
    </p:spTree>
    <p:extLst>
      <p:ext uri="{BB962C8B-B14F-4D97-AF65-F5344CB8AC3E}">
        <p14:creationId xmlns:p14="http://schemas.microsoft.com/office/powerpoint/2010/main" val="55427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F99F-4E56-45DF-A6EB-04FB1483D684}"/>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Data Collection Phase:</a:t>
            </a:r>
            <a:br>
              <a:rPr lang="en-US" sz="36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21E73F4-2CF8-492E-9545-830E79E1093E}"/>
              </a:ext>
            </a:extLst>
          </p:cNvPr>
          <p:cNvSpPr>
            <a:spLocks noGrp="1"/>
          </p:cNvSpPr>
          <p:nvPr>
            <p:ph idx="1"/>
          </p:nvPr>
        </p:nvSpPr>
        <p:spPr/>
        <p:txBody>
          <a:bodyPr>
            <a:normAutofit fontScale="92500" lnSpcReduction="10000"/>
          </a:bodyPr>
          <a:lstStyle/>
          <a:p>
            <a:r>
              <a:rPr lang="en-US" dirty="0"/>
              <a:t>You have to scrape at least 5000 used cars data. You can scrape more data as well, it’s up to you. more the data better the model.</a:t>
            </a:r>
          </a:p>
          <a:p>
            <a:r>
              <a:rPr lang="en-US" dirty="0"/>
              <a:t>In this section You need to scrape the data of used cars from websites (</a:t>
            </a:r>
            <a:r>
              <a:rPr lang="en-US" dirty="0" err="1"/>
              <a:t>Olx</a:t>
            </a:r>
            <a:r>
              <a:rPr lang="en-US" dirty="0"/>
              <a:t>, </a:t>
            </a:r>
            <a:r>
              <a:rPr lang="en-US" dirty="0" err="1"/>
              <a:t>cardekho</a:t>
            </a:r>
            <a:r>
              <a:rPr lang="en-US" dirty="0"/>
              <a:t>, Cars24 etc.) </a:t>
            </a:r>
          </a:p>
          <a:p>
            <a:r>
              <a:rPr lang="en-US" dirty="0"/>
              <a:t>You need web scraping for this. You have to fetch data for different locations. The number of columns for data doesn’t have limit, it’s up to you and your creativity. Generally, these columns are </a:t>
            </a:r>
          </a:p>
          <a:p>
            <a:r>
              <a:rPr lang="en-US" dirty="0"/>
              <a:t>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r>
              <a:rPr lang="en-US" dirty="0"/>
              <a:t>Try to include all types of cars in your data for example- SUV, Sedans, Coupe, minivan, Hatchback.</a:t>
            </a:r>
          </a:p>
          <a:p>
            <a:endParaRPr lang="en-IN" dirty="0"/>
          </a:p>
        </p:txBody>
      </p:sp>
    </p:spTree>
    <p:extLst>
      <p:ext uri="{BB962C8B-B14F-4D97-AF65-F5344CB8AC3E}">
        <p14:creationId xmlns:p14="http://schemas.microsoft.com/office/powerpoint/2010/main" val="134738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BD85-95C2-4743-A504-2E245BC2EDD1}"/>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59153014-CA9F-4BAE-8F3E-20C082F1CED3}"/>
              </a:ext>
            </a:extLst>
          </p:cNvPr>
          <p:cNvSpPr>
            <a:spLocks noGrp="1"/>
          </p:cNvSpPr>
          <p:nvPr>
            <p:ph idx="1"/>
          </p:nvPr>
        </p:nvSpPr>
        <p:spPr/>
        <p:txBody>
          <a:bodyPr>
            <a:normAutofit/>
          </a:bodyPr>
          <a:lstStyle/>
          <a:p>
            <a:r>
              <a:rPr lang="en-US" dirty="0"/>
              <a:t>The dataset has 9807 rows and 18 columns. Which after preprocess came down to 5556 rows and 11 columns. Using this dataset we will be training the Machine Learning models on 70% of the data and the models will be tested on 30% data. </a:t>
            </a:r>
          </a:p>
          <a:p>
            <a:r>
              <a:rPr lang="en-US" dirty="0"/>
              <a:t>Since we have removed the null values from the dataset during the data collection stage, we can expect outliers and un-realistic values for certain variables</a:t>
            </a:r>
          </a:p>
          <a:p>
            <a:r>
              <a:rPr lang="en-US" dirty="0"/>
              <a:t>I can see that there are few repeated data, which needs to be handled before we can proceed with further steps.</a:t>
            </a:r>
          </a:p>
          <a:p>
            <a:endParaRPr lang="en-IN" dirty="0"/>
          </a:p>
        </p:txBody>
      </p:sp>
    </p:spTree>
    <p:extLst>
      <p:ext uri="{BB962C8B-B14F-4D97-AF65-F5344CB8AC3E}">
        <p14:creationId xmlns:p14="http://schemas.microsoft.com/office/powerpoint/2010/main" val="142961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4153-EF6E-4229-8C6C-B45270A6511E}"/>
              </a:ext>
            </a:extLst>
          </p:cNvPr>
          <p:cNvSpPr>
            <a:spLocks noGrp="1"/>
          </p:cNvSpPr>
          <p:nvPr>
            <p:ph type="title"/>
          </p:nvPr>
        </p:nvSpPr>
        <p:spPr/>
        <p:txBody>
          <a:bodyPr>
            <a:normAutofit fontScale="90000"/>
          </a:bodyPr>
          <a:lstStyle/>
          <a:p>
            <a:r>
              <a:rPr lang="en-IN" dirty="0"/>
              <a:t>Exploratory Data Analysis</a:t>
            </a:r>
            <a:br>
              <a:rPr lang="en-IN" dirty="0"/>
            </a:br>
            <a:br>
              <a:rPr lang="en-IN" dirty="0"/>
            </a:br>
            <a:r>
              <a:rPr lang="en-IN" sz="1800" dirty="0"/>
              <a:t>Univariate Analysis </a:t>
            </a:r>
            <a:r>
              <a:rPr lang="en-IN" sz="1800" dirty="0" err="1"/>
              <a:t>Dist</a:t>
            </a:r>
            <a:r>
              <a:rPr lang="en-IN" sz="1800" dirty="0"/>
              <a:t> Plot</a:t>
            </a:r>
            <a:endParaRPr lang="en-IN" dirty="0"/>
          </a:p>
        </p:txBody>
      </p:sp>
      <p:pic>
        <p:nvPicPr>
          <p:cNvPr id="4" name="Content Placeholder 3">
            <a:extLst>
              <a:ext uri="{FF2B5EF4-FFF2-40B4-BE49-F238E27FC236}">
                <a16:creationId xmlns:a16="http://schemas.microsoft.com/office/drawing/2014/main" id="{C56F18BB-8D59-41EC-ACB0-0786B568CF06}"/>
              </a:ext>
            </a:extLst>
          </p:cNvPr>
          <p:cNvPicPr>
            <a:picLocks noGrp="1" noChangeAspect="1"/>
          </p:cNvPicPr>
          <p:nvPr>
            <p:ph idx="1"/>
          </p:nvPr>
        </p:nvPicPr>
        <p:blipFill>
          <a:blip r:embed="rId2"/>
          <a:stretch>
            <a:fillRect/>
          </a:stretch>
        </p:blipFill>
        <p:spPr>
          <a:xfrm>
            <a:off x="677334" y="2079906"/>
            <a:ext cx="7066350" cy="3881437"/>
          </a:xfrm>
          <a:prstGeom prst="rect">
            <a:avLst/>
          </a:prstGeom>
        </p:spPr>
      </p:pic>
    </p:spTree>
    <p:extLst>
      <p:ext uri="{BB962C8B-B14F-4D97-AF65-F5344CB8AC3E}">
        <p14:creationId xmlns:p14="http://schemas.microsoft.com/office/powerpoint/2010/main" val="299903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54142A-F943-43BB-AF84-3845E040E0FC}"/>
              </a:ext>
            </a:extLst>
          </p:cNvPr>
          <p:cNvPicPr>
            <a:picLocks noChangeAspect="1"/>
          </p:cNvPicPr>
          <p:nvPr/>
        </p:nvPicPr>
        <p:blipFill>
          <a:blip r:embed="rId2"/>
          <a:stretch>
            <a:fillRect/>
          </a:stretch>
        </p:blipFill>
        <p:spPr>
          <a:xfrm>
            <a:off x="5916708" y="1549"/>
            <a:ext cx="6272343" cy="3440620"/>
          </a:xfrm>
          <a:prstGeom prst="rect">
            <a:avLst/>
          </a:prstGeom>
        </p:spPr>
      </p:pic>
      <p:pic>
        <p:nvPicPr>
          <p:cNvPr id="5" name="Picture 4">
            <a:extLst>
              <a:ext uri="{FF2B5EF4-FFF2-40B4-BE49-F238E27FC236}">
                <a16:creationId xmlns:a16="http://schemas.microsoft.com/office/drawing/2014/main" id="{4FCF4950-8B65-47DF-96D3-1E97F203CE61}"/>
              </a:ext>
            </a:extLst>
          </p:cNvPr>
          <p:cNvPicPr>
            <a:picLocks noChangeAspect="1"/>
          </p:cNvPicPr>
          <p:nvPr/>
        </p:nvPicPr>
        <p:blipFill>
          <a:blip r:embed="rId3"/>
          <a:stretch>
            <a:fillRect/>
          </a:stretch>
        </p:blipFill>
        <p:spPr>
          <a:xfrm>
            <a:off x="6041426" y="3437964"/>
            <a:ext cx="6150574" cy="3418487"/>
          </a:xfrm>
          <a:prstGeom prst="rect">
            <a:avLst/>
          </a:prstGeom>
        </p:spPr>
      </p:pic>
      <p:sp>
        <p:nvSpPr>
          <p:cNvPr id="6" name="TextBox 5">
            <a:extLst>
              <a:ext uri="{FF2B5EF4-FFF2-40B4-BE49-F238E27FC236}">
                <a16:creationId xmlns:a16="http://schemas.microsoft.com/office/drawing/2014/main" id="{1622C777-6E93-491E-B4A4-A533FB6ED448}"/>
              </a:ext>
            </a:extLst>
          </p:cNvPr>
          <p:cNvSpPr txBox="1"/>
          <p:nvPr/>
        </p:nvSpPr>
        <p:spPr>
          <a:xfrm>
            <a:off x="215153" y="259976"/>
            <a:ext cx="5698606" cy="4502515"/>
          </a:xfrm>
          <a:prstGeom prst="rect">
            <a:avLst/>
          </a:prstGeom>
          <a:noFill/>
        </p:spPr>
        <p:txBody>
          <a:bodyPr wrap="square" rtlCol="0">
            <a:spAutoFit/>
          </a:bodyPr>
          <a:lstStyle/>
          <a:p>
            <a:pPr indent="457200">
              <a:spcBef>
                <a:spcPts val="800"/>
              </a:spcBef>
            </a:pPr>
            <a:r>
              <a:rPr lang="en-US" sz="1800" dirty="0">
                <a:effectLst/>
                <a:latin typeface="Arial" panose="020B0604020202020204" pitchFamily="34" charset="0"/>
                <a:ea typeface="Arial" panose="020B0604020202020204" pitchFamily="34" charset="0"/>
              </a:rPr>
              <a:t>Observations: </a:t>
            </a:r>
          </a:p>
          <a:p>
            <a:pPr indent="457200">
              <a:spcBef>
                <a:spcPts val="800"/>
              </a:spcBef>
            </a:pPr>
            <a:endParaRPr lang="en-IN" sz="1800" dirty="0">
              <a:effectLst/>
              <a:latin typeface="Arial" panose="020B0604020202020204" pitchFamily="34" charset="0"/>
              <a:ea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kms column has normal distributed value points but it is highly skewed and contains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mileage column has bimodal distributed value points with less skewness and less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engine &amp; power column has normal distributed value points but contain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power_rpm</a:t>
            </a: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column has bimodal distributed value points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torque &amp; </a:t>
            </a:r>
            <a:r>
              <a:rPr lang="en-US"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torque_rpm</a:t>
            </a: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column has bimodal distributed value points with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374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3BAA-5FE2-4C6B-8F64-AD083B4FD0F1}"/>
              </a:ext>
            </a:extLst>
          </p:cNvPr>
          <p:cNvSpPr>
            <a:spLocks noGrp="1"/>
          </p:cNvSpPr>
          <p:nvPr>
            <p:ph type="title"/>
          </p:nvPr>
        </p:nvSpPr>
        <p:spPr>
          <a:xfrm>
            <a:off x="444252" y="89647"/>
            <a:ext cx="8596668" cy="1320800"/>
          </a:xfrm>
        </p:spPr>
        <p:txBody>
          <a:bodyPr>
            <a:normAutofit/>
          </a:bodyPr>
          <a:lstStyle/>
          <a:p>
            <a:r>
              <a:rPr lang="en-US" sz="1800" dirty="0">
                <a:effectLst/>
                <a:latin typeface="Arial" panose="020B0604020202020204" pitchFamily="34" charset="0"/>
                <a:ea typeface="Arial" panose="020B0604020202020204" pitchFamily="34" charset="0"/>
              </a:rPr>
              <a:t>Count plot of all categorical column</a:t>
            </a:r>
            <a:br>
              <a:rPr lang="en-IN" sz="1800" dirty="0">
                <a:effectLst/>
                <a:latin typeface="Arial" panose="020B0604020202020204" pitchFamily="34" charset="0"/>
                <a:ea typeface="Arial" panose="020B0604020202020204" pitchFamily="34" charset="0"/>
              </a:rPr>
            </a:br>
            <a:endParaRPr lang="en-IN" sz="1800" dirty="0"/>
          </a:p>
        </p:txBody>
      </p:sp>
      <p:pic>
        <p:nvPicPr>
          <p:cNvPr id="4" name="Content Placeholder 3">
            <a:extLst>
              <a:ext uri="{FF2B5EF4-FFF2-40B4-BE49-F238E27FC236}">
                <a16:creationId xmlns:a16="http://schemas.microsoft.com/office/drawing/2014/main" id="{0B6BA5B1-F8F2-4526-B2E6-C82DE4DF52FA}"/>
              </a:ext>
            </a:extLst>
          </p:cNvPr>
          <p:cNvPicPr>
            <a:picLocks noGrp="1" noChangeAspect="1"/>
          </p:cNvPicPr>
          <p:nvPr>
            <p:ph idx="1"/>
          </p:nvPr>
        </p:nvPicPr>
        <p:blipFill>
          <a:blip r:embed="rId2"/>
          <a:stretch>
            <a:fillRect/>
          </a:stretch>
        </p:blipFill>
        <p:spPr>
          <a:xfrm>
            <a:off x="444252" y="535175"/>
            <a:ext cx="5136290" cy="3881437"/>
          </a:xfrm>
          <a:prstGeom prst="rect">
            <a:avLst/>
          </a:prstGeom>
        </p:spPr>
      </p:pic>
      <p:pic>
        <p:nvPicPr>
          <p:cNvPr id="5" name="Picture 4">
            <a:extLst>
              <a:ext uri="{FF2B5EF4-FFF2-40B4-BE49-F238E27FC236}">
                <a16:creationId xmlns:a16="http://schemas.microsoft.com/office/drawing/2014/main" id="{24ADD043-7A3D-42D4-A632-C6C819145FF4}"/>
              </a:ext>
            </a:extLst>
          </p:cNvPr>
          <p:cNvPicPr>
            <a:picLocks noChangeAspect="1"/>
          </p:cNvPicPr>
          <p:nvPr/>
        </p:nvPicPr>
        <p:blipFill>
          <a:blip r:embed="rId3"/>
          <a:stretch>
            <a:fillRect/>
          </a:stretch>
        </p:blipFill>
        <p:spPr>
          <a:xfrm>
            <a:off x="5580542" y="3467285"/>
            <a:ext cx="6611458" cy="3390715"/>
          </a:xfrm>
          <a:prstGeom prst="rect">
            <a:avLst/>
          </a:prstGeom>
        </p:spPr>
      </p:pic>
      <p:sp>
        <p:nvSpPr>
          <p:cNvPr id="6" name="TextBox 5">
            <a:extLst>
              <a:ext uri="{FF2B5EF4-FFF2-40B4-BE49-F238E27FC236}">
                <a16:creationId xmlns:a16="http://schemas.microsoft.com/office/drawing/2014/main" id="{0EE5470D-ED26-449F-B1EA-5B5F675D091D}"/>
              </a:ext>
            </a:extLst>
          </p:cNvPr>
          <p:cNvSpPr txBox="1"/>
          <p:nvPr/>
        </p:nvSpPr>
        <p:spPr>
          <a:xfrm>
            <a:off x="5580542" y="681318"/>
            <a:ext cx="4155129" cy="2971070"/>
          </a:xfrm>
          <a:prstGeom prst="rect">
            <a:avLst/>
          </a:prstGeom>
          <a:noFill/>
        </p:spPr>
        <p:txBody>
          <a:bodyPr wrap="square" rtlCol="0">
            <a:spAutoFit/>
          </a:bodyPr>
          <a:lstStyle/>
          <a:p>
            <a:pPr>
              <a:lnSpc>
                <a:spcPct val="107000"/>
              </a:lnSpc>
              <a:spcBef>
                <a:spcPts val="930"/>
              </a:spcBef>
            </a:pPr>
            <a:r>
              <a:rPr lang="en-IN" dirty="0">
                <a:solidFill>
                  <a:srgbClr val="000000"/>
                </a:solidFill>
                <a:latin typeface="Arial" panose="020B0604020202020204" pitchFamily="34" charset="0"/>
                <a:cs typeface="Times New Roman" panose="02020603050405020304" pitchFamily="18" charset="0"/>
              </a:rPr>
              <a:t>Observation:</a:t>
            </a:r>
          </a:p>
          <a:p>
            <a:pPr>
              <a:lnSpc>
                <a:spcPct val="107000"/>
              </a:lnSpc>
              <a:spcBef>
                <a:spcPts val="930"/>
              </a:spcBef>
            </a:pPr>
            <a:r>
              <a:rPr lang="en-IN" dirty="0">
                <a:solidFill>
                  <a:srgbClr val="000000"/>
                </a:solidFill>
                <a:latin typeface="Arial" panose="020B0604020202020204" pitchFamily="34" charset="0"/>
                <a:cs typeface="Times New Roman" panose="02020603050405020304" pitchFamily="18" charset="0"/>
              </a:rPr>
              <a:t>From the above graph we can observe the </a:t>
            </a:r>
            <a:r>
              <a:rPr lang="en-IN" dirty="0" err="1">
                <a:solidFill>
                  <a:srgbClr val="000000"/>
                </a:solidFill>
                <a:latin typeface="Arial" panose="020B0604020202020204" pitchFamily="34" charset="0"/>
                <a:cs typeface="Times New Roman" panose="02020603050405020304" pitchFamily="18" charset="0"/>
              </a:rPr>
              <a:t>value_counts</a:t>
            </a:r>
            <a:r>
              <a:rPr lang="en-IN" dirty="0">
                <a:solidFill>
                  <a:srgbClr val="000000"/>
                </a:solidFill>
                <a:latin typeface="Arial" panose="020B0604020202020204" pitchFamily="34" charset="0"/>
                <a:cs typeface="Times New Roman" panose="02020603050405020304" pitchFamily="18" charset="0"/>
              </a:rPr>
              <a:t> of datapoints of </a:t>
            </a:r>
            <a:r>
              <a:rPr lang="en-IN" dirty="0" err="1">
                <a:solidFill>
                  <a:srgbClr val="000000"/>
                </a:solidFill>
                <a:latin typeface="Arial" panose="020B0604020202020204" pitchFamily="34" charset="0"/>
                <a:cs typeface="Times New Roman" panose="02020603050405020304" pitchFamily="18" charset="0"/>
              </a:rPr>
              <a:t>resp</a:t>
            </a:r>
            <a:r>
              <a:rPr lang="en-IN" dirty="0">
                <a:solidFill>
                  <a:srgbClr val="000000"/>
                </a:solidFill>
                <a:latin typeface="Arial" panose="020B0604020202020204" pitchFamily="34" charset="0"/>
                <a:cs typeface="Times New Roman" panose="02020603050405020304" pitchFamily="18" charset="0"/>
              </a:rPr>
              <a:t> column</a:t>
            </a:r>
          </a:p>
          <a:p>
            <a:pPr>
              <a:lnSpc>
                <a:spcPct val="107000"/>
              </a:lnSpc>
              <a:spcBef>
                <a:spcPts val="930"/>
              </a:spcBef>
            </a:pPr>
            <a:r>
              <a:rPr lang="en-IN" dirty="0">
                <a:solidFill>
                  <a:srgbClr val="000000"/>
                </a:solidFill>
                <a:latin typeface="Arial" panose="020B0604020202020204" pitchFamily="34" charset="0"/>
                <a:cs typeface="Times New Roman" panose="02020603050405020304" pitchFamily="18" charset="0"/>
              </a:rPr>
              <a:t>we can make a note about the data i.e., dataset contains data mostly of which year, </a:t>
            </a:r>
            <a:r>
              <a:rPr lang="en-IN" dirty="0" err="1">
                <a:solidFill>
                  <a:srgbClr val="000000"/>
                </a:solidFill>
                <a:latin typeface="Arial" panose="020B0604020202020204" pitchFamily="34" charset="0"/>
                <a:cs typeface="Times New Roman" panose="02020603050405020304" pitchFamily="18" charset="0"/>
              </a:rPr>
              <a:t>transmision</a:t>
            </a:r>
            <a:r>
              <a:rPr lang="en-IN" dirty="0">
                <a:solidFill>
                  <a:srgbClr val="000000"/>
                </a:solidFill>
                <a:latin typeface="Arial" panose="020B0604020202020204" pitchFamily="34" charset="0"/>
                <a:cs typeface="Times New Roman" panose="02020603050405020304" pitchFamily="18" charset="0"/>
              </a:rPr>
              <a:t>, range of gears of a car.........</a:t>
            </a:r>
          </a:p>
          <a:p>
            <a:endParaRPr lang="en-IN" dirty="0"/>
          </a:p>
        </p:txBody>
      </p:sp>
    </p:spTree>
    <p:extLst>
      <p:ext uri="{BB962C8B-B14F-4D97-AF65-F5344CB8AC3E}">
        <p14:creationId xmlns:p14="http://schemas.microsoft.com/office/powerpoint/2010/main" val="35438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C084-F3DE-492F-B6D7-B6E64179F0E2}"/>
              </a:ext>
            </a:extLst>
          </p:cNvPr>
          <p:cNvSpPr>
            <a:spLocks noGrp="1"/>
          </p:cNvSpPr>
          <p:nvPr>
            <p:ph type="title"/>
          </p:nvPr>
        </p:nvSpPr>
        <p:spPr>
          <a:xfrm>
            <a:off x="309781" y="156238"/>
            <a:ext cx="8596668" cy="1320800"/>
          </a:xfrm>
        </p:spPr>
        <p:txBody>
          <a:bodyPr>
            <a:normAutofit/>
          </a:bodyPr>
          <a:lstStyle/>
          <a:p>
            <a:r>
              <a:rPr lang="en-US" sz="1800" dirty="0"/>
              <a:t>Bivariate analysis for numerical columns</a:t>
            </a:r>
            <a:endParaRPr lang="en-IN" sz="1800" dirty="0"/>
          </a:p>
        </p:txBody>
      </p:sp>
      <p:sp>
        <p:nvSpPr>
          <p:cNvPr id="3" name="Content Placeholder 2">
            <a:extLst>
              <a:ext uri="{FF2B5EF4-FFF2-40B4-BE49-F238E27FC236}">
                <a16:creationId xmlns:a16="http://schemas.microsoft.com/office/drawing/2014/main" id="{FFA3F3A5-2E77-4FD4-BEE7-F21C6C7B21CF}"/>
              </a:ext>
            </a:extLst>
          </p:cNvPr>
          <p:cNvSpPr>
            <a:spLocks noGrp="1"/>
          </p:cNvSpPr>
          <p:nvPr>
            <p:ph idx="1"/>
          </p:nvPr>
        </p:nvSpPr>
        <p:spPr>
          <a:xfrm>
            <a:off x="6813176" y="557530"/>
            <a:ext cx="3021106" cy="5483831"/>
          </a:xfrm>
        </p:spPr>
        <p:txBody>
          <a:bodyPr/>
          <a:lstStyle/>
          <a:p>
            <a:r>
              <a:rPr lang="en-US" dirty="0"/>
              <a:t>Observation:</a:t>
            </a:r>
          </a:p>
          <a:p>
            <a:r>
              <a:rPr lang="en-US" dirty="0"/>
              <a:t>Columns having positive correlation with price are: torque, power, engine &amp; </a:t>
            </a:r>
            <a:r>
              <a:rPr lang="en-US" dirty="0" err="1"/>
              <a:t>power_rpm</a:t>
            </a:r>
            <a:endParaRPr lang="en-US" dirty="0"/>
          </a:p>
          <a:p>
            <a:r>
              <a:rPr lang="en-US" dirty="0"/>
              <a:t>Columns having negative correlation with price are: kms, mileage &amp; </a:t>
            </a:r>
            <a:r>
              <a:rPr lang="en-US" dirty="0" err="1"/>
              <a:t>torque_rpm</a:t>
            </a:r>
            <a:endParaRPr lang="en-US" dirty="0"/>
          </a:p>
          <a:p>
            <a:endParaRPr lang="en-IN" dirty="0"/>
          </a:p>
        </p:txBody>
      </p:sp>
      <p:pic>
        <p:nvPicPr>
          <p:cNvPr id="4" name="Picture 3">
            <a:extLst>
              <a:ext uri="{FF2B5EF4-FFF2-40B4-BE49-F238E27FC236}">
                <a16:creationId xmlns:a16="http://schemas.microsoft.com/office/drawing/2014/main" id="{0715D9E2-6F41-42DB-A532-2985D6375A58}"/>
              </a:ext>
            </a:extLst>
          </p:cNvPr>
          <p:cNvPicPr>
            <a:picLocks noChangeAspect="1"/>
          </p:cNvPicPr>
          <p:nvPr/>
        </p:nvPicPr>
        <p:blipFill>
          <a:blip r:embed="rId2"/>
          <a:stretch>
            <a:fillRect/>
          </a:stretch>
        </p:blipFill>
        <p:spPr>
          <a:xfrm>
            <a:off x="309781" y="557530"/>
            <a:ext cx="6503395" cy="3137363"/>
          </a:xfrm>
          <a:prstGeom prst="rect">
            <a:avLst/>
          </a:prstGeom>
        </p:spPr>
      </p:pic>
      <p:pic>
        <p:nvPicPr>
          <p:cNvPr id="5" name="Picture 4">
            <a:extLst>
              <a:ext uri="{FF2B5EF4-FFF2-40B4-BE49-F238E27FC236}">
                <a16:creationId xmlns:a16="http://schemas.microsoft.com/office/drawing/2014/main" id="{80A404F4-F42A-46F0-8D08-5CD0F95D6B0A}"/>
              </a:ext>
            </a:extLst>
          </p:cNvPr>
          <p:cNvPicPr>
            <a:picLocks noChangeAspect="1"/>
          </p:cNvPicPr>
          <p:nvPr/>
        </p:nvPicPr>
        <p:blipFill>
          <a:blip r:embed="rId3"/>
          <a:stretch>
            <a:fillRect/>
          </a:stretch>
        </p:blipFill>
        <p:spPr>
          <a:xfrm>
            <a:off x="309781" y="3676800"/>
            <a:ext cx="6503395" cy="3130528"/>
          </a:xfrm>
          <a:prstGeom prst="rect">
            <a:avLst/>
          </a:prstGeom>
        </p:spPr>
      </p:pic>
    </p:spTree>
    <p:extLst>
      <p:ext uri="{BB962C8B-B14F-4D97-AF65-F5344CB8AC3E}">
        <p14:creationId xmlns:p14="http://schemas.microsoft.com/office/powerpoint/2010/main" val="333921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TotalTime>
  <Words>1274</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Symbol</vt:lpstr>
      <vt:lpstr>Times New Roman</vt:lpstr>
      <vt:lpstr>Trebuchet MS</vt:lpstr>
      <vt:lpstr>Wingdings 3</vt:lpstr>
      <vt:lpstr>Facet</vt:lpstr>
      <vt:lpstr>PowerPoint Presentation</vt:lpstr>
      <vt:lpstr>Introduction</vt:lpstr>
      <vt:lpstr>Analytical Problem Framing</vt:lpstr>
      <vt:lpstr>Data Collection Phase: </vt:lpstr>
      <vt:lpstr>Data Analysis</vt:lpstr>
      <vt:lpstr>Exploratory Data Analysis  Univariate Analysis Dist Plot</vt:lpstr>
      <vt:lpstr>PowerPoint Presentation</vt:lpstr>
      <vt:lpstr>Count plot of all categorical column </vt:lpstr>
      <vt:lpstr>Bivariate analysis for numerical columns</vt:lpstr>
      <vt:lpstr>Strip Plot of each column values w.r.t label column </vt:lpstr>
      <vt:lpstr>Bar graph for categorical column</vt:lpstr>
      <vt:lpstr>PowerPoint Presentation</vt:lpstr>
      <vt:lpstr>Check For Correlation</vt:lpstr>
      <vt:lpstr>Data Pre-Process</vt:lpstr>
      <vt:lpstr>Outliers</vt:lpstr>
      <vt:lpstr>VIF to detect multicollinearity </vt:lpstr>
      <vt:lpstr>Best feature column</vt:lpstr>
      <vt:lpstr>Skewness</vt:lpstr>
      <vt:lpstr>Model development &amp; Evaluation</vt:lpstr>
      <vt:lpstr>Model development &amp; Evaluation</vt:lpstr>
      <vt:lpstr>Results  Display regression plot for actual datapoints vs predicted datapoints. </vt:lpstr>
      <vt:lpstr>Conclusion</vt:lpstr>
      <vt:lpstr>Limitation and scope for 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Junaid Shaikh</dc:creator>
  <cp:lastModifiedBy>Junaid Shaikh</cp:lastModifiedBy>
  <cp:revision>1</cp:revision>
  <dcterms:created xsi:type="dcterms:W3CDTF">2021-11-12T03:00:51Z</dcterms:created>
  <dcterms:modified xsi:type="dcterms:W3CDTF">2021-11-12T04:18:57Z</dcterms:modified>
</cp:coreProperties>
</file>