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baa198b1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baa198b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c325c1a6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c325c1a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baa198b1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baa198b1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baa198b1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baa198b1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baa198b1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baa198b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aa198b1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baa198b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baa198b1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baa198b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348f45cb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348f45cb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aa198b1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aa198b1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baa198b1b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baa198b1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aa198b1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baa198b1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348f45cb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baa198b1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baa198b1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348f45cb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348f45cb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baa198b1b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baa198b1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baa198b1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baa198b1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c325c1a61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baa198b1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baa198b1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aa198b1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baa198b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baa198b1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baa198b1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Malignant Comment Classifier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ADADAD"/>
                </a:solidFill>
              </a:rPr>
              <a:t>By Junaid Shaikh</a:t>
            </a: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1704975" y="1176338"/>
            <a:ext cx="57340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malignant comments.</a:t>
            </a:r>
            <a:endParaRPr/>
          </a:p>
          <a:p>
            <a:pPr marL="0" lvl="0" indent="0" algn="l" rtl="0">
              <a:spcBef>
                <a:spcPts val="1200"/>
              </a:spcBef>
              <a:spcAft>
                <a:spcPts val="1200"/>
              </a:spcAft>
              <a:buNone/>
            </a:pPr>
            <a:r>
              <a:rPr lang="en"/>
              <a:t>As we can see, the content of the word cloud are pretty offensive and we can observe some racist words used in this.</a:t>
            </a:r>
            <a:endParaRPr/>
          </a:p>
        </p:txBody>
      </p:sp>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Malignant</a:t>
            </a:r>
            <a:endParaRPr/>
          </a:p>
        </p:txBody>
      </p:sp>
      <p:pic>
        <p:nvPicPr>
          <p:cNvPr id="121" name="Google Shape;121;p23"/>
          <p:cNvPicPr preferRelativeResize="0"/>
          <p:nvPr/>
        </p:nvPicPr>
        <p:blipFill>
          <a:blip r:embed="rId3">
            <a:alphaModFix/>
          </a:blip>
          <a:stretch>
            <a:fillRect/>
          </a:stretch>
        </p:blipFill>
        <p:spPr>
          <a:xfrm>
            <a:off x="4128573" y="1017725"/>
            <a:ext cx="4907302" cy="26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highly malignant comments.</a:t>
            </a:r>
            <a:endParaRPr/>
          </a:p>
          <a:p>
            <a:pPr marL="0" lvl="0" indent="0" algn="l" rtl="0">
              <a:spcBef>
                <a:spcPts val="1200"/>
              </a:spcBef>
              <a:spcAft>
                <a:spcPts val="1200"/>
              </a:spcAft>
              <a:buNone/>
            </a:pPr>
            <a:r>
              <a:rPr lang="en"/>
              <a:t>As we can see, the content of the word cloud are pretty offensive and we can observe words like ‘Fuck’, ‘Shit’, etc very commonly used.</a:t>
            </a:r>
            <a:endParaRPr/>
          </a:p>
        </p:txBody>
      </p:sp>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Highly Malignant</a:t>
            </a:r>
            <a:endParaRPr/>
          </a:p>
        </p:txBody>
      </p:sp>
      <p:pic>
        <p:nvPicPr>
          <p:cNvPr id="128" name="Google Shape;128;p24"/>
          <p:cNvPicPr preferRelativeResize="0"/>
          <p:nvPr/>
        </p:nvPicPr>
        <p:blipFill>
          <a:blip r:embed="rId3">
            <a:alphaModFix/>
          </a:blip>
          <a:stretch>
            <a:fillRect/>
          </a:stretch>
        </p:blipFill>
        <p:spPr>
          <a:xfrm>
            <a:off x="4371900" y="1170125"/>
            <a:ext cx="4619700" cy="25170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rude comments.</a:t>
            </a:r>
            <a:endParaRPr/>
          </a:p>
          <a:p>
            <a:pPr marL="0" lvl="0" indent="0" algn="l" rtl="0">
              <a:spcBef>
                <a:spcPts val="1200"/>
              </a:spcBef>
              <a:spcAft>
                <a:spcPts val="1200"/>
              </a:spcAft>
              <a:buNone/>
            </a:pPr>
            <a:r>
              <a:rPr lang="en"/>
              <a:t>As we can see, the content of the word cloud are pretty offensive and we can observe some racist and homophobic words used in this.</a:t>
            </a:r>
            <a:endParaRPr/>
          </a:p>
        </p:txBody>
      </p:sp>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Rude</a:t>
            </a:r>
            <a:endParaRPr/>
          </a:p>
        </p:txBody>
      </p:sp>
      <p:pic>
        <p:nvPicPr>
          <p:cNvPr id="135" name="Google Shape;135;p25"/>
          <p:cNvPicPr preferRelativeResize="0"/>
          <p:nvPr/>
        </p:nvPicPr>
        <p:blipFill>
          <a:blip r:embed="rId3">
            <a:alphaModFix/>
          </a:blip>
          <a:stretch>
            <a:fillRect/>
          </a:stretch>
        </p:blipFill>
        <p:spPr>
          <a:xfrm>
            <a:off x="4371900" y="1170125"/>
            <a:ext cx="4619700" cy="2524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threatening comments.</a:t>
            </a:r>
            <a:endParaRPr/>
          </a:p>
          <a:p>
            <a:pPr marL="0" lvl="0" indent="0" algn="l" rtl="0">
              <a:spcBef>
                <a:spcPts val="1200"/>
              </a:spcBef>
              <a:spcAft>
                <a:spcPts val="1200"/>
              </a:spcAft>
              <a:buNone/>
            </a:pPr>
            <a:r>
              <a:rPr lang="en"/>
              <a:t>As we can see, the content of the word cloud are pretty offensive and we can observe some threat words like ‘die’, ‘kill’, ‘murder’, etc, used in this.</a:t>
            </a:r>
            <a:endParaRPr/>
          </a:p>
        </p:txBody>
      </p:sp>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threat</a:t>
            </a:r>
            <a:endParaRPr/>
          </a:p>
        </p:txBody>
      </p:sp>
      <p:pic>
        <p:nvPicPr>
          <p:cNvPr id="142" name="Google Shape;142;p26"/>
          <p:cNvPicPr preferRelativeResize="0"/>
          <p:nvPr/>
        </p:nvPicPr>
        <p:blipFill>
          <a:blip r:embed="rId3">
            <a:alphaModFix/>
          </a:blip>
          <a:stretch>
            <a:fillRect/>
          </a:stretch>
        </p:blipFill>
        <p:spPr>
          <a:xfrm>
            <a:off x="4371900" y="1170125"/>
            <a:ext cx="4619700" cy="2463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abusive comments.</a:t>
            </a:r>
            <a:endParaRPr/>
          </a:p>
          <a:p>
            <a:pPr marL="0" lvl="0" indent="0" algn="l" rtl="0">
              <a:spcBef>
                <a:spcPts val="1200"/>
              </a:spcBef>
              <a:spcAft>
                <a:spcPts val="1200"/>
              </a:spcAft>
              <a:buNone/>
            </a:pPr>
            <a:r>
              <a:rPr lang="en"/>
              <a:t>As we can see, the content of the word cloud are pretty offensive and we can observe some racist and body shaming words used in this.</a:t>
            </a:r>
            <a:endParaRPr/>
          </a:p>
        </p:txBody>
      </p:sp>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abuse</a:t>
            </a:r>
            <a:endParaRPr/>
          </a:p>
        </p:txBody>
      </p:sp>
      <p:pic>
        <p:nvPicPr>
          <p:cNvPr id="149" name="Google Shape;149;p27"/>
          <p:cNvPicPr preferRelativeResize="0"/>
          <p:nvPr/>
        </p:nvPicPr>
        <p:blipFill>
          <a:blip r:embed="rId3">
            <a:alphaModFix/>
          </a:blip>
          <a:stretch>
            <a:fillRect/>
          </a:stretch>
        </p:blipFill>
        <p:spPr>
          <a:xfrm>
            <a:off x="4371900" y="1170125"/>
            <a:ext cx="4619700" cy="2401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loathe comments.</a:t>
            </a:r>
            <a:endParaRPr/>
          </a:p>
          <a:p>
            <a:pPr marL="0" lvl="0" indent="0" algn="l" rtl="0">
              <a:spcBef>
                <a:spcPts val="1200"/>
              </a:spcBef>
              <a:spcAft>
                <a:spcPts val="1200"/>
              </a:spcAft>
              <a:buNone/>
            </a:pPr>
            <a:r>
              <a:rPr lang="en"/>
              <a:t>As we can see, the content of the word cloud are pretty offensive and we can observe racist and homophobic words used very frequently in this.</a:t>
            </a:r>
            <a:endParaRPr/>
          </a:p>
        </p:txBody>
      </p:sp>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 for loathe</a:t>
            </a:r>
            <a:endParaRPr/>
          </a:p>
        </p:txBody>
      </p:sp>
      <p:pic>
        <p:nvPicPr>
          <p:cNvPr id="156" name="Google Shape;156;p28"/>
          <p:cNvPicPr preferRelativeResize="0"/>
          <p:nvPr/>
        </p:nvPicPr>
        <p:blipFill>
          <a:blip r:embed="rId3">
            <a:alphaModFix/>
          </a:blip>
          <a:stretch>
            <a:fillRect/>
          </a:stretch>
        </p:blipFill>
        <p:spPr>
          <a:xfrm>
            <a:off x="4371900" y="1170125"/>
            <a:ext cx="4619700" cy="2478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1700" y="1152475"/>
            <a:ext cx="406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Logistic Regression - 0.964, 0.9924, 0.9841, 0.9984, 0.9761, 0.9945 for malignant, highly_malignant, rude, threat, abuse, loathe respectively.</a:t>
            </a:r>
            <a:endParaRPr/>
          </a:p>
        </p:txBody>
      </p:sp>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 - Logistic Regression</a:t>
            </a:r>
            <a:endParaRPr/>
          </a:p>
        </p:txBody>
      </p:sp>
      <p:pic>
        <p:nvPicPr>
          <p:cNvPr id="163" name="Google Shape;163;p29"/>
          <p:cNvPicPr preferRelativeResize="0"/>
          <p:nvPr/>
        </p:nvPicPr>
        <p:blipFill>
          <a:blip r:embed="rId3">
            <a:alphaModFix/>
          </a:blip>
          <a:stretch>
            <a:fillRect/>
          </a:stretch>
        </p:blipFill>
        <p:spPr>
          <a:xfrm>
            <a:off x="4624350" y="1152475"/>
            <a:ext cx="4419600" cy="243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69" name="Google Shape;169;p30"/>
          <p:cNvPicPr preferRelativeResize="0"/>
          <p:nvPr/>
        </p:nvPicPr>
        <p:blipFill>
          <a:blip r:embed="rId3">
            <a:alphaModFix/>
          </a:blip>
          <a:stretch>
            <a:fillRect/>
          </a:stretch>
        </p:blipFill>
        <p:spPr>
          <a:xfrm>
            <a:off x="1222425" y="1177500"/>
            <a:ext cx="2709868" cy="3820976"/>
          </a:xfrm>
          <a:prstGeom prst="rect">
            <a:avLst/>
          </a:prstGeom>
          <a:noFill/>
          <a:ln>
            <a:noFill/>
          </a:ln>
        </p:spPr>
      </p:pic>
      <p:pic>
        <p:nvPicPr>
          <p:cNvPr id="170" name="Google Shape;170;p30"/>
          <p:cNvPicPr preferRelativeResize="0"/>
          <p:nvPr/>
        </p:nvPicPr>
        <p:blipFill>
          <a:blip r:embed="rId4">
            <a:alphaModFix/>
          </a:blip>
          <a:stretch>
            <a:fillRect/>
          </a:stretch>
        </p:blipFill>
        <p:spPr>
          <a:xfrm>
            <a:off x="4084693" y="1170125"/>
            <a:ext cx="2611414"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 - Logistic Regression</a:t>
            </a:r>
            <a:endParaRPr/>
          </a:p>
          <a:p>
            <a:pPr marL="0" lvl="0" indent="0" algn="l" rtl="0">
              <a:spcBef>
                <a:spcPts val="0"/>
              </a:spcBef>
              <a:spcAft>
                <a:spcPts val="0"/>
              </a:spcAft>
              <a:buNone/>
            </a:pPr>
            <a:endParaRPr/>
          </a:p>
        </p:txBody>
      </p:sp>
      <p:sp>
        <p:nvSpPr>
          <p:cNvPr id="176" name="Google Shape;176;p31"/>
          <p:cNvSpPr txBox="1">
            <a:spLocks noGrp="1"/>
          </p:cNvSpPr>
          <p:nvPr>
            <p:ph type="body" idx="1"/>
          </p:nvPr>
        </p:nvSpPr>
        <p:spPr>
          <a:xfrm>
            <a:off x="311700" y="1152475"/>
            <a:ext cx="396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preprocessing the data and building our model on the dataset, our accuracy scores were MultinomialNB- 0.9519, 0.9908, 0.9749, 0.9970, 0.9700, 0.9918 for malignant, highly_malignant, rude, threat, abuse, loathe respectively.</a:t>
            </a:r>
            <a:endParaRPr/>
          </a:p>
          <a:p>
            <a:pPr marL="0" lvl="0" indent="0" algn="l" rtl="0">
              <a:spcBef>
                <a:spcPts val="1200"/>
              </a:spcBef>
              <a:spcAft>
                <a:spcPts val="1200"/>
              </a:spcAft>
              <a:buNone/>
            </a:pPr>
            <a:endParaRPr/>
          </a:p>
        </p:txBody>
      </p:sp>
      <p:pic>
        <p:nvPicPr>
          <p:cNvPr id="177" name="Google Shape;177;p31"/>
          <p:cNvPicPr preferRelativeResize="0"/>
          <p:nvPr/>
        </p:nvPicPr>
        <p:blipFill>
          <a:blip r:embed="rId3">
            <a:alphaModFix/>
          </a:blip>
          <a:stretch>
            <a:fillRect/>
          </a:stretch>
        </p:blipFill>
        <p:spPr>
          <a:xfrm>
            <a:off x="4425000" y="1170125"/>
            <a:ext cx="4566600" cy="25379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marL="0" lvl="0" indent="0" algn="l" rtl="0">
              <a:spcBef>
                <a:spcPts val="1200"/>
              </a:spcBef>
              <a:spcAft>
                <a:spcPts val="0"/>
              </a:spcAft>
              <a:buNone/>
            </a:pPr>
            <a:r>
              <a:rPr lang="en"/>
              <a:t>Online hate, described as abusive language, aggression, cyberbullying, hatefulness and many others has been identified as a major threat on online social media platforms. Social media platforms are the most prominent grounds for such toxic behaviour.   </a:t>
            </a:r>
            <a:endParaRPr/>
          </a:p>
          <a:p>
            <a:pPr marL="0" lvl="0" indent="0" algn="l" rtl="0">
              <a:spcBef>
                <a:spcPts val="1200"/>
              </a:spcBef>
              <a:spcAft>
                <a:spcPts val="0"/>
              </a:spcAft>
              <a:buNone/>
            </a:pPr>
            <a:r>
              <a:rPr lang="e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marL="0" lvl="0" indent="0" algn="l" rtl="0">
              <a:spcBef>
                <a:spcPts val="1200"/>
              </a:spcBef>
              <a:spcAft>
                <a:spcPts val="0"/>
              </a:spcAft>
              <a:buNone/>
            </a:pPr>
            <a:r>
              <a:rPr lang="e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83" name="Google Shape;183;p32"/>
          <p:cNvPicPr preferRelativeResize="0"/>
          <p:nvPr/>
        </p:nvPicPr>
        <p:blipFill>
          <a:blip r:embed="rId3">
            <a:alphaModFix/>
          </a:blip>
          <a:stretch>
            <a:fillRect/>
          </a:stretch>
        </p:blipFill>
        <p:spPr>
          <a:xfrm>
            <a:off x="1414300" y="1170125"/>
            <a:ext cx="2696428" cy="3820975"/>
          </a:xfrm>
          <a:prstGeom prst="rect">
            <a:avLst/>
          </a:prstGeom>
          <a:noFill/>
          <a:ln>
            <a:noFill/>
          </a:ln>
        </p:spPr>
      </p:pic>
      <p:pic>
        <p:nvPicPr>
          <p:cNvPr id="184" name="Google Shape;184;p32"/>
          <p:cNvPicPr preferRelativeResize="0"/>
          <p:nvPr/>
        </p:nvPicPr>
        <p:blipFill>
          <a:blip r:embed="rId4">
            <a:alphaModFix/>
          </a:blip>
          <a:stretch>
            <a:fillRect/>
          </a:stretch>
        </p:blipFill>
        <p:spPr>
          <a:xfrm>
            <a:off x="4263128" y="1170125"/>
            <a:ext cx="262151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Classifier</a:t>
            </a:r>
            <a:endParaRPr/>
          </a:p>
        </p:txBody>
      </p:sp>
      <p:sp>
        <p:nvSpPr>
          <p:cNvPr id="190" name="Google Shape;190;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Decision Tree Classifier - 0.9974, 0.9989, 0.9985, 0.9998, 0.9977, 0.9994 for malignant, highly_malignant, rude, threat, abuse, loathe respectively.</a:t>
            </a:r>
            <a:endParaRPr/>
          </a:p>
        </p:txBody>
      </p:sp>
      <p:pic>
        <p:nvPicPr>
          <p:cNvPr id="191" name="Google Shape;191;p33"/>
          <p:cNvPicPr preferRelativeResize="0"/>
          <p:nvPr/>
        </p:nvPicPr>
        <p:blipFill>
          <a:blip r:embed="rId3">
            <a:alphaModFix/>
          </a:blip>
          <a:stretch>
            <a:fillRect/>
          </a:stretch>
        </p:blipFill>
        <p:spPr>
          <a:xfrm>
            <a:off x="4425700" y="1152475"/>
            <a:ext cx="4520850" cy="257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97" name="Google Shape;197;p34"/>
          <p:cNvPicPr preferRelativeResize="0"/>
          <p:nvPr/>
        </p:nvPicPr>
        <p:blipFill>
          <a:blip r:embed="rId3">
            <a:alphaModFix/>
          </a:blip>
          <a:stretch>
            <a:fillRect/>
          </a:stretch>
        </p:blipFill>
        <p:spPr>
          <a:xfrm>
            <a:off x="1458550" y="1170125"/>
            <a:ext cx="2625759" cy="3820975"/>
          </a:xfrm>
          <a:prstGeom prst="rect">
            <a:avLst/>
          </a:prstGeom>
          <a:noFill/>
          <a:ln>
            <a:noFill/>
          </a:ln>
        </p:spPr>
      </p:pic>
      <p:pic>
        <p:nvPicPr>
          <p:cNvPr id="198" name="Google Shape;198;p34"/>
          <p:cNvPicPr preferRelativeResize="0"/>
          <p:nvPr/>
        </p:nvPicPr>
        <p:blipFill>
          <a:blip r:embed="rId4">
            <a:alphaModFix/>
          </a:blip>
          <a:stretch>
            <a:fillRect/>
          </a:stretch>
        </p:blipFill>
        <p:spPr>
          <a:xfrm>
            <a:off x="4236709" y="1170125"/>
            <a:ext cx="2595026"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Regressor</a:t>
            </a:r>
            <a:endParaRPr/>
          </a:p>
        </p:txBody>
      </p:sp>
      <p:sp>
        <p:nvSpPr>
          <p:cNvPr id="204" name="Google Shape;204;p35"/>
          <p:cNvSpPr txBox="1">
            <a:spLocks noGrp="1"/>
          </p:cNvSpPr>
          <p:nvPr>
            <p:ph type="body" idx="1"/>
          </p:nvPr>
        </p:nvSpPr>
        <p:spPr>
          <a:xfrm>
            <a:off x="311700" y="1152475"/>
            <a:ext cx="4455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Random Forest Classifier -  0.9974, 0.9989, 0.9985, 0.9998, 0.9977, 0.9994 for malignant, highly_malignant, rude, threat, abuse, loathe respectively.</a:t>
            </a:r>
            <a:endParaRPr/>
          </a:p>
        </p:txBody>
      </p:sp>
      <p:pic>
        <p:nvPicPr>
          <p:cNvPr id="205" name="Google Shape;205;p35"/>
          <p:cNvPicPr preferRelativeResize="0"/>
          <p:nvPr/>
        </p:nvPicPr>
        <p:blipFill>
          <a:blip r:embed="rId3">
            <a:alphaModFix/>
          </a:blip>
          <a:stretch>
            <a:fillRect/>
          </a:stretch>
        </p:blipFill>
        <p:spPr>
          <a:xfrm>
            <a:off x="4714450" y="1152475"/>
            <a:ext cx="4008100" cy="265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211" name="Google Shape;211;p36"/>
          <p:cNvPicPr preferRelativeResize="0"/>
          <p:nvPr/>
        </p:nvPicPr>
        <p:blipFill>
          <a:blip r:embed="rId3">
            <a:alphaModFix/>
          </a:blip>
          <a:stretch>
            <a:fillRect/>
          </a:stretch>
        </p:blipFill>
        <p:spPr>
          <a:xfrm>
            <a:off x="2056300" y="1170125"/>
            <a:ext cx="2642894" cy="3820976"/>
          </a:xfrm>
          <a:prstGeom prst="rect">
            <a:avLst/>
          </a:prstGeom>
          <a:noFill/>
          <a:ln>
            <a:noFill/>
          </a:ln>
        </p:spPr>
      </p:pic>
      <p:pic>
        <p:nvPicPr>
          <p:cNvPr id="212" name="Google Shape;212;p36"/>
          <p:cNvPicPr preferRelativeResize="0"/>
          <p:nvPr/>
        </p:nvPicPr>
        <p:blipFill>
          <a:blip r:embed="rId4">
            <a:alphaModFix/>
          </a:blip>
          <a:stretch>
            <a:fillRect/>
          </a:stretch>
        </p:blipFill>
        <p:spPr>
          <a:xfrm>
            <a:off x="4851594" y="1170125"/>
            <a:ext cx="2619566"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218" name="Google Shape;21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decision tree model and random forest model had same accuracy upto 4 decimal digits but decision tree model had slightly better precision and recalls, hence we decided to finalize our Decision Tree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studied how people behave on different social media platforms where they had no jurisdiction to govern their antics .</a:t>
            </a:r>
            <a:endParaRPr/>
          </a:p>
          <a:p>
            <a:pPr marL="0" lvl="0" indent="0" algn="l" rtl="0">
              <a:spcBef>
                <a:spcPts val="1200"/>
              </a:spcBef>
              <a:spcAft>
                <a:spcPts val="0"/>
              </a:spcAft>
              <a:buNone/>
            </a:pPr>
            <a:r>
              <a:rPr lang="en"/>
              <a:t>Using predictive modeling and EDA we can determine which comments can be labelled as toxic or malignant and the severity of the comment by just processing the contents of the content.</a:t>
            </a:r>
            <a:endParaRPr/>
          </a:p>
          <a:p>
            <a:pPr marL="0" lvl="0" indent="0" algn="l" rtl="0">
              <a:spcBef>
                <a:spcPts val="1200"/>
              </a:spcBef>
              <a:spcAft>
                <a:spcPts val="1200"/>
              </a:spcAft>
              <a:buNone/>
            </a:pPr>
            <a:r>
              <a:rPr lang="en"/>
              <a:t>After all the data processing and data analysis, we manage to build a model which will give us fairly accurate results.</a:t>
            </a:r>
            <a:endParaRPr/>
          </a:p>
        </p:txBody>
      </p:sp>
      <p:sp>
        <p:nvSpPr>
          <p:cNvPr id="224" name="Google Shape;22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goal is to build a prototype of an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is split into two parts, train and test. The train set has 159571 rows and 8 columns, while the test set has 153164 rows with 2 columns. Hence, there were 6 target variables, i.e., 6 different categories, these were, malignant, highly_malignant, rude, threat, abuse, loathe.</a:t>
            </a:r>
            <a:endParaRPr/>
          </a:p>
          <a:p>
            <a:pPr marL="0" lvl="0" indent="0" algn="l" rtl="0">
              <a:spcBef>
                <a:spcPts val="1200"/>
              </a:spcBef>
              <a:spcAft>
                <a:spcPts val="1200"/>
              </a:spcAft>
              <a:buNone/>
            </a:pPr>
            <a:r>
              <a:rPr lang="en"/>
              <a:t>There were no null or missing values present in the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subplot to study the data distribution.</a:t>
            </a:r>
            <a:endParaRPr/>
          </a:p>
          <a:p>
            <a:pPr marL="0" lvl="0" indent="0" algn="l" rtl="0">
              <a:spcBef>
                <a:spcPts val="1200"/>
              </a:spcBef>
              <a:spcAft>
                <a:spcPts val="1200"/>
              </a:spcAft>
              <a:buNone/>
            </a:pPr>
            <a:r>
              <a:rPr lang="en"/>
              <a:t>As we can see clearly, the data is highly imbalanced.</a:t>
            </a: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80" name="Google Shape;80;p17"/>
          <p:cNvPicPr preferRelativeResize="0"/>
          <p:nvPr/>
        </p:nvPicPr>
        <p:blipFill>
          <a:blip r:embed="rId3">
            <a:alphaModFix/>
          </a:blip>
          <a:stretch>
            <a:fillRect/>
          </a:stretch>
        </p:blipFill>
        <p:spPr>
          <a:xfrm>
            <a:off x="4283350" y="349100"/>
            <a:ext cx="4760125" cy="472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heatmap for all of the target variables only.</a:t>
            </a:r>
            <a:endParaRPr/>
          </a:p>
          <a:p>
            <a:pPr marL="0" lvl="0" indent="0" algn="l" rtl="0">
              <a:spcBef>
                <a:spcPts val="1200"/>
              </a:spcBef>
              <a:spcAft>
                <a:spcPts val="1200"/>
              </a:spcAft>
              <a:buNone/>
            </a:pPr>
            <a:r>
              <a:rPr lang="en"/>
              <a:t>We can notice that rude and abuse have the highest correlation around 0.74, while the threat column had least correlation with other columns with values ranging between 0.12 - 0.16.</a:t>
            </a:r>
            <a:endParaRPr/>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87" name="Google Shape;87;p18"/>
          <p:cNvPicPr preferRelativeResize="0"/>
          <p:nvPr/>
        </p:nvPicPr>
        <p:blipFill>
          <a:blip r:embed="rId3">
            <a:alphaModFix/>
          </a:blip>
          <a:stretch>
            <a:fillRect/>
          </a:stretch>
        </p:blipFill>
        <p:spPr>
          <a:xfrm>
            <a:off x="4261225" y="445025"/>
            <a:ext cx="4802274" cy="447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9"/>
          <p:cNvPicPr preferRelativeResize="0"/>
          <p:nvPr/>
        </p:nvPicPr>
        <p:blipFill>
          <a:blip r:embed="rId3">
            <a:alphaModFix/>
          </a:blip>
          <a:stretch>
            <a:fillRect/>
          </a:stretch>
        </p:blipFill>
        <p:spPr>
          <a:xfrm>
            <a:off x="311700" y="1052700"/>
            <a:ext cx="8520600" cy="38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00" name="Google Shape;100;p20"/>
          <p:cNvPicPr preferRelativeResize="0"/>
          <p:nvPr/>
        </p:nvPicPr>
        <p:blipFill>
          <a:blip r:embed="rId3">
            <a:alphaModFix/>
          </a:blip>
          <a:stretch>
            <a:fillRect/>
          </a:stretch>
        </p:blipFill>
        <p:spPr>
          <a:xfrm>
            <a:off x="277850" y="1152475"/>
            <a:ext cx="4061276" cy="28324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624350" y="1152475"/>
            <a:ext cx="4061276" cy="28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07" name="Google Shape;107;p21"/>
          <p:cNvPicPr preferRelativeResize="0"/>
          <p:nvPr/>
        </p:nvPicPr>
        <p:blipFill>
          <a:blip r:embed="rId3">
            <a:alphaModFix/>
          </a:blip>
          <a:stretch>
            <a:fillRect/>
          </a:stretch>
        </p:blipFill>
        <p:spPr>
          <a:xfrm>
            <a:off x="152400" y="1170125"/>
            <a:ext cx="4201499" cy="3146875"/>
          </a:xfrm>
          <a:prstGeom prst="rect">
            <a:avLst/>
          </a:prstGeom>
          <a:noFill/>
          <a:ln>
            <a:noFill/>
          </a:ln>
        </p:spPr>
      </p:pic>
      <p:pic>
        <p:nvPicPr>
          <p:cNvPr id="108" name="Google Shape;108;p21"/>
          <p:cNvPicPr preferRelativeResize="0"/>
          <p:nvPr/>
        </p:nvPicPr>
        <p:blipFill>
          <a:blip r:embed="rId4">
            <a:alphaModFix/>
          </a:blip>
          <a:stretch>
            <a:fillRect/>
          </a:stretch>
        </p:blipFill>
        <p:spPr>
          <a:xfrm>
            <a:off x="4506300" y="1170125"/>
            <a:ext cx="4485300" cy="31468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1027</Words>
  <Application>Microsoft Office PowerPoint</Application>
  <PresentationFormat>On-screen Show (16:9)</PresentationFormat>
  <Paragraphs>58</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Dark</vt:lpstr>
      <vt:lpstr>Malignant Comment Classifier</vt:lpstr>
      <vt:lpstr>Problem Statement</vt:lpstr>
      <vt:lpstr>Business Goal</vt:lpstr>
      <vt:lpstr>About Dataset</vt:lpstr>
      <vt:lpstr>EDA</vt:lpstr>
      <vt:lpstr>EDA</vt:lpstr>
      <vt:lpstr>EDA</vt:lpstr>
      <vt:lpstr>EDA</vt:lpstr>
      <vt:lpstr>EDA</vt:lpstr>
      <vt:lpstr>EDA</vt:lpstr>
      <vt:lpstr>Word Cloud for Malignant</vt:lpstr>
      <vt:lpstr>Word Cloud for Highly Malignant</vt:lpstr>
      <vt:lpstr>Word Cloud for Rude</vt:lpstr>
      <vt:lpstr>Word Cloud for threat</vt:lpstr>
      <vt:lpstr>Word Cloud for abuse</vt:lpstr>
      <vt:lpstr>Word Cloud for loathe</vt:lpstr>
      <vt:lpstr>Model Building - Logistic Regression</vt:lpstr>
      <vt:lpstr>Continue...</vt:lpstr>
      <vt:lpstr>Model Building - Logistic Regression </vt:lpstr>
      <vt:lpstr>Continue...</vt:lpstr>
      <vt:lpstr>Decision Tree Classifier</vt:lpstr>
      <vt:lpstr>Continue...</vt:lpstr>
      <vt:lpstr>Random Forest Regressor</vt:lpstr>
      <vt:lpstr>Continue...</vt:lpstr>
      <vt:lpstr>Model Selection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Junaid Shaikh</dc:creator>
  <cp:lastModifiedBy>Junaid Shaikh</cp:lastModifiedBy>
  <cp:revision>1</cp:revision>
  <dcterms:modified xsi:type="dcterms:W3CDTF">2021-12-11T02:12:14Z</dcterms:modified>
</cp:coreProperties>
</file>