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1" r:id="rId6"/>
    <p:sldId id="262" r:id="rId7"/>
    <p:sldId id="265" r:id="rId8"/>
    <p:sldId id="266" r:id="rId9"/>
    <p:sldId id="267" r:id="rId10"/>
    <p:sldId id="268" r:id="rId11"/>
    <p:sldId id="269" r:id="rId12"/>
    <p:sldId id="270" r:id="rId13"/>
    <p:sldId id="271" r:id="rId14"/>
    <p:sldId id="272" r:id="rId15"/>
    <p:sldId id="273" r:id="rId16"/>
    <p:sldId id="275" r:id="rId17"/>
    <p:sldId id="274" r:id="rId18"/>
    <p:sldId id="276"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02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8140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1884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2152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3677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1985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4395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3559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4543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4158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10/26/2021</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13437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10/26/2021</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80193864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376605B-B311-4691-9B2A-1684D1F5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9">
            <a:extLst>
              <a:ext uri="{FF2B5EF4-FFF2-40B4-BE49-F238E27FC236}">
                <a16:creationId xmlns:a16="http://schemas.microsoft.com/office/drawing/2014/main" id="{50C40FC6-F06C-437F-A877-019DFC43F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0"/>
            <a:ext cx="9957519" cy="685800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5311608 w 9957519"/>
              <a:gd name="connsiteY3" fmla="*/ 6858000 h 6858000"/>
              <a:gd name="connsiteX4" fmla="*/ 868032 w 9957519"/>
              <a:gd name="connsiteY4" fmla="*/ 6858000 h 6858000"/>
              <a:gd name="connsiteX5" fmla="*/ 0 w 9957519"/>
              <a:gd name="connsiteY5" fmla="*/ 0 h 6858000"/>
              <a:gd name="connsiteX6" fmla="*/ 6878624 w 9957519"/>
              <a:gd name="connsiteY6" fmla="*/ 0 h 6858000"/>
              <a:gd name="connsiteX7" fmla="*/ 0 w 9957519"/>
              <a:gd name="connsiteY7"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7519" h="6858000">
                <a:moveTo>
                  <a:pt x="6878624" y="0"/>
                </a:moveTo>
                <a:lnTo>
                  <a:pt x="9957519" y="0"/>
                </a:lnTo>
                <a:lnTo>
                  <a:pt x="9957519" y="1557082"/>
                </a:lnTo>
                <a:lnTo>
                  <a:pt x="5311608"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5D5F16-0E0D-4E42-8D98-DBC576FE07C9}"/>
              </a:ext>
            </a:extLst>
          </p:cNvPr>
          <p:cNvSpPr>
            <a:spLocks noGrp="1"/>
          </p:cNvSpPr>
          <p:nvPr>
            <p:ph type="ctrTitle"/>
          </p:nvPr>
        </p:nvSpPr>
        <p:spPr>
          <a:xfrm>
            <a:off x="1143000" y="1181101"/>
            <a:ext cx="5202381" cy="2247899"/>
          </a:xfrm>
        </p:spPr>
        <p:txBody>
          <a:bodyPr>
            <a:normAutofit/>
          </a:bodyPr>
          <a:lstStyle/>
          <a:p>
            <a:pPr>
              <a:lnSpc>
                <a:spcPct val="90000"/>
              </a:lnSpc>
            </a:pPr>
            <a:r>
              <a:rPr lang="en-US"/>
              <a:t>Micro Credit Defaulter Analysis</a:t>
            </a:r>
            <a:endParaRPr lang="en-IN"/>
          </a:p>
        </p:txBody>
      </p:sp>
      <p:sp>
        <p:nvSpPr>
          <p:cNvPr id="3" name="Subtitle 2">
            <a:extLst>
              <a:ext uri="{FF2B5EF4-FFF2-40B4-BE49-F238E27FC236}">
                <a16:creationId xmlns:a16="http://schemas.microsoft.com/office/drawing/2014/main" id="{320EDCCF-1B17-439B-9223-AAF55BD12DC1}"/>
              </a:ext>
            </a:extLst>
          </p:cNvPr>
          <p:cNvSpPr>
            <a:spLocks noGrp="1"/>
          </p:cNvSpPr>
          <p:nvPr>
            <p:ph type="subTitle" idx="1"/>
          </p:nvPr>
        </p:nvSpPr>
        <p:spPr>
          <a:xfrm>
            <a:off x="1143001" y="4010891"/>
            <a:ext cx="2632586" cy="1814946"/>
          </a:xfrm>
        </p:spPr>
        <p:txBody>
          <a:bodyPr anchor="b">
            <a:normAutofit/>
          </a:bodyPr>
          <a:lstStyle/>
          <a:p>
            <a:r>
              <a:rPr lang="en-IN"/>
              <a:t>Submitted by:</a:t>
            </a:r>
          </a:p>
          <a:p>
            <a:r>
              <a:rPr lang="en-IN"/>
              <a:t>Junaid Shaikh</a:t>
            </a:r>
            <a:endParaRPr lang="en-IN" dirty="0"/>
          </a:p>
        </p:txBody>
      </p:sp>
      <p:pic>
        <p:nvPicPr>
          <p:cNvPr id="7" name="Picture 6">
            <a:extLst>
              <a:ext uri="{FF2B5EF4-FFF2-40B4-BE49-F238E27FC236}">
                <a16:creationId xmlns:a16="http://schemas.microsoft.com/office/drawing/2014/main" id="{B58E0D41-7E5A-430F-A7B4-634A3CA001FD}"/>
              </a:ext>
            </a:extLst>
          </p:cNvPr>
          <p:cNvPicPr>
            <a:picLocks noChangeAspect="1"/>
          </p:cNvPicPr>
          <p:nvPr/>
        </p:nvPicPr>
        <p:blipFill>
          <a:blip r:embed="rId2"/>
          <a:stretch>
            <a:fillRect/>
          </a:stretch>
        </p:blipFill>
        <p:spPr>
          <a:xfrm>
            <a:off x="7851601" y="1865771"/>
            <a:ext cx="2246601" cy="1640019"/>
          </a:xfrm>
          <a:prstGeom prst="rect">
            <a:avLst/>
          </a:prstGeom>
        </p:spPr>
      </p:pic>
      <p:pic>
        <p:nvPicPr>
          <p:cNvPr id="4" name="Picture 3" descr="White circuit board pattern">
            <a:extLst>
              <a:ext uri="{FF2B5EF4-FFF2-40B4-BE49-F238E27FC236}">
                <a16:creationId xmlns:a16="http://schemas.microsoft.com/office/drawing/2014/main" id="{FC990562-852A-448C-A9B3-26B498CCAEAD}"/>
              </a:ext>
            </a:extLst>
          </p:cNvPr>
          <p:cNvPicPr>
            <a:picLocks noChangeAspect="1"/>
          </p:cNvPicPr>
          <p:nvPr/>
        </p:nvPicPr>
        <p:blipFill rotWithShape="1">
          <a:blip r:embed="rId3"/>
          <a:srcRect r="495"/>
          <a:stretch/>
        </p:blipFill>
        <p:spPr>
          <a:xfrm>
            <a:off x="6242675" y="3726999"/>
            <a:ext cx="2181894" cy="1644562"/>
          </a:xfrm>
          <a:prstGeom prst="rect">
            <a:avLst/>
          </a:prstGeom>
        </p:spPr>
      </p:pic>
    </p:spTree>
    <p:extLst>
      <p:ext uri="{BB962C8B-B14F-4D97-AF65-F5344CB8AC3E}">
        <p14:creationId xmlns:p14="http://schemas.microsoft.com/office/powerpoint/2010/main" val="177408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FE927AD-D80B-4227-9B78-EAB581049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D3DC9B1-667C-45EC-B83B-437D92CE9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911" y="0"/>
            <a:ext cx="10458178" cy="6858000"/>
          </a:xfrm>
          <a:custGeom>
            <a:avLst/>
            <a:gdLst>
              <a:gd name="connsiteX0" fmla="*/ 6010593 w 10458178"/>
              <a:gd name="connsiteY0" fmla="*/ 0 h 6858000"/>
              <a:gd name="connsiteX1" fmla="*/ 8228844 w 10458178"/>
              <a:gd name="connsiteY1" fmla="*/ 0 h 6858000"/>
              <a:gd name="connsiteX2" fmla="*/ 8239927 w 10458178"/>
              <a:gd name="connsiteY2" fmla="*/ 0 h 6858000"/>
              <a:gd name="connsiteX3" fmla="*/ 10458178 w 10458178"/>
              <a:gd name="connsiteY3" fmla="*/ 0 h 6858000"/>
              <a:gd name="connsiteX4" fmla="*/ 4447586 w 10458178"/>
              <a:gd name="connsiteY4" fmla="*/ 6858000 h 6858000"/>
              <a:gd name="connsiteX5" fmla="*/ 2229335 w 10458178"/>
              <a:gd name="connsiteY5" fmla="*/ 6858000 h 6858000"/>
              <a:gd name="connsiteX6" fmla="*/ 2218251 w 10458178"/>
              <a:gd name="connsiteY6" fmla="*/ 6858000 h 6858000"/>
              <a:gd name="connsiteX7" fmla="*/ 0 w 1045817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58178" h="6858000">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0D8925-E12A-4E33-819E-21D15AC74DBD}"/>
              </a:ext>
            </a:extLst>
          </p:cNvPr>
          <p:cNvSpPr>
            <a:spLocks noGrp="1"/>
          </p:cNvSpPr>
          <p:nvPr>
            <p:ph type="title"/>
          </p:nvPr>
        </p:nvSpPr>
        <p:spPr>
          <a:xfrm>
            <a:off x="3636241" y="24986"/>
            <a:ext cx="3718070" cy="1337926"/>
          </a:xfrm>
        </p:spPr>
        <p:txBody>
          <a:bodyPr anchor="t">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Bar Graph of every column</a:t>
            </a:r>
            <a:endParaRPr lang="en-IN" dirty="0"/>
          </a:p>
        </p:txBody>
      </p:sp>
      <p:sp>
        <p:nvSpPr>
          <p:cNvPr id="16" name="Freeform: Shape 15">
            <a:extLst>
              <a:ext uri="{FF2B5EF4-FFF2-40B4-BE49-F238E27FC236}">
                <a16:creationId xmlns:a16="http://schemas.microsoft.com/office/drawing/2014/main" id="{7FD79FD8-0800-4980-94BB-0CB634A82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47B6BBE9-35CB-4AFE-8AFB-6372CAD86B47}"/>
              </a:ext>
            </a:extLst>
          </p:cNvPr>
          <p:cNvPicPr>
            <a:picLocks noChangeAspect="1"/>
          </p:cNvPicPr>
          <p:nvPr/>
        </p:nvPicPr>
        <p:blipFill>
          <a:blip r:embed="rId2"/>
          <a:stretch>
            <a:fillRect/>
          </a:stretch>
        </p:blipFill>
        <p:spPr>
          <a:xfrm>
            <a:off x="6876764" y="475829"/>
            <a:ext cx="2308708" cy="1408312"/>
          </a:xfrm>
          <a:prstGeom prst="rect">
            <a:avLst/>
          </a:prstGeom>
        </p:spPr>
      </p:pic>
      <p:pic>
        <p:nvPicPr>
          <p:cNvPr id="5" name="Picture 4" descr="Chart, bar chart&#10;&#10;Description automatically generated">
            <a:extLst>
              <a:ext uri="{FF2B5EF4-FFF2-40B4-BE49-F238E27FC236}">
                <a16:creationId xmlns:a16="http://schemas.microsoft.com/office/drawing/2014/main" id="{179CA10B-9D68-474E-A87F-821B8D397B0E}"/>
              </a:ext>
            </a:extLst>
          </p:cNvPr>
          <p:cNvPicPr>
            <a:picLocks noChangeAspect="1"/>
          </p:cNvPicPr>
          <p:nvPr/>
        </p:nvPicPr>
        <p:blipFill>
          <a:blip r:embed="rId3"/>
          <a:stretch>
            <a:fillRect/>
          </a:stretch>
        </p:blipFill>
        <p:spPr>
          <a:xfrm>
            <a:off x="5495276" y="2045008"/>
            <a:ext cx="2327788" cy="1408312"/>
          </a:xfrm>
          <a:prstGeom prst="rect">
            <a:avLst/>
          </a:prstGeom>
        </p:spPr>
      </p:pic>
      <p:pic>
        <p:nvPicPr>
          <p:cNvPr id="6" name="Picture 5" descr="Chart, bar chart&#10;&#10;Description automatically generated">
            <a:extLst>
              <a:ext uri="{FF2B5EF4-FFF2-40B4-BE49-F238E27FC236}">
                <a16:creationId xmlns:a16="http://schemas.microsoft.com/office/drawing/2014/main" id="{B3C43029-7AA6-4E50-BCC8-8BF22912BA3F}"/>
              </a:ext>
            </a:extLst>
          </p:cNvPr>
          <p:cNvPicPr>
            <a:picLocks noChangeAspect="1"/>
          </p:cNvPicPr>
          <p:nvPr/>
        </p:nvPicPr>
        <p:blipFill>
          <a:blip r:embed="rId4"/>
          <a:stretch>
            <a:fillRect/>
          </a:stretch>
        </p:blipFill>
        <p:spPr>
          <a:xfrm>
            <a:off x="4149584" y="3614187"/>
            <a:ext cx="2337447" cy="1408312"/>
          </a:xfrm>
          <a:prstGeom prst="rect">
            <a:avLst/>
          </a:prstGeom>
        </p:spPr>
      </p:pic>
      <p:pic>
        <p:nvPicPr>
          <p:cNvPr id="4" name="Picture 3" descr="Chart, bar chart&#10;&#10;Description automatically generated">
            <a:extLst>
              <a:ext uri="{FF2B5EF4-FFF2-40B4-BE49-F238E27FC236}">
                <a16:creationId xmlns:a16="http://schemas.microsoft.com/office/drawing/2014/main" id="{6F99CD51-9287-4E66-9281-366882AF4915}"/>
              </a:ext>
            </a:extLst>
          </p:cNvPr>
          <p:cNvPicPr>
            <a:picLocks noChangeAspect="1"/>
          </p:cNvPicPr>
          <p:nvPr/>
        </p:nvPicPr>
        <p:blipFill>
          <a:blip r:embed="rId5"/>
          <a:stretch>
            <a:fillRect/>
          </a:stretch>
        </p:blipFill>
        <p:spPr>
          <a:xfrm>
            <a:off x="2777851" y="5183366"/>
            <a:ext cx="2347187" cy="1408312"/>
          </a:xfrm>
          <a:prstGeom prst="rect">
            <a:avLst/>
          </a:prstGeom>
        </p:spPr>
      </p:pic>
      <p:sp>
        <p:nvSpPr>
          <p:cNvPr id="3" name="Content Placeholder 2">
            <a:extLst>
              <a:ext uri="{FF2B5EF4-FFF2-40B4-BE49-F238E27FC236}">
                <a16:creationId xmlns:a16="http://schemas.microsoft.com/office/drawing/2014/main" id="{6C3F705D-AC15-410F-ACA7-E9451403ADA0}"/>
              </a:ext>
            </a:extLst>
          </p:cNvPr>
          <p:cNvSpPr>
            <a:spLocks noGrp="1"/>
          </p:cNvSpPr>
          <p:nvPr>
            <p:ph idx="1"/>
          </p:nvPr>
        </p:nvSpPr>
        <p:spPr>
          <a:xfrm>
            <a:off x="-19637" y="-202494"/>
            <a:ext cx="3282673" cy="4783459"/>
          </a:xfrm>
        </p:spPr>
        <p:txBody>
          <a:bodyPr anchor="b">
            <a:normAutofit fontScale="32500" lnSpcReduction="20000"/>
          </a:bodyPr>
          <a:lstStyle/>
          <a:p>
            <a:pPr>
              <a:spcBef>
                <a:spcPts val="800"/>
              </a:spcBef>
            </a:pPr>
            <a:r>
              <a:rPr lang="en-US" sz="1800" dirty="0">
                <a:effectLst/>
                <a:latin typeface="Arial" panose="020B0604020202020204" pitchFamily="34" charset="0"/>
                <a:ea typeface="Arial" panose="020B0604020202020204" pitchFamily="34" charset="0"/>
              </a:rPr>
              <a:t>Observation for all above graphs:</a:t>
            </a:r>
            <a:endParaRPr lang="en-IN" sz="1800" dirty="0">
              <a:effectLst/>
              <a:latin typeface="Arial" panose="020B0604020202020204" pitchFamily="34" charset="0"/>
              <a:ea typeface="Arial" panose="020B0604020202020204" pitchFamily="34" charset="0"/>
            </a:endParaRPr>
          </a:p>
          <a:p>
            <a:pPr indent="457200">
              <a:spcBef>
                <a:spcPts val="800"/>
              </a:spcBef>
            </a:pPr>
            <a:r>
              <a:rPr lang="en-US" sz="1800" dirty="0">
                <a:effectLst/>
                <a:latin typeface="Arial" panose="020B0604020202020204" pitchFamily="34" charset="0"/>
                <a:ea typeface="Arial" panose="020B0604020202020204" pitchFamily="34" charset="0"/>
              </a:rPr>
              <a:t>People with longer duration of network usage are maximum defaulters</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People with higher Median of main account balance just before recharge in last 30 days at user level are maximum defaulters</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Daily amount spent from main account, averaged over last 30 days (daily_decr30)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Daily amount spent from main account, averaged over last 90 days(daily_decr90)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Average main account balance over last 30 days(rental30)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Average main account balance over last 90 days(rental90)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Number of days till last recharge of main account(</a:t>
            </a:r>
            <a:r>
              <a:rPr lang="en-US" sz="1800" dirty="0" err="1">
                <a:effectLst/>
                <a:latin typeface="Arial" panose="020B0604020202020204" pitchFamily="34" charset="0"/>
                <a:ea typeface="Arial" panose="020B0604020202020204" pitchFamily="34" charset="0"/>
              </a:rPr>
              <a:t>last_rech_date_ma</a:t>
            </a:r>
            <a:r>
              <a:rPr lang="en-US" sz="1800" dirty="0">
                <a:effectLst/>
                <a:latin typeface="Arial" panose="020B0604020202020204" pitchFamily="34" charset="0"/>
                <a:ea typeface="Arial" panose="020B0604020202020204" pitchFamily="34" charset="0"/>
              </a:rPr>
              <a:t>)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Amount of last recharge of main account (</a:t>
            </a:r>
            <a:r>
              <a:rPr lang="en-US" sz="1800" dirty="0" err="1">
                <a:effectLst/>
                <a:latin typeface="Arial" panose="020B0604020202020204" pitchFamily="34" charset="0"/>
                <a:ea typeface="Arial" panose="020B0604020202020204" pitchFamily="34" charset="0"/>
              </a:rPr>
              <a:t>last_rech_amt_ma</a:t>
            </a:r>
            <a:r>
              <a:rPr lang="en-US" sz="1800" dirty="0">
                <a:effectLst/>
                <a:latin typeface="Arial" panose="020B0604020202020204" pitchFamily="34" charset="0"/>
                <a:ea typeface="Arial" panose="020B0604020202020204" pitchFamily="34" charset="0"/>
              </a:rPr>
              <a:t>)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Number of times main account got recharged in last 30 days(cnt_ma_rech30)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Frequency of main account recharged in last 30 days(fr_ma_rech30) are </a:t>
            </a:r>
            <a:r>
              <a:rPr lang="en-US" sz="1800" dirty="0" err="1">
                <a:effectLst/>
                <a:latin typeface="Arial" panose="020B0604020202020204" pitchFamily="34" charset="0"/>
                <a:ea typeface="Arial" panose="020B0604020202020204" pitchFamily="34" charset="0"/>
              </a:rPr>
              <a:t>are</a:t>
            </a:r>
            <a:r>
              <a:rPr lang="en-US" sz="1800" dirty="0">
                <a:effectLst/>
                <a:latin typeface="Arial" panose="020B0604020202020204" pitchFamily="34" charset="0"/>
                <a:ea typeface="Arial" panose="020B0604020202020204" pitchFamily="34" charset="0"/>
              </a:rPr>
              <a:t>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 and also the count is high for defaulters </a:t>
            </a:r>
            <a:r>
              <a:rPr lang="en-US" sz="1800" dirty="0" err="1">
                <a:effectLst/>
                <a:latin typeface="Arial" panose="020B0604020202020204" pitchFamily="34" charset="0"/>
                <a:ea typeface="Arial" panose="020B0604020202020204" pitchFamily="34" charset="0"/>
              </a:rPr>
              <a:t>comparitively</a:t>
            </a:r>
            <a:r>
              <a:rPr lang="en-US" sz="1800" dirty="0">
                <a:effectLst/>
                <a:latin typeface="Arial" panose="020B0604020202020204" pitchFamily="34" charset="0"/>
                <a:ea typeface="Arial" panose="020B0604020202020204" pitchFamily="34" charset="0"/>
              </a:rPr>
              <a:t> Non-defaulters are more in number.</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Total amount of recharge in main account over last 30 days (sumamnt_ma_rech30)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Median of amount of recharges done in main account over last 30 days at user level (medianamnt_ma_rech30)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Median of main account balance just before recharge in last 30 days at user level (medianmarechprebal30)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algn="r"/>
            <a:endParaRPr lang="en-IN" dirty="0"/>
          </a:p>
        </p:txBody>
      </p:sp>
    </p:spTree>
    <p:extLst>
      <p:ext uri="{BB962C8B-B14F-4D97-AF65-F5344CB8AC3E}">
        <p14:creationId xmlns:p14="http://schemas.microsoft.com/office/powerpoint/2010/main" val="253188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E927AD-D80B-4227-9B78-EAB581049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D3DC9B1-667C-45EC-B83B-437D92CE9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911" y="0"/>
            <a:ext cx="10458178" cy="6858000"/>
          </a:xfrm>
          <a:custGeom>
            <a:avLst/>
            <a:gdLst>
              <a:gd name="connsiteX0" fmla="*/ 6010593 w 10458178"/>
              <a:gd name="connsiteY0" fmla="*/ 0 h 6858000"/>
              <a:gd name="connsiteX1" fmla="*/ 8228844 w 10458178"/>
              <a:gd name="connsiteY1" fmla="*/ 0 h 6858000"/>
              <a:gd name="connsiteX2" fmla="*/ 8239927 w 10458178"/>
              <a:gd name="connsiteY2" fmla="*/ 0 h 6858000"/>
              <a:gd name="connsiteX3" fmla="*/ 10458178 w 10458178"/>
              <a:gd name="connsiteY3" fmla="*/ 0 h 6858000"/>
              <a:gd name="connsiteX4" fmla="*/ 4447586 w 10458178"/>
              <a:gd name="connsiteY4" fmla="*/ 6858000 h 6858000"/>
              <a:gd name="connsiteX5" fmla="*/ 2229335 w 10458178"/>
              <a:gd name="connsiteY5" fmla="*/ 6858000 h 6858000"/>
              <a:gd name="connsiteX6" fmla="*/ 2218251 w 10458178"/>
              <a:gd name="connsiteY6" fmla="*/ 6858000 h 6858000"/>
              <a:gd name="connsiteX7" fmla="*/ 0 w 1045817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58178" h="6858000">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F814C5-B4F6-4A44-9181-36EED3B4D513}"/>
              </a:ext>
            </a:extLst>
          </p:cNvPr>
          <p:cNvSpPr>
            <a:spLocks noGrp="1"/>
          </p:cNvSpPr>
          <p:nvPr>
            <p:ph type="title"/>
          </p:nvPr>
        </p:nvSpPr>
        <p:spPr>
          <a:xfrm>
            <a:off x="1142999" y="1181100"/>
            <a:ext cx="3718070" cy="1337926"/>
          </a:xfrm>
        </p:spPr>
        <p:txBody>
          <a:bodyPr anchor="t">
            <a:normAutofit/>
          </a:bodyPr>
          <a:lstStyle/>
          <a:p>
            <a:r>
              <a:rPr lang="en-US" sz="1800" dirty="0">
                <a:effectLst/>
                <a:latin typeface="Arial Black" panose="020B0A04020102020204" pitchFamily="34" charset="0"/>
                <a:ea typeface="Arial" panose="020B0604020202020204" pitchFamily="34" charset="0"/>
                <a:cs typeface="Arial" panose="020B0604020202020204" pitchFamily="34" charset="0"/>
              </a:rPr>
              <a:t>Scatter Plot of each column values w.r.t label column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8" name="Freeform: Shape 17">
            <a:extLst>
              <a:ext uri="{FF2B5EF4-FFF2-40B4-BE49-F238E27FC236}">
                <a16:creationId xmlns:a16="http://schemas.microsoft.com/office/drawing/2014/main" id="{7FD79FD8-0800-4980-94BB-0CB634A82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A8E1F1DC-3DED-4C36-97B8-3C0BA7733BE0}"/>
              </a:ext>
            </a:extLst>
          </p:cNvPr>
          <p:cNvPicPr>
            <a:picLocks noChangeAspect="1"/>
          </p:cNvPicPr>
          <p:nvPr/>
        </p:nvPicPr>
        <p:blipFill>
          <a:blip r:embed="rId2"/>
          <a:stretch>
            <a:fillRect/>
          </a:stretch>
        </p:blipFill>
        <p:spPr>
          <a:xfrm>
            <a:off x="6768058" y="475829"/>
            <a:ext cx="2526120" cy="1408312"/>
          </a:xfrm>
          <a:prstGeom prst="rect">
            <a:avLst/>
          </a:prstGeom>
        </p:spPr>
      </p:pic>
      <p:pic>
        <p:nvPicPr>
          <p:cNvPr id="5" name="Picture 4" descr="Diagram&#10;&#10;Description automatically generated">
            <a:extLst>
              <a:ext uri="{FF2B5EF4-FFF2-40B4-BE49-F238E27FC236}">
                <a16:creationId xmlns:a16="http://schemas.microsoft.com/office/drawing/2014/main" id="{48FB5F71-755A-4463-9855-9D393C6F56C8}"/>
              </a:ext>
            </a:extLst>
          </p:cNvPr>
          <p:cNvPicPr>
            <a:picLocks noChangeAspect="1"/>
          </p:cNvPicPr>
          <p:nvPr/>
        </p:nvPicPr>
        <p:blipFill>
          <a:blip r:embed="rId3"/>
          <a:stretch>
            <a:fillRect/>
          </a:stretch>
        </p:blipFill>
        <p:spPr>
          <a:xfrm>
            <a:off x="5361186" y="2045008"/>
            <a:ext cx="2595967" cy="1408312"/>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B18F6ECD-B91C-410E-931A-765F96FAE114}"/>
              </a:ext>
            </a:extLst>
          </p:cNvPr>
          <p:cNvPicPr>
            <a:picLocks noChangeAspect="1"/>
          </p:cNvPicPr>
          <p:nvPr/>
        </p:nvPicPr>
        <p:blipFill>
          <a:blip r:embed="rId4"/>
          <a:stretch>
            <a:fillRect/>
          </a:stretch>
        </p:blipFill>
        <p:spPr>
          <a:xfrm>
            <a:off x="3937610" y="3614187"/>
            <a:ext cx="2761395" cy="1408312"/>
          </a:xfrm>
          <a:prstGeom prst="rect">
            <a:avLst/>
          </a:prstGeom>
        </p:spPr>
      </p:pic>
      <p:pic>
        <p:nvPicPr>
          <p:cNvPr id="6" name="Picture 5" descr="Graphical user interface, diagram&#10;&#10;Description automatically generated">
            <a:extLst>
              <a:ext uri="{FF2B5EF4-FFF2-40B4-BE49-F238E27FC236}">
                <a16:creationId xmlns:a16="http://schemas.microsoft.com/office/drawing/2014/main" id="{8D85D2B0-6683-460F-85A7-98603AD1BC3B}"/>
              </a:ext>
            </a:extLst>
          </p:cNvPr>
          <p:cNvPicPr>
            <a:picLocks noChangeAspect="1"/>
          </p:cNvPicPr>
          <p:nvPr/>
        </p:nvPicPr>
        <p:blipFill>
          <a:blip r:embed="rId5"/>
          <a:stretch>
            <a:fillRect/>
          </a:stretch>
        </p:blipFill>
        <p:spPr>
          <a:xfrm>
            <a:off x="2563946" y="5183366"/>
            <a:ext cx="2774998" cy="1408312"/>
          </a:xfrm>
          <a:prstGeom prst="rect">
            <a:avLst/>
          </a:prstGeom>
        </p:spPr>
      </p:pic>
      <p:sp>
        <p:nvSpPr>
          <p:cNvPr id="11" name="Content Placeholder 10">
            <a:extLst>
              <a:ext uri="{FF2B5EF4-FFF2-40B4-BE49-F238E27FC236}">
                <a16:creationId xmlns:a16="http://schemas.microsoft.com/office/drawing/2014/main" id="{C4387029-4107-409C-98FA-B4B36E673973}"/>
              </a:ext>
            </a:extLst>
          </p:cNvPr>
          <p:cNvSpPr>
            <a:spLocks noGrp="1"/>
          </p:cNvSpPr>
          <p:nvPr>
            <p:ph idx="1"/>
          </p:nvPr>
        </p:nvSpPr>
        <p:spPr>
          <a:xfrm>
            <a:off x="8857129" y="2045008"/>
            <a:ext cx="3254188" cy="4884711"/>
          </a:xfrm>
        </p:spPr>
        <p:txBody>
          <a:bodyPr anchor="b">
            <a:normAutofit fontScale="32500" lnSpcReduction="20000"/>
          </a:bodyPr>
          <a:lstStyle/>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Number of times main account got recharged in last 90 days(cnt_ma_rech90)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Frequency of main account recharged in last 90 days(fr_ma_rech90)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Total amount of recharge in main account over last 90 days (sumamnt_ma_rech90)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Median of amount of recharges done in main account over last 90 days at user level (medianamnt_ma_rech90)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Median of main account balance just before recharge in last 90 days at user level (medianmarechprebal90)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Number of loans taken by user in last 30 days(cnt_loans30)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Total amount of loans taken by user in last 30 days(amnt_loans30)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maximum amount of loan taken by the user in last 30 days(maxamnt_loans30)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Number of loans taken by user in last 90 days(cnt_loans90)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Total amount of loans taken by user in last 90 days(amnt_loans90)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maximum amount of loan taken by the user in last 90 days(maxamnt_loans90)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Average payback time in days over last 30 days(payback30)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marL="457200">
              <a:spcBef>
                <a:spcPts val="800"/>
              </a:spcBef>
              <a:spcAft>
                <a:spcPts val="0"/>
              </a:spcAft>
            </a:pPr>
            <a:r>
              <a:rPr lang="en-US" sz="1800" dirty="0">
                <a:effectLst/>
                <a:latin typeface="Arial" panose="020B0604020202020204" pitchFamily="34" charset="0"/>
                <a:ea typeface="Arial" panose="020B0604020202020204" pitchFamily="34" charset="0"/>
              </a:rPr>
              <a:t>Peps with high value of Average payback time in days over last 90 days(payback90) are maximum </a:t>
            </a:r>
            <a:r>
              <a:rPr lang="en-US" sz="1800" dirty="0" err="1">
                <a:effectLst/>
                <a:latin typeface="Arial" panose="020B0604020202020204" pitchFamily="34" charset="0"/>
                <a:ea typeface="Arial" panose="020B0604020202020204" pitchFamily="34" charset="0"/>
              </a:rPr>
              <a:t>indivduals</a:t>
            </a:r>
            <a:r>
              <a:rPr lang="en-US" sz="1800" dirty="0">
                <a:effectLst/>
                <a:latin typeface="Arial" panose="020B0604020202020204" pitchFamily="34" charset="0"/>
                <a:ea typeface="Arial" panose="020B0604020202020204" pitchFamily="34" charset="0"/>
              </a:rPr>
              <a:t> who pay their loan.</a:t>
            </a:r>
            <a:endParaRPr lang="en-IN" sz="1800" dirty="0">
              <a:effectLst/>
              <a:latin typeface="Arial" panose="020B0604020202020204" pitchFamily="34" charset="0"/>
              <a:ea typeface="Arial" panose="020B0604020202020204" pitchFamily="34" charset="0"/>
            </a:endParaRPr>
          </a:p>
          <a:p>
            <a:pPr indent="457200">
              <a:spcBef>
                <a:spcPts val="800"/>
              </a:spcBef>
            </a:pPr>
            <a:r>
              <a:rPr lang="en-US" sz="1800" dirty="0">
                <a:effectLst/>
                <a:latin typeface="Arial" panose="020B0604020202020204" pitchFamily="34" charset="0"/>
                <a:ea typeface="Arial" panose="020B0604020202020204" pitchFamily="34" charset="0"/>
              </a:rPr>
              <a:t>Peps having </a:t>
            </a:r>
            <a:r>
              <a:rPr lang="en-US" sz="1800" dirty="0" err="1">
                <a:effectLst/>
                <a:latin typeface="Arial" panose="020B0604020202020204" pitchFamily="34" charset="0"/>
                <a:ea typeface="Arial" panose="020B0604020202020204" pitchFamily="34" charset="0"/>
              </a:rPr>
              <a:t>pmonth</a:t>
            </a:r>
            <a:r>
              <a:rPr lang="en-US" sz="1800" dirty="0">
                <a:effectLst/>
                <a:latin typeface="Arial" panose="020B0604020202020204" pitchFamily="34" charset="0"/>
                <a:ea typeface="Arial" panose="020B0604020202020204" pitchFamily="34" charset="0"/>
              </a:rPr>
              <a:t> 8 have always </a:t>
            </a:r>
            <a:r>
              <a:rPr lang="en-US" sz="1800" dirty="0" err="1">
                <a:effectLst/>
                <a:latin typeface="Arial" panose="020B0604020202020204" pitchFamily="34" charset="0"/>
                <a:ea typeface="Arial" panose="020B0604020202020204" pitchFamily="34" charset="0"/>
              </a:rPr>
              <a:t>payed</a:t>
            </a:r>
            <a:r>
              <a:rPr lang="en-US" sz="1800" dirty="0">
                <a:effectLst/>
                <a:latin typeface="Arial" panose="020B0604020202020204" pitchFamily="34" charset="0"/>
                <a:ea typeface="Arial" panose="020B0604020202020204" pitchFamily="34" charset="0"/>
              </a:rPr>
              <a:t> back their loan</a:t>
            </a:r>
            <a:endParaRPr lang="en-IN" sz="1800" dirty="0">
              <a:effectLst/>
              <a:latin typeface="Arial" panose="020B0604020202020204" pitchFamily="34" charset="0"/>
              <a:ea typeface="Arial" panose="020B0604020202020204" pitchFamily="34" charset="0"/>
            </a:endParaRPr>
          </a:p>
          <a:p>
            <a:pPr indent="457200">
              <a:spcBef>
                <a:spcPts val="800"/>
              </a:spcBef>
            </a:pPr>
            <a:r>
              <a:rPr lang="en-US" sz="1800" dirty="0">
                <a:effectLst/>
                <a:latin typeface="Arial" panose="020B0604020202020204" pitchFamily="34" charset="0"/>
                <a:ea typeface="Arial" panose="020B0604020202020204" pitchFamily="34" charset="0"/>
              </a:rPr>
              <a:t>From bar graph we can also see there are outliers present</a:t>
            </a:r>
            <a:endParaRPr lang="en-IN" sz="1800" dirty="0">
              <a:effectLst/>
              <a:latin typeface="Arial" panose="020B0604020202020204" pitchFamily="34" charset="0"/>
              <a:ea typeface="Arial" panose="020B0604020202020204" pitchFamily="34" charset="0"/>
            </a:endParaRPr>
          </a:p>
          <a:p>
            <a:pPr indent="457200">
              <a:spcBef>
                <a:spcPts val="800"/>
              </a:spcBef>
            </a:pPr>
            <a:r>
              <a:rPr lang="en-US" sz="1800" dirty="0">
                <a:effectLst/>
                <a:latin typeface="Arial" panose="020B0604020202020204" pitchFamily="34" charset="0"/>
                <a:ea typeface="Arial" panose="020B0604020202020204" pitchFamily="34" charset="0"/>
              </a:rPr>
              <a:t>search them and remove them</a:t>
            </a:r>
            <a:endParaRPr lang="en-IN" sz="1800" dirty="0">
              <a:effectLst/>
              <a:latin typeface="Arial" panose="020B0604020202020204" pitchFamily="34" charset="0"/>
              <a:ea typeface="Arial" panose="020B0604020202020204" pitchFamily="34" charset="0"/>
            </a:endParaRPr>
          </a:p>
          <a:p>
            <a:pPr algn="r"/>
            <a:endParaRPr lang="en-US" dirty="0"/>
          </a:p>
        </p:txBody>
      </p:sp>
    </p:spTree>
    <p:extLst>
      <p:ext uri="{BB962C8B-B14F-4D97-AF65-F5344CB8AC3E}">
        <p14:creationId xmlns:p14="http://schemas.microsoft.com/office/powerpoint/2010/main" val="110813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D064F8-4835-4C51-99A4-1DBF9220DFAE}"/>
              </a:ext>
            </a:extLst>
          </p:cNvPr>
          <p:cNvSpPr>
            <a:spLocks noGrp="1"/>
          </p:cNvSpPr>
          <p:nvPr>
            <p:ph type="title"/>
          </p:nvPr>
        </p:nvSpPr>
        <p:spPr>
          <a:xfrm>
            <a:off x="1143001" y="872935"/>
            <a:ext cx="5999018" cy="1360898"/>
          </a:xfrm>
        </p:spPr>
        <p:txBody>
          <a:bodyPr>
            <a:normAutofit/>
          </a:bodyPr>
          <a:lstStyle/>
          <a:p>
            <a:r>
              <a:rPr lang="en-US">
                <a:effectLst/>
                <a:latin typeface="Arial Black" panose="020B0A04020102020204" pitchFamily="34" charset="0"/>
                <a:ea typeface="Arial" panose="020B0604020202020204" pitchFamily="34" charset="0"/>
              </a:rPr>
              <a:t>Check For Outliers</a:t>
            </a:r>
            <a:br>
              <a:rPr lang="en-IN">
                <a:effectLst/>
                <a:latin typeface="Arial" panose="020B0604020202020204" pitchFamily="34" charset="0"/>
                <a:ea typeface="Arial" panose="020B0604020202020204" pitchFamily="34" charset="0"/>
              </a:rPr>
            </a:br>
            <a:endParaRPr lang="en-IN" dirty="0"/>
          </a:p>
        </p:txBody>
      </p:sp>
      <p:sp>
        <p:nvSpPr>
          <p:cNvPr id="9" name="Content Placeholder 8">
            <a:extLst>
              <a:ext uri="{FF2B5EF4-FFF2-40B4-BE49-F238E27FC236}">
                <a16:creationId xmlns:a16="http://schemas.microsoft.com/office/drawing/2014/main" id="{61C06672-1CCC-406C-933F-B2FC002B803D}"/>
              </a:ext>
            </a:extLst>
          </p:cNvPr>
          <p:cNvSpPr>
            <a:spLocks noGrp="1"/>
          </p:cNvSpPr>
          <p:nvPr>
            <p:ph idx="1"/>
          </p:nvPr>
        </p:nvSpPr>
        <p:spPr>
          <a:xfrm>
            <a:off x="1143001" y="2332026"/>
            <a:ext cx="4953000" cy="3532180"/>
          </a:xfrm>
        </p:spPr>
        <p:txBody>
          <a:bodyPr anchor="t">
            <a:normAutofit/>
          </a:bodyPr>
          <a:lstStyle/>
          <a:p>
            <a:r>
              <a:rPr lang="en-US" sz="1800" dirty="0">
                <a:effectLst/>
                <a:latin typeface="Arial" panose="020B0604020202020204" pitchFamily="34" charset="0"/>
                <a:ea typeface="Arial" panose="020B0604020202020204" pitchFamily="34" charset="0"/>
              </a:rPr>
              <a:t>Outliers were detected in almost every column, remove them using percentile method</a:t>
            </a:r>
            <a:endParaRPr lang="en-IN" sz="1800" dirty="0">
              <a:effectLst/>
              <a:latin typeface="Arial" panose="020B0604020202020204" pitchFamily="34" charset="0"/>
              <a:ea typeface="Arial" panose="020B0604020202020204" pitchFamily="34" charset="0"/>
            </a:endParaRPr>
          </a:p>
          <a:p>
            <a:endParaRPr lang="en-US" dirty="0"/>
          </a:p>
        </p:txBody>
      </p:sp>
      <p:pic>
        <p:nvPicPr>
          <p:cNvPr id="4" name="Content Placeholder 3" descr="Diagram, calendar&#10;&#10;Description automatically generated">
            <a:extLst>
              <a:ext uri="{FF2B5EF4-FFF2-40B4-BE49-F238E27FC236}">
                <a16:creationId xmlns:a16="http://schemas.microsoft.com/office/drawing/2014/main" id="{2B2F4A6C-5DB6-4670-9EBC-63D9026B1A61}"/>
              </a:ext>
            </a:extLst>
          </p:cNvPr>
          <p:cNvPicPr>
            <a:picLocks noChangeAspect="1"/>
          </p:cNvPicPr>
          <p:nvPr/>
        </p:nvPicPr>
        <p:blipFill>
          <a:blip r:embed="rId2"/>
          <a:stretch>
            <a:fillRect/>
          </a:stretch>
        </p:blipFill>
        <p:spPr>
          <a:xfrm>
            <a:off x="6457564" y="956395"/>
            <a:ext cx="4640889" cy="2958567"/>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6DC50E2B-F3C8-4469-AE81-31BAA2B22AD4}"/>
              </a:ext>
            </a:extLst>
          </p:cNvPr>
          <p:cNvPicPr>
            <a:picLocks noChangeAspect="1"/>
          </p:cNvPicPr>
          <p:nvPr/>
        </p:nvPicPr>
        <p:blipFill>
          <a:blip r:embed="rId3"/>
          <a:stretch>
            <a:fillRect/>
          </a:stretch>
        </p:blipFill>
        <p:spPr>
          <a:xfrm>
            <a:off x="6457564" y="3914966"/>
            <a:ext cx="4640889" cy="2257230"/>
          </a:xfrm>
          <a:prstGeom prst="rect">
            <a:avLst/>
          </a:prstGeom>
        </p:spPr>
      </p:pic>
      <p:cxnSp>
        <p:nvCxnSpPr>
          <p:cNvPr id="16" name="Straight Connector 15">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98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6944-F4B4-47A1-A4D6-2C43434F4248}"/>
              </a:ext>
            </a:extLst>
          </p:cNvPr>
          <p:cNvSpPr>
            <a:spLocks noGrp="1"/>
          </p:cNvSpPr>
          <p:nvPr>
            <p:ph type="title"/>
          </p:nvPr>
        </p:nvSpPr>
        <p:spPr/>
        <p:txBody>
          <a:bodyPr/>
          <a:lstStyle/>
          <a:p>
            <a:r>
              <a:rPr lang="en-US" sz="1800" dirty="0">
                <a:effectLst/>
                <a:latin typeface="Arial Black" panose="020B0A04020102020204" pitchFamily="34" charset="0"/>
                <a:ea typeface="Arial" panose="020B0604020202020204" pitchFamily="34" charset="0"/>
              </a:rPr>
              <a:t>Check For Correlation</a:t>
            </a:r>
            <a:br>
              <a:rPr lang="en-IN" sz="1800" dirty="0">
                <a:effectLst/>
                <a:latin typeface="Arial" panose="020B0604020202020204" pitchFamily="34" charset="0"/>
                <a:ea typeface="Arial" panose="020B0604020202020204" pitchFamily="34" charset="0"/>
              </a:rPr>
            </a:br>
            <a:endParaRPr lang="en-IN" dirty="0"/>
          </a:p>
        </p:txBody>
      </p:sp>
      <p:pic>
        <p:nvPicPr>
          <p:cNvPr id="4" name="Content Placeholder 3" descr="Chart, treemap chart&#10;&#10;Description automatically generated">
            <a:extLst>
              <a:ext uri="{FF2B5EF4-FFF2-40B4-BE49-F238E27FC236}">
                <a16:creationId xmlns:a16="http://schemas.microsoft.com/office/drawing/2014/main" id="{62A4F505-59B7-4583-B3B1-54924E963DC7}"/>
              </a:ext>
            </a:extLst>
          </p:cNvPr>
          <p:cNvPicPr>
            <a:picLocks noGrp="1" noChangeAspect="1"/>
          </p:cNvPicPr>
          <p:nvPr>
            <p:ph idx="1"/>
          </p:nvPr>
        </p:nvPicPr>
        <p:blipFill>
          <a:blip r:embed="rId2"/>
          <a:stretch>
            <a:fillRect/>
          </a:stretch>
        </p:blipFill>
        <p:spPr>
          <a:xfrm>
            <a:off x="5288005" y="514350"/>
            <a:ext cx="6641419" cy="3925697"/>
          </a:xfrm>
          <a:prstGeom prst="rect">
            <a:avLst/>
          </a:prstGeom>
        </p:spPr>
      </p:pic>
      <p:pic>
        <p:nvPicPr>
          <p:cNvPr id="5" name="Picture 4" descr="A picture containing text, electronics, different, row&#10;&#10;Description automatically generated">
            <a:extLst>
              <a:ext uri="{FF2B5EF4-FFF2-40B4-BE49-F238E27FC236}">
                <a16:creationId xmlns:a16="http://schemas.microsoft.com/office/drawing/2014/main" id="{FBDDB023-D585-414D-B1FA-5B26EA062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7886" y="4440047"/>
            <a:ext cx="6441537" cy="2017903"/>
          </a:xfrm>
          <a:prstGeom prst="rect">
            <a:avLst/>
          </a:prstGeom>
        </p:spPr>
      </p:pic>
      <p:pic>
        <p:nvPicPr>
          <p:cNvPr id="6" name="Picture 5" descr="Chart, bar chart&#10;&#10;Description automatically generated">
            <a:extLst>
              <a:ext uri="{FF2B5EF4-FFF2-40B4-BE49-F238E27FC236}">
                <a16:creationId xmlns:a16="http://schemas.microsoft.com/office/drawing/2014/main" id="{2B48F338-17F2-4FDF-A016-A2C200772904}"/>
              </a:ext>
            </a:extLst>
          </p:cNvPr>
          <p:cNvPicPr>
            <a:picLocks noChangeAspect="1"/>
          </p:cNvPicPr>
          <p:nvPr/>
        </p:nvPicPr>
        <p:blipFill>
          <a:blip r:embed="rId4"/>
          <a:stretch>
            <a:fillRect/>
          </a:stretch>
        </p:blipFill>
        <p:spPr>
          <a:xfrm>
            <a:off x="108304" y="3841115"/>
            <a:ext cx="5179700" cy="2616835"/>
          </a:xfrm>
          <a:prstGeom prst="rect">
            <a:avLst/>
          </a:prstGeom>
        </p:spPr>
      </p:pic>
      <p:sp>
        <p:nvSpPr>
          <p:cNvPr id="7" name="TextBox 6">
            <a:extLst>
              <a:ext uri="{FF2B5EF4-FFF2-40B4-BE49-F238E27FC236}">
                <a16:creationId xmlns:a16="http://schemas.microsoft.com/office/drawing/2014/main" id="{13D1F6EB-D3A0-460D-A977-7AFED9ACBBDE}"/>
              </a:ext>
            </a:extLst>
          </p:cNvPr>
          <p:cNvSpPr txBox="1"/>
          <p:nvPr/>
        </p:nvSpPr>
        <p:spPr>
          <a:xfrm>
            <a:off x="266700" y="1647825"/>
            <a:ext cx="5021304" cy="2549416"/>
          </a:xfrm>
          <a:prstGeom prst="rect">
            <a:avLst/>
          </a:prstGeom>
          <a:noFill/>
        </p:spPr>
        <p:txBody>
          <a:bodyPr wrap="square" rtlCol="0">
            <a:spAutoFit/>
          </a:bodyPr>
          <a:lstStyle/>
          <a:p>
            <a:pPr marL="419100" marR="339090" algn="just">
              <a:lnSpc>
                <a:spcPct val="150000"/>
              </a:lnSpc>
              <a:spcBef>
                <a:spcPts val="800"/>
              </a:spcBef>
              <a:spcAft>
                <a:spcPts val="0"/>
              </a:spcAft>
            </a:pPr>
            <a:r>
              <a:rPr lang="en-US" sz="1800" b="1" dirty="0">
                <a:effectLst/>
                <a:latin typeface="Arial" panose="020B0604020202020204" pitchFamily="34" charset="0"/>
                <a:ea typeface="Arial" panose="020B0604020202020204" pitchFamily="34" charset="0"/>
              </a:rPr>
              <a:t>Very few columns have high correlation with column </a:t>
            </a:r>
            <a:r>
              <a:rPr lang="en-US" sz="1800" b="0" dirty="0">
                <a:effectLst/>
                <a:latin typeface="Arial" panose="020B0604020202020204" pitchFamily="34" charset="0"/>
                <a:ea typeface="Arial" panose="020B0604020202020204" pitchFamily="34" charset="0"/>
              </a:rPr>
              <a:t>label.</a:t>
            </a:r>
            <a:endParaRPr lang="en-IN" sz="1800" dirty="0">
              <a:effectLst/>
              <a:latin typeface="Arial" panose="020B0604020202020204" pitchFamily="34" charset="0"/>
              <a:ea typeface="Arial" panose="020B0604020202020204" pitchFamily="34" charset="0"/>
            </a:endParaRPr>
          </a:p>
          <a:p>
            <a:pPr marL="419100" marR="339090" algn="just">
              <a:lnSpc>
                <a:spcPct val="150000"/>
              </a:lnSpc>
              <a:spcBef>
                <a:spcPts val="800"/>
              </a:spcBef>
              <a:spcAft>
                <a:spcPts val="0"/>
              </a:spcAft>
            </a:pPr>
            <a:r>
              <a:rPr lang="en-US" sz="1800" b="0" dirty="0">
                <a:effectLst/>
                <a:latin typeface="Arial" panose="020B0604020202020204" pitchFamily="34" charset="0"/>
                <a:ea typeface="Arial" panose="020B0604020202020204" pitchFamily="34" charset="0"/>
              </a:rPr>
              <a:t>drop column </a:t>
            </a:r>
            <a:r>
              <a:rPr lang="en-US" sz="1800" b="0" dirty="0" err="1">
                <a:effectLst/>
                <a:latin typeface="Arial" panose="020B0604020202020204" pitchFamily="34" charset="0"/>
                <a:ea typeface="Arial" panose="020B0604020202020204" pitchFamily="34" charset="0"/>
              </a:rPr>
              <a:t>last_rech_date_ma</a:t>
            </a:r>
            <a:r>
              <a:rPr lang="en-US" sz="1800" b="0" dirty="0">
                <a:effectLst/>
                <a:latin typeface="Arial" panose="020B0604020202020204" pitchFamily="34" charset="0"/>
                <a:ea typeface="Arial" panose="020B0604020202020204" pitchFamily="34" charset="0"/>
              </a:rPr>
              <a:t> as it has extremely low correlation with the target variable label</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4151585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6A03-B4A9-4CF1-AE6A-52923D8F4C2E}"/>
              </a:ext>
            </a:extLst>
          </p:cNvPr>
          <p:cNvSpPr>
            <a:spLocks noGrp="1"/>
          </p:cNvSpPr>
          <p:nvPr>
            <p:ph type="title"/>
          </p:nvPr>
        </p:nvSpPr>
        <p:spPr/>
        <p:txBody>
          <a:bodyPr/>
          <a:lstStyle/>
          <a:p>
            <a:r>
              <a:rPr lang="en-US" dirty="0"/>
              <a:t>MODEL TESTING WITH ACCURACY SCORE</a:t>
            </a:r>
            <a:endParaRPr lang="en-IN" dirty="0"/>
          </a:p>
        </p:txBody>
      </p:sp>
      <p:sp>
        <p:nvSpPr>
          <p:cNvPr id="3" name="Content Placeholder 2">
            <a:extLst>
              <a:ext uri="{FF2B5EF4-FFF2-40B4-BE49-F238E27FC236}">
                <a16:creationId xmlns:a16="http://schemas.microsoft.com/office/drawing/2014/main" id="{C958F101-5C79-436D-8FDE-1D07B063B3D2}"/>
              </a:ext>
            </a:extLst>
          </p:cNvPr>
          <p:cNvSpPr>
            <a:spLocks noGrp="1"/>
          </p:cNvSpPr>
          <p:nvPr>
            <p:ph idx="1"/>
          </p:nvPr>
        </p:nvSpPr>
        <p:spPr>
          <a:xfrm>
            <a:off x="1143000" y="2332025"/>
            <a:ext cx="9905999" cy="3826727"/>
          </a:xfrm>
        </p:spPr>
        <p:txBody>
          <a:bodyPr/>
          <a:lstStyle/>
          <a:p>
            <a:r>
              <a:rPr lang="en-IN" dirty="0"/>
              <a:t>Top 3 Models are:</a:t>
            </a:r>
          </a:p>
          <a:p>
            <a:pPr lvl="1"/>
            <a:r>
              <a:rPr lang="en-IN" dirty="0"/>
              <a:t>	</a:t>
            </a:r>
            <a:r>
              <a:rPr lang="en-IN" dirty="0" err="1"/>
              <a:t>ExtraTreesClassifier</a:t>
            </a:r>
            <a:r>
              <a:rPr lang="en-IN" dirty="0"/>
              <a:t>: 99%-98% accuracy</a:t>
            </a:r>
          </a:p>
          <a:p>
            <a:pPr lvl="1"/>
            <a:r>
              <a:rPr lang="en-IN" dirty="0"/>
              <a:t>	</a:t>
            </a:r>
            <a:r>
              <a:rPr lang="en-IN" dirty="0" err="1"/>
              <a:t>RandomForestClassifier</a:t>
            </a:r>
            <a:r>
              <a:rPr lang="en-IN" dirty="0"/>
              <a:t>: 99% - 97% accuracy</a:t>
            </a:r>
          </a:p>
          <a:p>
            <a:pPr lvl="1"/>
            <a:r>
              <a:rPr lang="en-IN" dirty="0"/>
              <a:t>	</a:t>
            </a:r>
            <a:r>
              <a:rPr lang="en-IN" dirty="0" err="1"/>
              <a:t>BaggingClassifier</a:t>
            </a:r>
            <a:r>
              <a:rPr lang="en-IN" dirty="0"/>
              <a:t>: 99%-96% accuracy</a:t>
            </a:r>
          </a:p>
          <a:p>
            <a:pPr marL="514350" lvl="1" indent="-285750">
              <a:buFont typeface="Arial" panose="020B0604020202020204" pitchFamily="34" charset="0"/>
              <a:buChar char="•"/>
            </a:pPr>
            <a:r>
              <a:rPr lang="en-IN" dirty="0"/>
              <a:t>We shall hyper tune the best model </a:t>
            </a:r>
            <a:r>
              <a:rPr lang="en-IN" dirty="0" err="1"/>
              <a:t>ExtraTressClassifier</a:t>
            </a:r>
            <a:r>
              <a:rPr lang="en-IN" dirty="0"/>
              <a:t> and train it, to predict whether the customer will pay the loan or not.</a:t>
            </a:r>
          </a:p>
          <a:p>
            <a:pPr marL="514350" lvl="1" indent="-285750">
              <a:buFont typeface="Arial" panose="020B0604020202020204" pitchFamily="34" charset="0"/>
              <a:buChar char="•"/>
            </a:pPr>
            <a:r>
              <a:rPr lang="en-IN" dirty="0"/>
              <a:t>After hyper tuning</a:t>
            </a:r>
          </a:p>
          <a:p>
            <a:pPr marL="742950" lvl="2" indent="-285750"/>
            <a:r>
              <a:rPr lang="en-IN" dirty="0" err="1"/>
              <a:t>ExtraTreesClassifier</a:t>
            </a:r>
            <a:r>
              <a:rPr lang="en-IN" dirty="0"/>
              <a:t>: 99%-98% accuracy</a:t>
            </a:r>
          </a:p>
          <a:p>
            <a:pPr lvl="1"/>
            <a:endParaRPr lang="en-IN" dirty="0"/>
          </a:p>
          <a:p>
            <a:endParaRPr lang="en-IN" dirty="0"/>
          </a:p>
        </p:txBody>
      </p:sp>
    </p:spTree>
    <p:extLst>
      <p:ext uri="{BB962C8B-B14F-4D97-AF65-F5344CB8AC3E}">
        <p14:creationId xmlns:p14="http://schemas.microsoft.com/office/powerpoint/2010/main" val="3148812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6CCF-63BE-4881-AF28-F61FE8763230}"/>
              </a:ext>
            </a:extLst>
          </p:cNvPr>
          <p:cNvSpPr>
            <a:spLocks noGrp="1"/>
          </p:cNvSpPr>
          <p:nvPr>
            <p:ph type="title"/>
          </p:nvPr>
        </p:nvSpPr>
        <p:spPr>
          <a:xfrm>
            <a:off x="2021541" y="17309"/>
            <a:ext cx="9905999" cy="1360898"/>
          </a:xfrm>
        </p:spPr>
        <p:txBody>
          <a:bodyPr/>
          <a:lstStyle/>
          <a:p>
            <a:r>
              <a:rPr lang="en-IN" dirty="0"/>
              <a:t>Performance metrics</a:t>
            </a:r>
          </a:p>
        </p:txBody>
      </p:sp>
      <p:sp>
        <p:nvSpPr>
          <p:cNvPr id="6" name="Content Placeholder 5">
            <a:extLst>
              <a:ext uri="{FF2B5EF4-FFF2-40B4-BE49-F238E27FC236}">
                <a16:creationId xmlns:a16="http://schemas.microsoft.com/office/drawing/2014/main" id="{3FB645E9-5BC8-49F3-B54C-11E744913F0D}"/>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160B51FE-F912-4F7B-8F74-34EAAA7ADEB2}"/>
              </a:ext>
            </a:extLst>
          </p:cNvPr>
          <p:cNvPicPr>
            <a:picLocks noChangeAspect="1"/>
          </p:cNvPicPr>
          <p:nvPr/>
        </p:nvPicPr>
        <p:blipFill>
          <a:blip r:embed="rId2"/>
          <a:stretch>
            <a:fillRect/>
          </a:stretch>
        </p:blipFill>
        <p:spPr>
          <a:xfrm>
            <a:off x="2021541" y="1378207"/>
            <a:ext cx="7626784" cy="4520937"/>
          </a:xfrm>
          <a:prstGeom prst="rect">
            <a:avLst/>
          </a:prstGeom>
        </p:spPr>
      </p:pic>
    </p:spTree>
    <p:extLst>
      <p:ext uri="{BB962C8B-B14F-4D97-AF65-F5344CB8AC3E}">
        <p14:creationId xmlns:p14="http://schemas.microsoft.com/office/powerpoint/2010/main" val="334926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A8BB-9523-4DA1-9EBF-29A80572CFE1}"/>
              </a:ext>
            </a:extLst>
          </p:cNvPr>
          <p:cNvSpPr>
            <a:spLocks noGrp="1"/>
          </p:cNvSpPr>
          <p:nvPr>
            <p:ph type="title"/>
          </p:nvPr>
        </p:nvSpPr>
        <p:spPr>
          <a:xfrm>
            <a:off x="1062318" y="0"/>
            <a:ext cx="9905999" cy="1360898"/>
          </a:xfrm>
        </p:spPr>
        <p:txBody>
          <a:bodyPr/>
          <a:lstStyle/>
          <a:p>
            <a:r>
              <a:rPr lang="en-IN" dirty="0"/>
              <a:t>Confusion Matrix</a:t>
            </a:r>
          </a:p>
        </p:txBody>
      </p:sp>
      <p:pic>
        <p:nvPicPr>
          <p:cNvPr id="5" name="Content Placeholder 4">
            <a:extLst>
              <a:ext uri="{FF2B5EF4-FFF2-40B4-BE49-F238E27FC236}">
                <a16:creationId xmlns:a16="http://schemas.microsoft.com/office/drawing/2014/main" id="{EE5AF096-5A0A-41A0-B6EB-4337E1E69C29}"/>
              </a:ext>
            </a:extLst>
          </p:cNvPr>
          <p:cNvPicPr>
            <a:picLocks noGrp="1" noChangeAspect="1"/>
          </p:cNvPicPr>
          <p:nvPr>
            <p:ph idx="1"/>
          </p:nvPr>
        </p:nvPicPr>
        <p:blipFill>
          <a:blip r:embed="rId2"/>
          <a:stretch>
            <a:fillRect/>
          </a:stretch>
        </p:blipFill>
        <p:spPr>
          <a:xfrm>
            <a:off x="2535643" y="1184555"/>
            <a:ext cx="5084358" cy="4954863"/>
          </a:xfrm>
        </p:spPr>
      </p:pic>
    </p:spTree>
    <p:extLst>
      <p:ext uri="{BB962C8B-B14F-4D97-AF65-F5344CB8AC3E}">
        <p14:creationId xmlns:p14="http://schemas.microsoft.com/office/powerpoint/2010/main" val="336814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2"/>
            <a:ext cx="9957519" cy="6858002"/>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A0347D-7200-4B9F-90AD-5A3BBED4D279}"/>
              </a:ext>
            </a:extLst>
          </p:cNvPr>
          <p:cNvSpPr>
            <a:spLocks noGrp="1"/>
          </p:cNvSpPr>
          <p:nvPr>
            <p:ph type="title"/>
          </p:nvPr>
        </p:nvSpPr>
        <p:spPr>
          <a:xfrm>
            <a:off x="1143000" y="1181098"/>
            <a:ext cx="4953000" cy="2713170"/>
          </a:xfrm>
        </p:spPr>
        <p:txBody>
          <a:bodyPr vert="horz" lIns="91440" tIns="45720" rIns="91440" bIns="45720" rtlCol="0" anchor="t">
            <a:normAutofit/>
          </a:bodyPr>
          <a:lstStyle/>
          <a:p>
            <a:r>
              <a:rPr lang="en-US" sz="4800" cap="all" spc="300" dirty="0"/>
              <a:t>AUC ROC Curve</a:t>
            </a:r>
          </a:p>
        </p:txBody>
      </p:sp>
      <p:pic>
        <p:nvPicPr>
          <p:cNvPr id="5" name="Content Placeholder 4">
            <a:extLst>
              <a:ext uri="{FF2B5EF4-FFF2-40B4-BE49-F238E27FC236}">
                <a16:creationId xmlns:a16="http://schemas.microsoft.com/office/drawing/2014/main" id="{A2D7E1A7-757C-4305-BB49-664C0A2E3416}"/>
              </a:ext>
            </a:extLst>
          </p:cNvPr>
          <p:cNvPicPr>
            <a:picLocks noGrp="1" noChangeAspect="1"/>
          </p:cNvPicPr>
          <p:nvPr>
            <p:ph idx="1"/>
          </p:nvPr>
        </p:nvPicPr>
        <p:blipFill>
          <a:blip r:embed="rId2"/>
          <a:stretch>
            <a:fillRect/>
          </a:stretch>
        </p:blipFill>
        <p:spPr>
          <a:xfrm>
            <a:off x="7209011" y="2801726"/>
            <a:ext cx="4339521" cy="2842386"/>
          </a:xfrm>
          <a:prstGeom prst="rect">
            <a:avLst/>
          </a:prstGeom>
        </p:spPr>
      </p:pic>
    </p:spTree>
    <p:extLst>
      <p:ext uri="{BB962C8B-B14F-4D97-AF65-F5344CB8AC3E}">
        <p14:creationId xmlns:p14="http://schemas.microsoft.com/office/powerpoint/2010/main" val="1015375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2"/>
            <a:ext cx="9957519" cy="6858002"/>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020D9E-2164-48A2-B107-97A3A04CF171}"/>
              </a:ext>
            </a:extLst>
          </p:cNvPr>
          <p:cNvSpPr>
            <a:spLocks noGrp="1"/>
          </p:cNvSpPr>
          <p:nvPr>
            <p:ph type="title"/>
          </p:nvPr>
        </p:nvSpPr>
        <p:spPr>
          <a:xfrm>
            <a:off x="1143000" y="1181098"/>
            <a:ext cx="4953000" cy="2713170"/>
          </a:xfrm>
        </p:spPr>
        <p:txBody>
          <a:bodyPr vert="horz" lIns="91440" tIns="45720" rIns="91440" bIns="45720" rtlCol="0" anchor="t">
            <a:normAutofit/>
          </a:bodyPr>
          <a:lstStyle/>
          <a:p>
            <a:pPr>
              <a:lnSpc>
                <a:spcPct val="90000"/>
              </a:lnSpc>
            </a:pPr>
            <a:br>
              <a:rPr lang="en-US" sz="2600" cap="all" spc="300"/>
            </a:br>
            <a:r>
              <a:rPr lang="en-US" sz="2600" cap="all" spc="300"/>
              <a:t>Plot a graph which shows difference between value counts of actual value vs predicted values</a:t>
            </a:r>
          </a:p>
        </p:txBody>
      </p:sp>
      <p:pic>
        <p:nvPicPr>
          <p:cNvPr id="5" name="Content Placeholder 4">
            <a:extLst>
              <a:ext uri="{FF2B5EF4-FFF2-40B4-BE49-F238E27FC236}">
                <a16:creationId xmlns:a16="http://schemas.microsoft.com/office/drawing/2014/main" id="{6FBFB2B5-914F-402E-9A18-15A2972087E8}"/>
              </a:ext>
            </a:extLst>
          </p:cNvPr>
          <p:cNvPicPr>
            <a:picLocks noGrp="1" noChangeAspect="1"/>
          </p:cNvPicPr>
          <p:nvPr>
            <p:ph idx="1"/>
          </p:nvPr>
        </p:nvPicPr>
        <p:blipFill>
          <a:blip r:embed="rId2"/>
          <a:stretch>
            <a:fillRect/>
          </a:stretch>
        </p:blipFill>
        <p:spPr>
          <a:xfrm>
            <a:off x="7209011" y="2483010"/>
            <a:ext cx="4339521" cy="3460768"/>
          </a:xfrm>
          <a:prstGeom prst="rect">
            <a:avLst/>
          </a:prstGeom>
        </p:spPr>
      </p:pic>
    </p:spTree>
    <p:extLst>
      <p:ext uri="{BB962C8B-B14F-4D97-AF65-F5344CB8AC3E}">
        <p14:creationId xmlns:p14="http://schemas.microsoft.com/office/powerpoint/2010/main" val="36219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7F64-1669-4A8D-AB60-409B84EBA6A1}"/>
              </a:ext>
            </a:extLst>
          </p:cNvPr>
          <p:cNvSpPr>
            <a:spLocks noGrp="1"/>
          </p:cNvSpPr>
          <p:nvPr>
            <p:ph type="title"/>
          </p:nvPr>
        </p:nvSpPr>
        <p:spPr/>
        <p:txBody>
          <a:bodyPr/>
          <a:lstStyle/>
          <a:p>
            <a:r>
              <a:rPr lang="en-IN" dirty="0"/>
              <a:t>Results and Conclusion</a:t>
            </a:r>
          </a:p>
        </p:txBody>
      </p:sp>
      <p:sp>
        <p:nvSpPr>
          <p:cNvPr id="3" name="Content Placeholder 2">
            <a:extLst>
              <a:ext uri="{FF2B5EF4-FFF2-40B4-BE49-F238E27FC236}">
                <a16:creationId xmlns:a16="http://schemas.microsoft.com/office/drawing/2014/main" id="{17065267-1D28-441C-A82D-170DE1B9FE2E}"/>
              </a:ext>
            </a:extLst>
          </p:cNvPr>
          <p:cNvSpPr>
            <a:spLocks noGrp="1"/>
          </p:cNvSpPr>
          <p:nvPr>
            <p:ph idx="1"/>
          </p:nvPr>
        </p:nvSpPr>
        <p:spPr/>
        <p:txBody>
          <a:bodyPr/>
          <a:lstStyle/>
          <a:p>
            <a:pPr marL="0" indent="0">
              <a:buNone/>
            </a:pPr>
            <a:r>
              <a:rPr lang="en-US" dirty="0"/>
              <a:t>We have successfully built a model using multiple models and found that the </a:t>
            </a:r>
            <a:r>
              <a:rPr lang="en-US" dirty="0" err="1"/>
              <a:t>ExtraTrees</a:t>
            </a:r>
            <a:r>
              <a:rPr lang="en-US" dirty="0"/>
              <a:t> Classifier model.</a:t>
            </a:r>
          </a:p>
          <a:p>
            <a:pPr marL="0" indent="0">
              <a:buNone/>
            </a:pPr>
            <a:r>
              <a:rPr lang="en-US" dirty="0"/>
              <a:t>Below are the details of the model’s metrics predicting the dataset</a:t>
            </a:r>
          </a:p>
          <a:p>
            <a:pPr marL="0" indent="0">
              <a:buNone/>
            </a:pPr>
            <a:r>
              <a:rPr lang="en-US" dirty="0"/>
              <a:t>1. Average precision of 1.0</a:t>
            </a:r>
          </a:p>
          <a:p>
            <a:pPr marL="0" indent="0">
              <a:buNone/>
            </a:pPr>
            <a:r>
              <a:rPr lang="en-US" dirty="0"/>
              <a:t>2. Average recall of 1.0</a:t>
            </a:r>
          </a:p>
          <a:p>
            <a:pPr marL="0" indent="0">
              <a:buNone/>
            </a:pPr>
            <a:r>
              <a:rPr lang="en-US" dirty="0"/>
              <a:t>3. F1 Score is 1.0</a:t>
            </a:r>
          </a:p>
          <a:p>
            <a:pPr marL="0" indent="0">
              <a:buNone/>
            </a:pPr>
            <a:r>
              <a:rPr lang="en-US" dirty="0"/>
              <a:t>4. The ability of a classifier to distinguish between classes (AUC) is also 0.99.</a:t>
            </a:r>
          </a:p>
          <a:p>
            <a:endParaRPr lang="en-IN" dirty="0"/>
          </a:p>
        </p:txBody>
      </p:sp>
    </p:spTree>
    <p:extLst>
      <p:ext uri="{BB962C8B-B14F-4D97-AF65-F5344CB8AC3E}">
        <p14:creationId xmlns:p14="http://schemas.microsoft.com/office/powerpoint/2010/main" val="146808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AD4A-7861-4814-8AAB-C22407877CA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A3C54C2-EB7B-4B61-8392-BF2307AA1CD3}"/>
              </a:ext>
            </a:extLst>
          </p:cNvPr>
          <p:cNvSpPr>
            <a:spLocks noGrp="1"/>
          </p:cNvSpPr>
          <p:nvPr>
            <p:ph idx="1"/>
          </p:nvPr>
        </p:nvSpPr>
        <p:spPr/>
        <p:txBody>
          <a:bodyPr>
            <a:normAutofit fontScale="85000" lnSpcReduction="10000"/>
          </a:bodyPr>
          <a:lstStyle/>
          <a:p>
            <a:pPr algn="just"/>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lgn="just"/>
            <a:r>
              <a:rPr lang="en-US"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lgn="just"/>
            <a:r>
              <a:rPr lang="en-US" dirty="0"/>
              <a:t>Using the historical data of the customer on their recharges, we will be predicting the defaulters with the help of Machine Learning models.</a:t>
            </a:r>
            <a:endParaRPr lang="en-IN" dirty="0"/>
          </a:p>
          <a:p>
            <a:endParaRPr lang="en-IN" dirty="0"/>
          </a:p>
        </p:txBody>
      </p:sp>
    </p:spTree>
    <p:extLst>
      <p:ext uri="{BB962C8B-B14F-4D97-AF65-F5344CB8AC3E}">
        <p14:creationId xmlns:p14="http://schemas.microsoft.com/office/powerpoint/2010/main" val="4166750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923B-4EB0-4986-A11A-86E0AC28DB6F}"/>
              </a:ext>
            </a:extLst>
          </p:cNvPr>
          <p:cNvSpPr>
            <a:spLocks noGrp="1"/>
          </p:cNvSpPr>
          <p:nvPr>
            <p:ph type="title"/>
          </p:nvPr>
        </p:nvSpPr>
        <p:spPr/>
        <p:txBody>
          <a:bodyPr/>
          <a:lstStyle/>
          <a:p>
            <a:r>
              <a:rPr lang="en-US" dirty="0"/>
              <a:t>Limitations and Scope for Future Work</a:t>
            </a:r>
            <a:endParaRPr lang="en-IN" dirty="0"/>
          </a:p>
        </p:txBody>
      </p:sp>
      <p:sp>
        <p:nvSpPr>
          <p:cNvPr id="3" name="Content Placeholder 2">
            <a:extLst>
              <a:ext uri="{FF2B5EF4-FFF2-40B4-BE49-F238E27FC236}">
                <a16:creationId xmlns:a16="http://schemas.microsoft.com/office/drawing/2014/main" id="{F9AF2F32-34A1-4394-896D-71917EB3FCE3}"/>
              </a:ext>
            </a:extLst>
          </p:cNvPr>
          <p:cNvSpPr>
            <a:spLocks noGrp="1"/>
          </p:cNvSpPr>
          <p:nvPr>
            <p:ph idx="1"/>
          </p:nvPr>
        </p:nvSpPr>
        <p:spPr/>
        <p:txBody>
          <a:bodyPr/>
          <a:lstStyle/>
          <a:p>
            <a:r>
              <a:rPr lang="en-US" dirty="0"/>
              <a:t>Due to the presence of lot of outlier, we are unsure whether the model is going to perform well to a completely new dataset.</a:t>
            </a:r>
          </a:p>
          <a:p>
            <a:r>
              <a:rPr lang="en-US" dirty="0"/>
              <a:t>Due to a class imbalance, we had to rebalance the class 0. This might also have some effect while trying to predict the outcome with completely new data</a:t>
            </a:r>
          </a:p>
          <a:p>
            <a:r>
              <a:rPr lang="en-US" dirty="0"/>
              <a:t>During data-collection, we could place limits on few continuous variables, where the customer could enter data within a limit because the variables like age on the network cannot be more than certain months</a:t>
            </a:r>
            <a:endParaRPr lang="en-IN" dirty="0"/>
          </a:p>
          <a:p>
            <a:endParaRPr lang="en-IN" dirty="0"/>
          </a:p>
        </p:txBody>
      </p:sp>
    </p:spTree>
    <p:extLst>
      <p:ext uri="{BB962C8B-B14F-4D97-AF65-F5344CB8AC3E}">
        <p14:creationId xmlns:p14="http://schemas.microsoft.com/office/powerpoint/2010/main" val="190657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C813-D374-4FC9-B449-A8D86CFB5F8C}"/>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E9442791-2CF3-4BC4-960B-C0143FD6742D}"/>
              </a:ext>
            </a:extLst>
          </p:cNvPr>
          <p:cNvSpPr>
            <a:spLocks noGrp="1"/>
          </p:cNvSpPr>
          <p:nvPr>
            <p:ph idx="1"/>
          </p:nvPr>
        </p:nvSpPr>
        <p:spPr/>
        <p:txBody>
          <a:bodyPr>
            <a:normAutofit/>
          </a:bodyPr>
          <a:lstStyle/>
          <a:p>
            <a:pPr algn="just"/>
            <a:r>
              <a:rPr lang="en-IN" dirty="0"/>
              <a:t>As explained in the introduction, we will be predicting whether the customer is going to default the loan or not using the given dataset.</a:t>
            </a:r>
          </a:p>
          <a:p>
            <a:pPr algn="just"/>
            <a:r>
              <a:rPr lang="en-IN" dirty="0"/>
              <a:t>There are </a:t>
            </a:r>
            <a:r>
              <a:rPr lang="en-US" dirty="0"/>
              <a:t>209593 rows and 36 columns. Using this dataset we will be training the Machine Learning models on 80% of the data and the models will be tested on 20% data after up sampling the data.</a:t>
            </a:r>
          </a:p>
          <a:p>
            <a:pPr algn="just"/>
            <a:r>
              <a:rPr lang="en-US" dirty="0"/>
              <a:t>There are no null values in the dataset, however it can present us with some un-realistic data that we have to treat before building a machine learning model.</a:t>
            </a:r>
          </a:p>
          <a:p>
            <a:pPr algn="just"/>
            <a:r>
              <a:rPr lang="en-US" dirty="0"/>
              <a:t>This data was collected for the UPW telecom circle in the year 2016. </a:t>
            </a:r>
          </a:p>
          <a:p>
            <a:endParaRPr lang="en-IN" dirty="0"/>
          </a:p>
        </p:txBody>
      </p:sp>
    </p:spTree>
    <p:extLst>
      <p:ext uri="{BB962C8B-B14F-4D97-AF65-F5344CB8AC3E}">
        <p14:creationId xmlns:p14="http://schemas.microsoft.com/office/powerpoint/2010/main" val="90371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61C2-CD48-4272-87EA-4E28A2DED180}"/>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327E377F-BD93-48EB-B5A1-8E6208D5633B}"/>
              </a:ext>
            </a:extLst>
          </p:cNvPr>
          <p:cNvSpPr>
            <a:spLocks noGrp="1"/>
          </p:cNvSpPr>
          <p:nvPr>
            <p:ph idx="1"/>
          </p:nvPr>
        </p:nvSpPr>
        <p:spPr/>
        <p:txBody>
          <a:bodyPr>
            <a:normAutofit lnSpcReduction="10000"/>
          </a:bodyPr>
          <a:lstStyle/>
          <a:p>
            <a:pPr algn="just"/>
            <a:r>
              <a:rPr lang="en-US" dirty="0"/>
              <a:t>“Unnamed:0” – This row is a dummy row just like an indexing starting from 1</a:t>
            </a:r>
          </a:p>
          <a:p>
            <a:pPr algn="just"/>
            <a:r>
              <a:rPr lang="en-US" dirty="0"/>
              <a:t>“</a:t>
            </a:r>
            <a:r>
              <a:rPr lang="en-US" dirty="0" err="1"/>
              <a:t>msisdn</a:t>
            </a:r>
            <a:r>
              <a:rPr lang="en-US" dirty="0"/>
              <a:t>” – The data definition column above clearly states that this is a subscriber mobile number and they are randomly generated and will not have any meaning in the prediction of credit defaulters.</a:t>
            </a:r>
          </a:p>
          <a:p>
            <a:pPr algn="just"/>
            <a:r>
              <a:rPr lang="en-US" dirty="0"/>
              <a:t>“</a:t>
            </a:r>
            <a:r>
              <a:rPr lang="en-US" dirty="0" err="1"/>
              <a:t>pcircle</a:t>
            </a:r>
            <a:r>
              <a:rPr lang="en-US" dirty="0"/>
              <a:t>” – This feature is same throughout the rows (UPW) and will not have any effect on the target variable</a:t>
            </a:r>
          </a:p>
          <a:p>
            <a:pPr algn="just"/>
            <a:r>
              <a:rPr lang="en-US" dirty="0"/>
              <a:t>Most of the variables are of numeric data type, except the date column. We have extracted the information of month and day from it and we have deleted the original feature post extraction.</a:t>
            </a:r>
            <a:endParaRPr lang="en-IN" dirty="0"/>
          </a:p>
          <a:p>
            <a:endParaRPr lang="en-IN" dirty="0"/>
          </a:p>
        </p:txBody>
      </p:sp>
    </p:spTree>
    <p:extLst>
      <p:ext uri="{BB962C8B-B14F-4D97-AF65-F5344CB8AC3E}">
        <p14:creationId xmlns:p14="http://schemas.microsoft.com/office/powerpoint/2010/main" val="385918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BC7D-3EBC-4530-9D2A-1535FA07098E}"/>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C13EF357-2110-4166-A8F5-5F71C53583AB}"/>
              </a:ext>
            </a:extLst>
          </p:cNvPr>
          <p:cNvSpPr>
            <a:spLocks noGrp="1"/>
          </p:cNvSpPr>
          <p:nvPr>
            <p:ph idx="1"/>
          </p:nvPr>
        </p:nvSpPr>
        <p:spPr/>
        <p:txBody>
          <a:bodyPr/>
          <a:lstStyle/>
          <a:p>
            <a:r>
              <a:rPr lang="en-US" dirty="0"/>
              <a:t>Data consists of 209593 rows  and 37 columns.</a:t>
            </a:r>
          </a:p>
          <a:p>
            <a:r>
              <a:rPr lang="en-US" dirty="0"/>
              <a:t>Output column is label with values 0:Defaulter and 1:non defaulter</a:t>
            </a:r>
          </a:p>
          <a:p>
            <a:r>
              <a:rPr lang="en-US" dirty="0"/>
              <a:t>There are no null values</a:t>
            </a:r>
          </a:p>
          <a:p>
            <a:r>
              <a:rPr lang="en-US" dirty="0"/>
              <a:t>Data is imbalanced with 87.5% non defaulters and 12.5% defaulters</a:t>
            </a:r>
          </a:p>
          <a:p>
            <a:r>
              <a:rPr lang="en-US" dirty="0"/>
              <a:t>There are presence of unrealistic values and outliers</a:t>
            </a:r>
          </a:p>
          <a:p>
            <a:endParaRPr lang="en-IN" dirty="0"/>
          </a:p>
        </p:txBody>
      </p:sp>
    </p:spTree>
    <p:extLst>
      <p:ext uri="{BB962C8B-B14F-4D97-AF65-F5344CB8AC3E}">
        <p14:creationId xmlns:p14="http://schemas.microsoft.com/office/powerpoint/2010/main" val="47030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973F-A8BE-40E7-9F0A-36198D9D3B2D}"/>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23AA6737-4D6A-4929-879C-63DBC14804E0}"/>
              </a:ext>
            </a:extLst>
          </p:cNvPr>
          <p:cNvSpPr>
            <a:spLocks noGrp="1"/>
          </p:cNvSpPr>
          <p:nvPr>
            <p:ph idx="1"/>
          </p:nvPr>
        </p:nvSpPr>
        <p:spPr/>
        <p:txBody>
          <a:bodyPr/>
          <a:lstStyle/>
          <a:p>
            <a:r>
              <a:rPr lang="en-US" dirty="0"/>
              <a:t>Synthesizing date column</a:t>
            </a:r>
          </a:p>
          <a:p>
            <a:r>
              <a:rPr lang="en-US" dirty="0"/>
              <a:t>Dropping unnecessary columns like year,   </a:t>
            </a:r>
            <a:r>
              <a:rPr lang="en-US" dirty="0" err="1"/>
              <a:t>msisdn</a:t>
            </a:r>
            <a:r>
              <a:rPr lang="en-US" dirty="0"/>
              <a:t>, </a:t>
            </a:r>
            <a:r>
              <a:rPr lang="en-US" dirty="0" err="1"/>
              <a:t>pcircle</a:t>
            </a:r>
            <a:r>
              <a:rPr lang="en-US" dirty="0"/>
              <a:t> and so on.</a:t>
            </a:r>
          </a:p>
          <a:p>
            <a:r>
              <a:rPr lang="en-US" dirty="0"/>
              <a:t>Checking for null values.</a:t>
            </a:r>
          </a:p>
          <a:p>
            <a:r>
              <a:rPr lang="en-US" dirty="0"/>
              <a:t>Checking correlation between columns using heatmap</a:t>
            </a:r>
          </a:p>
          <a:p>
            <a:endParaRPr lang="en-IN" dirty="0"/>
          </a:p>
        </p:txBody>
      </p:sp>
    </p:spTree>
    <p:extLst>
      <p:ext uri="{BB962C8B-B14F-4D97-AF65-F5344CB8AC3E}">
        <p14:creationId xmlns:p14="http://schemas.microsoft.com/office/powerpoint/2010/main" val="134601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B75A-59C1-4578-BB74-73B1E373791D}"/>
              </a:ext>
            </a:extLst>
          </p:cNvPr>
          <p:cNvSpPr>
            <a:spLocks noGrp="1"/>
          </p:cNvSpPr>
          <p:nvPr>
            <p:ph type="title"/>
          </p:nvPr>
        </p:nvSpPr>
        <p:spPr/>
        <p:txBody>
          <a:bodyPr/>
          <a:lstStyle/>
          <a:p>
            <a:r>
              <a:rPr lang="en-IN" dirty="0"/>
              <a:t>Problem Solving</a:t>
            </a:r>
          </a:p>
        </p:txBody>
      </p:sp>
      <p:sp>
        <p:nvSpPr>
          <p:cNvPr id="3" name="Content Placeholder 2">
            <a:extLst>
              <a:ext uri="{FF2B5EF4-FFF2-40B4-BE49-F238E27FC236}">
                <a16:creationId xmlns:a16="http://schemas.microsoft.com/office/drawing/2014/main" id="{FF9ACF05-E6CD-4025-BF49-8DA37BA1A23E}"/>
              </a:ext>
            </a:extLst>
          </p:cNvPr>
          <p:cNvSpPr>
            <a:spLocks noGrp="1"/>
          </p:cNvSpPr>
          <p:nvPr>
            <p:ph idx="1"/>
          </p:nvPr>
        </p:nvSpPr>
        <p:spPr/>
        <p:txBody>
          <a:bodyPr/>
          <a:lstStyle/>
          <a:p>
            <a:r>
              <a:rPr lang="en-US" dirty="0"/>
              <a:t>Skewness resolved by Yeo-Johnson method</a:t>
            </a:r>
          </a:p>
          <a:p>
            <a:r>
              <a:rPr lang="en-US" dirty="0" err="1"/>
              <a:t>Oversampler</a:t>
            </a:r>
            <a:r>
              <a:rPr lang="en-US" dirty="0"/>
              <a:t> technique is used to treat imbalanced data</a:t>
            </a:r>
          </a:p>
          <a:p>
            <a:r>
              <a:rPr lang="en-US" dirty="0"/>
              <a:t>Standard scaler used to remove unrealistic values</a:t>
            </a:r>
          </a:p>
          <a:p>
            <a:endParaRPr lang="en-IN" dirty="0"/>
          </a:p>
        </p:txBody>
      </p:sp>
    </p:spTree>
    <p:extLst>
      <p:ext uri="{BB962C8B-B14F-4D97-AF65-F5344CB8AC3E}">
        <p14:creationId xmlns:p14="http://schemas.microsoft.com/office/powerpoint/2010/main" val="138154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6AA-E1E1-476C-809C-C07007C6C4F2}"/>
              </a:ext>
            </a:extLst>
          </p:cNvPr>
          <p:cNvSpPr>
            <a:spLocks noGrp="1"/>
          </p:cNvSpPr>
          <p:nvPr>
            <p:ph type="title"/>
          </p:nvPr>
        </p:nvSpPr>
        <p:spPr>
          <a:xfrm>
            <a:off x="2819400" y="-284543"/>
            <a:ext cx="9905999" cy="1360898"/>
          </a:xfrm>
        </p:spPr>
        <p:txBody>
          <a:bodyPr/>
          <a:lstStyle/>
          <a:p>
            <a:r>
              <a:rPr lang="en-IN" dirty="0"/>
              <a:t>Visualizations</a:t>
            </a:r>
          </a:p>
        </p:txBody>
      </p:sp>
      <p:pic>
        <p:nvPicPr>
          <p:cNvPr id="1028" name="Picture 76" descr="Graphical user interface&#10;&#10;Description automatically generated">
            <a:extLst>
              <a:ext uri="{FF2B5EF4-FFF2-40B4-BE49-F238E27FC236}">
                <a16:creationId xmlns:a16="http://schemas.microsoft.com/office/drawing/2014/main" id="{C330CC21-04C9-4E5E-9397-16DCF61A7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1079"/>
            <a:ext cx="5916707" cy="33046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77" descr="Calendar&#10;&#10;Description automatically generated">
            <a:extLst>
              <a:ext uri="{FF2B5EF4-FFF2-40B4-BE49-F238E27FC236}">
                <a16:creationId xmlns:a16="http://schemas.microsoft.com/office/drawing/2014/main" id="{2F1440BA-F95A-47C4-B1FC-7CDEA3D91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707" y="681080"/>
            <a:ext cx="6096000" cy="33057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78" descr="A picture containing calendar&#10;&#10;Description automatically generated">
            <a:extLst>
              <a:ext uri="{FF2B5EF4-FFF2-40B4-BE49-F238E27FC236}">
                <a16:creationId xmlns:a16="http://schemas.microsoft.com/office/drawing/2014/main" id="{654B96AF-4038-49E3-BE13-27455C082E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686800"/>
            <a:ext cx="6651625" cy="36798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79" descr="Calendar&#10;&#10;Description automatically generated">
            <a:extLst>
              <a:ext uri="{FF2B5EF4-FFF2-40B4-BE49-F238E27FC236}">
                <a16:creationId xmlns:a16="http://schemas.microsoft.com/office/drawing/2014/main" id="{FB1D62E5-3A20-4311-B6EF-889E55230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823825"/>
            <a:ext cx="6651625" cy="37258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9A97894B-58F8-4865-A6DD-78D017EF9EC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6">
            <a:extLst>
              <a:ext uri="{FF2B5EF4-FFF2-40B4-BE49-F238E27FC236}">
                <a16:creationId xmlns:a16="http://schemas.microsoft.com/office/drawing/2014/main" id="{1DEEF3FA-1D0B-41A0-87D3-41CE7CFB0683}"/>
              </a:ext>
            </a:extLst>
          </p:cNvPr>
          <p:cNvSpPr>
            <a:spLocks noChangeArrowheads="1"/>
          </p:cNvSpPr>
          <p:nvPr/>
        </p:nvSpPr>
        <p:spPr bwMode="auto">
          <a:xfrm>
            <a:off x="0" y="4168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7">
            <a:extLst>
              <a:ext uri="{FF2B5EF4-FFF2-40B4-BE49-F238E27FC236}">
                <a16:creationId xmlns:a16="http://schemas.microsoft.com/office/drawing/2014/main" id="{97957EAC-3678-4958-9CE0-8C01523E460B}"/>
              </a:ext>
            </a:extLst>
          </p:cNvPr>
          <p:cNvSpPr>
            <a:spLocks noChangeArrowheads="1"/>
          </p:cNvSpPr>
          <p:nvPr/>
        </p:nvSpPr>
        <p:spPr bwMode="auto">
          <a:xfrm>
            <a:off x="0" y="822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8">
            <a:extLst>
              <a:ext uri="{FF2B5EF4-FFF2-40B4-BE49-F238E27FC236}">
                <a16:creationId xmlns:a16="http://schemas.microsoft.com/office/drawing/2014/main" id="{141108F6-2C55-45DB-91A1-095C7B2648AE}"/>
              </a:ext>
            </a:extLst>
          </p:cNvPr>
          <p:cNvSpPr>
            <a:spLocks noChangeArrowheads="1"/>
          </p:cNvSpPr>
          <p:nvPr/>
        </p:nvSpPr>
        <p:spPr bwMode="auto">
          <a:xfrm>
            <a:off x="0" y="12366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2" name="Content Placeholder 11" descr="A picture containing calendar&#10;&#10;Description automatically generated">
            <a:extLst>
              <a:ext uri="{FF2B5EF4-FFF2-40B4-BE49-F238E27FC236}">
                <a16:creationId xmlns:a16="http://schemas.microsoft.com/office/drawing/2014/main" id="{86A399EA-B9E8-46B7-9944-04F5D971D720}"/>
              </a:ext>
            </a:extLst>
          </p:cNvPr>
          <p:cNvPicPr>
            <a:picLocks noGrp="1" noChangeAspect="1"/>
          </p:cNvPicPr>
          <p:nvPr>
            <p:ph idx="1"/>
          </p:nvPr>
        </p:nvPicPr>
        <p:blipFill>
          <a:blip r:embed="rId4"/>
          <a:stretch>
            <a:fillRect/>
          </a:stretch>
        </p:blipFill>
        <p:spPr>
          <a:xfrm>
            <a:off x="0" y="3979182"/>
            <a:ext cx="5204015" cy="2878817"/>
          </a:xfrm>
          <a:prstGeom prst="rect">
            <a:avLst/>
          </a:prstGeom>
        </p:spPr>
      </p:pic>
      <p:pic>
        <p:nvPicPr>
          <p:cNvPr id="13" name="Picture 12" descr="Calendar&#10;&#10;Description automatically generated">
            <a:extLst>
              <a:ext uri="{FF2B5EF4-FFF2-40B4-BE49-F238E27FC236}">
                <a16:creationId xmlns:a16="http://schemas.microsoft.com/office/drawing/2014/main" id="{ABE3C79E-481B-4E6B-9CA3-BA742765EDAE}"/>
              </a:ext>
            </a:extLst>
          </p:cNvPr>
          <p:cNvPicPr>
            <a:picLocks noChangeAspect="1"/>
          </p:cNvPicPr>
          <p:nvPr/>
        </p:nvPicPr>
        <p:blipFill>
          <a:blip r:embed="rId5"/>
          <a:stretch>
            <a:fillRect/>
          </a:stretch>
        </p:blipFill>
        <p:spPr>
          <a:xfrm>
            <a:off x="5204015" y="3985728"/>
            <a:ext cx="5125522" cy="2872271"/>
          </a:xfrm>
          <a:prstGeom prst="rect">
            <a:avLst/>
          </a:prstGeom>
        </p:spPr>
      </p:pic>
    </p:spTree>
    <p:extLst>
      <p:ext uri="{BB962C8B-B14F-4D97-AF65-F5344CB8AC3E}">
        <p14:creationId xmlns:p14="http://schemas.microsoft.com/office/powerpoint/2010/main" val="176403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B1DF-7594-4416-8B30-84C419F149C8}"/>
              </a:ext>
            </a:extLst>
          </p:cNvPr>
          <p:cNvSpPr>
            <a:spLocks noGrp="1"/>
          </p:cNvSpPr>
          <p:nvPr>
            <p:ph type="title"/>
          </p:nvPr>
        </p:nvSpPr>
        <p:spPr/>
        <p:txBody>
          <a:bodyPr/>
          <a:lstStyle/>
          <a:p>
            <a:r>
              <a:rPr lang="en-US" dirty="0"/>
              <a:t>Distribution plot of all columns</a:t>
            </a:r>
            <a:endParaRPr lang="en-IN" dirty="0"/>
          </a:p>
        </p:txBody>
      </p:sp>
      <p:sp>
        <p:nvSpPr>
          <p:cNvPr id="3" name="Content Placeholder 2">
            <a:extLst>
              <a:ext uri="{FF2B5EF4-FFF2-40B4-BE49-F238E27FC236}">
                <a16:creationId xmlns:a16="http://schemas.microsoft.com/office/drawing/2014/main" id="{175B17E9-B88F-4272-948E-28BD435B9436}"/>
              </a:ext>
            </a:extLst>
          </p:cNvPr>
          <p:cNvSpPr>
            <a:spLocks noGrp="1"/>
          </p:cNvSpPr>
          <p:nvPr>
            <p:ph idx="1"/>
          </p:nvPr>
        </p:nvSpPr>
        <p:spPr/>
        <p:txBody>
          <a:bodyPr/>
          <a:lstStyle/>
          <a:p>
            <a:pPr indent="457200">
              <a:spcBef>
                <a:spcPts val="800"/>
              </a:spcBef>
            </a:pPr>
            <a:r>
              <a:rPr lang="en-US" sz="1800" dirty="0">
                <a:effectLst/>
                <a:latin typeface="Arial" panose="020B0604020202020204" pitchFamily="34" charset="0"/>
                <a:ea typeface="Arial" panose="020B0604020202020204" pitchFamily="34" charset="0"/>
              </a:rPr>
              <a:t>Observations:</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there is skewness in most of the columns so we have to treat them.</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a:effectLst/>
                <a:latin typeface="Arial" panose="020B0604020202020204" pitchFamily="34" charset="0"/>
                <a:ea typeface="Arial" panose="020B0604020202020204" pitchFamily="34" charset="0"/>
              </a:rPr>
              <a:t>apart from </a:t>
            </a:r>
            <a:r>
              <a:rPr lang="en-US" sz="1800" dirty="0" err="1">
                <a:effectLst/>
                <a:latin typeface="Arial" panose="020B0604020202020204" pitchFamily="34" charset="0"/>
                <a:ea typeface="Arial" panose="020B0604020202020204" pitchFamily="34" charset="0"/>
              </a:rPr>
              <a:t>pmonth</a:t>
            </a:r>
            <a:r>
              <a:rPr lang="en-US" sz="1800" dirty="0">
                <a:effectLst/>
                <a:latin typeface="Arial" panose="020B0604020202020204" pitchFamily="34" charset="0"/>
                <a:ea typeface="Arial" panose="020B0604020202020204" pitchFamily="34" charset="0"/>
              </a:rPr>
              <a:t> rest all columns have datapoints in normal distribution (with some distortion also)</a:t>
            </a:r>
            <a:endParaRPr lang="en-IN" sz="1800" dirty="0">
              <a:effectLst/>
              <a:latin typeface="Arial" panose="020B0604020202020204" pitchFamily="34" charset="0"/>
              <a:ea typeface="Arial" panose="020B0604020202020204" pitchFamily="34" charset="0"/>
            </a:endParaRPr>
          </a:p>
          <a:p>
            <a:pPr marL="457200">
              <a:spcBef>
                <a:spcPts val="805"/>
              </a:spcBef>
              <a:spcAft>
                <a:spcPts val="0"/>
              </a:spcAft>
            </a:pPr>
            <a:r>
              <a:rPr lang="en-US" sz="1800" dirty="0" err="1">
                <a:effectLst/>
                <a:latin typeface="Arial" panose="020B0604020202020204" pitchFamily="34" charset="0"/>
                <a:ea typeface="Arial" panose="020B0604020202020204" pitchFamily="34" charset="0"/>
              </a:rPr>
              <a:t>pmonth</a:t>
            </a:r>
            <a:r>
              <a:rPr lang="en-US" sz="1800" dirty="0">
                <a:effectLst/>
                <a:latin typeface="Arial" panose="020B0604020202020204" pitchFamily="34" charset="0"/>
                <a:ea typeface="Arial" panose="020B0604020202020204" pitchFamily="34" charset="0"/>
              </a:rPr>
              <a:t> has bimodal plot distribution</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450719046"/>
      </p:ext>
    </p:extLst>
  </p:cSld>
  <p:clrMapOvr>
    <a:masterClrMapping/>
  </p:clrMapOvr>
</p:sld>
</file>

<file path=ppt/theme/theme1.xml><?xml version="1.0" encoding="utf-8"?>
<a:theme xmlns:a="http://schemas.openxmlformats.org/drawingml/2006/main" name="RegattaVTI">
  <a:themeElements>
    <a:clrScheme name="AnalogousFromLightSeedRightStep">
      <a:dk1>
        <a:srgbClr val="000000"/>
      </a:dk1>
      <a:lt1>
        <a:srgbClr val="FFFFFF"/>
      </a:lt1>
      <a:dk2>
        <a:srgbClr val="4132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1"/>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468</TotalTime>
  <Words>1677</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Walbaum Display</vt:lpstr>
      <vt:lpstr>RegattaVTI</vt:lpstr>
      <vt:lpstr>Micro Credit Defaulter Analysis</vt:lpstr>
      <vt:lpstr>Introduction</vt:lpstr>
      <vt:lpstr>Analytical Problem Framing</vt:lpstr>
      <vt:lpstr>Data Analysis</vt:lpstr>
      <vt:lpstr>Data Analysis</vt:lpstr>
      <vt:lpstr>Data Cleaning</vt:lpstr>
      <vt:lpstr>Problem Solving</vt:lpstr>
      <vt:lpstr>Visualizations</vt:lpstr>
      <vt:lpstr>Distribution plot of all columns</vt:lpstr>
      <vt:lpstr>Bar Graph of every column</vt:lpstr>
      <vt:lpstr>Scatter Plot of each column values w.r.t label column  </vt:lpstr>
      <vt:lpstr>Check For Outliers </vt:lpstr>
      <vt:lpstr>Check For Correlation </vt:lpstr>
      <vt:lpstr>MODEL TESTING WITH ACCURACY SCORE</vt:lpstr>
      <vt:lpstr>Performance metrics</vt:lpstr>
      <vt:lpstr>Confusion Matrix</vt:lpstr>
      <vt:lpstr>AUC ROC Curve</vt:lpstr>
      <vt:lpstr> Plot a graph which shows difference between value counts of actual value vs predicted values</vt:lpstr>
      <vt:lpstr>Results and Conclusion</vt:lpstr>
      <vt:lpstr>Limitations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Analysis</dc:title>
  <dc:creator>Junaid Shaikh</dc:creator>
  <cp:lastModifiedBy>Junaid Shaikh</cp:lastModifiedBy>
  <cp:revision>1</cp:revision>
  <dcterms:created xsi:type="dcterms:W3CDTF">2021-10-25T22:45:06Z</dcterms:created>
  <dcterms:modified xsi:type="dcterms:W3CDTF">2021-10-26T06:33:37Z</dcterms:modified>
</cp:coreProperties>
</file>