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60" r:id="rId4"/>
    <p:sldId id="261" r:id="rId5"/>
    <p:sldId id="264" r:id="rId6"/>
    <p:sldId id="265" r:id="rId7"/>
    <p:sldId id="267" r:id="rId8"/>
    <p:sldId id="262" r:id="rId9"/>
    <p:sldId id="258" r:id="rId10"/>
    <p:sldId id="263"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0655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9206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8636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4798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44705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1489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530841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9635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5935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0330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679888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0123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40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4432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718898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3/18/2018</a:t>
            </a:fld>
            <a:endParaRPr lang="en-US" dirty="0"/>
          </a:p>
        </p:txBody>
      </p:sp>
    </p:spTree>
    <p:extLst>
      <p:ext uri="{BB962C8B-B14F-4D97-AF65-F5344CB8AC3E}">
        <p14:creationId xmlns:p14="http://schemas.microsoft.com/office/powerpoint/2010/main" val="18735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3/18/2018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468308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investopedia.com/terms/t/transaction.asp" TargetMode="External"/><Relationship Id="rId2" Type="http://schemas.openxmlformats.org/officeDocument/2006/relationships/hyperlink" Target="https://www.investopedia.com/terms/g/generalledger.asp" TargetMode="External"/><Relationship Id="rId1" Type="http://schemas.openxmlformats.org/officeDocument/2006/relationships/slideLayout" Target="../slideLayouts/slideLayout2.xml"/><Relationship Id="rId4" Type="http://schemas.openxmlformats.org/officeDocument/2006/relationships/hyperlink" Target="https://www.investopedia.com/terms/b/block-bitcoin-block.asp"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Hash_func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0C7DE5-F98B-47CB-AE06-72294BD20809}"/>
              </a:ext>
            </a:extLst>
          </p:cNvPr>
          <p:cNvPicPr>
            <a:picLocks noChangeAspect="1"/>
          </p:cNvPicPr>
          <p:nvPr/>
        </p:nvPicPr>
        <p:blipFill>
          <a:blip r:embed="rId2"/>
          <a:stretch>
            <a:fillRect/>
          </a:stretch>
        </p:blipFill>
        <p:spPr>
          <a:xfrm>
            <a:off x="3105150" y="0"/>
            <a:ext cx="5829300" cy="5829300"/>
          </a:xfrm>
          <a:prstGeom prst="rect">
            <a:avLst/>
          </a:prstGeom>
        </p:spPr>
      </p:pic>
      <p:sp>
        <p:nvSpPr>
          <p:cNvPr id="4" name="TextBox 3">
            <a:extLst>
              <a:ext uri="{FF2B5EF4-FFF2-40B4-BE49-F238E27FC236}">
                <a16:creationId xmlns:a16="http://schemas.microsoft.com/office/drawing/2014/main" id="{D8FD555C-014C-4F7F-9C41-1F10F419224D}"/>
              </a:ext>
            </a:extLst>
          </p:cNvPr>
          <p:cNvSpPr txBox="1"/>
          <p:nvPr/>
        </p:nvSpPr>
        <p:spPr>
          <a:xfrm>
            <a:off x="5029201" y="4524375"/>
            <a:ext cx="3105150" cy="261610"/>
          </a:xfrm>
          <a:prstGeom prst="rect">
            <a:avLst/>
          </a:prstGeom>
          <a:noFill/>
        </p:spPr>
        <p:txBody>
          <a:bodyPr wrap="square" rtlCol="0">
            <a:spAutoFit/>
          </a:bodyPr>
          <a:lstStyle/>
          <a:p>
            <a:r>
              <a:rPr lang="en-IN" sz="1100" dirty="0"/>
              <a:t>Solution in parts per millions ;) </a:t>
            </a:r>
          </a:p>
        </p:txBody>
      </p:sp>
    </p:spTree>
    <p:extLst>
      <p:ext uri="{BB962C8B-B14F-4D97-AF65-F5344CB8AC3E}">
        <p14:creationId xmlns:p14="http://schemas.microsoft.com/office/powerpoint/2010/main" val="21428173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487F5-F087-4ECF-AF15-D0A720175FBE}"/>
              </a:ext>
            </a:extLst>
          </p:cNvPr>
          <p:cNvSpPr>
            <a:spLocks noGrp="1"/>
          </p:cNvSpPr>
          <p:nvPr>
            <p:ph type="title"/>
          </p:nvPr>
        </p:nvSpPr>
        <p:spPr/>
        <p:txBody>
          <a:bodyPr/>
          <a:lstStyle/>
          <a:p>
            <a:r>
              <a:rPr lang="en-IN" b="1" dirty="0"/>
              <a:t>BRIEF DESCRIPTION </a:t>
            </a:r>
          </a:p>
        </p:txBody>
      </p:sp>
      <p:sp>
        <p:nvSpPr>
          <p:cNvPr id="3" name="Content Placeholder 2">
            <a:extLst>
              <a:ext uri="{FF2B5EF4-FFF2-40B4-BE49-F238E27FC236}">
                <a16:creationId xmlns:a16="http://schemas.microsoft.com/office/drawing/2014/main" id="{F5A9C05B-211B-4BF1-AF5B-C66A269CADFE}"/>
              </a:ext>
            </a:extLst>
          </p:cNvPr>
          <p:cNvSpPr>
            <a:spLocks noGrp="1"/>
          </p:cNvSpPr>
          <p:nvPr>
            <p:ph idx="1"/>
          </p:nvPr>
        </p:nvSpPr>
        <p:spPr/>
        <p:txBody>
          <a:bodyPr>
            <a:normAutofit fontScale="92500" lnSpcReduction="10000"/>
          </a:bodyPr>
          <a:lstStyle/>
          <a:p>
            <a:pPr marL="0" indent="0">
              <a:buNone/>
            </a:pPr>
            <a:r>
              <a:rPr lang="en-US" b="1" dirty="0"/>
              <a:t>As described earlier ,air pollution is becoming a major and hazardous environmental disaster. Steps for active monitoring of the emissions are not helping much as of now. </a:t>
            </a:r>
          </a:p>
          <a:p>
            <a:r>
              <a:rPr lang="en-US" b="1" dirty="0"/>
              <a:t>So here comes the role of our idea where every polluting industries and companies are constantly monitored in terms of their emission which is stored in a way that the data cannot be tampered or manipulated.</a:t>
            </a:r>
          </a:p>
          <a:p>
            <a:r>
              <a:rPr lang="en-US" b="1" dirty="0"/>
              <a:t> With an </a:t>
            </a:r>
            <a:r>
              <a:rPr lang="en-US" b="1" dirty="0" err="1"/>
              <a:t>atmega</a:t>
            </a:r>
            <a:r>
              <a:rPr lang="en-US" b="1" dirty="0"/>
              <a:t> board , MQ-135 gas sensor to detect combustible gas , </a:t>
            </a:r>
            <a:r>
              <a:rPr lang="en-US" b="1" dirty="0" err="1"/>
              <a:t>wifi</a:t>
            </a:r>
            <a:r>
              <a:rPr lang="en-US" b="1" dirty="0"/>
              <a:t> module and some other basic components can make this a reality. The data collected by the gas sensor can be stored as blocks  by using blockchain technology.</a:t>
            </a:r>
          </a:p>
          <a:p>
            <a:r>
              <a:rPr lang="en-US" b="1" dirty="0"/>
              <a:t> The smart contracts coded into the blockchains can  monitor the values and if exceeds the safe limit can trigger notifications for the concerned authorities , respective companies  and news media so that everyone could be aware of the situation and to take proper action.</a:t>
            </a:r>
            <a:endParaRPr lang="en-IN" dirty="0"/>
          </a:p>
          <a:p>
            <a:endParaRPr lang="en-IN" dirty="0"/>
          </a:p>
        </p:txBody>
      </p:sp>
    </p:spTree>
    <p:extLst>
      <p:ext uri="{BB962C8B-B14F-4D97-AF65-F5344CB8AC3E}">
        <p14:creationId xmlns:p14="http://schemas.microsoft.com/office/powerpoint/2010/main" val="8788690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00CB6-F67C-4359-B137-82FBEDB374F7}"/>
              </a:ext>
            </a:extLst>
          </p:cNvPr>
          <p:cNvSpPr>
            <a:spLocks noGrp="1"/>
          </p:cNvSpPr>
          <p:nvPr>
            <p:ph type="title"/>
          </p:nvPr>
        </p:nvSpPr>
        <p:spPr/>
        <p:txBody>
          <a:bodyPr/>
          <a:lstStyle/>
          <a:p>
            <a:r>
              <a:rPr lang="en-IN" dirty="0"/>
              <a:t>Future of C.O.R.A</a:t>
            </a:r>
          </a:p>
        </p:txBody>
      </p:sp>
      <p:sp>
        <p:nvSpPr>
          <p:cNvPr id="3" name="Content Placeholder 2">
            <a:extLst>
              <a:ext uri="{FF2B5EF4-FFF2-40B4-BE49-F238E27FC236}">
                <a16:creationId xmlns:a16="http://schemas.microsoft.com/office/drawing/2014/main" id="{23055724-C4AE-4D36-9865-B5C877460180}"/>
              </a:ext>
            </a:extLst>
          </p:cNvPr>
          <p:cNvSpPr>
            <a:spLocks noGrp="1"/>
          </p:cNvSpPr>
          <p:nvPr>
            <p:ph idx="1"/>
          </p:nvPr>
        </p:nvSpPr>
        <p:spPr>
          <a:xfrm>
            <a:off x="2134659" y="1579565"/>
            <a:ext cx="3866091" cy="2767012"/>
          </a:xfrm>
        </p:spPr>
        <p:txBody>
          <a:bodyPr/>
          <a:lstStyle/>
          <a:p>
            <a:r>
              <a:rPr lang="en-IN" dirty="0"/>
              <a:t>An interconnected number of mq135 sensors for each industry</a:t>
            </a:r>
          </a:p>
          <a:p>
            <a:r>
              <a:rPr lang="en-IN" dirty="0"/>
              <a:t>Cloud storage facility for easy access </a:t>
            </a:r>
          </a:p>
          <a:p>
            <a:r>
              <a:rPr lang="en-IN" dirty="0"/>
              <a:t>Using more powerful microcontroller.</a:t>
            </a:r>
          </a:p>
        </p:txBody>
      </p:sp>
    </p:spTree>
    <p:extLst>
      <p:ext uri="{BB962C8B-B14F-4D97-AF65-F5344CB8AC3E}">
        <p14:creationId xmlns:p14="http://schemas.microsoft.com/office/powerpoint/2010/main" val="28673904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C449128-30E9-4C41-9B10-D9C8B5CD2280}"/>
              </a:ext>
            </a:extLst>
          </p:cNvPr>
          <p:cNvSpPr/>
          <p:nvPr/>
        </p:nvSpPr>
        <p:spPr>
          <a:xfrm>
            <a:off x="2838994" y="2682240"/>
            <a:ext cx="5023325" cy="923330"/>
          </a:xfrm>
          <a:prstGeom prst="rect">
            <a:avLst/>
          </a:prstGeom>
          <a:noFill/>
        </p:spPr>
        <p:txBody>
          <a:bodyPr wrap="squar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Thank You ;)</a:t>
            </a:r>
          </a:p>
        </p:txBody>
      </p:sp>
      <p:sp>
        <p:nvSpPr>
          <p:cNvPr id="7" name="TextBox 6">
            <a:extLst>
              <a:ext uri="{FF2B5EF4-FFF2-40B4-BE49-F238E27FC236}">
                <a16:creationId xmlns:a16="http://schemas.microsoft.com/office/drawing/2014/main" id="{DEF156E4-0E8F-455F-911C-7D8CEFD45121}"/>
              </a:ext>
            </a:extLst>
          </p:cNvPr>
          <p:cNvSpPr txBox="1"/>
          <p:nvPr/>
        </p:nvSpPr>
        <p:spPr>
          <a:xfrm>
            <a:off x="2637936" y="6488107"/>
            <a:ext cx="5425440" cy="253916"/>
          </a:xfrm>
          <a:prstGeom prst="rect">
            <a:avLst/>
          </a:prstGeom>
          <a:noFill/>
        </p:spPr>
        <p:txBody>
          <a:bodyPr wrap="square" rtlCol="0">
            <a:spAutoFit/>
          </a:bodyPr>
          <a:lstStyle/>
          <a:p>
            <a:r>
              <a:rPr lang="en-IN" sz="1000" dirty="0"/>
              <a:t>1</a:t>
            </a:r>
            <a:r>
              <a:rPr lang="en-IN" sz="1000" baseline="30000" dirty="0"/>
              <a:t>st</a:t>
            </a:r>
            <a:r>
              <a:rPr lang="en-IN" sz="1000" dirty="0"/>
              <a:t> Year Students of </a:t>
            </a:r>
            <a:r>
              <a:rPr lang="en-IN" sz="1000" dirty="0" err="1"/>
              <a:t>Viswajyothi</a:t>
            </a:r>
            <a:r>
              <a:rPr lang="en-IN" sz="1000" dirty="0"/>
              <a:t> College of Engineering and </a:t>
            </a:r>
            <a:r>
              <a:rPr lang="en-IN" sz="1000" dirty="0" err="1"/>
              <a:t>Technology,Vazhakulam</a:t>
            </a:r>
            <a:endParaRPr lang="en-IN" sz="1000" dirty="0"/>
          </a:p>
        </p:txBody>
      </p:sp>
    </p:spTree>
    <p:extLst>
      <p:ext uri="{BB962C8B-B14F-4D97-AF65-F5344CB8AC3E}">
        <p14:creationId xmlns:p14="http://schemas.microsoft.com/office/powerpoint/2010/main" val="17057631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D0EB3-14EA-4DB6-BF1C-B889C04AB393}"/>
              </a:ext>
            </a:extLst>
          </p:cNvPr>
          <p:cNvSpPr>
            <a:spLocks noGrp="1"/>
          </p:cNvSpPr>
          <p:nvPr>
            <p:ph type="title"/>
          </p:nvPr>
        </p:nvSpPr>
        <p:spPr/>
        <p:txBody>
          <a:bodyPr/>
          <a:lstStyle/>
          <a:p>
            <a:r>
              <a:rPr lang="en-IN" dirty="0"/>
              <a:t>What Is Cora? </a:t>
            </a:r>
          </a:p>
        </p:txBody>
      </p:sp>
      <p:sp>
        <p:nvSpPr>
          <p:cNvPr id="3" name="Content Placeholder 2">
            <a:extLst>
              <a:ext uri="{FF2B5EF4-FFF2-40B4-BE49-F238E27FC236}">
                <a16:creationId xmlns:a16="http://schemas.microsoft.com/office/drawing/2014/main" id="{3C1D6905-06C5-4228-A84F-BE9768564984}"/>
              </a:ext>
            </a:extLst>
          </p:cNvPr>
          <p:cNvSpPr>
            <a:spLocks noGrp="1"/>
          </p:cNvSpPr>
          <p:nvPr>
            <p:ph idx="1"/>
          </p:nvPr>
        </p:nvSpPr>
        <p:spPr>
          <a:xfrm>
            <a:off x="2210860" y="2367627"/>
            <a:ext cx="3475566" cy="2737773"/>
          </a:xfrm>
        </p:spPr>
        <p:txBody>
          <a:bodyPr/>
          <a:lstStyle/>
          <a:p>
            <a:r>
              <a:rPr lang="en-IN" dirty="0"/>
              <a:t>Is a smart solution for the industrial air pollution monitoring system.</a:t>
            </a:r>
          </a:p>
          <a:p>
            <a:r>
              <a:rPr lang="en-IN" dirty="0"/>
              <a:t>An affordable and simple project that integrates IoT and blockchain technologies.</a:t>
            </a:r>
          </a:p>
        </p:txBody>
      </p:sp>
      <p:sp>
        <p:nvSpPr>
          <p:cNvPr id="4" name="TextBox 3">
            <a:extLst>
              <a:ext uri="{FF2B5EF4-FFF2-40B4-BE49-F238E27FC236}">
                <a16:creationId xmlns:a16="http://schemas.microsoft.com/office/drawing/2014/main" id="{51D4301D-9309-4703-9E9C-27B013E560C5}"/>
              </a:ext>
            </a:extLst>
          </p:cNvPr>
          <p:cNvSpPr txBox="1"/>
          <p:nvPr/>
        </p:nvSpPr>
        <p:spPr>
          <a:xfrm>
            <a:off x="2381250" y="4927601"/>
            <a:ext cx="3475566" cy="923330"/>
          </a:xfrm>
          <a:prstGeom prst="rect">
            <a:avLst/>
          </a:prstGeom>
          <a:noFill/>
        </p:spPr>
        <p:txBody>
          <a:bodyPr wrap="square" rtlCol="0">
            <a:spAutoFit/>
          </a:bodyPr>
          <a:lstStyle/>
          <a:p>
            <a:r>
              <a:rPr lang="en-IN" dirty="0"/>
              <a:t>A smart web that is connected with companies , people and government.</a:t>
            </a:r>
          </a:p>
        </p:txBody>
      </p:sp>
    </p:spTree>
    <p:extLst>
      <p:ext uri="{BB962C8B-B14F-4D97-AF65-F5344CB8AC3E}">
        <p14:creationId xmlns:p14="http://schemas.microsoft.com/office/powerpoint/2010/main" val="20089148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89DEA-491B-4DFC-8D09-CE1441EB6A81}"/>
              </a:ext>
            </a:extLst>
          </p:cNvPr>
          <p:cNvSpPr>
            <a:spLocks noGrp="1"/>
          </p:cNvSpPr>
          <p:nvPr>
            <p:ph type="title"/>
          </p:nvPr>
        </p:nvSpPr>
        <p:spPr/>
        <p:txBody>
          <a:bodyPr/>
          <a:lstStyle/>
          <a:p>
            <a:r>
              <a:rPr lang="en-IN" dirty="0"/>
              <a:t>Why </a:t>
            </a:r>
            <a:r>
              <a:rPr lang="en-IN" dirty="0" err="1"/>
              <a:t>cora</a:t>
            </a:r>
            <a:r>
              <a:rPr lang="en-IN" dirty="0"/>
              <a:t> ?</a:t>
            </a:r>
          </a:p>
        </p:txBody>
      </p:sp>
      <p:sp>
        <p:nvSpPr>
          <p:cNvPr id="3" name="Content Placeholder 2">
            <a:extLst>
              <a:ext uri="{FF2B5EF4-FFF2-40B4-BE49-F238E27FC236}">
                <a16:creationId xmlns:a16="http://schemas.microsoft.com/office/drawing/2014/main" id="{B9221597-4A25-4ED9-8925-9B5BA1A4E89D}"/>
              </a:ext>
            </a:extLst>
          </p:cNvPr>
          <p:cNvSpPr>
            <a:spLocks noGrp="1"/>
          </p:cNvSpPr>
          <p:nvPr>
            <p:ph idx="1"/>
          </p:nvPr>
        </p:nvSpPr>
        <p:spPr>
          <a:xfrm>
            <a:off x="1008765" y="1930400"/>
            <a:ext cx="3818466" cy="3363911"/>
          </a:xfrm>
        </p:spPr>
        <p:txBody>
          <a:bodyPr>
            <a:normAutofit/>
          </a:bodyPr>
          <a:lstStyle/>
          <a:p>
            <a:r>
              <a:rPr lang="en-US" b="1" dirty="0"/>
              <a:t>The air pollution caused by the industries are becoming a major issue in our country.</a:t>
            </a:r>
          </a:p>
          <a:p>
            <a:r>
              <a:rPr lang="en-US" b="1" dirty="0"/>
              <a:t> Improper monitoring, alerting and Reviewing the pollution emissions are the major problem facing in our area.</a:t>
            </a:r>
            <a:endParaRPr lang="en-IN" dirty="0"/>
          </a:p>
          <a:p>
            <a:endParaRPr lang="en-IN" dirty="0"/>
          </a:p>
        </p:txBody>
      </p:sp>
      <p:sp>
        <p:nvSpPr>
          <p:cNvPr id="4" name="TextBox 3">
            <a:extLst>
              <a:ext uri="{FF2B5EF4-FFF2-40B4-BE49-F238E27FC236}">
                <a16:creationId xmlns:a16="http://schemas.microsoft.com/office/drawing/2014/main" id="{2E4C1007-A40A-4BE3-AB76-02590A0AB069}"/>
              </a:ext>
            </a:extLst>
          </p:cNvPr>
          <p:cNvSpPr txBox="1"/>
          <p:nvPr/>
        </p:nvSpPr>
        <p:spPr>
          <a:xfrm>
            <a:off x="6800850" y="3357940"/>
            <a:ext cx="3457575" cy="3139321"/>
          </a:xfrm>
          <a:prstGeom prst="rect">
            <a:avLst/>
          </a:prstGeom>
          <a:noFill/>
        </p:spPr>
        <p:txBody>
          <a:bodyPr wrap="square" rtlCol="0">
            <a:spAutoFit/>
          </a:bodyPr>
          <a:lstStyle/>
          <a:p>
            <a:r>
              <a:rPr lang="en-US" dirty="0"/>
              <a:t>The aggressive urbanization and industrialization have elevated the pollution level even further. </a:t>
            </a:r>
          </a:p>
          <a:p>
            <a:r>
              <a:rPr lang="en-US" dirty="0"/>
              <a:t>most of the developing countries like India end up with sparsely distributed devices leading to lack of visibility, granularity and substantial monitoring of air quality.</a:t>
            </a:r>
          </a:p>
          <a:p>
            <a:endParaRPr lang="en-IN" dirty="0"/>
          </a:p>
        </p:txBody>
      </p:sp>
    </p:spTree>
    <p:extLst>
      <p:ext uri="{BB962C8B-B14F-4D97-AF65-F5344CB8AC3E}">
        <p14:creationId xmlns:p14="http://schemas.microsoft.com/office/powerpoint/2010/main" val="13163766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16789A-7BEA-48ED-BB8D-FB62546327E5}"/>
              </a:ext>
            </a:extLst>
          </p:cNvPr>
          <p:cNvSpPr>
            <a:spLocks noGrp="1"/>
          </p:cNvSpPr>
          <p:nvPr>
            <p:ph idx="1"/>
          </p:nvPr>
        </p:nvSpPr>
        <p:spPr>
          <a:xfrm>
            <a:off x="1020234" y="779465"/>
            <a:ext cx="3580341" cy="2820986"/>
          </a:xfrm>
        </p:spPr>
        <p:txBody>
          <a:bodyPr/>
          <a:lstStyle/>
          <a:p>
            <a:r>
              <a:rPr lang="en-US" dirty="0"/>
              <a:t>Due to the sparsely distributed devices across the country, the government is facing challenges to understanding the changes in their micro-environments due to lack of data.</a:t>
            </a:r>
          </a:p>
          <a:p>
            <a:endParaRPr lang="en-IN" dirty="0"/>
          </a:p>
        </p:txBody>
      </p:sp>
      <p:sp>
        <p:nvSpPr>
          <p:cNvPr id="4" name="TextBox 3">
            <a:extLst>
              <a:ext uri="{FF2B5EF4-FFF2-40B4-BE49-F238E27FC236}">
                <a16:creationId xmlns:a16="http://schemas.microsoft.com/office/drawing/2014/main" id="{87F856E7-EC8C-4C02-93EC-305AE946F178}"/>
              </a:ext>
            </a:extLst>
          </p:cNvPr>
          <p:cNvSpPr txBox="1"/>
          <p:nvPr/>
        </p:nvSpPr>
        <p:spPr>
          <a:xfrm>
            <a:off x="6353174" y="3429001"/>
            <a:ext cx="2943225"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a:t>Lack of proper information is leading to improper policy frameworks, city planning and at times, end up with improper decision making, which ultimately results in the public disinterest.</a:t>
            </a:r>
          </a:p>
          <a:p>
            <a:endParaRPr lang="en-US" dirty="0"/>
          </a:p>
          <a:p>
            <a:endParaRPr lang="en-IN" dirty="0"/>
          </a:p>
        </p:txBody>
      </p:sp>
    </p:spTree>
    <p:extLst>
      <p:ext uri="{BB962C8B-B14F-4D97-AF65-F5344CB8AC3E}">
        <p14:creationId xmlns:p14="http://schemas.microsoft.com/office/powerpoint/2010/main" val="41035173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12040-F510-456A-AD79-5313AFE3436F}"/>
              </a:ext>
            </a:extLst>
          </p:cNvPr>
          <p:cNvSpPr>
            <a:spLocks noGrp="1"/>
          </p:cNvSpPr>
          <p:nvPr>
            <p:ph type="title"/>
          </p:nvPr>
        </p:nvSpPr>
        <p:spPr/>
        <p:txBody>
          <a:bodyPr/>
          <a:lstStyle/>
          <a:p>
            <a:r>
              <a:rPr lang="en-IN" dirty="0"/>
              <a:t>Technologies used :</a:t>
            </a:r>
          </a:p>
        </p:txBody>
      </p:sp>
      <p:sp>
        <p:nvSpPr>
          <p:cNvPr id="3" name="Content Placeholder 2">
            <a:extLst>
              <a:ext uri="{FF2B5EF4-FFF2-40B4-BE49-F238E27FC236}">
                <a16:creationId xmlns:a16="http://schemas.microsoft.com/office/drawing/2014/main" id="{CF69B49D-A55A-40DD-875F-AF18669135BC}"/>
              </a:ext>
            </a:extLst>
          </p:cNvPr>
          <p:cNvSpPr>
            <a:spLocks noGrp="1"/>
          </p:cNvSpPr>
          <p:nvPr>
            <p:ph idx="1"/>
          </p:nvPr>
        </p:nvSpPr>
        <p:spPr>
          <a:xfrm>
            <a:off x="677334" y="2160589"/>
            <a:ext cx="3361266" cy="3516311"/>
          </a:xfrm>
        </p:spPr>
        <p:txBody>
          <a:bodyPr>
            <a:normAutofit lnSpcReduction="10000"/>
          </a:bodyPr>
          <a:lstStyle/>
          <a:p>
            <a:r>
              <a:rPr lang="en-US" dirty="0"/>
              <a:t>The </a:t>
            </a:r>
            <a:r>
              <a:rPr lang="en-US" b="1" dirty="0"/>
              <a:t>Internet of Things</a:t>
            </a:r>
            <a:r>
              <a:rPr lang="en-US" dirty="0"/>
              <a:t> (</a:t>
            </a:r>
            <a:r>
              <a:rPr lang="en-US" b="1" dirty="0"/>
              <a:t>IoT</a:t>
            </a:r>
            <a:r>
              <a:rPr lang="en-US" dirty="0"/>
              <a:t>) is a system of interrelated computing devices, mechanical and digital machines, objects, animals or people that are provided with unique identifiers and the ability to transfer data over a network without requiring human-to-human or human-to-computer interaction.</a:t>
            </a:r>
            <a:endParaRPr lang="en-IN" dirty="0"/>
          </a:p>
        </p:txBody>
      </p:sp>
      <p:sp>
        <p:nvSpPr>
          <p:cNvPr id="4" name="TextBox 3">
            <a:extLst>
              <a:ext uri="{FF2B5EF4-FFF2-40B4-BE49-F238E27FC236}">
                <a16:creationId xmlns:a16="http://schemas.microsoft.com/office/drawing/2014/main" id="{2B7673B9-3E3C-4C0A-BD04-E6CFA8E1CCCB}"/>
              </a:ext>
            </a:extLst>
          </p:cNvPr>
          <p:cNvSpPr txBox="1"/>
          <p:nvPr/>
        </p:nvSpPr>
        <p:spPr>
          <a:xfrm>
            <a:off x="6238876" y="2160589"/>
            <a:ext cx="4038600" cy="3970318"/>
          </a:xfrm>
          <a:prstGeom prst="rect">
            <a:avLst/>
          </a:prstGeom>
          <a:noFill/>
        </p:spPr>
        <p:txBody>
          <a:bodyPr wrap="square" rtlCol="0">
            <a:spAutoFit/>
          </a:bodyPr>
          <a:lstStyle/>
          <a:p>
            <a:r>
              <a:rPr lang="en-IN" dirty="0"/>
              <a:t>Blockchain Technology</a:t>
            </a:r>
            <a:endParaRPr lang="en-US" dirty="0"/>
          </a:p>
          <a:p>
            <a:r>
              <a:rPr lang="en-US" dirty="0"/>
              <a:t>A blockchain is a digitalized, decentralized, public </a:t>
            </a:r>
            <a:r>
              <a:rPr lang="en-US" dirty="0">
                <a:hlinkClick r:id="rId2"/>
              </a:rPr>
              <a:t>ledger</a:t>
            </a:r>
            <a:r>
              <a:rPr lang="en-US" dirty="0"/>
              <a:t> of any type of </a:t>
            </a:r>
            <a:r>
              <a:rPr lang="en-US" dirty="0">
                <a:hlinkClick r:id="rId3"/>
              </a:rPr>
              <a:t>transactions</a:t>
            </a:r>
            <a:r>
              <a:rPr lang="en-US" dirty="0"/>
              <a:t>. Constantly growing as ‘completed’ </a:t>
            </a:r>
            <a:r>
              <a:rPr lang="en-US" dirty="0">
                <a:hlinkClick r:id="rId4"/>
              </a:rPr>
              <a:t>blocks</a:t>
            </a:r>
            <a:r>
              <a:rPr lang="en-US" dirty="0"/>
              <a:t> (the most recent transactions) are recorded and added to it in chronological order, it allows market participants to keep track of  transactions without central recordkeeping. Each node (a computer connected to the network) gets a copy of the blockchain, which is downloaded automatically.</a:t>
            </a:r>
          </a:p>
        </p:txBody>
      </p:sp>
    </p:spTree>
    <p:extLst>
      <p:ext uri="{BB962C8B-B14F-4D97-AF65-F5344CB8AC3E}">
        <p14:creationId xmlns:p14="http://schemas.microsoft.com/office/powerpoint/2010/main" val="17884197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AEB14-8272-417D-AD57-ECF853772540}"/>
              </a:ext>
            </a:extLst>
          </p:cNvPr>
          <p:cNvSpPr>
            <a:spLocks noGrp="1"/>
          </p:cNvSpPr>
          <p:nvPr>
            <p:ph type="title"/>
          </p:nvPr>
        </p:nvSpPr>
        <p:spPr/>
        <p:txBody>
          <a:bodyPr/>
          <a:lstStyle/>
          <a:p>
            <a:r>
              <a:rPr lang="en-IN" dirty="0"/>
              <a:t>Blockchain </a:t>
            </a:r>
            <a:br>
              <a:rPr lang="en-IN" dirty="0"/>
            </a:br>
            <a:r>
              <a:rPr lang="en-IN" dirty="0"/>
              <a:t>a brief description</a:t>
            </a:r>
          </a:p>
        </p:txBody>
      </p:sp>
      <p:sp>
        <p:nvSpPr>
          <p:cNvPr id="3" name="Content Placeholder 2">
            <a:extLst>
              <a:ext uri="{FF2B5EF4-FFF2-40B4-BE49-F238E27FC236}">
                <a16:creationId xmlns:a16="http://schemas.microsoft.com/office/drawing/2014/main" id="{22570EAA-63C7-4687-BE5D-6CA2B0FC76C2}"/>
              </a:ext>
            </a:extLst>
          </p:cNvPr>
          <p:cNvSpPr>
            <a:spLocks noGrp="1"/>
          </p:cNvSpPr>
          <p:nvPr>
            <p:ph idx="1"/>
          </p:nvPr>
        </p:nvSpPr>
        <p:spPr>
          <a:xfrm>
            <a:off x="0" y="2061369"/>
            <a:ext cx="4663902" cy="2525711"/>
          </a:xfrm>
        </p:spPr>
        <p:txBody>
          <a:bodyPr>
            <a:normAutofit lnSpcReduction="10000"/>
          </a:bodyPr>
          <a:lstStyle/>
          <a:p>
            <a:pPr fontAlgn="base"/>
            <a:r>
              <a:rPr lang="en-US" dirty="0"/>
              <a:t>Each “block” represents a number of transactional records, and the “chain” component links them all together with a </a:t>
            </a:r>
            <a:r>
              <a:rPr lang="en-US" dirty="0">
                <a:hlinkClick r:id="rId2"/>
              </a:rPr>
              <a:t>hash function</a:t>
            </a:r>
            <a:r>
              <a:rPr lang="en-US" dirty="0"/>
              <a:t>. As records are created, they are confirmed by a distributed network of computers and paired up with the previous entry in the chain, thereby creating a chain of blocks, or a blockchain.</a:t>
            </a:r>
          </a:p>
        </p:txBody>
      </p:sp>
      <p:sp>
        <p:nvSpPr>
          <p:cNvPr id="4" name="TextBox 3">
            <a:extLst>
              <a:ext uri="{FF2B5EF4-FFF2-40B4-BE49-F238E27FC236}">
                <a16:creationId xmlns:a16="http://schemas.microsoft.com/office/drawing/2014/main" id="{1D91862C-8A99-479C-B5BE-1B7EFE55B6EA}"/>
              </a:ext>
            </a:extLst>
          </p:cNvPr>
          <p:cNvSpPr txBox="1"/>
          <p:nvPr/>
        </p:nvSpPr>
        <p:spPr>
          <a:xfrm>
            <a:off x="5829300" y="1930400"/>
            <a:ext cx="4505325" cy="4801314"/>
          </a:xfrm>
          <a:prstGeom prst="rect">
            <a:avLst/>
          </a:prstGeom>
          <a:noFill/>
        </p:spPr>
        <p:txBody>
          <a:bodyPr wrap="square" rtlCol="0">
            <a:spAutoFit/>
          </a:bodyPr>
          <a:lstStyle/>
          <a:p>
            <a:r>
              <a:rPr lang="en-US" sz="1600" dirty="0">
                <a:solidFill>
                  <a:schemeClr val="tx1">
                    <a:lumMod val="75000"/>
                    <a:lumOff val="25000"/>
                  </a:schemeClr>
                </a:solidFill>
              </a:rPr>
              <a:t>The entire blockchain is retained on this large network of computers, meaning that no one person has control over its history. That’s an important component, because it certifies everything that has happened in the chain prior, and it means that no one person can go back and change things. </a:t>
            </a:r>
          </a:p>
          <a:p>
            <a:r>
              <a:rPr lang="en-US" sz="1600" dirty="0">
                <a:solidFill>
                  <a:schemeClr val="tx1">
                    <a:lumMod val="75000"/>
                    <a:lumOff val="25000"/>
                  </a:schemeClr>
                </a:solidFill>
              </a:rPr>
              <a:t>It makes the blockchain a public ledger that cannot be easily tampered with, giving it a built-in layer of protection that isn’t possible with a standard, centralized database of information.</a:t>
            </a:r>
          </a:p>
          <a:p>
            <a:r>
              <a:rPr lang="en-US" sz="1600" dirty="0">
                <a:solidFill>
                  <a:schemeClr val="tx1">
                    <a:lumMod val="75000"/>
                    <a:lumOff val="25000"/>
                  </a:schemeClr>
                </a:solidFill>
              </a:rPr>
              <a:t>Smart contracts help you exchange money, property, shares, or anything of value in a transparent, conflict-free way while avoiding the services of a middleman.</a:t>
            </a:r>
          </a:p>
          <a:p>
            <a:br>
              <a:rPr lang="en-US" sz="1600" dirty="0"/>
            </a:br>
            <a:endParaRPr lang="en-US" sz="1600" dirty="0"/>
          </a:p>
          <a:p>
            <a:endParaRPr lang="en-IN" dirty="0"/>
          </a:p>
        </p:txBody>
      </p:sp>
    </p:spTree>
    <p:extLst>
      <p:ext uri="{BB962C8B-B14F-4D97-AF65-F5344CB8AC3E}">
        <p14:creationId xmlns:p14="http://schemas.microsoft.com/office/powerpoint/2010/main" val="38331597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4CF5D-C5C7-44E6-9089-D39C2EA377C5}"/>
              </a:ext>
            </a:extLst>
          </p:cNvPr>
          <p:cNvSpPr>
            <a:spLocks noGrp="1"/>
          </p:cNvSpPr>
          <p:nvPr>
            <p:ph type="title"/>
          </p:nvPr>
        </p:nvSpPr>
        <p:spPr/>
        <p:txBody>
          <a:bodyPr/>
          <a:lstStyle/>
          <a:p>
            <a:r>
              <a:rPr lang="en-IN" dirty="0"/>
              <a:t>IoT and Blockchain</a:t>
            </a:r>
          </a:p>
        </p:txBody>
      </p:sp>
      <p:pic>
        <p:nvPicPr>
          <p:cNvPr id="11" name="Picture 10">
            <a:extLst>
              <a:ext uri="{FF2B5EF4-FFF2-40B4-BE49-F238E27FC236}">
                <a16:creationId xmlns:a16="http://schemas.microsoft.com/office/drawing/2014/main" id="{12EEBE61-AA2C-4976-8543-671F057670E0}"/>
              </a:ext>
            </a:extLst>
          </p:cNvPr>
          <p:cNvPicPr>
            <a:picLocks noChangeAspect="1"/>
          </p:cNvPicPr>
          <p:nvPr/>
        </p:nvPicPr>
        <p:blipFill>
          <a:blip r:embed="rId2"/>
          <a:stretch>
            <a:fillRect/>
          </a:stretch>
        </p:blipFill>
        <p:spPr>
          <a:xfrm>
            <a:off x="96309" y="1549399"/>
            <a:ext cx="9476316" cy="4817127"/>
          </a:xfrm>
          <a:prstGeom prst="rect">
            <a:avLst/>
          </a:prstGeom>
        </p:spPr>
      </p:pic>
    </p:spTree>
    <p:extLst>
      <p:ext uri="{BB962C8B-B14F-4D97-AF65-F5344CB8AC3E}">
        <p14:creationId xmlns:p14="http://schemas.microsoft.com/office/powerpoint/2010/main" val="2708883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A81C6-D6B2-4833-8132-06BB1B517F14}"/>
              </a:ext>
            </a:extLst>
          </p:cNvPr>
          <p:cNvSpPr>
            <a:spLocks noGrp="1"/>
          </p:cNvSpPr>
          <p:nvPr>
            <p:ph type="title"/>
          </p:nvPr>
        </p:nvSpPr>
        <p:spPr/>
        <p:txBody>
          <a:bodyPr/>
          <a:lstStyle/>
          <a:p>
            <a:r>
              <a:rPr lang="en-IN" dirty="0"/>
              <a:t>PROJECT C.O.R.A</a:t>
            </a:r>
          </a:p>
        </p:txBody>
      </p:sp>
      <p:sp>
        <p:nvSpPr>
          <p:cNvPr id="3" name="Content Placeholder 2">
            <a:extLst>
              <a:ext uri="{FF2B5EF4-FFF2-40B4-BE49-F238E27FC236}">
                <a16:creationId xmlns:a16="http://schemas.microsoft.com/office/drawing/2014/main" id="{66B3133F-BE43-42D2-B1E6-DD92327215BD}"/>
              </a:ext>
            </a:extLst>
          </p:cNvPr>
          <p:cNvSpPr>
            <a:spLocks noGrp="1"/>
          </p:cNvSpPr>
          <p:nvPr>
            <p:ph idx="1"/>
          </p:nvPr>
        </p:nvSpPr>
        <p:spPr/>
        <p:txBody>
          <a:bodyPr/>
          <a:lstStyle/>
          <a:p>
            <a:r>
              <a:rPr lang="en-US" b="1" dirty="0"/>
              <a:t>The proposed solution is that to monitor major polluting industries and their emission using sensors like MQ-135 and store the data into the block chain system. </a:t>
            </a:r>
          </a:p>
          <a:p>
            <a:r>
              <a:rPr lang="en-US" b="1" dirty="0"/>
              <a:t>The data feeds are updated using the </a:t>
            </a:r>
            <a:r>
              <a:rPr lang="en-US" b="1" dirty="0" err="1"/>
              <a:t>wifi</a:t>
            </a:r>
            <a:r>
              <a:rPr lang="en-US" b="1" dirty="0"/>
              <a:t> module into suitable blocks and if the emission limits are exceeded, reports will be send to pollution control boards of state and central levels and to the news Media.</a:t>
            </a:r>
            <a:endParaRPr lang="en-IN" dirty="0"/>
          </a:p>
        </p:txBody>
      </p:sp>
    </p:spTree>
    <p:extLst>
      <p:ext uri="{BB962C8B-B14F-4D97-AF65-F5344CB8AC3E}">
        <p14:creationId xmlns:p14="http://schemas.microsoft.com/office/powerpoint/2010/main" val="18849232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75245-C54C-4789-8268-E499D7DB2254}"/>
              </a:ext>
            </a:extLst>
          </p:cNvPr>
          <p:cNvSpPr>
            <a:spLocks noGrp="1"/>
          </p:cNvSpPr>
          <p:nvPr>
            <p:ph type="title"/>
          </p:nvPr>
        </p:nvSpPr>
        <p:spPr/>
        <p:txBody>
          <a:bodyPr/>
          <a:lstStyle/>
          <a:p>
            <a:r>
              <a:rPr lang="en-IN" dirty="0"/>
              <a:t>Hardware and </a:t>
            </a:r>
            <a:r>
              <a:rPr lang="en-IN" dirty="0" err="1"/>
              <a:t>softwares</a:t>
            </a:r>
            <a:r>
              <a:rPr lang="en-IN" dirty="0"/>
              <a:t> </a:t>
            </a:r>
            <a:br>
              <a:rPr lang="en-IN" dirty="0"/>
            </a:br>
            <a:endParaRPr lang="en-IN" dirty="0"/>
          </a:p>
        </p:txBody>
      </p:sp>
      <p:sp>
        <p:nvSpPr>
          <p:cNvPr id="3" name="Content Placeholder 2">
            <a:extLst>
              <a:ext uri="{FF2B5EF4-FFF2-40B4-BE49-F238E27FC236}">
                <a16:creationId xmlns:a16="http://schemas.microsoft.com/office/drawing/2014/main" id="{6694F4D4-B110-4074-9DEA-9CBA3D8101B6}"/>
              </a:ext>
            </a:extLst>
          </p:cNvPr>
          <p:cNvSpPr>
            <a:spLocks noGrp="1"/>
          </p:cNvSpPr>
          <p:nvPr>
            <p:ph idx="1"/>
          </p:nvPr>
        </p:nvSpPr>
        <p:spPr/>
        <p:txBody>
          <a:bodyPr>
            <a:normAutofit/>
          </a:bodyPr>
          <a:lstStyle/>
          <a:p>
            <a:r>
              <a:rPr lang="en-US" dirty="0"/>
              <a:t>1.Prototyping board - </a:t>
            </a:r>
            <a:r>
              <a:rPr lang="en-US" dirty="0" err="1"/>
              <a:t>atmega</a:t>
            </a:r>
            <a:r>
              <a:rPr lang="en-US" dirty="0"/>
              <a:t> 16 </a:t>
            </a:r>
            <a:endParaRPr lang="en-IN" dirty="0"/>
          </a:p>
          <a:p>
            <a:r>
              <a:rPr lang="en-US" dirty="0"/>
              <a:t>3.MQ -135 sensor </a:t>
            </a:r>
            <a:endParaRPr lang="en-IN" dirty="0"/>
          </a:p>
          <a:p>
            <a:r>
              <a:rPr lang="en-US" dirty="0"/>
              <a:t>4.ESP8266 Wi-Fi module</a:t>
            </a:r>
            <a:endParaRPr lang="en-IN" dirty="0"/>
          </a:p>
          <a:p>
            <a:r>
              <a:rPr lang="en-US" dirty="0"/>
              <a:t>5.connecting wires.</a:t>
            </a:r>
            <a:endParaRPr lang="en-IN" dirty="0"/>
          </a:p>
          <a:p>
            <a:r>
              <a:rPr lang="en-US" dirty="0"/>
              <a:t>6.power supply.</a:t>
            </a:r>
            <a:endParaRPr lang="en-IN" dirty="0"/>
          </a:p>
          <a:p>
            <a:r>
              <a:rPr lang="en-IN" dirty="0"/>
              <a:t>7.Atmel studio </a:t>
            </a:r>
          </a:p>
          <a:p>
            <a:r>
              <a:rPr lang="en-IN" dirty="0"/>
              <a:t>8.avr burner </a:t>
            </a:r>
            <a:r>
              <a:rPr lang="en-IN" dirty="0" err="1"/>
              <a:t>gui</a:t>
            </a:r>
            <a:endParaRPr lang="en-IN" dirty="0"/>
          </a:p>
          <a:p>
            <a:r>
              <a:rPr lang="en-IN" dirty="0"/>
              <a:t>9.thingspeak and Hyperledger fabric web platform</a:t>
            </a:r>
          </a:p>
          <a:p>
            <a:endParaRPr lang="en-IN" dirty="0"/>
          </a:p>
          <a:p>
            <a:endParaRPr lang="en-IN" dirty="0"/>
          </a:p>
        </p:txBody>
      </p:sp>
      <p:pic>
        <p:nvPicPr>
          <p:cNvPr id="5" name="Picture 4">
            <a:extLst>
              <a:ext uri="{FF2B5EF4-FFF2-40B4-BE49-F238E27FC236}">
                <a16:creationId xmlns:a16="http://schemas.microsoft.com/office/drawing/2014/main" id="{2AB54920-3C65-4CC0-ABA8-FCFE8B22E239}"/>
              </a:ext>
            </a:extLst>
          </p:cNvPr>
          <p:cNvPicPr>
            <a:picLocks noChangeAspect="1"/>
          </p:cNvPicPr>
          <p:nvPr/>
        </p:nvPicPr>
        <p:blipFill>
          <a:blip r:embed="rId2"/>
          <a:stretch>
            <a:fillRect/>
          </a:stretch>
        </p:blipFill>
        <p:spPr>
          <a:xfrm>
            <a:off x="7808892" y="2058542"/>
            <a:ext cx="1818659" cy="1320801"/>
          </a:xfrm>
          <a:prstGeom prst="rect">
            <a:avLst/>
          </a:prstGeom>
        </p:spPr>
      </p:pic>
      <p:pic>
        <p:nvPicPr>
          <p:cNvPr id="7" name="Picture 6">
            <a:extLst>
              <a:ext uri="{FF2B5EF4-FFF2-40B4-BE49-F238E27FC236}">
                <a16:creationId xmlns:a16="http://schemas.microsoft.com/office/drawing/2014/main" id="{004E0BBA-BC4B-4008-84EB-727EAD719E2B}"/>
              </a:ext>
            </a:extLst>
          </p:cNvPr>
          <p:cNvPicPr>
            <a:picLocks noChangeAspect="1"/>
          </p:cNvPicPr>
          <p:nvPr/>
        </p:nvPicPr>
        <p:blipFill>
          <a:blip r:embed="rId3"/>
          <a:stretch>
            <a:fillRect/>
          </a:stretch>
        </p:blipFill>
        <p:spPr>
          <a:xfrm>
            <a:off x="6096000" y="2160589"/>
            <a:ext cx="1353312" cy="664464"/>
          </a:xfrm>
          <a:prstGeom prst="rect">
            <a:avLst/>
          </a:prstGeom>
        </p:spPr>
      </p:pic>
      <p:pic>
        <p:nvPicPr>
          <p:cNvPr id="9" name="Picture 8">
            <a:extLst>
              <a:ext uri="{FF2B5EF4-FFF2-40B4-BE49-F238E27FC236}">
                <a16:creationId xmlns:a16="http://schemas.microsoft.com/office/drawing/2014/main" id="{752D8C5B-5EDA-437F-B936-A8C9E78EA5E9}"/>
              </a:ext>
            </a:extLst>
          </p:cNvPr>
          <p:cNvPicPr>
            <a:picLocks noChangeAspect="1"/>
          </p:cNvPicPr>
          <p:nvPr/>
        </p:nvPicPr>
        <p:blipFill>
          <a:blip r:embed="rId4"/>
          <a:stretch>
            <a:fillRect/>
          </a:stretch>
        </p:blipFill>
        <p:spPr>
          <a:xfrm>
            <a:off x="5885686" y="3218686"/>
            <a:ext cx="1781939" cy="1781939"/>
          </a:xfrm>
          <a:prstGeom prst="rect">
            <a:avLst/>
          </a:prstGeom>
        </p:spPr>
      </p:pic>
      <p:pic>
        <p:nvPicPr>
          <p:cNvPr id="11" name="Picture 10">
            <a:extLst>
              <a:ext uri="{FF2B5EF4-FFF2-40B4-BE49-F238E27FC236}">
                <a16:creationId xmlns:a16="http://schemas.microsoft.com/office/drawing/2014/main" id="{1C8537D9-FDA0-4130-BF25-32407F4BEAD8}"/>
              </a:ext>
            </a:extLst>
          </p:cNvPr>
          <p:cNvPicPr>
            <a:picLocks noChangeAspect="1"/>
          </p:cNvPicPr>
          <p:nvPr/>
        </p:nvPicPr>
        <p:blipFill>
          <a:blip r:embed="rId5"/>
          <a:stretch>
            <a:fillRect/>
          </a:stretch>
        </p:blipFill>
        <p:spPr>
          <a:xfrm>
            <a:off x="7808893" y="3485453"/>
            <a:ext cx="1590608" cy="1590608"/>
          </a:xfrm>
          <a:prstGeom prst="rect">
            <a:avLst/>
          </a:prstGeom>
        </p:spPr>
      </p:pic>
      <p:pic>
        <p:nvPicPr>
          <p:cNvPr id="13" name="Picture 12">
            <a:extLst>
              <a:ext uri="{FF2B5EF4-FFF2-40B4-BE49-F238E27FC236}">
                <a16:creationId xmlns:a16="http://schemas.microsoft.com/office/drawing/2014/main" id="{2D089DA8-6AB9-4B07-991E-5BA500D4E470}"/>
              </a:ext>
            </a:extLst>
          </p:cNvPr>
          <p:cNvPicPr>
            <a:picLocks noChangeAspect="1"/>
          </p:cNvPicPr>
          <p:nvPr/>
        </p:nvPicPr>
        <p:blipFill>
          <a:blip r:embed="rId6"/>
          <a:stretch>
            <a:fillRect/>
          </a:stretch>
        </p:blipFill>
        <p:spPr>
          <a:xfrm>
            <a:off x="6567712" y="5394258"/>
            <a:ext cx="2482361" cy="525545"/>
          </a:xfrm>
          <a:prstGeom prst="rect">
            <a:avLst/>
          </a:prstGeom>
        </p:spPr>
      </p:pic>
    </p:spTree>
    <p:extLst>
      <p:ext uri="{BB962C8B-B14F-4D97-AF65-F5344CB8AC3E}">
        <p14:creationId xmlns:p14="http://schemas.microsoft.com/office/powerpoint/2010/main" val="28593937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2237</TotalTime>
  <Words>662</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Trebuchet MS</vt:lpstr>
      <vt:lpstr>Wingdings</vt:lpstr>
      <vt:lpstr>Wingdings 3</vt:lpstr>
      <vt:lpstr>Facet</vt:lpstr>
      <vt:lpstr>PowerPoint Presentation</vt:lpstr>
      <vt:lpstr>What Is Cora? </vt:lpstr>
      <vt:lpstr>Why cora ?</vt:lpstr>
      <vt:lpstr>PowerPoint Presentation</vt:lpstr>
      <vt:lpstr>Technologies used :</vt:lpstr>
      <vt:lpstr>Blockchain  a brief description</vt:lpstr>
      <vt:lpstr>IoT and Blockchain</vt:lpstr>
      <vt:lpstr>PROJECT C.O.R.A</vt:lpstr>
      <vt:lpstr>Hardware and softwares  </vt:lpstr>
      <vt:lpstr>BRIEF DESCRIPTION </vt:lpstr>
      <vt:lpstr>Future of C.O.R.A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Amaljith M P S</dc:creator>
  <cp:lastModifiedBy>Amaljith M P S</cp:lastModifiedBy>
  <cp:revision>19</cp:revision>
  <dcterms:created xsi:type="dcterms:W3CDTF">2018-03-06T10:08:43Z</dcterms:created>
  <dcterms:modified xsi:type="dcterms:W3CDTF">2018-03-18T02:05:40Z</dcterms:modified>
</cp:coreProperties>
</file>