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76" r:id="rId1"/>
  </p:sldMasterIdLst>
  <p:sldIdLst>
    <p:sldId id="256" r:id="rId2"/>
    <p:sldId id="271" r:id="rId3"/>
    <p:sldId id="280" r:id="rId4"/>
    <p:sldId id="257" r:id="rId5"/>
    <p:sldId id="258" r:id="rId6"/>
    <p:sldId id="259" r:id="rId7"/>
    <p:sldId id="281" r:id="rId8"/>
    <p:sldId id="272" r:id="rId9"/>
    <p:sldId id="273" r:id="rId10"/>
    <p:sldId id="274" r:id="rId11"/>
    <p:sldId id="278" r:id="rId12"/>
    <p:sldId id="267" r:id="rId13"/>
    <p:sldId id="268" r:id="rId14"/>
    <p:sldId id="282" r:id="rId15"/>
    <p:sldId id="260" r:id="rId16"/>
    <p:sldId id="277" r:id="rId17"/>
    <p:sldId id="261" r:id="rId18"/>
    <p:sldId id="262" r:id="rId19"/>
    <p:sldId id="263" r:id="rId20"/>
    <p:sldId id="264" r:id="rId21"/>
    <p:sldId id="265" r:id="rId22"/>
    <p:sldId id="283" r:id="rId23"/>
    <p:sldId id="279" r:id="rId24"/>
    <p:sldId id="270" r:id="rId25"/>
    <p:sldId id="275" r:id="rId26"/>
    <p:sldId id="276" r:id="rId27"/>
    <p:sldId id="28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97AE9F-A0B2-0000-5BDA-2B5060C4E678}" v="825" dt="2021-02-25T04:12:49.2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74"/>
  </p:normalViewPr>
  <p:slideViewPr>
    <p:cSldViewPr snapToGrid="0" snapToObjects="1">
      <p:cViewPr varScale="1">
        <p:scale>
          <a:sx n="80" d="100"/>
          <a:sy n="80" d="100"/>
        </p:scale>
        <p:origin x="89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diagrams/_rels/data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802A4B-0B5A-48DF-AEA0-F314EB969ADB}" type="doc">
      <dgm:prSet loTypeId="urn:microsoft.com/office/officeart/2005/8/layout/process5" loCatId="process" qsTypeId="urn:microsoft.com/office/officeart/2005/8/quickstyle/simple1" qsCatId="simple" csTypeId="urn:microsoft.com/office/officeart/2005/8/colors/accent5_2" csCatId="accent5"/>
      <dgm:spPr/>
      <dgm:t>
        <a:bodyPr/>
        <a:lstStyle/>
        <a:p>
          <a:endParaRPr lang="en-US"/>
        </a:p>
      </dgm:t>
    </dgm:pt>
    <dgm:pt modelId="{E9DA6E57-F9F1-4798-8ECF-34B921A64DD9}">
      <dgm:prSet/>
      <dgm:spPr/>
      <dgm:t>
        <a:bodyPr/>
        <a:lstStyle/>
        <a:p>
          <a:r>
            <a:rPr lang="en-US" dirty="0"/>
            <a:t>Through this project we want to,</a:t>
          </a:r>
        </a:p>
      </dgm:t>
    </dgm:pt>
    <dgm:pt modelId="{14D5FEF9-735A-4D43-9712-071F618DDDD5}" type="parTrans" cxnId="{10571D24-08B2-46F6-A3DC-F80060B3A48D}">
      <dgm:prSet/>
      <dgm:spPr/>
      <dgm:t>
        <a:bodyPr/>
        <a:lstStyle/>
        <a:p>
          <a:endParaRPr lang="en-US"/>
        </a:p>
      </dgm:t>
    </dgm:pt>
    <dgm:pt modelId="{E2A07B6F-D800-4719-B4DE-496964CDD39D}" type="sibTrans" cxnId="{10571D24-08B2-46F6-A3DC-F80060B3A48D}">
      <dgm:prSet/>
      <dgm:spPr/>
      <dgm:t>
        <a:bodyPr/>
        <a:lstStyle/>
        <a:p>
          <a:endParaRPr lang="en-US"/>
        </a:p>
      </dgm:t>
    </dgm:pt>
    <dgm:pt modelId="{683EFD08-F6A3-4849-8070-0D542391DE04}">
      <dgm:prSet/>
      <dgm:spPr/>
      <dgm:t>
        <a:bodyPr/>
        <a:lstStyle/>
        <a:p>
          <a:r>
            <a:rPr lang="en-US" dirty="0"/>
            <a:t>Understand the concept of universal shift register</a:t>
          </a:r>
        </a:p>
      </dgm:t>
    </dgm:pt>
    <dgm:pt modelId="{0B694D73-DC3F-453C-A527-B630861568D4}" type="parTrans" cxnId="{8F75A5E3-55A2-43EC-A113-7DBCC6F2EDFF}">
      <dgm:prSet/>
      <dgm:spPr/>
      <dgm:t>
        <a:bodyPr/>
        <a:lstStyle/>
        <a:p>
          <a:endParaRPr lang="en-US"/>
        </a:p>
      </dgm:t>
    </dgm:pt>
    <dgm:pt modelId="{E428BBD6-5885-4A0F-A683-1183E7E17A73}" type="sibTrans" cxnId="{8F75A5E3-55A2-43EC-A113-7DBCC6F2EDFF}">
      <dgm:prSet/>
      <dgm:spPr/>
      <dgm:t>
        <a:bodyPr/>
        <a:lstStyle/>
        <a:p>
          <a:endParaRPr lang="en-US"/>
        </a:p>
      </dgm:t>
    </dgm:pt>
    <dgm:pt modelId="{43F0CCFD-8B46-4E3C-ADE8-2EABC87F5859}">
      <dgm:prSet/>
      <dgm:spPr/>
      <dgm:t>
        <a:bodyPr/>
        <a:lstStyle/>
        <a:p>
          <a:r>
            <a:rPr lang="en-US" dirty="0"/>
            <a:t>Explore the working of universal shift register</a:t>
          </a:r>
        </a:p>
      </dgm:t>
    </dgm:pt>
    <dgm:pt modelId="{36871F13-4497-4BB4-9C6F-1AAD3CD514FF}" type="parTrans" cxnId="{981ECF65-3A98-453C-BF74-A30C3C2F4CD4}">
      <dgm:prSet/>
      <dgm:spPr/>
      <dgm:t>
        <a:bodyPr/>
        <a:lstStyle/>
        <a:p>
          <a:endParaRPr lang="en-US"/>
        </a:p>
      </dgm:t>
    </dgm:pt>
    <dgm:pt modelId="{1FAB318C-4293-4ECC-8BCF-FFAEC6DADB19}" type="sibTrans" cxnId="{981ECF65-3A98-453C-BF74-A30C3C2F4CD4}">
      <dgm:prSet/>
      <dgm:spPr/>
      <dgm:t>
        <a:bodyPr/>
        <a:lstStyle/>
        <a:p>
          <a:endParaRPr lang="en-US"/>
        </a:p>
      </dgm:t>
    </dgm:pt>
    <dgm:pt modelId="{2E7934E7-DD14-40EF-8584-719F39630D68}">
      <dgm:prSet/>
      <dgm:spPr/>
      <dgm:t>
        <a:bodyPr/>
        <a:lstStyle/>
        <a:p>
          <a:r>
            <a:rPr lang="en-US" dirty="0"/>
            <a:t>Demonstrate a coded version of USR in </a:t>
          </a:r>
          <a:r>
            <a:rPr lang="en-US" dirty="0" err="1"/>
            <a:t>hdl</a:t>
          </a:r>
        </a:p>
      </dgm:t>
    </dgm:pt>
    <dgm:pt modelId="{319DD4BE-5515-4C05-AD15-A6C0C9DB226A}" type="parTrans" cxnId="{3E26B7FD-19FE-49FB-9AE8-7EB7ABE646B0}">
      <dgm:prSet/>
      <dgm:spPr/>
      <dgm:t>
        <a:bodyPr/>
        <a:lstStyle/>
        <a:p>
          <a:endParaRPr lang="en-US"/>
        </a:p>
      </dgm:t>
    </dgm:pt>
    <dgm:pt modelId="{097BB8D8-3FC5-444C-B71A-96C5B9C25F5D}" type="sibTrans" cxnId="{3E26B7FD-19FE-49FB-9AE8-7EB7ABE646B0}">
      <dgm:prSet/>
      <dgm:spPr/>
      <dgm:t>
        <a:bodyPr/>
        <a:lstStyle/>
        <a:p>
          <a:endParaRPr lang="en-US"/>
        </a:p>
      </dgm:t>
    </dgm:pt>
    <dgm:pt modelId="{7563DB00-130E-4BA8-899F-76BB7FCCF1FC}">
      <dgm:prSet/>
      <dgm:spPr/>
      <dgm:t>
        <a:bodyPr/>
        <a:lstStyle/>
        <a:p>
          <a:pPr rtl="0"/>
          <a:r>
            <a:rPr lang="en-US" dirty="0"/>
            <a:t>Discover the underlying mechanisms of USR</a:t>
          </a:r>
          <a:r>
            <a:rPr lang="en-US" dirty="0">
              <a:latin typeface="Corbel" panose="020B0503020204020204"/>
            </a:rPr>
            <a:t> through a simulation</a:t>
          </a:r>
          <a:endParaRPr lang="en-US" dirty="0"/>
        </a:p>
      </dgm:t>
    </dgm:pt>
    <dgm:pt modelId="{E8EB27A1-C84F-47B8-B97F-1EF11548F996}" type="parTrans" cxnId="{FC14F66B-F464-4ACD-8A5D-A2073A8CE37E}">
      <dgm:prSet/>
      <dgm:spPr/>
      <dgm:t>
        <a:bodyPr/>
        <a:lstStyle/>
        <a:p>
          <a:endParaRPr lang="en-US"/>
        </a:p>
      </dgm:t>
    </dgm:pt>
    <dgm:pt modelId="{AE36C907-7A5C-4AA6-8D9E-C356C3563345}" type="sibTrans" cxnId="{FC14F66B-F464-4ACD-8A5D-A2073A8CE37E}">
      <dgm:prSet/>
      <dgm:spPr/>
      <dgm:t>
        <a:bodyPr/>
        <a:lstStyle/>
        <a:p>
          <a:endParaRPr lang="en-US"/>
        </a:p>
      </dgm:t>
    </dgm:pt>
    <dgm:pt modelId="{5597B2E0-30DB-42C0-B423-7DE80B4017C8}" type="pres">
      <dgm:prSet presAssocID="{44802A4B-0B5A-48DF-AEA0-F314EB969ADB}" presName="diagram" presStyleCnt="0">
        <dgm:presLayoutVars>
          <dgm:dir/>
          <dgm:resizeHandles val="exact"/>
        </dgm:presLayoutVars>
      </dgm:prSet>
      <dgm:spPr/>
    </dgm:pt>
    <dgm:pt modelId="{F6503DEF-2F16-4E28-9C78-8C5E0C73A464}" type="pres">
      <dgm:prSet presAssocID="{E9DA6E57-F9F1-4798-8ECF-34B921A64DD9}" presName="node" presStyleLbl="node1" presStyleIdx="0" presStyleCnt="5">
        <dgm:presLayoutVars>
          <dgm:bulletEnabled val="1"/>
        </dgm:presLayoutVars>
      </dgm:prSet>
      <dgm:spPr/>
    </dgm:pt>
    <dgm:pt modelId="{223ACF35-FCBC-42BF-9D82-ED9756C3026B}" type="pres">
      <dgm:prSet presAssocID="{E2A07B6F-D800-4719-B4DE-496964CDD39D}" presName="sibTrans" presStyleLbl="sibTrans2D1" presStyleIdx="0" presStyleCnt="4"/>
      <dgm:spPr/>
    </dgm:pt>
    <dgm:pt modelId="{3D7E48FD-88F4-457C-97D0-A71390ECDED3}" type="pres">
      <dgm:prSet presAssocID="{E2A07B6F-D800-4719-B4DE-496964CDD39D}" presName="connectorText" presStyleLbl="sibTrans2D1" presStyleIdx="0" presStyleCnt="4"/>
      <dgm:spPr/>
    </dgm:pt>
    <dgm:pt modelId="{14229AFE-68B4-4A4F-91AD-6360B10981B1}" type="pres">
      <dgm:prSet presAssocID="{683EFD08-F6A3-4849-8070-0D542391DE04}" presName="node" presStyleLbl="node1" presStyleIdx="1" presStyleCnt="5">
        <dgm:presLayoutVars>
          <dgm:bulletEnabled val="1"/>
        </dgm:presLayoutVars>
      </dgm:prSet>
      <dgm:spPr/>
    </dgm:pt>
    <dgm:pt modelId="{172411A2-E8C7-4BA3-8FE8-76EBC1B9B0AF}" type="pres">
      <dgm:prSet presAssocID="{E428BBD6-5885-4A0F-A683-1183E7E17A73}" presName="sibTrans" presStyleLbl="sibTrans2D1" presStyleIdx="1" presStyleCnt="4"/>
      <dgm:spPr/>
    </dgm:pt>
    <dgm:pt modelId="{6E879614-5DB7-45CD-854F-4DDBB051B373}" type="pres">
      <dgm:prSet presAssocID="{E428BBD6-5885-4A0F-A683-1183E7E17A73}" presName="connectorText" presStyleLbl="sibTrans2D1" presStyleIdx="1" presStyleCnt="4"/>
      <dgm:spPr/>
    </dgm:pt>
    <dgm:pt modelId="{7C595C1B-A2A4-4902-A878-8B99F2D53D45}" type="pres">
      <dgm:prSet presAssocID="{43F0CCFD-8B46-4E3C-ADE8-2EABC87F5859}" presName="node" presStyleLbl="node1" presStyleIdx="2" presStyleCnt="5">
        <dgm:presLayoutVars>
          <dgm:bulletEnabled val="1"/>
        </dgm:presLayoutVars>
      </dgm:prSet>
      <dgm:spPr/>
    </dgm:pt>
    <dgm:pt modelId="{7279F8CD-9057-4C2F-87A6-2257E9259035}" type="pres">
      <dgm:prSet presAssocID="{1FAB318C-4293-4ECC-8BCF-FFAEC6DADB19}" presName="sibTrans" presStyleLbl="sibTrans2D1" presStyleIdx="2" presStyleCnt="4"/>
      <dgm:spPr/>
    </dgm:pt>
    <dgm:pt modelId="{24990CA6-0B89-40F2-912C-F5DA8C7015C5}" type="pres">
      <dgm:prSet presAssocID="{1FAB318C-4293-4ECC-8BCF-FFAEC6DADB19}" presName="connectorText" presStyleLbl="sibTrans2D1" presStyleIdx="2" presStyleCnt="4"/>
      <dgm:spPr/>
    </dgm:pt>
    <dgm:pt modelId="{37E1D2D1-423B-4375-B798-14E6382FB62F}" type="pres">
      <dgm:prSet presAssocID="{2E7934E7-DD14-40EF-8584-719F39630D68}" presName="node" presStyleLbl="node1" presStyleIdx="3" presStyleCnt="5">
        <dgm:presLayoutVars>
          <dgm:bulletEnabled val="1"/>
        </dgm:presLayoutVars>
      </dgm:prSet>
      <dgm:spPr/>
    </dgm:pt>
    <dgm:pt modelId="{05541303-FF8D-4546-8312-52EDD47667E5}" type="pres">
      <dgm:prSet presAssocID="{097BB8D8-3FC5-444C-B71A-96C5B9C25F5D}" presName="sibTrans" presStyleLbl="sibTrans2D1" presStyleIdx="3" presStyleCnt="4"/>
      <dgm:spPr/>
    </dgm:pt>
    <dgm:pt modelId="{DD22157D-B8FC-4808-86A5-D2D40D2D096A}" type="pres">
      <dgm:prSet presAssocID="{097BB8D8-3FC5-444C-B71A-96C5B9C25F5D}" presName="connectorText" presStyleLbl="sibTrans2D1" presStyleIdx="3" presStyleCnt="4"/>
      <dgm:spPr/>
    </dgm:pt>
    <dgm:pt modelId="{787C18AB-6235-467D-AECD-C129D81DFB66}" type="pres">
      <dgm:prSet presAssocID="{7563DB00-130E-4BA8-899F-76BB7FCCF1FC}" presName="node" presStyleLbl="node1" presStyleIdx="4" presStyleCnt="5">
        <dgm:presLayoutVars>
          <dgm:bulletEnabled val="1"/>
        </dgm:presLayoutVars>
      </dgm:prSet>
      <dgm:spPr/>
    </dgm:pt>
  </dgm:ptLst>
  <dgm:cxnLst>
    <dgm:cxn modelId="{480A240C-8C9C-423E-85BC-EC574EACB576}" type="presOf" srcId="{683EFD08-F6A3-4849-8070-0D542391DE04}" destId="{14229AFE-68B4-4A4F-91AD-6360B10981B1}" srcOrd="0" destOrd="0" presId="urn:microsoft.com/office/officeart/2005/8/layout/process5"/>
    <dgm:cxn modelId="{C78A4B11-8548-4213-8719-C6E77274D5F7}" type="presOf" srcId="{E2A07B6F-D800-4719-B4DE-496964CDD39D}" destId="{3D7E48FD-88F4-457C-97D0-A71390ECDED3}" srcOrd="1" destOrd="0" presId="urn:microsoft.com/office/officeart/2005/8/layout/process5"/>
    <dgm:cxn modelId="{BBB8C41C-9905-483E-BC23-A1487846D1AF}" type="presOf" srcId="{E9DA6E57-F9F1-4798-8ECF-34B921A64DD9}" destId="{F6503DEF-2F16-4E28-9C78-8C5E0C73A464}" srcOrd="0" destOrd="0" presId="urn:microsoft.com/office/officeart/2005/8/layout/process5"/>
    <dgm:cxn modelId="{10571D24-08B2-46F6-A3DC-F80060B3A48D}" srcId="{44802A4B-0B5A-48DF-AEA0-F314EB969ADB}" destId="{E9DA6E57-F9F1-4798-8ECF-34B921A64DD9}" srcOrd="0" destOrd="0" parTransId="{14D5FEF9-735A-4D43-9712-071F618DDDD5}" sibTransId="{E2A07B6F-D800-4719-B4DE-496964CDD39D}"/>
    <dgm:cxn modelId="{8F196C31-FC04-475B-A7CF-C04486DFA307}" type="presOf" srcId="{44802A4B-0B5A-48DF-AEA0-F314EB969ADB}" destId="{5597B2E0-30DB-42C0-B423-7DE80B4017C8}" srcOrd="0" destOrd="0" presId="urn:microsoft.com/office/officeart/2005/8/layout/process5"/>
    <dgm:cxn modelId="{981ECF65-3A98-453C-BF74-A30C3C2F4CD4}" srcId="{44802A4B-0B5A-48DF-AEA0-F314EB969ADB}" destId="{43F0CCFD-8B46-4E3C-ADE8-2EABC87F5859}" srcOrd="2" destOrd="0" parTransId="{36871F13-4497-4BB4-9C6F-1AAD3CD514FF}" sibTransId="{1FAB318C-4293-4ECC-8BCF-FFAEC6DADB19}"/>
    <dgm:cxn modelId="{0676186A-9E1C-4944-A031-42854489ADED}" type="presOf" srcId="{E428BBD6-5885-4A0F-A683-1183E7E17A73}" destId="{6E879614-5DB7-45CD-854F-4DDBB051B373}" srcOrd="1" destOrd="0" presId="urn:microsoft.com/office/officeart/2005/8/layout/process5"/>
    <dgm:cxn modelId="{FC14F66B-F464-4ACD-8A5D-A2073A8CE37E}" srcId="{44802A4B-0B5A-48DF-AEA0-F314EB969ADB}" destId="{7563DB00-130E-4BA8-899F-76BB7FCCF1FC}" srcOrd="4" destOrd="0" parTransId="{E8EB27A1-C84F-47B8-B97F-1EF11548F996}" sibTransId="{AE36C907-7A5C-4AA6-8D9E-C356C3563345}"/>
    <dgm:cxn modelId="{0750A56D-2B6A-4C8D-93FA-3C59C1958560}" type="presOf" srcId="{1FAB318C-4293-4ECC-8BCF-FFAEC6DADB19}" destId="{24990CA6-0B89-40F2-912C-F5DA8C7015C5}" srcOrd="1" destOrd="0" presId="urn:microsoft.com/office/officeart/2005/8/layout/process5"/>
    <dgm:cxn modelId="{70DD1C73-F777-4C2F-9A76-766B12AD9DB1}" type="presOf" srcId="{097BB8D8-3FC5-444C-B71A-96C5B9C25F5D}" destId="{DD22157D-B8FC-4808-86A5-D2D40D2D096A}" srcOrd="1" destOrd="0" presId="urn:microsoft.com/office/officeart/2005/8/layout/process5"/>
    <dgm:cxn modelId="{92CB0488-E3E1-4A09-AB30-56C395789334}" type="presOf" srcId="{097BB8D8-3FC5-444C-B71A-96C5B9C25F5D}" destId="{05541303-FF8D-4546-8312-52EDD47667E5}" srcOrd="0" destOrd="0" presId="urn:microsoft.com/office/officeart/2005/8/layout/process5"/>
    <dgm:cxn modelId="{CA4BAEB8-E39A-4834-A3B2-B46C6FD8FC93}" type="presOf" srcId="{E2A07B6F-D800-4719-B4DE-496964CDD39D}" destId="{223ACF35-FCBC-42BF-9D82-ED9756C3026B}" srcOrd="0" destOrd="0" presId="urn:microsoft.com/office/officeart/2005/8/layout/process5"/>
    <dgm:cxn modelId="{8C0AF1BE-FEBD-4AB0-8FF8-DA63F36D6C48}" type="presOf" srcId="{43F0CCFD-8B46-4E3C-ADE8-2EABC87F5859}" destId="{7C595C1B-A2A4-4902-A878-8B99F2D53D45}" srcOrd="0" destOrd="0" presId="urn:microsoft.com/office/officeart/2005/8/layout/process5"/>
    <dgm:cxn modelId="{2CEB87C3-5F93-4442-A56A-42FCE0FFB408}" type="presOf" srcId="{7563DB00-130E-4BA8-899F-76BB7FCCF1FC}" destId="{787C18AB-6235-467D-AECD-C129D81DFB66}" srcOrd="0" destOrd="0" presId="urn:microsoft.com/office/officeart/2005/8/layout/process5"/>
    <dgm:cxn modelId="{FEC030CD-5B6C-4F10-BAC8-E06BA2BF7C2B}" type="presOf" srcId="{E428BBD6-5885-4A0F-A683-1183E7E17A73}" destId="{172411A2-E8C7-4BA3-8FE8-76EBC1B9B0AF}" srcOrd="0" destOrd="0" presId="urn:microsoft.com/office/officeart/2005/8/layout/process5"/>
    <dgm:cxn modelId="{8F75A5E3-55A2-43EC-A113-7DBCC6F2EDFF}" srcId="{44802A4B-0B5A-48DF-AEA0-F314EB969ADB}" destId="{683EFD08-F6A3-4849-8070-0D542391DE04}" srcOrd="1" destOrd="0" parTransId="{0B694D73-DC3F-453C-A527-B630861568D4}" sibTransId="{E428BBD6-5885-4A0F-A683-1183E7E17A73}"/>
    <dgm:cxn modelId="{D6559FEA-23E3-48F8-B36F-174CC86C163B}" type="presOf" srcId="{2E7934E7-DD14-40EF-8584-719F39630D68}" destId="{37E1D2D1-423B-4375-B798-14E6382FB62F}" srcOrd="0" destOrd="0" presId="urn:microsoft.com/office/officeart/2005/8/layout/process5"/>
    <dgm:cxn modelId="{39999CF5-56FB-4946-A83A-88C869BFC331}" type="presOf" srcId="{1FAB318C-4293-4ECC-8BCF-FFAEC6DADB19}" destId="{7279F8CD-9057-4C2F-87A6-2257E9259035}" srcOrd="0" destOrd="0" presId="urn:microsoft.com/office/officeart/2005/8/layout/process5"/>
    <dgm:cxn modelId="{3E26B7FD-19FE-49FB-9AE8-7EB7ABE646B0}" srcId="{44802A4B-0B5A-48DF-AEA0-F314EB969ADB}" destId="{2E7934E7-DD14-40EF-8584-719F39630D68}" srcOrd="3" destOrd="0" parTransId="{319DD4BE-5515-4C05-AD15-A6C0C9DB226A}" sibTransId="{097BB8D8-3FC5-444C-B71A-96C5B9C25F5D}"/>
    <dgm:cxn modelId="{7D141A20-97F1-4480-8164-E900240EE041}" type="presParOf" srcId="{5597B2E0-30DB-42C0-B423-7DE80B4017C8}" destId="{F6503DEF-2F16-4E28-9C78-8C5E0C73A464}" srcOrd="0" destOrd="0" presId="urn:microsoft.com/office/officeart/2005/8/layout/process5"/>
    <dgm:cxn modelId="{8A8AF1D5-E505-48A7-9CD3-4BC5D86299AA}" type="presParOf" srcId="{5597B2E0-30DB-42C0-B423-7DE80B4017C8}" destId="{223ACF35-FCBC-42BF-9D82-ED9756C3026B}" srcOrd="1" destOrd="0" presId="urn:microsoft.com/office/officeart/2005/8/layout/process5"/>
    <dgm:cxn modelId="{925A1108-F75B-4A68-A374-DD295796CD83}" type="presParOf" srcId="{223ACF35-FCBC-42BF-9D82-ED9756C3026B}" destId="{3D7E48FD-88F4-457C-97D0-A71390ECDED3}" srcOrd="0" destOrd="0" presId="urn:microsoft.com/office/officeart/2005/8/layout/process5"/>
    <dgm:cxn modelId="{8FDA755C-5E3E-48EF-90EF-DC865BF308B2}" type="presParOf" srcId="{5597B2E0-30DB-42C0-B423-7DE80B4017C8}" destId="{14229AFE-68B4-4A4F-91AD-6360B10981B1}" srcOrd="2" destOrd="0" presId="urn:microsoft.com/office/officeart/2005/8/layout/process5"/>
    <dgm:cxn modelId="{E7ED8228-495F-4A0C-A532-5758BC914106}" type="presParOf" srcId="{5597B2E0-30DB-42C0-B423-7DE80B4017C8}" destId="{172411A2-E8C7-4BA3-8FE8-76EBC1B9B0AF}" srcOrd="3" destOrd="0" presId="urn:microsoft.com/office/officeart/2005/8/layout/process5"/>
    <dgm:cxn modelId="{DFECD763-D9E7-4A3E-9125-5D266BB8D311}" type="presParOf" srcId="{172411A2-E8C7-4BA3-8FE8-76EBC1B9B0AF}" destId="{6E879614-5DB7-45CD-854F-4DDBB051B373}" srcOrd="0" destOrd="0" presId="urn:microsoft.com/office/officeart/2005/8/layout/process5"/>
    <dgm:cxn modelId="{06C590F8-357C-42AC-B885-47ED702951D2}" type="presParOf" srcId="{5597B2E0-30DB-42C0-B423-7DE80B4017C8}" destId="{7C595C1B-A2A4-4902-A878-8B99F2D53D45}" srcOrd="4" destOrd="0" presId="urn:microsoft.com/office/officeart/2005/8/layout/process5"/>
    <dgm:cxn modelId="{824D819A-8FF4-4CA9-A7F0-A3EE8CFCA8BB}" type="presParOf" srcId="{5597B2E0-30DB-42C0-B423-7DE80B4017C8}" destId="{7279F8CD-9057-4C2F-87A6-2257E9259035}" srcOrd="5" destOrd="0" presId="urn:microsoft.com/office/officeart/2005/8/layout/process5"/>
    <dgm:cxn modelId="{FC138170-85CE-41FD-9C8E-C816BD384AEB}" type="presParOf" srcId="{7279F8CD-9057-4C2F-87A6-2257E9259035}" destId="{24990CA6-0B89-40F2-912C-F5DA8C7015C5}" srcOrd="0" destOrd="0" presId="urn:microsoft.com/office/officeart/2005/8/layout/process5"/>
    <dgm:cxn modelId="{E34CB455-081C-4351-AB0B-F5F761AB2AD2}" type="presParOf" srcId="{5597B2E0-30DB-42C0-B423-7DE80B4017C8}" destId="{37E1D2D1-423B-4375-B798-14E6382FB62F}" srcOrd="6" destOrd="0" presId="urn:microsoft.com/office/officeart/2005/8/layout/process5"/>
    <dgm:cxn modelId="{1CC003FA-02C7-471C-ACE3-24D451083BAD}" type="presParOf" srcId="{5597B2E0-30DB-42C0-B423-7DE80B4017C8}" destId="{05541303-FF8D-4546-8312-52EDD47667E5}" srcOrd="7" destOrd="0" presId="urn:microsoft.com/office/officeart/2005/8/layout/process5"/>
    <dgm:cxn modelId="{DD7419BA-86EC-4950-84DB-57A5ECE0A968}" type="presParOf" srcId="{05541303-FF8D-4546-8312-52EDD47667E5}" destId="{DD22157D-B8FC-4808-86A5-D2D40D2D096A}" srcOrd="0" destOrd="0" presId="urn:microsoft.com/office/officeart/2005/8/layout/process5"/>
    <dgm:cxn modelId="{F2537786-ED7E-45AB-8B98-50151FE69A81}" type="presParOf" srcId="{5597B2E0-30DB-42C0-B423-7DE80B4017C8}" destId="{787C18AB-6235-467D-AECD-C129D81DFB66}"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B42981-3900-4A34-8A6A-7764D5FF1201}"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US"/>
        </a:p>
      </dgm:t>
    </dgm:pt>
    <dgm:pt modelId="{13E64B22-2269-4A43-9E48-31E1FF22EDB8}">
      <dgm:prSet/>
      <dgm:spPr/>
      <dgm:t>
        <a:bodyPr/>
        <a:lstStyle/>
        <a:p>
          <a:pPr>
            <a:lnSpc>
              <a:spcPct val="90000"/>
            </a:lnSpc>
          </a:pPr>
          <a:r>
            <a:rPr lang="en-US" sz="3600" b="1" dirty="0"/>
            <a:t>A 4-Bit USR consist of  !!!!!!</a:t>
          </a:r>
          <a:endParaRPr lang="en-US" sz="3600" dirty="0"/>
        </a:p>
      </dgm:t>
    </dgm:pt>
    <dgm:pt modelId="{C5813369-0E37-4B6C-8FF1-BEC8942F577B}" type="parTrans" cxnId="{CA24DFC6-B8A3-422A-BECD-5C2438B1F9EB}">
      <dgm:prSet/>
      <dgm:spPr/>
      <dgm:t>
        <a:bodyPr/>
        <a:lstStyle/>
        <a:p>
          <a:endParaRPr lang="en-US"/>
        </a:p>
      </dgm:t>
    </dgm:pt>
    <dgm:pt modelId="{A094FB35-01D5-4A5E-B7E2-D1B03B77D42B}" type="sibTrans" cxnId="{CA24DFC6-B8A3-422A-BECD-5C2438B1F9EB}">
      <dgm:prSet/>
      <dgm:spPr/>
      <dgm:t>
        <a:bodyPr/>
        <a:lstStyle/>
        <a:p>
          <a:endParaRPr lang="en-US"/>
        </a:p>
      </dgm:t>
    </dgm:pt>
    <dgm:pt modelId="{BF46FE92-2E37-49B8-94BA-C1F74D82AAAA}">
      <dgm:prSet custT="1"/>
      <dgm:spPr/>
      <dgm:t>
        <a:bodyPr/>
        <a:lstStyle/>
        <a:p>
          <a:pPr>
            <a:lnSpc>
              <a:spcPct val="150000"/>
            </a:lnSpc>
          </a:pPr>
          <a:r>
            <a:rPr lang="en-US" sz="2000" dirty="0"/>
            <a:t>S0 and S1 are the selected pins that are used to select the mode of operation of this register. It may be shift left operation or shift right operation or parallel mode.</a:t>
          </a:r>
        </a:p>
      </dgm:t>
    </dgm:pt>
    <dgm:pt modelId="{D79DD51A-5E07-46CA-AE27-67B273F2E9A1}" type="parTrans" cxnId="{B532A940-0AF2-427D-8C1C-4BCDCF335604}">
      <dgm:prSet/>
      <dgm:spPr/>
      <dgm:t>
        <a:bodyPr/>
        <a:lstStyle/>
        <a:p>
          <a:endParaRPr lang="en-US"/>
        </a:p>
      </dgm:t>
    </dgm:pt>
    <dgm:pt modelId="{106AD6CC-C3CB-4115-B32E-30034516EB5F}" type="sibTrans" cxnId="{B532A940-0AF2-427D-8C1C-4BCDCF335604}">
      <dgm:prSet/>
      <dgm:spPr/>
      <dgm:t>
        <a:bodyPr/>
        <a:lstStyle/>
        <a:p>
          <a:endParaRPr lang="en-US"/>
        </a:p>
      </dgm:t>
    </dgm:pt>
    <dgm:pt modelId="{9196BDDB-2E0C-4928-8FB6-D538456E0C5B}">
      <dgm:prSet custT="1"/>
      <dgm:spPr/>
      <dgm:t>
        <a:bodyPr/>
        <a:lstStyle/>
        <a:p>
          <a:pPr>
            <a:lnSpc>
              <a:spcPct val="150000"/>
            </a:lnSpc>
          </a:pPr>
          <a:r>
            <a:rPr lang="en-US" sz="2000" dirty="0"/>
            <a:t>Pin-0 of first 4x1 Mux is fed to the output pin of the first flip flop. </a:t>
          </a:r>
        </a:p>
      </dgm:t>
    </dgm:pt>
    <dgm:pt modelId="{06334A5B-60D2-4DFF-8461-126574060206}" type="parTrans" cxnId="{B2E53CC1-D6FC-4DCD-B6DB-6C5FF464183B}">
      <dgm:prSet/>
      <dgm:spPr/>
      <dgm:t>
        <a:bodyPr/>
        <a:lstStyle/>
        <a:p>
          <a:endParaRPr lang="en-US"/>
        </a:p>
      </dgm:t>
    </dgm:pt>
    <dgm:pt modelId="{6F273CE0-BA18-4CE1-B6B5-E0C0E76B657D}" type="sibTrans" cxnId="{B2E53CC1-D6FC-4DCD-B6DB-6C5FF464183B}">
      <dgm:prSet/>
      <dgm:spPr/>
      <dgm:t>
        <a:bodyPr/>
        <a:lstStyle/>
        <a:p>
          <a:endParaRPr lang="en-US"/>
        </a:p>
      </dgm:t>
    </dgm:pt>
    <dgm:pt modelId="{4231BE8E-516F-4323-BFE5-950CBF8A8BD7}">
      <dgm:prSet custT="1"/>
      <dgm:spPr/>
      <dgm:t>
        <a:bodyPr/>
        <a:lstStyle/>
        <a:p>
          <a:pPr>
            <a:lnSpc>
              <a:spcPct val="150000"/>
            </a:lnSpc>
          </a:pPr>
          <a:r>
            <a:rPr lang="en-US" sz="2000" dirty="0"/>
            <a:t>Pin-1 of first 4x1 Mux is connected to serial input for shift right . In this mode , The register shifts the data towards the right .</a:t>
          </a:r>
        </a:p>
      </dgm:t>
    </dgm:pt>
    <dgm:pt modelId="{3214639E-F338-43E5-9FE4-003C3AD3AA44}" type="parTrans" cxnId="{301C31BA-95E9-40E9-8D96-7B7DC83D1E9A}">
      <dgm:prSet/>
      <dgm:spPr/>
      <dgm:t>
        <a:bodyPr/>
        <a:lstStyle/>
        <a:p>
          <a:endParaRPr lang="en-US"/>
        </a:p>
      </dgm:t>
    </dgm:pt>
    <dgm:pt modelId="{8FD86F99-5A1D-484A-BDAE-BFFB41BA9124}" type="sibTrans" cxnId="{301C31BA-95E9-40E9-8D96-7B7DC83D1E9A}">
      <dgm:prSet/>
      <dgm:spPr/>
      <dgm:t>
        <a:bodyPr/>
        <a:lstStyle/>
        <a:p>
          <a:endParaRPr lang="en-US"/>
        </a:p>
      </dgm:t>
    </dgm:pt>
    <dgm:pt modelId="{F5898694-D814-4A9C-A13F-DE367D2EBB5B}">
      <dgm:prSet custT="1"/>
      <dgm:spPr/>
      <dgm:t>
        <a:bodyPr/>
        <a:lstStyle/>
        <a:p>
          <a:pPr>
            <a:lnSpc>
              <a:spcPct val="150000"/>
            </a:lnSpc>
          </a:pPr>
          <a:r>
            <a:rPr lang="en-US" sz="2000" dirty="0"/>
            <a:t>Similarly , pin-2 of 4x1 Mux is connected to the serial input for shift-left .In this mode , the universal shift register shifts the data towards the left.</a:t>
          </a:r>
        </a:p>
      </dgm:t>
    </dgm:pt>
    <dgm:pt modelId="{ADDF5FDC-9053-494E-933A-5D14E05F4075}" type="parTrans" cxnId="{8FF6DD73-615B-465A-A05B-85027A2F92A4}">
      <dgm:prSet/>
      <dgm:spPr/>
      <dgm:t>
        <a:bodyPr/>
        <a:lstStyle/>
        <a:p>
          <a:endParaRPr lang="en-US"/>
        </a:p>
      </dgm:t>
    </dgm:pt>
    <dgm:pt modelId="{B4BC814B-FC39-4C63-AC1A-6DA394E28791}" type="sibTrans" cxnId="{8FF6DD73-615B-465A-A05B-85027A2F92A4}">
      <dgm:prSet/>
      <dgm:spPr/>
      <dgm:t>
        <a:bodyPr/>
        <a:lstStyle/>
        <a:p>
          <a:endParaRPr lang="en-US"/>
        </a:p>
      </dgm:t>
    </dgm:pt>
    <dgm:pt modelId="{6D18AD88-37A0-4A72-B460-029F58546C76}">
      <dgm:prSet custT="1"/>
      <dgm:spPr/>
      <dgm:t>
        <a:bodyPr/>
        <a:lstStyle/>
        <a:p>
          <a:pPr>
            <a:lnSpc>
              <a:spcPct val="150000"/>
            </a:lnSpc>
          </a:pPr>
          <a:r>
            <a:rPr lang="en-US" sz="2000" dirty="0"/>
            <a:t>10 is the parallel input data given to pin-3 of the first 4x1 mux to provide parallel mode operation and stores the data in register.</a:t>
          </a:r>
        </a:p>
      </dgm:t>
    </dgm:pt>
    <dgm:pt modelId="{E8FC285E-187E-41AD-8292-AB9A0E99E6C7}" type="parTrans" cxnId="{AE536103-A23D-4A3C-BFE5-C94B2D963580}">
      <dgm:prSet/>
      <dgm:spPr/>
      <dgm:t>
        <a:bodyPr/>
        <a:lstStyle/>
        <a:p>
          <a:endParaRPr lang="en-US"/>
        </a:p>
      </dgm:t>
    </dgm:pt>
    <dgm:pt modelId="{5354096B-4784-4F94-8C7A-411C3DEF4BF3}" type="sibTrans" cxnId="{AE536103-A23D-4A3C-BFE5-C94B2D963580}">
      <dgm:prSet/>
      <dgm:spPr/>
      <dgm:t>
        <a:bodyPr/>
        <a:lstStyle/>
        <a:p>
          <a:endParaRPr lang="en-US"/>
        </a:p>
      </dgm:t>
    </dgm:pt>
    <dgm:pt modelId="{51091E07-2464-4103-8E48-DA78B1A8DA6E}">
      <dgm:prSet custT="1"/>
      <dgm:spPr/>
      <dgm:t>
        <a:bodyPr/>
        <a:lstStyle/>
        <a:p>
          <a:pPr>
            <a:lnSpc>
              <a:spcPct val="150000"/>
            </a:lnSpc>
          </a:pPr>
          <a:r>
            <a:rPr lang="en-IN" sz="2000" dirty="0"/>
            <a:t>Similarly, remaining individual parallel input data bits are given to the pin-3 of related 4×1 MUX to provide parallel loading .</a:t>
          </a:r>
          <a:endParaRPr lang="en-US" sz="2000" dirty="0"/>
        </a:p>
      </dgm:t>
    </dgm:pt>
    <dgm:pt modelId="{0242DF28-5ED9-4C0C-8D95-E4C945AED940}" type="parTrans" cxnId="{9BEC40EA-D50C-4406-8567-F18613D3CCDB}">
      <dgm:prSet/>
      <dgm:spPr/>
      <dgm:t>
        <a:bodyPr/>
        <a:lstStyle/>
        <a:p>
          <a:endParaRPr lang="en-US"/>
        </a:p>
      </dgm:t>
    </dgm:pt>
    <dgm:pt modelId="{C3B81B9D-D34B-4C2E-B494-DC7291FCECB6}" type="sibTrans" cxnId="{9BEC40EA-D50C-4406-8567-F18613D3CCDB}">
      <dgm:prSet/>
      <dgm:spPr/>
      <dgm:t>
        <a:bodyPr/>
        <a:lstStyle/>
        <a:p>
          <a:endParaRPr lang="en-US"/>
        </a:p>
      </dgm:t>
    </dgm:pt>
    <dgm:pt modelId="{FC236B53-C552-47BE-A71A-737C9C963976}" type="pres">
      <dgm:prSet presAssocID="{3EB42981-3900-4A34-8A6A-7764D5FF1201}" presName="Name0" presStyleCnt="0">
        <dgm:presLayoutVars>
          <dgm:dir/>
          <dgm:resizeHandles val="exact"/>
        </dgm:presLayoutVars>
      </dgm:prSet>
      <dgm:spPr/>
    </dgm:pt>
    <dgm:pt modelId="{7CDB2E78-6A40-4849-BDF9-691FD8D4E904}" type="pres">
      <dgm:prSet presAssocID="{13E64B22-2269-4A43-9E48-31E1FF22EDB8}" presName="node" presStyleLbl="node1" presStyleIdx="0" presStyleCnt="1">
        <dgm:presLayoutVars>
          <dgm:bulletEnabled val="1"/>
        </dgm:presLayoutVars>
      </dgm:prSet>
      <dgm:spPr/>
    </dgm:pt>
  </dgm:ptLst>
  <dgm:cxnLst>
    <dgm:cxn modelId="{AE536103-A23D-4A3C-BFE5-C94B2D963580}" srcId="{13E64B22-2269-4A43-9E48-31E1FF22EDB8}" destId="{6D18AD88-37A0-4A72-B460-029F58546C76}" srcOrd="4" destOrd="0" parTransId="{E8FC285E-187E-41AD-8292-AB9A0E99E6C7}" sibTransId="{5354096B-4784-4F94-8C7A-411C3DEF4BF3}"/>
    <dgm:cxn modelId="{9ED9720E-87E2-4271-9B8E-1D4FB1D40F1D}" type="presOf" srcId="{9196BDDB-2E0C-4928-8FB6-D538456E0C5B}" destId="{7CDB2E78-6A40-4849-BDF9-691FD8D4E904}" srcOrd="0" destOrd="2" presId="urn:microsoft.com/office/officeart/2005/8/layout/process1"/>
    <dgm:cxn modelId="{417E2C1C-22C2-4807-86BD-4F20BFFDE2CA}" type="presOf" srcId="{6D18AD88-37A0-4A72-B460-029F58546C76}" destId="{7CDB2E78-6A40-4849-BDF9-691FD8D4E904}" srcOrd="0" destOrd="5" presId="urn:microsoft.com/office/officeart/2005/8/layout/process1"/>
    <dgm:cxn modelId="{B532A940-0AF2-427D-8C1C-4BCDCF335604}" srcId="{13E64B22-2269-4A43-9E48-31E1FF22EDB8}" destId="{BF46FE92-2E37-49B8-94BA-C1F74D82AAAA}" srcOrd="0" destOrd="0" parTransId="{D79DD51A-5E07-46CA-AE27-67B273F2E9A1}" sibTransId="{106AD6CC-C3CB-4115-B32E-30034516EB5F}"/>
    <dgm:cxn modelId="{15A56D62-D524-4947-A0B7-CD9BF03EBDC2}" type="presOf" srcId="{4231BE8E-516F-4323-BFE5-950CBF8A8BD7}" destId="{7CDB2E78-6A40-4849-BDF9-691FD8D4E904}" srcOrd="0" destOrd="3" presId="urn:microsoft.com/office/officeart/2005/8/layout/process1"/>
    <dgm:cxn modelId="{12D1FC62-DA01-46E2-B72A-005CFCA19337}" type="presOf" srcId="{3EB42981-3900-4A34-8A6A-7764D5FF1201}" destId="{FC236B53-C552-47BE-A71A-737C9C963976}" srcOrd="0" destOrd="0" presId="urn:microsoft.com/office/officeart/2005/8/layout/process1"/>
    <dgm:cxn modelId="{8FF6DD73-615B-465A-A05B-85027A2F92A4}" srcId="{13E64B22-2269-4A43-9E48-31E1FF22EDB8}" destId="{F5898694-D814-4A9C-A13F-DE367D2EBB5B}" srcOrd="3" destOrd="0" parTransId="{ADDF5FDC-9053-494E-933A-5D14E05F4075}" sibTransId="{B4BC814B-FC39-4C63-AC1A-6DA394E28791}"/>
    <dgm:cxn modelId="{AED1FA73-11CB-479C-A897-43EBF97A66C9}" type="presOf" srcId="{13E64B22-2269-4A43-9E48-31E1FF22EDB8}" destId="{7CDB2E78-6A40-4849-BDF9-691FD8D4E904}" srcOrd="0" destOrd="0" presId="urn:microsoft.com/office/officeart/2005/8/layout/process1"/>
    <dgm:cxn modelId="{8FEC2DAD-4F1F-43A3-B884-FFDD3DB801A2}" type="presOf" srcId="{BF46FE92-2E37-49B8-94BA-C1F74D82AAAA}" destId="{7CDB2E78-6A40-4849-BDF9-691FD8D4E904}" srcOrd="0" destOrd="1" presId="urn:microsoft.com/office/officeart/2005/8/layout/process1"/>
    <dgm:cxn modelId="{301C31BA-95E9-40E9-8D96-7B7DC83D1E9A}" srcId="{13E64B22-2269-4A43-9E48-31E1FF22EDB8}" destId="{4231BE8E-516F-4323-BFE5-950CBF8A8BD7}" srcOrd="2" destOrd="0" parTransId="{3214639E-F338-43E5-9FE4-003C3AD3AA44}" sibTransId="{8FD86F99-5A1D-484A-BDAE-BFFB41BA9124}"/>
    <dgm:cxn modelId="{D760E5BF-9A62-420B-8E4E-0B74217102ED}" type="presOf" srcId="{F5898694-D814-4A9C-A13F-DE367D2EBB5B}" destId="{7CDB2E78-6A40-4849-BDF9-691FD8D4E904}" srcOrd="0" destOrd="4" presId="urn:microsoft.com/office/officeart/2005/8/layout/process1"/>
    <dgm:cxn modelId="{B2E53CC1-D6FC-4DCD-B6DB-6C5FF464183B}" srcId="{13E64B22-2269-4A43-9E48-31E1FF22EDB8}" destId="{9196BDDB-2E0C-4928-8FB6-D538456E0C5B}" srcOrd="1" destOrd="0" parTransId="{06334A5B-60D2-4DFF-8461-126574060206}" sibTransId="{6F273CE0-BA18-4CE1-B6B5-E0C0E76B657D}"/>
    <dgm:cxn modelId="{CA24DFC6-B8A3-422A-BECD-5C2438B1F9EB}" srcId="{3EB42981-3900-4A34-8A6A-7764D5FF1201}" destId="{13E64B22-2269-4A43-9E48-31E1FF22EDB8}" srcOrd="0" destOrd="0" parTransId="{C5813369-0E37-4B6C-8FF1-BEC8942F577B}" sibTransId="{A094FB35-01D5-4A5E-B7E2-D1B03B77D42B}"/>
    <dgm:cxn modelId="{9BEC40EA-D50C-4406-8567-F18613D3CCDB}" srcId="{13E64B22-2269-4A43-9E48-31E1FF22EDB8}" destId="{51091E07-2464-4103-8E48-DA78B1A8DA6E}" srcOrd="5" destOrd="0" parTransId="{0242DF28-5ED9-4C0C-8D95-E4C945AED940}" sibTransId="{C3B81B9D-D34B-4C2E-B494-DC7291FCECB6}"/>
    <dgm:cxn modelId="{FF58B5EE-8D59-4C86-BC5A-00481F1A877A}" type="presOf" srcId="{51091E07-2464-4103-8E48-DA78B1A8DA6E}" destId="{7CDB2E78-6A40-4849-BDF9-691FD8D4E904}" srcOrd="0" destOrd="6" presId="urn:microsoft.com/office/officeart/2005/8/layout/process1"/>
    <dgm:cxn modelId="{3827E425-D96A-41A0-9BB7-D608F9A16DDE}" type="presParOf" srcId="{FC236B53-C552-47BE-A71A-737C9C963976}" destId="{7CDB2E78-6A40-4849-BDF9-691FD8D4E904}"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B3359F-6183-47ED-9D06-79A6D3BC614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638D073-ECE1-449F-826E-93CF0FC95E06}">
      <dgm:prSet/>
      <dgm:spPr/>
      <dgm:t>
        <a:bodyPr/>
        <a:lstStyle/>
        <a:p>
          <a:r>
            <a:rPr lang="en-IN"/>
            <a:t>Q0, Q1, Q2, and Q3 are the  outputs of Data Flip-flops, which are associated with the 4×1 MUX. </a:t>
          </a:r>
          <a:endParaRPr lang="en-US"/>
        </a:p>
      </dgm:t>
    </dgm:pt>
    <dgm:pt modelId="{B8542763-07A5-4A15-8702-97FF1EF8B374}" type="parTrans" cxnId="{2AAF3C31-965D-45ED-9AB1-8D2717538728}">
      <dgm:prSet/>
      <dgm:spPr/>
      <dgm:t>
        <a:bodyPr/>
        <a:lstStyle/>
        <a:p>
          <a:endParaRPr lang="en-US"/>
        </a:p>
      </dgm:t>
    </dgm:pt>
    <dgm:pt modelId="{267D37C0-09DF-4361-AA72-9612200DCB4A}" type="sibTrans" cxnId="{2AAF3C31-965D-45ED-9AB1-8D2717538728}">
      <dgm:prSet/>
      <dgm:spPr/>
      <dgm:t>
        <a:bodyPr/>
        <a:lstStyle/>
        <a:p>
          <a:endParaRPr lang="en-US"/>
        </a:p>
      </dgm:t>
    </dgm:pt>
    <dgm:pt modelId="{01C56FD7-6EF0-4229-8D4C-5731B25958A8}">
      <dgm:prSet/>
      <dgm:spPr/>
      <dgm:t>
        <a:bodyPr/>
        <a:lstStyle/>
        <a:p>
          <a:r>
            <a:rPr lang="en-IN"/>
            <a:t>In parallel data transfer, all the parallel inputs and outputs lines are associated with the parallel load. </a:t>
          </a:r>
          <a:endParaRPr lang="en-US"/>
        </a:p>
      </dgm:t>
    </dgm:pt>
    <dgm:pt modelId="{22335763-2B7E-4170-8551-BDE21529C19C}" type="parTrans" cxnId="{B01DDC99-2DA0-4689-AD74-DB687B3F4D15}">
      <dgm:prSet/>
      <dgm:spPr/>
      <dgm:t>
        <a:bodyPr/>
        <a:lstStyle/>
        <a:p>
          <a:endParaRPr lang="en-US"/>
        </a:p>
      </dgm:t>
    </dgm:pt>
    <dgm:pt modelId="{58C280ED-7F9E-4675-94C2-AC095B52549D}" type="sibTrans" cxnId="{B01DDC99-2DA0-4689-AD74-DB687B3F4D15}">
      <dgm:prSet/>
      <dgm:spPr/>
      <dgm:t>
        <a:bodyPr/>
        <a:lstStyle/>
        <a:p>
          <a:endParaRPr lang="en-US"/>
        </a:p>
      </dgm:t>
    </dgm:pt>
    <dgm:pt modelId="{99C8E1BA-8346-4089-8374-8DC597D5829C}">
      <dgm:prSet/>
      <dgm:spPr/>
      <dgm:t>
        <a:bodyPr/>
        <a:lstStyle/>
        <a:p>
          <a:r>
            <a:rPr lang="en-IN"/>
            <a:t>Clear pin clears the register and set to 0. </a:t>
          </a:r>
          <a:endParaRPr lang="en-US"/>
        </a:p>
      </dgm:t>
    </dgm:pt>
    <dgm:pt modelId="{D1B4F3E7-73DC-4A21-990F-EAC81540243E}" type="parTrans" cxnId="{4A27896D-1EAD-4A26-B205-180E55E72DA7}">
      <dgm:prSet/>
      <dgm:spPr/>
      <dgm:t>
        <a:bodyPr/>
        <a:lstStyle/>
        <a:p>
          <a:endParaRPr lang="en-US"/>
        </a:p>
      </dgm:t>
    </dgm:pt>
    <dgm:pt modelId="{47D40728-77AB-4093-AE50-8EB218D06B48}" type="sibTrans" cxnId="{4A27896D-1EAD-4A26-B205-180E55E72DA7}">
      <dgm:prSet/>
      <dgm:spPr/>
      <dgm:t>
        <a:bodyPr/>
        <a:lstStyle/>
        <a:p>
          <a:endParaRPr lang="en-US"/>
        </a:p>
      </dgm:t>
    </dgm:pt>
    <dgm:pt modelId="{C9F62757-C1D2-4D35-9C9E-10E42445C3EC}">
      <dgm:prSet/>
      <dgm:spPr/>
      <dgm:t>
        <a:bodyPr/>
        <a:lstStyle/>
        <a:p>
          <a:r>
            <a:rPr lang="en-IN"/>
            <a:t>CLK pin provides clock pulses to synchronize all the operation.</a:t>
          </a:r>
          <a:endParaRPr lang="en-US"/>
        </a:p>
      </dgm:t>
    </dgm:pt>
    <dgm:pt modelId="{8ACD5EA0-2967-43E6-AF46-DCFD12604FFE}" type="parTrans" cxnId="{12B4A9DB-EFF5-492B-98FE-AC1CC8A636B1}">
      <dgm:prSet/>
      <dgm:spPr/>
      <dgm:t>
        <a:bodyPr/>
        <a:lstStyle/>
        <a:p>
          <a:endParaRPr lang="en-US"/>
        </a:p>
      </dgm:t>
    </dgm:pt>
    <dgm:pt modelId="{890B1150-ABDB-4AE9-9773-71026D2915B8}" type="sibTrans" cxnId="{12B4A9DB-EFF5-492B-98FE-AC1CC8A636B1}">
      <dgm:prSet/>
      <dgm:spPr/>
      <dgm:t>
        <a:bodyPr/>
        <a:lstStyle/>
        <a:p>
          <a:endParaRPr lang="en-US"/>
        </a:p>
      </dgm:t>
    </dgm:pt>
    <dgm:pt modelId="{A8757FDA-BDB1-4438-9944-43A916624F2A}">
      <dgm:prSet/>
      <dgm:spPr/>
      <dgm:t>
        <a:bodyPr/>
        <a:lstStyle/>
        <a:p>
          <a:r>
            <a:rPr lang="en-IN"/>
            <a:t>In the control state, the information or data in the register would not change even though the clock pulse is applied. </a:t>
          </a:r>
          <a:endParaRPr lang="en-US"/>
        </a:p>
      </dgm:t>
    </dgm:pt>
    <dgm:pt modelId="{A70E5250-11C3-46E1-9278-C9A2D62C816A}" type="parTrans" cxnId="{464EAD93-45A7-4774-9041-99E4A2A4391D}">
      <dgm:prSet/>
      <dgm:spPr/>
      <dgm:t>
        <a:bodyPr/>
        <a:lstStyle/>
        <a:p>
          <a:endParaRPr lang="en-US"/>
        </a:p>
      </dgm:t>
    </dgm:pt>
    <dgm:pt modelId="{60760620-CDAB-4CEA-86E6-5A91F6340459}" type="sibTrans" cxnId="{464EAD93-45A7-4774-9041-99E4A2A4391D}">
      <dgm:prSet/>
      <dgm:spPr/>
      <dgm:t>
        <a:bodyPr/>
        <a:lstStyle/>
        <a:p>
          <a:endParaRPr lang="en-US"/>
        </a:p>
      </dgm:t>
    </dgm:pt>
    <dgm:pt modelId="{18D93E84-EB4B-4B0B-A576-8D92D56EABA5}" type="pres">
      <dgm:prSet presAssocID="{54B3359F-6183-47ED-9D06-79A6D3BC6143}" presName="root" presStyleCnt="0">
        <dgm:presLayoutVars>
          <dgm:dir/>
          <dgm:resizeHandles val="exact"/>
        </dgm:presLayoutVars>
      </dgm:prSet>
      <dgm:spPr/>
    </dgm:pt>
    <dgm:pt modelId="{2BE0B3BA-07CD-4F73-8230-A024AB1D4AD8}" type="pres">
      <dgm:prSet presAssocID="{5638D073-ECE1-449F-826E-93CF0FC95E06}" presName="compNode" presStyleCnt="0"/>
      <dgm:spPr/>
    </dgm:pt>
    <dgm:pt modelId="{5FF6240F-C273-4A10-A19C-7315978EAC5B}" type="pres">
      <dgm:prSet presAssocID="{5638D073-ECE1-449F-826E-93CF0FC95E06}" presName="bgRect" presStyleLbl="bgShp" presStyleIdx="0" presStyleCnt="5"/>
      <dgm:spPr/>
    </dgm:pt>
    <dgm:pt modelId="{D0BA91F6-C2AF-4DA0-B37D-1EA911878253}" type="pres">
      <dgm:prSet presAssocID="{5638D073-ECE1-449F-826E-93CF0FC95E0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ubber duck"/>
        </a:ext>
      </dgm:extLst>
    </dgm:pt>
    <dgm:pt modelId="{48E794EE-FE31-42BB-A8E2-B8B300968CAA}" type="pres">
      <dgm:prSet presAssocID="{5638D073-ECE1-449F-826E-93CF0FC95E06}" presName="spaceRect" presStyleCnt="0"/>
      <dgm:spPr/>
    </dgm:pt>
    <dgm:pt modelId="{1258C3D5-1FBE-4C10-A106-BC2E160DA38F}" type="pres">
      <dgm:prSet presAssocID="{5638D073-ECE1-449F-826E-93CF0FC95E06}" presName="parTx" presStyleLbl="revTx" presStyleIdx="0" presStyleCnt="5">
        <dgm:presLayoutVars>
          <dgm:chMax val="0"/>
          <dgm:chPref val="0"/>
        </dgm:presLayoutVars>
      </dgm:prSet>
      <dgm:spPr/>
    </dgm:pt>
    <dgm:pt modelId="{780EDBD5-01F8-44C0-9821-F61CDFD2B952}" type="pres">
      <dgm:prSet presAssocID="{267D37C0-09DF-4361-AA72-9612200DCB4A}" presName="sibTrans" presStyleCnt="0"/>
      <dgm:spPr/>
    </dgm:pt>
    <dgm:pt modelId="{5E67FE1E-D4ED-4932-ADDF-7A8968CA7999}" type="pres">
      <dgm:prSet presAssocID="{01C56FD7-6EF0-4229-8D4C-5731B25958A8}" presName="compNode" presStyleCnt="0"/>
      <dgm:spPr/>
    </dgm:pt>
    <dgm:pt modelId="{2DC77EB1-310C-4A98-A54E-E1BB8968FB7E}" type="pres">
      <dgm:prSet presAssocID="{01C56FD7-6EF0-4229-8D4C-5731B25958A8}" presName="bgRect" presStyleLbl="bgShp" presStyleIdx="1" presStyleCnt="5"/>
      <dgm:spPr/>
    </dgm:pt>
    <dgm:pt modelId="{B0F9D28F-140B-4165-9583-D0736002442F}" type="pres">
      <dgm:prSet presAssocID="{01C56FD7-6EF0-4229-8D4C-5731B25958A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twork Diagram"/>
        </a:ext>
      </dgm:extLst>
    </dgm:pt>
    <dgm:pt modelId="{F1EF0DC0-DDE7-4A1D-8135-14EADA37CE3C}" type="pres">
      <dgm:prSet presAssocID="{01C56FD7-6EF0-4229-8D4C-5731B25958A8}" presName="spaceRect" presStyleCnt="0"/>
      <dgm:spPr/>
    </dgm:pt>
    <dgm:pt modelId="{3AF85D01-367A-488A-99AF-A69ACB7EBD59}" type="pres">
      <dgm:prSet presAssocID="{01C56FD7-6EF0-4229-8D4C-5731B25958A8}" presName="parTx" presStyleLbl="revTx" presStyleIdx="1" presStyleCnt="5">
        <dgm:presLayoutVars>
          <dgm:chMax val="0"/>
          <dgm:chPref val="0"/>
        </dgm:presLayoutVars>
      </dgm:prSet>
      <dgm:spPr/>
    </dgm:pt>
    <dgm:pt modelId="{56E912CF-70EE-44CD-8869-1C33A7E7F73B}" type="pres">
      <dgm:prSet presAssocID="{58C280ED-7F9E-4675-94C2-AC095B52549D}" presName="sibTrans" presStyleCnt="0"/>
      <dgm:spPr/>
    </dgm:pt>
    <dgm:pt modelId="{D47664AC-ED29-4E2C-AF66-303ECC49730F}" type="pres">
      <dgm:prSet presAssocID="{99C8E1BA-8346-4089-8374-8DC597D5829C}" presName="compNode" presStyleCnt="0"/>
      <dgm:spPr/>
    </dgm:pt>
    <dgm:pt modelId="{67982358-5453-4723-9B46-62FADFC34115}" type="pres">
      <dgm:prSet presAssocID="{99C8E1BA-8346-4089-8374-8DC597D5829C}" presName="bgRect" presStyleLbl="bgShp" presStyleIdx="2" presStyleCnt="5"/>
      <dgm:spPr/>
    </dgm:pt>
    <dgm:pt modelId="{7E3E9137-D18A-491E-BB27-3563E6C6FE9C}" type="pres">
      <dgm:prSet presAssocID="{99C8E1BA-8346-4089-8374-8DC597D5829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ker"/>
        </a:ext>
      </dgm:extLst>
    </dgm:pt>
    <dgm:pt modelId="{58364BE1-770C-4BDE-9DDA-6431531D6A17}" type="pres">
      <dgm:prSet presAssocID="{99C8E1BA-8346-4089-8374-8DC597D5829C}" presName="spaceRect" presStyleCnt="0"/>
      <dgm:spPr/>
    </dgm:pt>
    <dgm:pt modelId="{FE6B0FDD-EEA9-4FE5-8FD4-CA65D92590EE}" type="pres">
      <dgm:prSet presAssocID="{99C8E1BA-8346-4089-8374-8DC597D5829C}" presName="parTx" presStyleLbl="revTx" presStyleIdx="2" presStyleCnt="5">
        <dgm:presLayoutVars>
          <dgm:chMax val="0"/>
          <dgm:chPref val="0"/>
        </dgm:presLayoutVars>
      </dgm:prSet>
      <dgm:spPr/>
    </dgm:pt>
    <dgm:pt modelId="{585E47D6-6FFE-406E-9B37-3FAD23DDC5C3}" type="pres">
      <dgm:prSet presAssocID="{47D40728-77AB-4093-AE50-8EB218D06B48}" presName="sibTrans" presStyleCnt="0"/>
      <dgm:spPr/>
    </dgm:pt>
    <dgm:pt modelId="{99C68263-A834-4723-AE94-3C125792992C}" type="pres">
      <dgm:prSet presAssocID="{C9F62757-C1D2-4D35-9C9E-10E42445C3EC}" presName="compNode" presStyleCnt="0"/>
      <dgm:spPr/>
    </dgm:pt>
    <dgm:pt modelId="{8A05EA1A-4F4D-46D1-BE80-76AA7E958F98}" type="pres">
      <dgm:prSet presAssocID="{C9F62757-C1D2-4D35-9C9E-10E42445C3EC}" presName="bgRect" presStyleLbl="bgShp" presStyleIdx="3" presStyleCnt="5"/>
      <dgm:spPr/>
    </dgm:pt>
    <dgm:pt modelId="{D6A6654E-BE11-455E-A64C-36FF35067330}" type="pres">
      <dgm:prSet presAssocID="{C9F62757-C1D2-4D35-9C9E-10E42445C3E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opwatch"/>
        </a:ext>
      </dgm:extLst>
    </dgm:pt>
    <dgm:pt modelId="{A228CA46-0106-478B-BAE7-8FE9CECBF749}" type="pres">
      <dgm:prSet presAssocID="{C9F62757-C1D2-4D35-9C9E-10E42445C3EC}" presName="spaceRect" presStyleCnt="0"/>
      <dgm:spPr/>
    </dgm:pt>
    <dgm:pt modelId="{9E13E16E-7B2D-4427-A316-A9E5809FFD12}" type="pres">
      <dgm:prSet presAssocID="{C9F62757-C1D2-4D35-9C9E-10E42445C3EC}" presName="parTx" presStyleLbl="revTx" presStyleIdx="3" presStyleCnt="5">
        <dgm:presLayoutVars>
          <dgm:chMax val="0"/>
          <dgm:chPref val="0"/>
        </dgm:presLayoutVars>
      </dgm:prSet>
      <dgm:spPr/>
    </dgm:pt>
    <dgm:pt modelId="{452A3B19-B54E-470A-AE92-C1A9C7365AC8}" type="pres">
      <dgm:prSet presAssocID="{890B1150-ABDB-4AE9-9773-71026D2915B8}" presName="sibTrans" presStyleCnt="0"/>
      <dgm:spPr/>
    </dgm:pt>
    <dgm:pt modelId="{5645A48D-DA92-4E04-BAA4-ACE40F566124}" type="pres">
      <dgm:prSet presAssocID="{A8757FDA-BDB1-4438-9944-43A916624F2A}" presName="compNode" presStyleCnt="0"/>
      <dgm:spPr/>
    </dgm:pt>
    <dgm:pt modelId="{6AB390A1-0EFF-470C-9556-E08BA1EB284E}" type="pres">
      <dgm:prSet presAssocID="{A8757FDA-BDB1-4438-9944-43A916624F2A}" presName="bgRect" presStyleLbl="bgShp" presStyleIdx="4" presStyleCnt="5"/>
      <dgm:spPr/>
    </dgm:pt>
    <dgm:pt modelId="{7C1D7B53-7690-45BA-A6A2-9B88F7183DBE}" type="pres">
      <dgm:prSet presAssocID="{A8757FDA-BDB1-4438-9944-43A916624F2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ocessor"/>
        </a:ext>
      </dgm:extLst>
    </dgm:pt>
    <dgm:pt modelId="{EDB5F088-05A6-41E1-BB9F-37DCDFA3507A}" type="pres">
      <dgm:prSet presAssocID="{A8757FDA-BDB1-4438-9944-43A916624F2A}" presName="spaceRect" presStyleCnt="0"/>
      <dgm:spPr/>
    </dgm:pt>
    <dgm:pt modelId="{30BC4912-8A02-4094-8517-7EBA59726354}" type="pres">
      <dgm:prSet presAssocID="{A8757FDA-BDB1-4438-9944-43A916624F2A}" presName="parTx" presStyleLbl="revTx" presStyleIdx="4" presStyleCnt="5">
        <dgm:presLayoutVars>
          <dgm:chMax val="0"/>
          <dgm:chPref val="0"/>
        </dgm:presLayoutVars>
      </dgm:prSet>
      <dgm:spPr/>
    </dgm:pt>
  </dgm:ptLst>
  <dgm:cxnLst>
    <dgm:cxn modelId="{B62E832A-7790-4966-9033-74D6014BFB48}" type="presOf" srcId="{A8757FDA-BDB1-4438-9944-43A916624F2A}" destId="{30BC4912-8A02-4094-8517-7EBA59726354}" srcOrd="0" destOrd="0" presId="urn:microsoft.com/office/officeart/2018/2/layout/IconVerticalSolidList"/>
    <dgm:cxn modelId="{2AAF3C31-965D-45ED-9AB1-8D2717538728}" srcId="{54B3359F-6183-47ED-9D06-79A6D3BC6143}" destId="{5638D073-ECE1-449F-826E-93CF0FC95E06}" srcOrd="0" destOrd="0" parTransId="{B8542763-07A5-4A15-8702-97FF1EF8B374}" sibTransId="{267D37C0-09DF-4361-AA72-9612200DCB4A}"/>
    <dgm:cxn modelId="{4DAF5A32-F5AD-44B1-B23A-B2C47CD8267E}" type="presOf" srcId="{99C8E1BA-8346-4089-8374-8DC597D5829C}" destId="{FE6B0FDD-EEA9-4FE5-8FD4-CA65D92590EE}" srcOrd="0" destOrd="0" presId="urn:microsoft.com/office/officeart/2018/2/layout/IconVerticalSolidList"/>
    <dgm:cxn modelId="{5C26506A-B144-49AD-BF25-23B3DDAF1208}" type="presOf" srcId="{C9F62757-C1D2-4D35-9C9E-10E42445C3EC}" destId="{9E13E16E-7B2D-4427-A316-A9E5809FFD12}" srcOrd="0" destOrd="0" presId="urn:microsoft.com/office/officeart/2018/2/layout/IconVerticalSolidList"/>
    <dgm:cxn modelId="{4A27896D-1EAD-4A26-B205-180E55E72DA7}" srcId="{54B3359F-6183-47ED-9D06-79A6D3BC6143}" destId="{99C8E1BA-8346-4089-8374-8DC597D5829C}" srcOrd="2" destOrd="0" parTransId="{D1B4F3E7-73DC-4A21-990F-EAC81540243E}" sibTransId="{47D40728-77AB-4093-AE50-8EB218D06B48}"/>
    <dgm:cxn modelId="{464EAD93-45A7-4774-9041-99E4A2A4391D}" srcId="{54B3359F-6183-47ED-9D06-79A6D3BC6143}" destId="{A8757FDA-BDB1-4438-9944-43A916624F2A}" srcOrd="4" destOrd="0" parTransId="{A70E5250-11C3-46E1-9278-C9A2D62C816A}" sibTransId="{60760620-CDAB-4CEA-86E6-5A91F6340459}"/>
    <dgm:cxn modelId="{B01DDC99-2DA0-4689-AD74-DB687B3F4D15}" srcId="{54B3359F-6183-47ED-9D06-79A6D3BC6143}" destId="{01C56FD7-6EF0-4229-8D4C-5731B25958A8}" srcOrd="1" destOrd="0" parTransId="{22335763-2B7E-4170-8551-BDE21529C19C}" sibTransId="{58C280ED-7F9E-4675-94C2-AC095B52549D}"/>
    <dgm:cxn modelId="{F78123B6-E236-4264-BAA8-982DB72D9062}" type="presOf" srcId="{5638D073-ECE1-449F-826E-93CF0FC95E06}" destId="{1258C3D5-1FBE-4C10-A106-BC2E160DA38F}" srcOrd="0" destOrd="0" presId="urn:microsoft.com/office/officeart/2018/2/layout/IconVerticalSolidList"/>
    <dgm:cxn modelId="{A16939D0-331D-4D72-BED3-4A56BFE5803E}" type="presOf" srcId="{01C56FD7-6EF0-4229-8D4C-5731B25958A8}" destId="{3AF85D01-367A-488A-99AF-A69ACB7EBD59}" srcOrd="0" destOrd="0" presId="urn:microsoft.com/office/officeart/2018/2/layout/IconVerticalSolidList"/>
    <dgm:cxn modelId="{CAF37DD5-EB71-4E25-9995-0C8674AF64A8}" type="presOf" srcId="{54B3359F-6183-47ED-9D06-79A6D3BC6143}" destId="{18D93E84-EB4B-4B0B-A576-8D92D56EABA5}" srcOrd="0" destOrd="0" presId="urn:microsoft.com/office/officeart/2018/2/layout/IconVerticalSolidList"/>
    <dgm:cxn modelId="{12B4A9DB-EFF5-492B-98FE-AC1CC8A636B1}" srcId="{54B3359F-6183-47ED-9D06-79A6D3BC6143}" destId="{C9F62757-C1D2-4D35-9C9E-10E42445C3EC}" srcOrd="3" destOrd="0" parTransId="{8ACD5EA0-2967-43E6-AF46-DCFD12604FFE}" sibTransId="{890B1150-ABDB-4AE9-9773-71026D2915B8}"/>
    <dgm:cxn modelId="{8A197BDB-F989-4CE4-9FE8-A62C9CADD5FD}" type="presParOf" srcId="{18D93E84-EB4B-4B0B-A576-8D92D56EABA5}" destId="{2BE0B3BA-07CD-4F73-8230-A024AB1D4AD8}" srcOrd="0" destOrd="0" presId="urn:microsoft.com/office/officeart/2018/2/layout/IconVerticalSolidList"/>
    <dgm:cxn modelId="{F2D3B473-048F-49C5-9E57-220729D3120B}" type="presParOf" srcId="{2BE0B3BA-07CD-4F73-8230-A024AB1D4AD8}" destId="{5FF6240F-C273-4A10-A19C-7315978EAC5B}" srcOrd="0" destOrd="0" presId="urn:microsoft.com/office/officeart/2018/2/layout/IconVerticalSolidList"/>
    <dgm:cxn modelId="{E355598B-82ED-464F-B878-ED0E4B00A12B}" type="presParOf" srcId="{2BE0B3BA-07CD-4F73-8230-A024AB1D4AD8}" destId="{D0BA91F6-C2AF-4DA0-B37D-1EA911878253}" srcOrd="1" destOrd="0" presId="urn:microsoft.com/office/officeart/2018/2/layout/IconVerticalSolidList"/>
    <dgm:cxn modelId="{5C28E1EE-2794-4117-B474-D08693B4D51C}" type="presParOf" srcId="{2BE0B3BA-07CD-4F73-8230-A024AB1D4AD8}" destId="{48E794EE-FE31-42BB-A8E2-B8B300968CAA}" srcOrd="2" destOrd="0" presId="urn:microsoft.com/office/officeart/2018/2/layout/IconVerticalSolidList"/>
    <dgm:cxn modelId="{4E12EC1C-F702-403E-BF40-D44ABD5A0E52}" type="presParOf" srcId="{2BE0B3BA-07CD-4F73-8230-A024AB1D4AD8}" destId="{1258C3D5-1FBE-4C10-A106-BC2E160DA38F}" srcOrd="3" destOrd="0" presId="urn:microsoft.com/office/officeart/2018/2/layout/IconVerticalSolidList"/>
    <dgm:cxn modelId="{6A15951F-A93C-4713-9D2E-3C2E29EE3317}" type="presParOf" srcId="{18D93E84-EB4B-4B0B-A576-8D92D56EABA5}" destId="{780EDBD5-01F8-44C0-9821-F61CDFD2B952}" srcOrd="1" destOrd="0" presId="urn:microsoft.com/office/officeart/2018/2/layout/IconVerticalSolidList"/>
    <dgm:cxn modelId="{73FCDA50-4E0D-4500-93C3-344692488481}" type="presParOf" srcId="{18D93E84-EB4B-4B0B-A576-8D92D56EABA5}" destId="{5E67FE1E-D4ED-4932-ADDF-7A8968CA7999}" srcOrd="2" destOrd="0" presId="urn:microsoft.com/office/officeart/2018/2/layout/IconVerticalSolidList"/>
    <dgm:cxn modelId="{1FD299E3-3BFE-47FD-B29A-E62E511AEB9F}" type="presParOf" srcId="{5E67FE1E-D4ED-4932-ADDF-7A8968CA7999}" destId="{2DC77EB1-310C-4A98-A54E-E1BB8968FB7E}" srcOrd="0" destOrd="0" presId="urn:microsoft.com/office/officeart/2018/2/layout/IconVerticalSolidList"/>
    <dgm:cxn modelId="{E60F3651-1C36-4418-9103-66429C0325EB}" type="presParOf" srcId="{5E67FE1E-D4ED-4932-ADDF-7A8968CA7999}" destId="{B0F9D28F-140B-4165-9583-D0736002442F}" srcOrd="1" destOrd="0" presId="urn:microsoft.com/office/officeart/2018/2/layout/IconVerticalSolidList"/>
    <dgm:cxn modelId="{29B9AC1B-0500-4B99-A471-AC4059CCFC34}" type="presParOf" srcId="{5E67FE1E-D4ED-4932-ADDF-7A8968CA7999}" destId="{F1EF0DC0-DDE7-4A1D-8135-14EADA37CE3C}" srcOrd="2" destOrd="0" presId="urn:microsoft.com/office/officeart/2018/2/layout/IconVerticalSolidList"/>
    <dgm:cxn modelId="{0945923B-8638-4BF2-B70D-08CD47605F02}" type="presParOf" srcId="{5E67FE1E-D4ED-4932-ADDF-7A8968CA7999}" destId="{3AF85D01-367A-488A-99AF-A69ACB7EBD59}" srcOrd="3" destOrd="0" presId="urn:microsoft.com/office/officeart/2018/2/layout/IconVerticalSolidList"/>
    <dgm:cxn modelId="{0ABFEDE7-07A2-4FD4-88FC-C97EF4BA207D}" type="presParOf" srcId="{18D93E84-EB4B-4B0B-A576-8D92D56EABA5}" destId="{56E912CF-70EE-44CD-8869-1C33A7E7F73B}" srcOrd="3" destOrd="0" presId="urn:microsoft.com/office/officeart/2018/2/layout/IconVerticalSolidList"/>
    <dgm:cxn modelId="{BBF8B477-FA4B-4C53-8638-7808B90A1C4A}" type="presParOf" srcId="{18D93E84-EB4B-4B0B-A576-8D92D56EABA5}" destId="{D47664AC-ED29-4E2C-AF66-303ECC49730F}" srcOrd="4" destOrd="0" presId="urn:microsoft.com/office/officeart/2018/2/layout/IconVerticalSolidList"/>
    <dgm:cxn modelId="{A7C92295-D45F-4A00-9446-C034A3759524}" type="presParOf" srcId="{D47664AC-ED29-4E2C-AF66-303ECC49730F}" destId="{67982358-5453-4723-9B46-62FADFC34115}" srcOrd="0" destOrd="0" presId="urn:microsoft.com/office/officeart/2018/2/layout/IconVerticalSolidList"/>
    <dgm:cxn modelId="{4E3BEFDC-EC8F-4D7A-81A3-70A79ADBF93A}" type="presParOf" srcId="{D47664AC-ED29-4E2C-AF66-303ECC49730F}" destId="{7E3E9137-D18A-491E-BB27-3563E6C6FE9C}" srcOrd="1" destOrd="0" presId="urn:microsoft.com/office/officeart/2018/2/layout/IconVerticalSolidList"/>
    <dgm:cxn modelId="{FC68BC5B-16EB-47DC-A2C0-02CEB463EB6A}" type="presParOf" srcId="{D47664AC-ED29-4E2C-AF66-303ECC49730F}" destId="{58364BE1-770C-4BDE-9DDA-6431531D6A17}" srcOrd="2" destOrd="0" presId="urn:microsoft.com/office/officeart/2018/2/layout/IconVerticalSolidList"/>
    <dgm:cxn modelId="{F55E22C2-BCE8-4309-9BA9-8A06A8D69557}" type="presParOf" srcId="{D47664AC-ED29-4E2C-AF66-303ECC49730F}" destId="{FE6B0FDD-EEA9-4FE5-8FD4-CA65D92590EE}" srcOrd="3" destOrd="0" presId="urn:microsoft.com/office/officeart/2018/2/layout/IconVerticalSolidList"/>
    <dgm:cxn modelId="{5CA54199-DE95-4A4F-94EB-2A07825174A8}" type="presParOf" srcId="{18D93E84-EB4B-4B0B-A576-8D92D56EABA5}" destId="{585E47D6-6FFE-406E-9B37-3FAD23DDC5C3}" srcOrd="5" destOrd="0" presId="urn:microsoft.com/office/officeart/2018/2/layout/IconVerticalSolidList"/>
    <dgm:cxn modelId="{0DE88D85-59EC-4DC2-9D74-27DB888197C5}" type="presParOf" srcId="{18D93E84-EB4B-4B0B-A576-8D92D56EABA5}" destId="{99C68263-A834-4723-AE94-3C125792992C}" srcOrd="6" destOrd="0" presId="urn:microsoft.com/office/officeart/2018/2/layout/IconVerticalSolidList"/>
    <dgm:cxn modelId="{6803C9EB-EDC6-4397-BB30-3ED1F04C0B42}" type="presParOf" srcId="{99C68263-A834-4723-AE94-3C125792992C}" destId="{8A05EA1A-4F4D-46D1-BE80-76AA7E958F98}" srcOrd="0" destOrd="0" presId="urn:microsoft.com/office/officeart/2018/2/layout/IconVerticalSolidList"/>
    <dgm:cxn modelId="{D044ED6C-74F0-4201-A854-2B965743F827}" type="presParOf" srcId="{99C68263-A834-4723-AE94-3C125792992C}" destId="{D6A6654E-BE11-455E-A64C-36FF35067330}" srcOrd="1" destOrd="0" presId="urn:microsoft.com/office/officeart/2018/2/layout/IconVerticalSolidList"/>
    <dgm:cxn modelId="{DA9A6628-B083-4A8F-BA41-9F42BD1892D4}" type="presParOf" srcId="{99C68263-A834-4723-AE94-3C125792992C}" destId="{A228CA46-0106-478B-BAE7-8FE9CECBF749}" srcOrd="2" destOrd="0" presId="urn:microsoft.com/office/officeart/2018/2/layout/IconVerticalSolidList"/>
    <dgm:cxn modelId="{A40BCDE4-123F-45A7-A53E-8E01A7629E00}" type="presParOf" srcId="{99C68263-A834-4723-AE94-3C125792992C}" destId="{9E13E16E-7B2D-4427-A316-A9E5809FFD12}" srcOrd="3" destOrd="0" presId="urn:microsoft.com/office/officeart/2018/2/layout/IconVerticalSolidList"/>
    <dgm:cxn modelId="{8C22D29F-C671-45AC-BE03-043DE3CD5CCD}" type="presParOf" srcId="{18D93E84-EB4B-4B0B-A576-8D92D56EABA5}" destId="{452A3B19-B54E-470A-AE92-C1A9C7365AC8}" srcOrd="7" destOrd="0" presId="urn:microsoft.com/office/officeart/2018/2/layout/IconVerticalSolidList"/>
    <dgm:cxn modelId="{38C1AB1D-9800-4EFB-9869-C257FC6A9EE5}" type="presParOf" srcId="{18D93E84-EB4B-4B0B-A576-8D92D56EABA5}" destId="{5645A48D-DA92-4E04-BAA4-ACE40F566124}" srcOrd="8" destOrd="0" presId="urn:microsoft.com/office/officeart/2018/2/layout/IconVerticalSolidList"/>
    <dgm:cxn modelId="{EC397AAB-5C0B-4D99-BED6-06FFE4B8F0E1}" type="presParOf" srcId="{5645A48D-DA92-4E04-BAA4-ACE40F566124}" destId="{6AB390A1-0EFF-470C-9556-E08BA1EB284E}" srcOrd="0" destOrd="0" presId="urn:microsoft.com/office/officeart/2018/2/layout/IconVerticalSolidList"/>
    <dgm:cxn modelId="{7E5E2D40-42C9-44B5-9E15-B4DB6E28E515}" type="presParOf" srcId="{5645A48D-DA92-4E04-BAA4-ACE40F566124}" destId="{7C1D7B53-7690-45BA-A6A2-9B88F7183DBE}" srcOrd="1" destOrd="0" presId="urn:microsoft.com/office/officeart/2018/2/layout/IconVerticalSolidList"/>
    <dgm:cxn modelId="{C2873881-8717-496B-ABBA-E0E3EEA64467}" type="presParOf" srcId="{5645A48D-DA92-4E04-BAA4-ACE40F566124}" destId="{EDB5F088-05A6-41E1-BB9F-37DCDFA3507A}" srcOrd="2" destOrd="0" presId="urn:microsoft.com/office/officeart/2018/2/layout/IconVerticalSolidList"/>
    <dgm:cxn modelId="{3176E445-4A95-49C2-8B87-0A2633A74988}" type="presParOf" srcId="{5645A48D-DA92-4E04-BAA4-ACE40F566124}" destId="{30BC4912-8A02-4094-8517-7EBA5972635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503DEF-2F16-4E28-9C78-8C5E0C73A464}">
      <dsp:nvSpPr>
        <dsp:cNvPr id="0" name=""/>
        <dsp:cNvSpPr/>
      </dsp:nvSpPr>
      <dsp:spPr>
        <a:xfrm>
          <a:off x="6792" y="919518"/>
          <a:ext cx="2030179" cy="1218107"/>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Through this project we want to,</a:t>
          </a:r>
        </a:p>
      </dsp:txBody>
      <dsp:txXfrm>
        <a:off x="42469" y="955195"/>
        <a:ext cx="1958825" cy="1146753"/>
      </dsp:txXfrm>
    </dsp:sp>
    <dsp:sp modelId="{223ACF35-FCBC-42BF-9D82-ED9756C3026B}">
      <dsp:nvSpPr>
        <dsp:cNvPr id="0" name=""/>
        <dsp:cNvSpPr/>
      </dsp:nvSpPr>
      <dsp:spPr>
        <a:xfrm>
          <a:off x="2215627" y="1276829"/>
          <a:ext cx="430398" cy="503484"/>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215627" y="1377526"/>
        <a:ext cx="301279" cy="302090"/>
      </dsp:txXfrm>
    </dsp:sp>
    <dsp:sp modelId="{14229AFE-68B4-4A4F-91AD-6360B10981B1}">
      <dsp:nvSpPr>
        <dsp:cNvPr id="0" name=""/>
        <dsp:cNvSpPr/>
      </dsp:nvSpPr>
      <dsp:spPr>
        <a:xfrm>
          <a:off x="2849043" y="919518"/>
          <a:ext cx="2030179" cy="1218107"/>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Understand the concept of universal shift register</a:t>
          </a:r>
        </a:p>
      </dsp:txBody>
      <dsp:txXfrm>
        <a:off x="2884720" y="955195"/>
        <a:ext cx="1958825" cy="1146753"/>
      </dsp:txXfrm>
    </dsp:sp>
    <dsp:sp modelId="{172411A2-E8C7-4BA3-8FE8-76EBC1B9B0AF}">
      <dsp:nvSpPr>
        <dsp:cNvPr id="0" name=""/>
        <dsp:cNvSpPr/>
      </dsp:nvSpPr>
      <dsp:spPr>
        <a:xfrm>
          <a:off x="5057879" y="1276829"/>
          <a:ext cx="430398" cy="503484"/>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057879" y="1377526"/>
        <a:ext cx="301279" cy="302090"/>
      </dsp:txXfrm>
    </dsp:sp>
    <dsp:sp modelId="{7C595C1B-A2A4-4902-A878-8B99F2D53D45}">
      <dsp:nvSpPr>
        <dsp:cNvPr id="0" name=""/>
        <dsp:cNvSpPr/>
      </dsp:nvSpPr>
      <dsp:spPr>
        <a:xfrm>
          <a:off x="5691295" y="919518"/>
          <a:ext cx="2030179" cy="1218107"/>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Explore the working of universal shift register</a:t>
          </a:r>
        </a:p>
      </dsp:txBody>
      <dsp:txXfrm>
        <a:off x="5726972" y="955195"/>
        <a:ext cx="1958825" cy="1146753"/>
      </dsp:txXfrm>
    </dsp:sp>
    <dsp:sp modelId="{7279F8CD-9057-4C2F-87A6-2257E9259035}">
      <dsp:nvSpPr>
        <dsp:cNvPr id="0" name=""/>
        <dsp:cNvSpPr/>
      </dsp:nvSpPr>
      <dsp:spPr>
        <a:xfrm rot="5400000">
          <a:off x="6491185" y="2279738"/>
          <a:ext cx="430398" cy="503484"/>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6555340" y="2316281"/>
        <a:ext cx="302090" cy="301279"/>
      </dsp:txXfrm>
    </dsp:sp>
    <dsp:sp modelId="{37E1D2D1-423B-4375-B798-14E6382FB62F}">
      <dsp:nvSpPr>
        <dsp:cNvPr id="0" name=""/>
        <dsp:cNvSpPr/>
      </dsp:nvSpPr>
      <dsp:spPr>
        <a:xfrm>
          <a:off x="5691295" y="2949697"/>
          <a:ext cx="2030179" cy="1218107"/>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Demonstrate a coded version of USR in </a:t>
          </a:r>
          <a:r>
            <a:rPr lang="en-US" sz="1600" kern="1200" dirty="0" err="1"/>
            <a:t>hdl</a:t>
          </a:r>
        </a:p>
      </dsp:txBody>
      <dsp:txXfrm>
        <a:off x="5726972" y="2985374"/>
        <a:ext cx="1958825" cy="1146753"/>
      </dsp:txXfrm>
    </dsp:sp>
    <dsp:sp modelId="{05541303-FF8D-4546-8312-52EDD47667E5}">
      <dsp:nvSpPr>
        <dsp:cNvPr id="0" name=""/>
        <dsp:cNvSpPr/>
      </dsp:nvSpPr>
      <dsp:spPr>
        <a:xfrm rot="10800000">
          <a:off x="5082241" y="3307009"/>
          <a:ext cx="430398" cy="503484"/>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5211360" y="3407706"/>
        <a:ext cx="301279" cy="302090"/>
      </dsp:txXfrm>
    </dsp:sp>
    <dsp:sp modelId="{787C18AB-6235-467D-AECD-C129D81DFB66}">
      <dsp:nvSpPr>
        <dsp:cNvPr id="0" name=""/>
        <dsp:cNvSpPr/>
      </dsp:nvSpPr>
      <dsp:spPr>
        <a:xfrm>
          <a:off x="2849043" y="2949697"/>
          <a:ext cx="2030179" cy="1218107"/>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Discover the underlying mechanisms of USR</a:t>
          </a:r>
          <a:r>
            <a:rPr lang="en-US" sz="1600" kern="1200" dirty="0">
              <a:latin typeface="Corbel" panose="020B0503020204020204"/>
            </a:rPr>
            <a:t> through a simulation</a:t>
          </a:r>
          <a:endParaRPr lang="en-US" sz="1600" kern="1200" dirty="0"/>
        </a:p>
      </dsp:txBody>
      <dsp:txXfrm>
        <a:off x="2884720" y="2985374"/>
        <a:ext cx="1958825" cy="11467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DB2E78-6A40-4849-BDF9-691FD8D4E904}">
      <dsp:nvSpPr>
        <dsp:cNvPr id="0" name=""/>
        <dsp:cNvSpPr/>
      </dsp:nvSpPr>
      <dsp:spPr>
        <a:xfrm>
          <a:off x="11586" y="0"/>
          <a:ext cx="11847093" cy="643252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1600200">
            <a:lnSpc>
              <a:spcPct val="90000"/>
            </a:lnSpc>
            <a:spcBef>
              <a:spcPct val="0"/>
            </a:spcBef>
            <a:spcAft>
              <a:spcPct val="35000"/>
            </a:spcAft>
            <a:buNone/>
          </a:pPr>
          <a:r>
            <a:rPr lang="en-US" sz="3600" b="1" kern="1200" dirty="0"/>
            <a:t>A 4-Bit USR consist of  !!!!!!</a:t>
          </a:r>
          <a:endParaRPr lang="en-US" sz="3600" kern="1200" dirty="0"/>
        </a:p>
        <a:p>
          <a:pPr marL="228600" lvl="1" indent="-228600" algn="l" defTabSz="889000">
            <a:lnSpc>
              <a:spcPct val="150000"/>
            </a:lnSpc>
            <a:spcBef>
              <a:spcPct val="0"/>
            </a:spcBef>
            <a:spcAft>
              <a:spcPct val="15000"/>
            </a:spcAft>
            <a:buChar char="•"/>
          </a:pPr>
          <a:r>
            <a:rPr lang="en-US" sz="2000" kern="1200" dirty="0"/>
            <a:t>S0 and S1 are the selected pins that are used to select the mode of operation of this register. It may be shift left operation or shift right operation or parallel mode.</a:t>
          </a:r>
        </a:p>
        <a:p>
          <a:pPr marL="228600" lvl="1" indent="-228600" algn="l" defTabSz="889000">
            <a:lnSpc>
              <a:spcPct val="150000"/>
            </a:lnSpc>
            <a:spcBef>
              <a:spcPct val="0"/>
            </a:spcBef>
            <a:spcAft>
              <a:spcPct val="15000"/>
            </a:spcAft>
            <a:buChar char="•"/>
          </a:pPr>
          <a:r>
            <a:rPr lang="en-US" sz="2000" kern="1200" dirty="0"/>
            <a:t>Pin-0 of first 4x1 Mux is fed to the output pin of the first flip flop. </a:t>
          </a:r>
        </a:p>
        <a:p>
          <a:pPr marL="228600" lvl="1" indent="-228600" algn="l" defTabSz="889000">
            <a:lnSpc>
              <a:spcPct val="150000"/>
            </a:lnSpc>
            <a:spcBef>
              <a:spcPct val="0"/>
            </a:spcBef>
            <a:spcAft>
              <a:spcPct val="15000"/>
            </a:spcAft>
            <a:buChar char="•"/>
          </a:pPr>
          <a:r>
            <a:rPr lang="en-US" sz="2000" kern="1200" dirty="0"/>
            <a:t>Pin-1 of first 4x1 Mux is connected to serial input for shift right . In this mode , The register shifts the data towards the right .</a:t>
          </a:r>
        </a:p>
        <a:p>
          <a:pPr marL="228600" lvl="1" indent="-228600" algn="l" defTabSz="889000">
            <a:lnSpc>
              <a:spcPct val="150000"/>
            </a:lnSpc>
            <a:spcBef>
              <a:spcPct val="0"/>
            </a:spcBef>
            <a:spcAft>
              <a:spcPct val="15000"/>
            </a:spcAft>
            <a:buChar char="•"/>
          </a:pPr>
          <a:r>
            <a:rPr lang="en-US" sz="2000" kern="1200" dirty="0"/>
            <a:t>Similarly , pin-2 of 4x1 Mux is connected to the serial input for shift-left .In this mode , the universal shift register shifts the data towards the left.</a:t>
          </a:r>
        </a:p>
        <a:p>
          <a:pPr marL="228600" lvl="1" indent="-228600" algn="l" defTabSz="889000">
            <a:lnSpc>
              <a:spcPct val="150000"/>
            </a:lnSpc>
            <a:spcBef>
              <a:spcPct val="0"/>
            </a:spcBef>
            <a:spcAft>
              <a:spcPct val="15000"/>
            </a:spcAft>
            <a:buChar char="•"/>
          </a:pPr>
          <a:r>
            <a:rPr lang="en-US" sz="2000" kern="1200" dirty="0"/>
            <a:t>10 is the parallel input data given to pin-3 of the first 4x1 mux to provide parallel mode operation and stores the data in register.</a:t>
          </a:r>
        </a:p>
        <a:p>
          <a:pPr marL="228600" lvl="1" indent="-228600" algn="l" defTabSz="889000">
            <a:lnSpc>
              <a:spcPct val="150000"/>
            </a:lnSpc>
            <a:spcBef>
              <a:spcPct val="0"/>
            </a:spcBef>
            <a:spcAft>
              <a:spcPct val="15000"/>
            </a:spcAft>
            <a:buChar char="•"/>
          </a:pPr>
          <a:r>
            <a:rPr lang="en-IN" sz="2000" kern="1200" dirty="0"/>
            <a:t>Similarly, remaining individual parallel input data bits are given to the pin-3 of related 4×1 MUX to provide parallel loading .</a:t>
          </a:r>
          <a:endParaRPr lang="en-US" sz="2000" kern="1200" dirty="0"/>
        </a:p>
      </dsp:txBody>
      <dsp:txXfrm>
        <a:off x="199988" y="188402"/>
        <a:ext cx="11470289" cy="60557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F6240F-C273-4A10-A19C-7315978EAC5B}">
      <dsp:nvSpPr>
        <dsp:cNvPr id="0" name=""/>
        <dsp:cNvSpPr/>
      </dsp:nvSpPr>
      <dsp:spPr>
        <a:xfrm>
          <a:off x="0" y="3938"/>
          <a:ext cx="7293610" cy="8389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BA91F6-C2AF-4DA0-B37D-1EA911878253}">
      <dsp:nvSpPr>
        <dsp:cNvPr id="0" name=""/>
        <dsp:cNvSpPr/>
      </dsp:nvSpPr>
      <dsp:spPr>
        <a:xfrm>
          <a:off x="253795" y="192712"/>
          <a:ext cx="461445" cy="4614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58C3D5-1FBE-4C10-A106-BC2E160DA38F}">
      <dsp:nvSpPr>
        <dsp:cNvPr id="0" name=""/>
        <dsp:cNvSpPr/>
      </dsp:nvSpPr>
      <dsp:spPr>
        <a:xfrm>
          <a:off x="969035" y="3938"/>
          <a:ext cx="6324574" cy="838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793" tIns="88793" rIns="88793" bIns="88793" numCol="1" spcCol="1270" anchor="ctr" anchorCtr="0">
          <a:noAutofit/>
        </a:bodyPr>
        <a:lstStyle/>
        <a:p>
          <a:pPr marL="0" lvl="0" indent="0" algn="l" defTabSz="844550">
            <a:lnSpc>
              <a:spcPct val="90000"/>
            </a:lnSpc>
            <a:spcBef>
              <a:spcPct val="0"/>
            </a:spcBef>
            <a:spcAft>
              <a:spcPct val="35000"/>
            </a:spcAft>
            <a:buNone/>
          </a:pPr>
          <a:r>
            <a:rPr lang="en-IN" sz="1900" kern="1200"/>
            <a:t>Q0, Q1, Q2, and Q3 are the  outputs of Data Flip-flops, which are associated with the 4×1 MUX. </a:t>
          </a:r>
          <a:endParaRPr lang="en-US" sz="1900" kern="1200"/>
        </a:p>
      </dsp:txBody>
      <dsp:txXfrm>
        <a:off x="969035" y="3938"/>
        <a:ext cx="6324574" cy="838991"/>
      </dsp:txXfrm>
    </dsp:sp>
    <dsp:sp modelId="{2DC77EB1-310C-4A98-A54E-E1BB8968FB7E}">
      <dsp:nvSpPr>
        <dsp:cNvPr id="0" name=""/>
        <dsp:cNvSpPr/>
      </dsp:nvSpPr>
      <dsp:spPr>
        <a:xfrm>
          <a:off x="0" y="1052678"/>
          <a:ext cx="7293610" cy="8389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F9D28F-140B-4165-9583-D0736002442F}">
      <dsp:nvSpPr>
        <dsp:cNvPr id="0" name=""/>
        <dsp:cNvSpPr/>
      </dsp:nvSpPr>
      <dsp:spPr>
        <a:xfrm>
          <a:off x="253795" y="1241451"/>
          <a:ext cx="461445" cy="4614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AF85D01-367A-488A-99AF-A69ACB7EBD59}">
      <dsp:nvSpPr>
        <dsp:cNvPr id="0" name=""/>
        <dsp:cNvSpPr/>
      </dsp:nvSpPr>
      <dsp:spPr>
        <a:xfrm>
          <a:off x="969035" y="1052678"/>
          <a:ext cx="6324574" cy="838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793" tIns="88793" rIns="88793" bIns="88793" numCol="1" spcCol="1270" anchor="ctr" anchorCtr="0">
          <a:noAutofit/>
        </a:bodyPr>
        <a:lstStyle/>
        <a:p>
          <a:pPr marL="0" lvl="0" indent="0" algn="l" defTabSz="844550">
            <a:lnSpc>
              <a:spcPct val="90000"/>
            </a:lnSpc>
            <a:spcBef>
              <a:spcPct val="0"/>
            </a:spcBef>
            <a:spcAft>
              <a:spcPct val="35000"/>
            </a:spcAft>
            <a:buNone/>
          </a:pPr>
          <a:r>
            <a:rPr lang="en-IN" sz="1900" kern="1200"/>
            <a:t>In parallel data transfer, all the parallel inputs and outputs lines are associated with the parallel load. </a:t>
          </a:r>
          <a:endParaRPr lang="en-US" sz="1900" kern="1200"/>
        </a:p>
      </dsp:txBody>
      <dsp:txXfrm>
        <a:off x="969035" y="1052678"/>
        <a:ext cx="6324574" cy="838991"/>
      </dsp:txXfrm>
    </dsp:sp>
    <dsp:sp modelId="{67982358-5453-4723-9B46-62FADFC34115}">
      <dsp:nvSpPr>
        <dsp:cNvPr id="0" name=""/>
        <dsp:cNvSpPr/>
      </dsp:nvSpPr>
      <dsp:spPr>
        <a:xfrm>
          <a:off x="0" y="2101418"/>
          <a:ext cx="7293610" cy="8389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3E9137-D18A-491E-BB27-3563E6C6FE9C}">
      <dsp:nvSpPr>
        <dsp:cNvPr id="0" name=""/>
        <dsp:cNvSpPr/>
      </dsp:nvSpPr>
      <dsp:spPr>
        <a:xfrm>
          <a:off x="253795" y="2290191"/>
          <a:ext cx="461445" cy="4614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E6B0FDD-EEA9-4FE5-8FD4-CA65D92590EE}">
      <dsp:nvSpPr>
        <dsp:cNvPr id="0" name=""/>
        <dsp:cNvSpPr/>
      </dsp:nvSpPr>
      <dsp:spPr>
        <a:xfrm>
          <a:off x="969035" y="2101418"/>
          <a:ext cx="6324574" cy="838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793" tIns="88793" rIns="88793" bIns="88793" numCol="1" spcCol="1270" anchor="ctr" anchorCtr="0">
          <a:noAutofit/>
        </a:bodyPr>
        <a:lstStyle/>
        <a:p>
          <a:pPr marL="0" lvl="0" indent="0" algn="l" defTabSz="844550">
            <a:lnSpc>
              <a:spcPct val="90000"/>
            </a:lnSpc>
            <a:spcBef>
              <a:spcPct val="0"/>
            </a:spcBef>
            <a:spcAft>
              <a:spcPct val="35000"/>
            </a:spcAft>
            <a:buNone/>
          </a:pPr>
          <a:r>
            <a:rPr lang="en-IN" sz="1900" kern="1200"/>
            <a:t>Clear pin clears the register and set to 0. </a:t>
          </a:r>
          <a:endParaRPr lang="en-US" sz="1900" kern="1200"/>
        </a:p>
      </dsp:txBody>
      <dsp:txXfrm>
        <a:off x="969035" y="2101418"/>
        <a:ext cx="6324574" cy="838991"/>
      </dsp:txXfrm>
    </dsp:sp>
    <dsp:sp modelId="{8A05EA1A-4F4D-46D1-BE80-76AA7E958F98}">
      <dsp:nvSpPr>
        <dsp:cNvPr id="0" name=""/>
        <dsp:cNvSpPr/>
      </dsp:nvSpPr>
      <dsp:spPr>
        <a:xfrm>
          <a:off x="0" y="3150158"/>
          <a:ext cx="7293610" cy="8389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A6654E-BE11-455E-A64C-36FF35067330}">
      <dsp:nvSpPr>
        <dsp:cNvPr id="0" name=""/>
        <dsp:cNvSpPr/>
      </dsp:nvSpPr>
      <dsp:spPr>
        <a:xfrm>
          <a:off x="253795" y="3338931"/>
          <a:ext cx="461445" cy="4614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E13E16E-7B2D-4427-A316-A9E5809FFD12}">
      <dsp:nvSpPr>
        <dsp:cNvPr id="0" name=""/>
        <dsp:cNvSpPr/>
      </dsp:nvSpPr>
      <dsp:spPr>
        <a:xfrm>
          <a:off x="969035" y="3150158"/>
          <a:ext cx="6324574" cy="838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793" tIns="88793" rIns="88793" bIns="88793" numCol="1" spcCol="1270" anchor="ctr" anchorCtr="0">
          <a:noAutofit/>
        </a:bodyPr>
        <a:lstStyle/>
        <a:p>
          <a:pPr marL="0" lvl="0" indent="0" algn="l" defTabSz="844550">
            <a:lnSpc>
              <a:spcPct val="90000"/>
            </a:lnSpc>
            <a:spcBef>
              <a:spcPct val="0"/>
            </a:spcBef>
            <a:spcAft>
              <a:spcPct val="35000"/>
            </a:spcAft>
            <a:buNone/>
          </a:pPr>
          <a:r>
            <a:rPr lang="en-IN" sz="1900" kern="1200"/>
            <a:t>CLK pin provides clock pulses to synchronize all the operation.</a:t>
          </a:r>
          <a:endParaRPr lang="en-US" sz="1900" kern="1200"/>
        </a:p>
      </dsp:txBody>
      <dsp:txXfrm>
        <a:off x="969035" y="3150158"/>
        <a:ext cx="6324574" cy="838991"/>
      </dsp:txXfrm>
    </dsp:sp>
    <dsp:sp modelId="{6AB390A1-0EFF-470C-9556-E08BA1EB284E}">
      <dsp:nvSpPr>
        <dsp:cNvPr id="0" name=""/>
        <dsp:cNvSpPr/>
      </dsp:nvSpPr>
      <dsp:spPr>
        <a:xfrm>
          <a:off x="0" y="4198898"/>
          <a:ext cx="7293610" cy="8389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D7B53-7690-45BA-A6A2-9B88F7183DBE}">
      <dsp:nvSpPr>
        <dsp:cNvPr id="0" name=""/>
        <dsp:cNvSpPr/>
      </dsp:nvSpPr>
      <dsp:spPr>
        <a:xfrm>
          <a:off x="253795" y="4387671"/>
          <a:ext cx="461445" cy="46144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0BC4912-8A02-4094-8517-7EBA59726354}">
      <dsp:nvSpPr>
        <dsp:cNvPr id="0" name=""/>
        <dsp:cNvSpPr/>
      </dsp:nvSpPr>
      <dsp:spPr>
        <a:xfrm>
          <a:off x="969035" y="4198898"/>
          <a:ext cx="6324574" cy="838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793" tIns="88793" rIns="88793" bIns="88793" numCol="1" spcCol="1270" anchor="ctr" anchorCtr="0">
          <a:noAutofit/>
        </a:bodyPr>
        <a:lstStyle/>
        <a:p>
          <a:pPr marL="0" lvl="0" indent="0" algn="l" defTabSz="844550">
            <a:lnSpc>
              <a:spcPct val="90000"/>
            </a:lnSpc>
            <a:spcBef>
              <a:spcPct val="0"/>
            </a:spcBef>
            <a:spcAft>
              <a:spcPct val="35000"/>
            </a:spcAft>
            <a:buNone/>
          </a:pPr>
          <a:r>
            <a:rPr lang="en-IN" sz="1900" kern="1200"/>
            <a:t>In the control state, the information or data in the register would not change even though the clock pulse is applied. </a:t>
          </a:r>
          <a:endParaRPr lang="en-US" sz="1900" kern="1200"/>
        </a:p>
      </dsp:txBody>
      <dsp:txXfrm>
        <a:off x="969035" y="4198898"/>
        <a:ext cx="6324574" cy="838991"/>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dirty="0"/>
              <a:pPr/>
              <a:t>8/14/2022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785959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8/14/2022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382225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8/14/2022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679397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86B75A-687E-405C-8A0B-8D00578BA2C3}" type="datetimeFigureOut">
              <a:rPr lang="en-US" dirty="0"/>
              <a:pPr/>
              <a:t>8/14/2022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699084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8/14/2022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895216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fld id="{5586B75A-687E-405C-8A0B-8D00578BA2C3}" type="datetimeFigureOut">
              <a:rPr lang="en-US" dirty="0"/>
              <a:pPr/>
              <a:t>8/14/2022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502705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p:cNvSpPr>
            <a:spLocks noGrp="1"/>
          </p:cNvSpPr>
          <p:nvPr>
            <p:ph type="dt" sz="half" idx="10"/>
          </p:nvPr>
        </p:nvSpPr>
        <p:spPr/>
        <p:txBody>
          <a:bodyPr/>
          <a:lstStyle/>
          <a:p>
            <a:fld id="{5586B75A-687E-405C-8A0B-8D00578BA2C3}" type="datetimeFigureOut">
              <a:rPr lang="en-US" dirty="0"/>
              <a:pPr/>
              <a:t>8/14/2022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50842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2" name="Date Placeholder 1"/>
          <p:cNvSpPr>
            <a:spLocks noGrp="1"/>
          </p:cNvSpPr>
          <p:nvPr>
            <p:ph type="dt" sz="half" idx="10"/>
          </p:nvPr>
        </p:nvSpPr>
        <p:spPr/>
        <p:txBody>
          <a:bodyPr/>
          <a:lstStyle/>
          <a:p>
            <a:fld id="{5586B75A-687E-405C-8A0B-8D00578BA2C3}" type="datetimeFigureOut">
              <a:rPr lang="en-US" dirty="0"/>
              <a:pPr/>
              <a:t>8/14/2022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625733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8/14/2022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849875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8/14/2022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41950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dirty="0"/>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8/14/2022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759955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dirty="0"/>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8/14/2022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689442593"/>
      </p:ext>
    </p:extLst>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www.electronics-tutorials.ws/" TargetMode="External"/><Relationship Id="rId2" Type="http://schemas.openxmlformats.org/officeDocument/2006/relationships/hyperlink" Target="http://www.geeksforgeeks.org/" TargetMode="External"/><Relationship Id="rId1" Type="http://schemas.openxmlformats.org/officeDocument/2006/relationships/slideLayout" Target="../slideLayouts/slideLayout7.xml"/><Relationship Id="rId4" Type="http://schemas.openxmlformats.org/officeDocument/2006/relationships/hyperlink" Target="http://www.sciencedirect.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90C6FF7-3A83-4F42-91AF-4ECA068B32D0}"/>
              </a:ext>
            </a:extLst>
          </p:cNvPr>
          <p:cNvSpPr txBox="1"/>
          <p:nvPr/>
        </p:nvSpPr>
        <p:spPr>
          <a:xfrm>
            <a:off x="-335548" y="1361152"/>
            <a:ext cx="9883924" cy="2554545"/>
          </a:xfrm>
          <a:prstGeom prst="rect">
            <a:avLst/>
          </a:prstGeom>
          <a:noFill/>
        </p:spPr>
        <p:txBody>
          <a:bodyPr wrap="square" lIns="91440" tIns="45720" rIns="91440" bIns="45720" rtlCol="0" anchor="t">
            <a:spAutoFit/>
          </a:bodyPr>
          <a:lstStyle/>
          <a:p>
            <a:pPr algn="ctr"/>
            <a:r>
              <a:rPr lang="en-US" sz="8000" b="1" dirty="0">
                <a:cs typeface="Aharoni"/>
              </a:rPr>
              <a:t>Elements of computing</a:t>
            </a:r>
          </a:p>
        </p:txBody>
      </p:sp>
      <p:sp>
        <p:nvSpPr>
          <p:cNvPr id="7" name="TextBox 6">
            <a:extLst>
              <a:ext uri="{FF2B5EF4-FFF2-40B4-BE49-F238E27FC236}">
                <a16:creationId xmlns:a16="http://schemas.microsoft.com/office/drawing/2014/main" id="{A0969BE8-8AC4-426F-BD28-CD40425D3178}"/>
              </a:ext>
            </a:extLst>
          </p:cNvPr>
          <p:cNvSpPr txBox="1"/>
          <p:nvPr/>
        </p:nvSpPr>
        <p:spPr>
          <a:xfrm>
            <a:off x="195400" y="4264343"/>
            <a:ext cx="8822028" cy="1569660"/>
          </a:xfrm>
          <a:prstGeom prst="rect">
            <a:avLst/>
          </a:prstGeom>
          <a:noFill/>
        </p:spPr>
        <p:txBody>
          <a:bodyPr wrap="square" rtlCol="0">
            <a:spAutoFit/>
          </a:bodyPr>
          <a:lstStyle/>
          <a:p>
            <a:pPr algn="ctr"/>
            <a:r>
              <a:rPr lang="en-US" sz="4800" dirty="0"/>
              <a:t>Project Title: </a:t>
            </a:r>
          </a:p>
          <a:p>
            <a:pPr algn="ctr"/>
            <a:r>
              <a:rPr lang="en-US" sz="4800" dirty="0"/>
              <a:t>Universal shift register </a:t>
            </a:r>
          </a:p>
        </p:txBody>
      </p:sp>
    </p:spTree>
    <p:extLst>
      <p:ext uri="{BB962C8B-B14F-4D97-AF65-F5344CB8AC3E}">
        <p14:creationId xmlns:p14="http://schemas.microsoft.com/office/powerpoint/2010/main" val="1841404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27A32C7-6A12-4591-9373-C541A92A279F}"/>
              </a:ext>
            </a:extLst>
          </p:cNvPr>
          <p:cNvGraphicFramePr>
            <a:graphicFrameLocks noGrp="1"/>
          </p:cNvGraphicFramePr>
          <p:nvPr>
            <p:extLst>
              <p:ext uri="{D42A27DB-BD31-4B8C-83A1-F6EECF244321}">
                <p14:modId xmlns:p14="http://schemas.microsoft.com/office/powerpoint/2010/main" val="2569507712"/>
              </p:ext>
            </p:extLst>
          </p:nvPr>
        </p:nvGraphicFramePr>
        <p:xfrm>
          <a:off x="2004929" y="2359609"/>
          <a:ext cx="8542300" cy="2744232"/>
        </p:xfrm>
        <a:graphic>
          <a:graphicData uri="http://schemas.openxmlformats.org/drawingml/2006/table">
            <a:tbl>
              <a:tblPr firstRow="1" firstCol="1" bandRow="1">
                <a:tableStyleId>{5C22544A-7EE6-4342-B048-85BDC9FD1C3A}</a:tableStyleId>
              </a:tblPr>
              <a:tblGrid>
                <a:gridCol w="1708460">
                  <a:extLst>
                    <a:ext uri="{9D8B030D-6E8A-4147-A177-3AD203B41FA5}">
                      <a16:colId xmlns:a16="http://schemas.microsoft.com/office/drawing/2014/main" val="3694693972"/>
                    </a:ext>
                  </a:extLst>
                </a:gridCol>
                <a:gridCol w="1708460">
                  <a:extLst>
                    <a:ext uri="{9D8B030D-6E8A-4147-A177-3AD203B41FA5}">
                      <a16:colId xmlns:a16="http://schemas.microsoft.com/office/drawing/2014/main" val="3302730745"/>
                    </a:ext>
                  </a:extLst>
                </a:gridCol>
                <a:gridCol w="1708460">
                  <a:extLst>
                    <a:ext uri="{9D8B030D-6E8A-4147-A177-3AD203B41FA5}">
                      <a16:colId xmlns:a16="http://schemas.microsoft.com/office/drawing/2014/main" val="2105217719"/>
                    </a:ext>
                  </a:extLst>
                </a:gridCol>
                <a:gridCol w="1708460">
                  <a:extLst>
                    <a:ext uri="{9D8B030D-6E8A-4147-A177-3AD203B41FA5}">
                      <a16:colId xmlns:a16="http://schemas.microsoft.com/office/drawing/2014/main" val="3970814823"/>
                    </a:ext>
                  </a:extLst>
                </a:gridCol>
                <a:gridCol w="1708460">
                  <a:extLst>
                    <a:ext uri="{9D8B030D-6E8A-4147-A177-3AD203B41FA5}">
                      <a16:colId xmlns:a16="http://schemas.microsoft.com/office/drawing/2014/main" val="1472386970"/>
                    </a:ext>
                  </a:extLst>
                </a:gridCol>
              </a:tblGrid>
              <a:tr h="686058">
                <a:tc>
                  <a:txBody>
                    <a:bodyPr/>
                    <a:lstStyle/>
                    <a:p>
                      <a:pPr marL="0" marR="0">
                        <a:lnSpc>
                          <a:spcPct val="107000"/>
                        </a:lnSpc>
                        <a:spcBef>
                          <a:spcPts val="0"/>
                        </a:spcBef>
                        <a:spcAft>
                          <a:spcPts val="0"/>
                        </a:spcAft>
                      </a:pPr>
                      <a:r>
                        <a:rPr lang="en-US" sz="2000" dirty="0">
                          <a:effectLst/>
                        </a:rPr>
                        <a:t>Clock</a:t>
                      </a:r>
                      <a:endParaRPr lang="en-US"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Q3</a:t>
                      </a:r>
                      <a:endParaRPr lang="en-US"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Q2</a:t>
                      </a:r>
                      <a:endParaRPr lang="en-US"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Q1</a:t>
                      </a:r>
                      <a:endParaRPr lang="en-US"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indent="0">
                        <a:lnSpc>
                          <a:spcPct val="107000"/>
                        </a:lnSpc>
                        <a:spcBef>
                          <a:spcPts val="0"/>
                        </a:spcBef>
                        <a:spcAft>
                          <a:spcPts val="0"/>
                        </a:spcAft>
                        <a:buNone/>
                      </a:pPr>
                      <a:r>
                        <a:rPr lang="en-US" sz="2000" dirty="0">
                          <a:effectLst/>
                        </a:rPr>
                        <a:t>Q0</a:t>
                      </a:r>
                      <a:endParaRPr lang="en-US"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37419643"/>
                  </a:ext>
                </a:extLst>
              </a:tr>
              <a:tr h="686058">
                <a:tc>
                  <a:txBody>
                    <a:bodyPr/>
                    <a:lstStyle/>
                    <a:p>
                      <a:pPr marL="0" marR="0">
                        <a:lnSpc>
                          <a:spcPct val="107000"/>
                        </a:lnSpc>
                        <a:spcBef>
                          <a:spcPts val="0"/>
                        </a:spcBef>
                        <a:spcAft>
                          <a:spcPts val="0"/>
                        </a:spcAft>
                      </a:pPr>
                      <a:endParaRPr lang="en-US"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0</a:t>
                      </a:r>
                      <a:endParaRPr lang="en-US"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dirty="0">
                          <a:effectLst/>
                        </a:rPr>
                        <a:t>0</a:t>
                      </a:r>
                      <a:endParaRPr lang="en-US"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0</a:t>
                      </a:r>
                      <a:endParaRPr lang="en-US"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0</a:t>
                      </a:r>
                      <a:endParaRPr lang="en-US"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879734489"/>
                  </a:ext>
                </a:extLst>
              </a:tr>
              <a:tr h="686058">
                <a:tc>
                  <a:txBody>
                    <a:bodyPr/>
                    <a:lstStyle/>
                    <a:p>
                      <a:pPr marL="0" marR="0">
                        <a:lnSpc>
                          <a:spcPct val="107000"/>
                        </a:lnSpc>
                        <a:spcBef>
                          <a:spcPts val="0"/>
                        </a:spcBef>
                        <a:spcAft>
                          <a:spcPts val="0"/>
                        </a:spcAft>
                      </a:pPr>
                      <a:r>
                        <a:rPr lang="en-US" sz="2000" dirty="0">
                          <a:effectLst/>
                        </a:rPr>
                        <a:t>↑</a:t>
                      </a:r>
                      <a:endParaRPr lang="en-US"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0</a:t>
                      </a:r>
                      <a:endParaRPr lang="en-US"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1</a:t>
                      </a:r>
                      <a:endParaRPr lang="en-US"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0</a:t>
                      </a:r>
                      <a:endParaRPr lang="en-US"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1</a:t>
                      </a:r>
                      <a:endParaRPr lang="en-US"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304980041"/>
                  </a:ext>
                </a:extLst>
              </a:tr>
              <a:tr h="686058">
                <a:tc>
                  <a:txBody>
                    <a:bodyPr/>
                    <a:lstStyle/>
                    <a:p>
                      <a:pPr marL="0" marR="0">
                        <a:lnSpc>
                          <a:spcPct val="107000"/>
                        </a:lnSpc>
                        <a:spcBef>
                          <a:spcPts val="0"/>
                        </a:spcBef>
                        <a:spcAft>
                          <a:spcPts val="0"/>
                        </a:spcAft>
                      </a:pPr>
                      <a:r>
                        <a:rPr lang="en-US" sz="2000" dirty="0">
                          <a:effectLst/>
                        </a:rPr>
                        <a:t>↑</a:t>
                      </a:r>
                      <a:endParaRPr lang="en-US"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0</a:t>
                      </a:r>
                      <a:endParaRPr lang="en-US"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1</a:t>
                      </a:r>
                      <a:endParaRPr lang="en-US"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0</a:t>
                      </a:r>
                      <a:endParaRPr lang="en-US"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1</a:t>
                      </a:r>
                      <a:endParaRPr lang="en-US"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4202809809"/>
                  </a:ext>
                </a:extLst>
              </a:tr>
            </a:tbl>
          </a:graphicData>
        </a:graphic>
      </p:graphicFrame>
      <p:cxnSp>
        <p:nvCxnSpPr>
          <p:cNvPr id="3" name="Straight Arrow Connector 2">
            <a:extLst>
              <a:ext uri="{FF2B5EF4-FFF2-40B4-BE49-F238E27FC236}">
                <a16:creationId xmlns:a16="http://schemas.microsoft.com/office/drawing/2014/main" id="{2973D8AD-A4C0-4A8A-ACB5-DC4623DA44C1}"/>
              </a:ext>
            </a:extLst>
          </p:cNvPr>
          <p:cNvCxnSpPr>
            <a:cxnSpLocks/>
          </p:cNvCxnSpPr>
          <p:nvPr/>
        </p:nvCxnSpPr>
        <p:spPr>
          <a:xfrm>
            <a:off x="3288631" y="4148026"/>
            <a:ext cx="0" cy="46261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 name="Straight Arrow Connector 3">
            <a:extLst>
              <a:ext uri="{FF2B5EF4-FFF2-40B4-BE49-F238E27FC236}">
                <a16:creationId xmlns:a16="http://schemas.microsoft.com/office/drawing/2014/main" id="{942D3FC2-642E-4594-9552-B7B3E740CB0A}"/>
              </a:ext>
            </a:extLst>
          </p:cNvPr>
          <p:cNvCxnSpPr>
            <a:cxnSpLocks/>
          </p:cNvCxnSpPr>
          <p:nvPr/>
        </p:nvCxnSpPr>
        <p:spPr>
          <a:xfrm>
            <a:off x="4804580" y="4148026"/>
            <a:ext cx="0" cy="46261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 name="Straight Arrow Connector 4">
            <a:extLst>
              <a:ext uri="{FF2B5EF4-FFF2-40B4-BE49-F238E27FC236}">
                <a16:creationId xmlns:a16="http://schemas.microsoft.com/office/drawing/2014/main" id="{46A27D3D-8C27-4141-9446-D2ED832107A5}"/>
              </a:ext>
            </a:extLst>
          </p:cNvPr>
          <p:cNvCxnSpPr>
            <a:cxnSpLocks/>
          </p:cNvCxnSpPr>
          <p:nvPr/>
        </p:nvCxnSpPr>
        <p:spPr>
          <a:xfrm>
            <a:off x="6276079" y="4090876"/>
            <a:ext cx="0" cy="51976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 name="Straight Arrow Connector 5">
            <a:extLst>
              <a:ext uri="{FF2B5EF4-FFF2-40B4-BE49-F238E27FC236}">
                <a16:creationId xmlns:a16="http://schemas.microsoft.com/office/drawing/2014/main" id="{A6EAA943-1C56-41AB-92DE-63DBEFAB353F}"/>
              </a:ext>
            </a:extLst>
          </p:cNvPr>
          <p:cNvCxnSpPr>
            <a:cxnSpLocks/>
          </p:cNvCxnSpPr>
          <p:nvPr/>
        </p:nvCxnSpPr>
        <p:spPr>
          <a:xfrm>
            <a:off x="7475294" y="4090875"/>
            <a:ext cx="0" cy="51976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4C9F9C85-BBF2-4B8A-8117-B6D52553E0AC}"/>
              </a:ext>
            </a:extLst>
          </p:cNvPr>
          <p:cNvSpPr txBox="1"/>
          <p:nvPr/>
        </p:nvSpPr>
        <p:spPr>
          <a:xfrm>
            <a:off x="4562808" y="1505438"/>
            <a:ext cx="3426541" cy="523220"/>
          </a:xfrm>
          <a:prstGeom prst="rect">
            <a:avLst/>
          </a:prstGeom>
          <a:noFill/>
        </p:spPr>
        <p:txBody>
          <a:bodyPr wrap="square" lIns="91440" tIns="45720" rIns="91440" bIns="45720" rtlCol="0" anchor="t">
            <a:spAutoFit/>
          </a:bodyPr>
          <a:lstStyle/>
          <a:p>
            <a:pPr algn="ctr"/>
            <a:r>
              <a:rPr lang="en-US" sz="2800" b="1" dirty="0"/>
              <a:t>Parallel Shift</a:t>
            </a:r>
            <a:endParaRPr lang="en-US"/>
          </a:p>
        </p:txBody>
      </p:sp>
    </p:spTree>
    <p:extLst>
      <p:ext uri="{BB962C8B-B14F-4D97-AF65-F5344CB8AC3E}">
        <p14:creationId xmlns:p14="http://schemas.microsoft.com/office/powerpoint/2010/main" val="29480936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0CBF8C4-137F-4873-9D16-720CCB4BC42C}"/>
              </a:ext>
            </a:extLst>
          </p:cNvPr>
          <p:cNvGraphicFramePr>
            <a:graphicFrameLocks noGrp="1"/>
          </p:cNvGraphicFramePr>
          <p:nvPr>
            <p:extLst>
              <p:ext uri="{D42A27DB-BD31-4B8C-83A1-F6EECF244321}">
                <p14:modId xmlns:p14="http://schemas.microsoft.com/office/powerpoint/2010/main" val="724541789"/>
              </p:ext>
            </p:extLst>
          </p:nvPr>
        </p:nvGraphicFramePr>
        <p:xfrm>
          <a:off x="1824850" y="2640169"/>
          <a:ext cx="8542300" cy="2058174"/>
        </p:xfrm>
        <a:graphic>
          <a:graphicData uri="http://schemas.openxmlformats.org/drawingml/2006/table">
            <a:tbl>
              <a:tblPr firstRow="1" firstCol="1" bandRow="1">
                <a:tableStyleId>{5C22544A-7EE6-4342-B048-85BDC9FD1C3A}</a:tableStyleId>
              </a:tblPr>
              <a:tblGrid>
                <a:gridCol w="1708460">
                  <a:extLst>
                    <a:ext uri="{9D8B030D-6E8A-4147-A177-3AD203B41FA5}">
                      <a16:colId xmlns:a16="http://schemas.microsoft.com/office/drawing/2014/main" val="3694693972"/>
                    </a:ext>
                  </a:extLst>
                </a:gridCol>
                <a:gridCol w="1708460">
                  <a:extLst>
                    <a:ext uri="{9D8B030D-6E8A-4147-A177-3AD203B41FA5}">
                      <a16:colId xmlns:a16="http://schemas.microsoft.com/office/drawing/2014/main" val="3302730745"/>
                    </a:ext>
                  </a:extLst>
                </a:gridCol>
                <a:gridCol w="1708460">
                  <a:extLst>
                    <a:ext uri="{9D8B030D-6E8A-4147-A177-3AD203B41FA5}">
                      <a16:colId xmlns:a16="http://schemas.microsoft.com/office/drawing/2014/main" val="2105217719"/>
                    </a:ext>
                  </a:extLst>
                </a:gridCol>
                <a:gridCol w="1708460">
                  <a:extLst>
                    <a:ext uri="{9D8B030D-6E8A-4147-A177-3AD203B41FA5}">
                      <a16:colId xmlns:a16="http://schemas.microsoft.com/office/drawing/2014/main" val="3970814823"/>
                    </a:ext>
                  </a:extLst>
                </a:gridCol>
                <a:gridCol w="1708460">
                  <a:extLst>
                    <a:ext uri="{9D8B030D-6E8A-4147-A177-3AD203B41FA5}">
                      <a16:colId xmlns:a16="http://schemas.microsoft.com/office/drawing/2014/main" val="1472386970"/>
                    </a:ext>
                  </a:extLst>
                </a:gridCol>
              </a:tblGrid>
              <a:tr h="686058">
                <a:tc>
                  <a:txBody>
                    <a:bodyPr/>
                    <a:lstStyle/>
                    <a:p>
                      <a:pPr marL="0" marR="0">
                        <a:lnSpc>
                          <a:spcPct val="107000"/>
                        </a:lnSpc>
                        <a:spcBef>
                          <a:spcPts val="0"/>
                        </a:spcBef>
                        <a:spcAft>
                          <a:spcPts val="0"/>
                        </a:spcAft>
                      </a:pPr>
                      <a:r>
                        <a:rPr lang="en-US" sz="2000">
                          <a:effectLst/>
                        </a:rPr>
                        <a:t>Clock</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Q3</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Q2</a:t>
                      </a:r>
                      <a:endParaRPr lang="en-US"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Q1</a:t>
                      </a:r>
                      <a:endParaRPr lang="en-US"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Q0</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37419643"/>
                  </a:ext>
                </a:extLst>
              </a:tr>
              <a:tr h="686058">
                <a:tc>
                  <a:txBody>
                    <a:bodyPr/>
                    <a:lstStyle/>
                    <a:p>
                      <a:pPr marL="0" marR="0">
                        <a:lnSpc>
                          <a:spcPct val="107000"/>
                        </a:lnSpc>
                        <a:spcBef>
                          <a:spcPts val="0"/>
                        </a:spcBef>
                        <a:spcAft>
                          <a:spcPts val="0"/>
                        </a:spcAft>
                      </a:pPr>
                      <a:r>
                        <a:rPr lang="en-US" sz="2000" dirty="0">
                          <a:effectLst/>
                        </a:rPr>
                        <a:t>↑</a:t>
                      </a:r>
                      <a:endParaRPr lang="en-US"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0</a:t>
                      </a:r>
                      <a:endParaRPr lang="en-US"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Calibri" panose="020F0502020204030204" pitchFamily="34" charset="0"/>
                          <a:ea typeface="MS Mincho" panose="02020609040205080304" pitchFamily="49" charset="-128"/>
                          <a:cs typeface="Times New Roman" panose="02020603050405020304" pitchFamily="18" charset="0"/>
                        </a:rPr>
                        <a:t>1</a:t>
                      </a:r>
                      <a:endParaRPr lang="en-US"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Calibri" panose="020F0502020204030204" pitchFamily="34" charset="0"/>
                          <a:ea typeface="MS Mincho" panose="02020609040205080304" pitchFamily="49" charset="-128"/>
                          <a:cs typeface="Times New Roman" panose="02020603050405020304" pitchFamily="18" charset="0"/>
                        </a:rPr>
                        <a:t>1</a:t>
                      </a:r>
                      <a:endParaRPr lang="en-US"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1</a:t>
                      </a:r>
                      <a:endParaRPr lang="en-US"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304980041"/>
                  </a:ext>
                </a:extLst>
              </a:tr>
              <a:tr h="686058">
                <a:tc>
                  <a:txBody>
                    <a:bodyPr/>
                    <a:lstStyle/>
                    <a:p>
                      <a:pPr marL="0" marR="0">
                        <a:lnSpc>
                          <a:spcPct val="107000"/>
                        </a:lnSpc>
                        <a:spcBef>
                          <a:spcPts val="0"/>
                        </a:spcBef>
                        <a:spcAft>
                          <a:spcPts val="0"/>
                        </a:spcAft>
                      </a:pPr>
                      <a:r>
                        <a:rPr lang="en-US" sz="2000">
                          <a:effectLst/>
                        </a:rPr>
                        <a:t>↑</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0</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1</a:t>
                      </a:r>
                      <a:endParaRPr lang="en-US"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Calibri" panose="020F0502020204030204" pitchFamily="34" charset="0"/>
                          <a:ea typeface="MS Mincho" panose="02020609040205080304" pitchFamily="49" charset="-128"/>
                          <a:cs typeface="Times New Roman" panose="02020603050405020304" pitchFamily="18" charset="0"/>
                        </a:rPr>
                        <a:t>1</a:t>
                      </a:r>
                      <a:endParaRPr lang="en-US"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1</a:t>
                      </a:r>
                      <a:endParaRPr lang="en-US"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4202809809"/>
                  </a:ext>
                </a:extLst>
              </a:tr>
            </a:tbl>
          </a:graphicData>
        </a:graphic>
      </p:graphicFrame>
      <p:sp>
        <p:nvSpPr>
          <p:cNvPr id="3" name="TextBox 2">
            <a:extLst>
              <a:ext uri="{FF2B5EF4-FFF2-40B4-BE49-F238E27FC236}">
                <a16:creationId xmlns:a16="http://schemas.microsoft.com/office/drawing/2014/main" id="{EAA0EC13-9036-4B59-808A-BD25A010F1D6}"/>
              </a:ext>
            </a:extLst>
          </p:cNvPr>
          <p:cNvSpPr txBox="1"/>
          <p:nvPr/>
        </p:nvSpPr>
        <p:spPr>
          <a:xfrm>
            <a:off x="4453943" y="1565856"/>
            <a:ext cx="3284113" cy="523220"/>
          </a:xfrm>
          <a:prstGeom prst="rect">
            <a:avLst/>
          </a:prstGeom>
          <a:noFill/>
        </p:spPr>
        <p:txBody>
          <a:bodyPr wrap="square" rtlCol="0">
            <a:spAutoFit/>
          </a:bodyPr>
          <a:lstStyle/>
          <a:p>
            <a:pPr algn="ctr"/>
            <a:r>
              <a:rPr lang="en-US" sz="2800" b="1" dirty="0"/>
              <a:t>Hold </a:t>
            </a:r>
          </a:p>
        </p:txBody>
      </p:sp>
    </p:spTree>
    <p:extLst>
      <p:ext uri="{BB962C8B-B14F-4D97-AF65-F5344CB8AC3E}">
        <p14:creationId xmlns:p14="http://schemas.microsoft.com/office/powerpoint/2010/main" val="27215315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extBox 1">
            <a:extLst>
              <a:ext uri="{FF2B5EF4-FFF2-40B4-BE49-F238E27FC236}">
                <a16:creationId xmlns:a16="http://schemas.microsoft.com/office/drawing/2014/main" id="{351DD7A4-E7F0-439F-B1CE-B43951F35BC5}"/>
              </a:ext>
            </a:extLst>
          </p:cNvPr>
          <p:cNvGraphicFramePr/>
          <p:nvPr>
            <p:extLst>
              <p:ext uri="{D42A27DB-BD31-4B8C-83A1-F6EECF244321}">
                <p14:modId xmlns:p14="http://schemas.microsoft.com/office/powerpoint/2010/main" val="1083071894"/>
              </p:ext>
            </p:extLst>
          </p:nvPr>
        </p:nvGraphicFramePr>
        <p:xfrm>
          <a:off x="160867" y="73694"/>
          <a:ext cx="11870266" cy="64325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772022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45DB188-4006-4207-A473-B4B569C5B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BAB4522D-D095-4687-BFB3-976E665AD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9AAD8036-96D8-496C-8006-37ACA5AD86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4A4CBA9-3463-4C65-BF46-6B6C50E7F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2856" y="757325"/>
            <a:ext cx="3549144"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DCEED6C-D39C-40AA-B89E-52C3FA5A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TextBox 2">
            <a:extLst>
              <a:ext uri="{FF2B5EF4-FFF2-40B4-BE49-F238E27FC236}">
                <a16:creationId xmlns:a16="http://schemas.microsoft.com/office/drawing/2014/main" id="{342571A8-6646-43B4-9B25-DF47FB298D67}"/>
              </a:ext>
            </a:extLst>
          </p:cNvPr>
          <p:cNvGraphicFramePr/>
          <p:nvPr>
            <p:extLst>
              <p:ext uri="{D42A27DB-BD31-4B8C-83A1-F6EECF244321}">
                <p14:modId xmlns:p14="http://schemas.microsoft.com/office/powerpoint/2010/main" val="150630625"/>
              </p:ext>
            </p:extLst>
          </p:nvPr>
        </p:nvGraphicFramePr>
        <p:xfrm>
          <a:off x="866647" y="933854"/>
          <a:ext cx="7293610" cy="50418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190760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B10D1-BE7C-4533-AF6F-8236736EAAFE}"/>
              </a:ext>
            </a:extLst>
          </p:cNvPr>
          <p:cNvSpPr>
            <a:spLocks noGrp="1"/>
          </p:cNvSpPr>
          <p:nvPr>
            <p:ph type="ctrTitle"/>
          </p:nvPr>
        </p:nvSpPr>
        <p:spPr/>
        <p:txBody>
          <a:bodyPr/>
          <a:lstStyle/>
          <a:p>
            <a:r>
              <a:rPr lang="en-US" b="1" dirty="0"/>
              <a:t>Code of USR in </a:t>
            </a:r>
            <a:r>
              <a:rPr lang="en-US" b="1" dirty="0" err="1"/>
              <a:t>hdl</a:t>
            </a:r>
          </a:p>
        </p:txBody>
      </p:sp>
    </p:spTree>
    <p:extLst>
      <p:ext uri="{BB962C8B-B14F-4D97-AF65-F5344CB8AC3E}">
        <p14:creationId xmlns:p14="http://schemas.microsoft.com/office/powerpoint/2010/main" val="313975080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20">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22">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24">
            <a:extLst>
              <a:ext uri="{FF2B5EF4-FFF2-40B4-BE49-F238E27FC236}">
                <a16:creationId xmlns:a16="http://schemas.microsoft.com/office/drawing/2014/main" id="{64D545DB-8A58-4FDC-8FF8-F99D917C37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6">
            <a:extLst>
              <a:ext uri="{FF2B5EF4-FFF2-40B4-BE49-F238E27FC236}">
                <a16:creationId xmlns:a16="http://schemas.microsoft.com/office/drawing/2014/main" id="{53F02532-0429-47BE-B7D5-89B31C0C8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6729" y="757325"/>
            <a:ext cx="3549144"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F4039AA-5DA7-A14A-95EA-EA2218CE3F25}"/>
              </a:ext>
            </a:extLst>
          </p:cNvPr>
          <p:cNvSpPr txBox="1"/>
          <p:nvPr/>
        </p:nvSpPr>
        <p:spPr>
          <a:xfrm>
            <a:off x="8389648" y="1123837"/>
            <a:ext cx="2947482" cy="460118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b="1" u="sng" spc="-60">
                <a:solidFill>
                  <a:srgbClr val="FFFFFF"/>
                </a:solidFill>
                <a:latin typeface="+mj-lt"/>
                <a:ea typeface="+mj-ea"/>
                <a:cs typeface="+mj-cs"/>
              </a:rPr>
              <a:t>Implementation of USR in Hardware Simulator (Nand to Tetris) :</a:t>
            </a:r>
          </a:p>
        </p:txBody>
      </p:sp>
      <p:sp>
        <p:nvSpPr>
          <p:cNvPr id="3" name="TextBox 2">
            <a:extLst>
              <a:ext uri="{FF2B5EF4-FFF2-40B4-BE49-F238E27FC236}">
                <a16:creationId xmlns:a16="http://schemas.microsoft.com/office/drawing/2014/main" id="{BC2F6A7D-6470-D346-8DFB-D32A161627B3}"/>
              </a:ext>
            </a:extLst>
          </p:cNvPr>
          <p:cNvSpPr txBox="1"/>
          <p:nvPr/>
        </p:nvSpPr>
        <p:spPr>
          <a:xfrm>
            <a:off x="290345" y="362304"/>
            <a:ext cx="7340256" cy="6356565"/>
          </a:xfrm>
          <a:prstGeom prst="rect">
            <a:avLst/>
          </a:prstGeom>
        </p:spPr>
        <p:txBody>
          <a:bodyPr vert="horz" lIns="91440" tIns="45720" rIns="91440" bIns="45720" rtlCol="0" anchor="ctr">
            <a:normAutofit/>
          </a:bodyPr>
          <a:lstStyle/>
          <a:p>
            <a:pPr indent="-182880" defTabSz="914400">
              <a:lnSpc>
                <a:spcPct val="90000"/>
              </a:lnSpc>
              <a:spcAft>
                <a:spcPts val="600"/>
              </a:spcAft>
              <a:buClr>
                <a:schemeClr val="accent1"/>
              </a:buClr>
              <a:buFont typeface="Wingdings 2" pitchFamily="18" charset="2"/>
              <a:buChar char=""/>
            </a:pPr>
            <a:r>
              <a:rPr lang="en-US" sz="1600" dirty="0"/>
              <a:t>The implementation of this 4-Bit Universal Shift register is done in </a:t>
            </a:r>
            <a:r>
              <a:rPr lang="en-US" sz="1600" b="1" dirty="0"/>
              <a:t>HDL.</a:t>
            </a:r>
          </a:p>
          <a:p>
            <a:pPr indent="-182880" defTabSz="914400">
              <a:lnSpc>
                <a:spcPct val="90000"/>
              </a:lnSpc>
              <a:spcAft>
                <a:spcPts val="600"/>
              </a:spcAft>
              <a:buClr>
                <a:schemeClr val="accent1"/>
              </a:buClr>
              <a:buFont typeface="Wingdings 2" pitchFamily="18" charset="2"/>
              <a:buChar char=""/>
            </a:pPr>
            <a:endParaRPr lang="en-US" sz="1600" b="1" dirty="0"/>
          </a:p>
          <a:p>
            <a:pPr indent="-182880" defTabSz="914400">
              <a:lnSpc>
                <a:spcPct val="90000"/>
              </a:lnSpc>
              <a:spcAft>
                <a:spcPts val="600"/>
              </a:spcAft>
              <a:buClr>
                <a:schemeClr val="accent1"/>
              </a:buClr>
              <a:buFont typeface="Wingdings 2" pitchFamily="18" charset="2"/>
              <a:buChar char=""/>
            </a:pPr>
            <a:r>
              <a:rPr lang="en-US" sz="1600" dirty="0"/>
              <a:t>The chip is been named as USR and respective HDL code</a:t>
            </a:r>
            <a:r>
              <a:rPr lang="en-US" sz="1600" b="1" dirty="0"/>
              <a:t> is below:</a:t>
            </a:r>
          </a:p>
          <a:p>
            <a:pPr defTabSz="914400">
              <a:lnSpc>
                <a:spcPct val="90000"/>
              </a:lnSpc>
              <a:spcAft>
                <a:spcPts val="600"/>
              </a:spcAft>
              <a:buClr>
                <a:schemeClr val="accent1"/>
              </a:buClr>
            </a:pPr>
            <a:endParaRPr lang="en-US" sz="1600" b="1" dirty="0"/>
          </a:p>
          <a:p>
            <a:pPr defTabSz="914400">
              <a:lnSpc>
                <a:spcPct val="90000"/>
              </a:lnSpc>
              <a:spcAft>
                <a:spcPts val="600"/>
              </a:spcAft>
              <a:buClr>
                <a:schemeClr val="accent1"/>
              </a:buClr>
            </a:pPr>
            <a:r>
              <a:rPr lang="en-US" sz="1600" dirty="0"/>
              <a:t>CHIP USR{</a:t>
            </a:r>
          </a:p>
          <a:p>
            <a:pPr defTabSz="914400">
              <a:lnSpc>
                <a:spcPct val="90000"/>
              </a:lnSpc>
              <a:spcAft>
                <a:spcPts val="600"/>
              </a:spcAft>
              <a:buClr>
                <a:schemeClr val="accent1"/>
              </a:buClr>
            </a:pPr>
            <a:r>
              <a:rPr lang="en-US" sz="1600" dirty="0"/>
              <a:t>IN s0,s1,x3,x2,x1,x0,load,y1,y2</a:t>
            </a:r>
          </a:p>
          <a:p>
            <a:pPr indent="-182880" defTabSz="914400">
              <a:lnSpc>
                <a:spcPct val="90000"/>
              </a:lnSpc>
              <a:spcAft>
                <a:spcPts val="600"/>
              </a:spcAft>
              <a:buClr>
                <a:schemeClr val="accent1"/>
              </a:buClr>
              <a:buFont typeface="Wingdings 2" pitchFamily="18" charset="2"/>
              <a:buChar char=""/>
            </a:pPr>
            <a:endParaRPr lang="en-US" sz="1600" dirty="0"/>
          </a:p>
          <a:p>
            <a:pPr defTabSz="914400">
              <a:lnSpc>
                <a:spcPct val="90000"/>
              </a:lnSpc>
              <a:spcAft>
                <a:spcPts val="600"/>
              </a:spcAft>
              <a:buClr>
                <a:schemeClr val="accent1"/>
              </a:buClr>
            </a:pPr>
            <a:r>
              <a:rPr lang="en-US" sz="1600" dirty="0"/>
              <a:t>PARTS</a:t>
            </a:r>
            <a:r>
              <a:rPr lang="en-US" sz="1600" b="1" dirty="0"/>
              <a:t>:</a:t>
            </a:r>
          </a:p>
          <a:p>
            <a:pPr indent="-182880" defTabSz="914400">
              <a:lnSpc>
                <a:spcPct val="90000"/>
              </a:lnSpc>
              <a:spcAft>
                <a:spcPts val="600"/>
              </a:spcAft>
              <a:buClr>
                <a:schemeClr val="accent1"/>
              </a:buClr>
              <a:buFont typeface="Wingdings 2" pitchFamily="18" charset="2"/>
              <a:buChar char=""/>
            </a:pPr>
            <a:endParaRPr lang="en-US" sz="1600" b="1" dirty="0"/>
          </a:p>
          <a:p>
            <a:pPr defTabSz="914400">
              <a:lnSpc>
                <a:spcPct val="90000"/>
              </a:lnSpc>
              <a:spcAft>
                <a:spcPts val="600"/>
              </a:spcAft>
              <a:buClr>
                <a:schemeClr val="accent1"/>
              </a:buClr>
            </a:pPr>
            <a:r>
              <a:rPr lang="en-US" sz="1600" dirty="0" err="1"/>
              <a:t>Twoonemux</a:t>
            </a:r>
            <a:r>
              <a:rPr lang="en-US" sz="1600" dirty="0"/>
              <a:t>(i0=false,i1=y1,sel=</a:t>
            </a:r>
            <a:r>
              <a:rPr lang="en-US" sz="1600" dirty="0" err="1"/>
              <a:t>load,y</a:t>
            </a:r>
            <a:r>
              <a:rPr lang="en-US" sz="1600" dirty="0"/>
              <a:t>=in11); </a:t>
            </a:r>
          </a:p>
          <a:p>
            <a:pPr defTabSz="914400">
              <a:lnSpc>
                <a:spcPct val="90000"/>
              </a:lnSpc>
              <a:spcAft>
                <a:spcPts val="600"/>
              </a:spcAft>
              <a:buClr>
                <a:schemeClr val="accent1"/>
              </a:buClr>
            </a:pPr>
            <a:r>
              <a:rPr lang="en-US" sz="1600" dirty="0" err="1"/>
              <a:t>FourOneMux</a:t>
            </a:r>
            <a:r>
              <a:rPr lang="en-US" sz="1600" dirty="0"/>
              <a:t>(i0=q31,i1=in11,i2=q21,i3=x3,s0=s0,s1=s1,Y =in1); </a:t>
            </a:r>
          </a:p>
          <a:p>
            <a:pPr defTabSz="914400">
              <a:lnSpc>
                <a:spcPct val="90000"/>
              </a:lnSpc>
              <a:spcAft>
                <a:spcPts val="600"/>
              </a:spcAft>
              <a:buClr>
                <a:schemeClr val="accent1"/>
              </a:buClr>
            </a:pPr>
            <a:r>
              <a:rPr lang="en-US" sz="1600" dirty="0"/>
              <a:t>DFF(in=in1,out=q3,out=q31); </a:t>
            </a:r>
          </a:p>
          <a:p>
            <a:pPr defTabSz="914400">
              <a:lnSpc>
                <a:spcPct val="90000"/>
              </a:lnSpc>
              <a:spcAft>
                <a:spcPts val="600"/>
              </a:spcAft>
              <a:buClr>
                <a:schemeClr val="accent1"/>
              </a:buClr>
            </a:pPr>
            <a:r>
              <a:rPr lang="en-US" sz="1600" dirty="0" err="1"/>
              <a:t>FourOneMux</a:t>
            </a:r>
            <a:r>
              <a:rPr lang="en-US" sz="1600" dirty="0"/>
              <a:t>(i0=q21,i1=q31,i2=q11,i3=x2,s0=s0,s1=s1,Y= in2); </a:t>
            </a:r>
          </a:p>
          <a:p>
            <a:pPr defTabSz="914400">
              <a:lnSpc>
                <a:spcPct val="90000"/>
              </a:lnSpc>
              <a:spcAft>
                <a:spcPts val="600"/>
              </a:spcAft>
              <a:buClr>
                <a:schemeClr val="accent1"/>
              </a:buClr>
            </a:pPr>
            <a:r>
              <a:rPr lang="en-US" sz="1600" dirty="0"/>
              <a:t>DFF(in=in2,out=q2,out=q21); </a:t>
            </a:r>
          </a:p>
          <a:p>
            <a:pPr defTabSz="914400">
              <a:lnSpc>
                <a:spcPct val="90000"/>
              </a:lnSpc>
              <a:spcAft>
                <a:spcPts val="600"/>
              </a:spcAft>
              <a:buClr>
                <a:schemeClr val="accent1"/>
              </a:buClr>
            </a:pPr>
            <a:r>
              <a:rPr lang="en-US" sz="1600" err="1"/>
              <a:t>FourOneMux</a:t>
            </a:r>
            <a:r>
              <a:rPr lang="en-US" sz="1600" dirty="0"/>
              <a:t>(i0=q11,i1=q21,i2=q01,i3=x1,s0=s0,s1=s1,Y= in3); </a:t>
            </a:r>
          </a:p>
          <a:p>
            <a:pPr defTabSz="914400">
              <a:lnSpc>
                <a:spcPct val="90000"/>
              </a:lnSpc>
              <a:spcAft>
                <a:spcPts val="600"/>
              </a:spcAft>
              <a:buClr>
                <a:schemeClr val="accent1"/>
              </a:buClr>
            </a:pPr>
            <a:r>
              <a:rPr lang="en-US" sz="1600" dirty="0"/>
              <a:t>DFF(in=in3,out=q1,out=q11); </a:t>
            </a:r>
          </a:p>
          <a:p>
            <a:pPr defTabSz="914400">
              <a:lnSpc>
                <a:spcPct val="90000"/>
              </a:lnSpc>
              <a:spcAft>
                <a:spcPts val="600"/>
              </a:spcAft>
              <a:buClr>
                <a:schemeClr val="accent1"/>
              </a:buClr>
            </a:pPr>
            <a:r>
              <a:rPr lang="en-US" sz="1600" err="1"/>
              <a:t>FourOneMux</a:t>
            </a:r>
            <a:r>
              <a:rPr lang="en-US" sz="1600" dirty="0"/>
              <a:t>(i0=q01,i1=q11,i2=in41,i3=x0,s0=s0,s1=s1,Y =in4); </a:t>
            </a:r>
          </a:p>
          <a:p>
            <a:pPr defTabSz="914400">
              <a:lnSpc>
                <a:spcPct val="90000"/>
              </a:lnSpc>
              <a:spcAft>
                <a:spcPts val="600"/>
              </a:spcAft>
              <a:buClr>
                <a:schemeClr val="accent1"/>
              </a:buClr>
            </a:pPr>
            <a:r>
              <a:rPr lang="en-US" sz="1600" dirty="0"/>
              <a:t>DFF(in=in4,out=q0,out=q01); </a:t>
            </a:r>
          </a:p>
          <a:p>
            <a:pPr defTabSz="914400">
              <a:lnSpc>
                <a:spcPct val="90000"/>
              </a:lnSpc>
              <a:spcAft>
                <a:spcPts val="600"/>
              </a:spcAft>
              <a:buClr>
                <a:schemeClr val="accent1"/>
              </a:buClr>
            </a:pPr>
            <a:r>
              <a:rPr lang="en-US" sz="1600" err="1"/>
              <a:t>Twoonemux</a:t>
            </a:r>
            <a:r>
              <a:rPr lang="en-US" sz="1600" dirty="0"/>
              <a:t>(i0=false,i1=y2,sel=</a:t>
            </a:r>
            <a:r>
              <a:rPr lang="en-US" sz="1600" err="1"/>
              <a:t>load,y</a:t>
            </a:r>
            <a:r>
              <a:rPr lang="en-US" sz="1600" dirty="0"/>
              <a:t>=in41); </a:t>
            </a:r>
          </a:p>
          <a:p>
            <a:pPr defTabSz="914400">
              <a:lnSpc>
                <a:spcPct val="90000"/>
              </a:lnSpc>
              <a:spcAft>
                <a:spcPts val="600"/>
              </a:spcAft>
              <a:buClr>
                <a:schemeClr val="accent1"/>
              </a:buClr>
            </a:pPr>
            <a:r>
              <a:rPr lang="en-US" sz="1600" dirty="0"/>
              <a:t>} </a:t>
            </a:r>
          </a:p>
        </p:txBody>
      </p:sp>
      <p:sp>
        <p:nvSpPr>
          <p:cNvPr id="24" name="Rectangle 28">
            <a:extLst>
              <a:ext uri="{FF2B5EF4-FFF2-40B4-BE49-F238E27FC236}">
                <a16:creationId xmlns:a16="http://schemas.microsoft.com/office/drawing/2014/main" id="{E3401C9A-B20D-42B0-B7C0-0E4D1CE585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406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687776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C30450-16EB-0E4F-A524-78637FEEDF90}"/>
              </a:ext>
            </a:extLst>
          </p:cNvPr>
          <p:cNvSpPr txBox="1"/>
          <p:nvPr/>
        </p:nvSpPr>
        <p:spPr>
          <a:xfrm>
            <a:off x="893491" y="1818578"/>
            <a:ext cx="5029200" cy="4247317"/>
          </a:xfrm>
          <a:prstGeom prst="rect">
            <a:avLst/>
          </a:prstGeom>
          <a:noFill/>
        </p:spPr>
        <p:txBody>
          <a:bodyPr wrap="square" lIns="91440" tIns="45720" rIns="91440" bIns="45720" rtlCol="0" anchor="t">
            <a:spAutoFit/>
          </a:bodyPr>
          <a:lstStyle/>
          <a:p>
            <a:r>
              <a:rPr lang="en-US" sz="2800" dirty="0"/>
              <a:t>CHIP </a:t>
            </a:r>
            <a:r>
              <a:rPr lang="en-US" sz="2800" dirty="0" err="1"/>
              <a:t>Twoonemux</a:t>
            </a:r>
            <a:r>
              <a:rPr lang="en-US" sz="2800" dirty="0"/>
              <a:t> {</a:t>
            </a:r>
            <a:endParaRPr lang="en-IN" sz="2800" dirty="0"/>
          </a:p>
          <a:p>
            <a:r>
              <a:rPr lang="en-US" sz="2800" dirty="0"/>
              <a:t>    IN i0, i1, </a:t>
            </a:r>
            <a:r>
              <a:rPr lang="en-US" sz="2800" dirty="0" err="1"/>
              <a:t>sel</a:t>
            </a:r>
            <a:r>
              <a:rPr lang="en-US" sz="2800" dirty="0"/>
              <a:t>;  </a:t>
            </a:r>
            <a:endParaRPr lang="en-IN" sz="2800" dirty="0"/>
          </a:p>
          <a:p>
            <a:r>
              <a:rPr lang="en-US" sz="2800" dirty="0"/>
              <a:t>    OUT y;</a:t>
            </a:r>
            <a:endParaRPr lang="en-IN" sz="2800" dirty="0"/>
          </a:p>
          <a:p>
            <a:r>
              <a:rPr lang="en-US" sz="2800" dirty="0"/>
              <a:t>         </a:t>
            </a:r>
            <a:endParaRPr lang="en-IN" sz="2800" dirty="0"/>
          </a:p>
          <a:p>
            <a:r>
              <a:rPr lang="en-US" sz="2800" dirty="0"/>
              <a:t>    PARTS:</a:t>
            </a:r>
            <a:endParaRPr lang="en-IN" sz="2800" dirty="0"/>
          </a:p>
          <a:p>
            <a:r>
              <a:rPr lang="en-US" sz="2800" dirty="0"/>
              <a:t>      Not(in=</a:t>
            </a:r>
            <a:r>
              <a:rPr lang="en-US" sz="2800" dirty="0" err="1"/>
              <a:t>sel,out</a:t>
            </a:r>
            <a:r>
              <a:rPr lang="en-US" sz="2800" dirty="0"/>
              <a:t>=</a:t>
            </a:r>
            <a:r>
              <a:rPr lang="en-US" sz="2800" dirty="0" err="1"/>
              <a:t>nsel</a:t>
            </a:r>
            <a:r>
              <a:rPr lang="en-US" sz="2800" dirty="0"/>
              <a:t>);</a:t>
            </a:r>
            <a:endParaRPr lang="en-IN" sz="2800" dirty="0"/>
          </a:p>
          <a:p>
            <a:r>
              <a:rPr lang="en-US" sz="2800" dirty="0"/>
              <a:t>      And(a=i0,b=</a:t>
            </a:r>
            <a:r>
              <a:rPr lang="en-US" sz="2800" dirty="0" err="1"/>
              <a:t>nsel,out</a:t>
            </a:r>
            <a:r>
              <a:rPr lang="en-US" sz="2800" dirty="0"/>
              <a:t>=w1);</a:t>
            </a:r>
            <a:endParaRPr lang="en-IN" sz="2800" dirty="0"/>
          </a:p>
          <a:p>
            <a:r>
              <a:rPr lang="en-US" sz="2800" dirty="0"/>
              <a:t>      And(a=i1,b=</a:t>
            </a:r>
            <a:r>
              <a:rPr lang="en-US" sz="2800" dirty="0" err="1"/>
              <a:t>sel,out</a:t>
            </a:r>
            <a:r>
              <a:rPr lang="en-US" sz="2800" dirty="0"/>
              <a:t>=w2);</a:t>
            </a:r>
            <a:endParaRPr lang="en-IN" sz="2800" dirty="0"/>
          </a:p>
          <a:p>
            <a:r>
              <a:rPr lang="en-US" sz="2800" dirty="0"/>
              <a:t>      Or(a=w1,b=w2,out=y);</a:t>
            </a:r>
            <a:endParaRPr lang="en-IN" sz="2800" dirty="0"/>
          </a:p>
          <a:p>
            <a:r>
              <a:rPr lang="en-US" dirty="0"/>
              <a:t>}</a:t>
            </a:r>
            <a:endParaRPr lang="en-IN" dirty="0"/>
          </a:p>
        </p:txBody>
      </p:sp>
      <p:sp>
        <p:nvSpPr>
          <p:cNvPr id="3" name="TextBox 2">
            <a:extLst>
              <a:ext uri="{FF2B5EF4-FFF2-40B4-BE49-F238E27FC236}">
                <a16:creationId xmlns:a16="http://schemas.microsoft.com/office/drawing/2014/main" id="{418F2119-C70C-5D40-8F73-DE8B8AC6F0C4}"/>
              </a:ext>
            </a:extLst>
          </p:cNvPr>
          <p:cNvSpPr txBox="1"/>
          <p:nvPr/>
        </p:nvSpPr>
        <p:spPr>
          <a:xfrm>
            <a:off x="6501628" y="1817163"/>
            <a:ext cx="5029200" cy="4893647"/>
          </a:xfrm>
          <a:prstGeom prst="rect">
            <a:avLst/>
          </a:prstGeom>
          <a:noFill/>
        </p:spPr>
        <p:txBody>
          <a:bodyPr wrap="square" rtlCol="0">
            <a:spAutoFit/>
          </a:bodyPr>
          <a:lstStyle/>
          <a:p>
            <a:r>
              <a:rPr lang="en-US" sz="2400" dirty="0"/>
              <a:t>CHIP </a:t>
            </a:r>
            <a:r>
              <a:rPr lang="en-US" sz="2400" dirty="0" err="1"/>
              <a:t>FourOneMux</a:t>
            </a:r>
            <a:r>
              <a:rPr lang="en-US" sz="2400" dirty="0"/>
              <a:t> {</a:t>
            </a:r>
            <a:endParaRPr lang="en-IN" sz="2400" dirty="0"/>
          </a:p>
          <a:p>
            <a:r>
              <a:rPr lang="en-US" sz="2400" dirty="0"/>
              <a:t>    IN i0,i1,i2,i3,s0,s1;</a:t>
            </a:r>
            <a:endParaRPr lang="en-IN" sz="2400" dirty="0"/>
          </a:p>
          <a:p>
            <a:r>
              <a:rPr lang="en-US" sz="2400" dirty="0"/>
              <a:t>    OUT Y;</a:t>
            </a:r>
            <a:endParaRPr lang="en-IN" sz="2400" dirty="0"/>
          </a:p>
          <a:p>
            <a:r>
              <a:rPr lang="en-US" sz="2400" dirty="0"/>
              <a:t> </a:t>
            </a:r>
            <a:endParaRPr lang="en-IN" sz="2400" dirty="0"/>
          </a:p>
          <a:p>
            <a:r>
              <a:rPr lang="en-US" sz="2400" dirty="0"/>
              <a:t> </a:t>
            </a:r>
            <a:endParaRPr lang="en-IN" sz="2400" dirty="0"/>
          </a:p>
          <a:p>
            <a:r>
              <a:rPr lang="en-US" sz="2400" dirty="0"/>
              <a:t> </a:t>
            </a:r>
            <a:endParaRPr lang="en-IN" sz="2400" dirty="0"/>
          </a:p>
          <a:p>
            <a:r>
              <a:rPr lang="en-US" sz="2400" dirty="0"/>
              <a:t>   PARTS:</a:t>
            </a:r>
            <a:endParaRPr lang="en-IN" sz="2400" dirty="0"/>
          </a:p>
          <a:p>
            <a:r>
              <a:rPr lang="en-US" sz="2400" dirty="0" err="1"/>
              <a:t>Twoonemux</a:t>
            </a:r>
            <a:r>
              <a:rPr lang="en-US" sz="2400" dirty="0"/>
              <a:t>(i0=i0,i1=i1,sel=s0,y1);</a:t>
            </a:r>
            <a:endParaRPr lang="en-IN" sz="2400" dirty="0"/>
          </a:p>
          <a:p>
            <a:r>
              <a:rPr lang="en-US" sz="2400" dirty="0"/>
              <a:t>        </a:t>
            </a:r>
            <a:r>
              <a:rPr lang="en-US" sz="2400" dirty="0" err="1"/>
              <a:t>Twoonemux</a:t>
            </a:r>
            <a:r>
              <a:rPr lang="en-US" sz="2400" dirty="0"/>
              <a:t>(i0=i2,i1=i3,sel=s0,y=w2);</a:t>
            </a:r>
            <a:endParaRPr lang="en-IN" sz="2400" dirty="0"/>
          </a:p>
          <a:p>
            <a:r>
              <a:rPr lang="en-US" sz="2400" dirty="0"/>
              <a:t>       </a:t>
            </a:r>
            <a:r>
              <a:rPr lang="en-US" sz="2400" dirty="0" err="1"/>
              <a:t>Twoonemux</a:t>
            </a:r>
            <a:r>
              <a:rPr lang="en-US" sz="2400" dirty="0"/>
              <a:t>(i0=w1,i1=w2,sel=s1,y=Y);</a:t>
            </a:r>
            <a:endParaRPr lang="en-IN" sz="2400" dirty="0"/>
          </a:p>
          <a:p>
            <a:r>
              <a:rPr lang="en-US" sz="2400" dirty="0"/>
              <a:t>}</a:t>
            </a:r>
            <a:endParaRPr lang="en-IN" sz="2400" dirty="0"/>
          </a:p>
        </p:txBody>
      </p:sp>
      <p:sp>
        <p:nvSpPr>
          <p:cNvPr id="31" name="TextBox 30">
            <a:extLst>
              <a:ext uri="{FF2B5EF4-FFF2-40B4-BE49-F238E27FC236}">
                <a16:creationId xmlns:a16="http://schemas.microsoft.com/office/drawing/2014/main" id="{25DBC06B-CD7E-4D57-B26F-BA678F9154D7}"/>
              </a:ext>
            </a:extLst>
          </p:cNvPr>
          <p:cNvSpPr txBox="1"/>
          <p:nvPr/>
        </p:nvSpPr>
        <p:spPr>
          <a:xfrm>
            <a:off x="793595" y="421888"/>
            <a:ext cx="396054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COMPONENT CODES:</a:t>
            </a:r>
          </a:p>
        </p:txBody>
      </p:sp>
    </p:spTree>
    <p:extLst>
      <p:ext uri="{BB962C8B-B14F-4D97-AF65-F5344CB8AC3E}">
        <p14:creationId xmlns:p14="http://schemas.microsoft.com/office/powerpoint/2010/main" val="168008616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0C84B42-FFC5-F944-96EF-A1E7441AE113}"/>
              </a:ext>
            </a:extLst>
          </p:cNvPr>
          <p:cNvSpPr txBox="1"/>
          <p:nvPr/>
        </p:nvSpPr>
        <p:spPr>
          <a:xfrm>
            <a:off x="738250" y="618225"/>
            <a:ext cx="2202024" cy="861774"/>
          </a:xfrm>
          <a:prstGeom prst="rect">
            <a:avLst/>
          </a:prstGeom>
          <a:noFill/>
        </p:spPr>
        <p:txBody>
          <a:bodyPr wrap="square" lIns="91440" tIns="45720" rIns="91440" bIns="45720" rtlCol="0" anchor="t">
            <a:spAutoFit/>
          </a:bodyPr>
          <a:lstStyle/>
          <a:p>
            <a:r>
              <a:rPr lang="en-US" sz="3200" b="1" dirty="0"/>
              <a:t>Left Shift </a:t>
            </a:r>
            <a:endParaRPr lang="en-US" dirty="0"/>
          </a:p>
          <a:p>
            <a:endParaRPr lang="en-US" b="1" dirty="0"/>
          </a:p>
        </p:txBody>
      </p:sp>
      <p:sp>
        <p:nvSpPr>
          <p:cNvPr id="6" name="TextBox 5">
            <a:extLst>
              <a:ext uri="{FF2B5EF4-FFF2-40B4-BE49-F238E27FC236}">
                <a16:creationId xmlns:a16="http://schemas.microsoft.com/office/drawing/2014/main" id="{864F8BF3-DA2C-5C4D-AB69-11714401AA9F}"/>
              </a:ext>
            </a:extLst>
          </p:cNvPr>
          <p:cNvSpPr txBox="1"/>
          <p:nvPr/>
        </p:nvSpPr>
        <p:spPr>
          <a:xfrm>
            <a:off x="802434" y="1791478"/>
            <a:ext cx="8210938" cy="1477328"/>
          </a:xfrm>
          <a:prstGeom prst="rect">
            <a:avLst/>
          </a:prstGeom>
          <a:noFill/>
        </p:spPr>
        <p:txBody>
          <a:bodyPr wrap="square" rtlCol="0">
            <a:spAutoFit/>
          </a:bodyPr>
          <a:lstStyle/>
          <a:p>
            <a:r>
              <a:rPr lang="en-US" dirty="0"/>
              <a:t>Condition for left shift from fig 1.2</a:t>
            </a:r>
          </a:p>
          <a:p>
            <a:r>
              <a:rPr lang="en-US" dirty="0"/>
              <a:t>S0=0 and S1=1</a:t>
            </a:r>
          </a:p>
          <a:p>
            <a:endParaRPr lang="en-US" dirty="0"/>
          </a:p>
          <a:p>
            <a:endParaRPr lang="en-US" dirty="0"/>
          </a:p>
          <a:p>
            <a:endParaRPr lang="en-US" dirty="0"/>
          </a:p>
        </p:txBody>
      </p:sp>
      <p:pic>
        <p:nvPicPr>
          <p:cNvPr id="10" name="Picture 9">
            <a:extLst>
              <a:ext uri="{FF2B5EF4-FFF2-40B4-BE49-F238E27FC236}">
                <a16:creationId xmlns:a16="http://schemas.microsoft.com/office/drawing/2014/main" id="{3AE9350F-F90C-6347-A958-B8331B921C46}"/>
              </a:ext>
            </a:extLst>
          </p:cNvPr>
          <p:cNvPicPr>
            <a:picLocks noChangeAspect="1"/>
          </p:cNvPicPr>
          <p:nvPr/>
        </p:nvPicPr>
        <p:blipFill>
          <a:blip r:embed="rId2"/>
          <a:stretch>
            <a:fillRect/>
          </a:stretch>
        </p:blipFill>
        <p:spPr>
          <a:xfrm>
            <a:off x="802434" y="2536842"/>
            <a:ext cx="3661345" cy="3995114"/>
          </a:xfrm>
          <a:prstGeom prst="rect">
            <a:avLst/>
          </a:prstGeom>
        </p:spPr>
      </p:pic>
      <p:sp>
        <p:nvSpPr>
          <p:cNvPr id="11" name="Right Arrow 10">
            <a:extLst>
              <a:ext uri="{FF2B5EF4-FFF2-40B4-BE49-F238E27FC236}">
                <a16:creationId xmlns:a16="http://schemas.microsoft.com/office/drawing/2014/main" id="{B4A31559-BD32-184D-966A-CB406F1D25E4}"/>
              </a:ext>
            </a:extLst>
          </p:cNvPr>
          <p:cNvSpPr/>
          <p:nvPr/>
        </p:nvSpPr>
        <p:spPr>
          <a:xfrm>
            <a:off x="5357258" y="4183262"/>
            <a:ext cx="978408" cy="48463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741DA4D3-EF88-5742-A53D-8478AA88794A}"/>
              </a:ext>
            </a:extLst>
          </p:cNvPr>
          <p:cNvPicPr>
            <a:picLocks noChangeAspect="1"/>
          </p:cNvPicPr>
          <p:nvPr/>
        </p:nvPicPr>
        <p:blipFill>
          <a:blip r:embed="rId3"/>
          <a:stretch>
            <a:fillRect/>
          </a:stretch>
        </p:blipFill>
        <p:spPr>
          <a:xfrm>
            <a:off x="7229146" y="2556500"/>
            <a:ext cx="3568451" cy="3995114"/>
          </a:xfrm>
          <a:prstGeom prst="rect">
            <a:avLst/>
          </a:prstGeom>
        </p:spPr>
      </p:pic>
    </p:spTree>
    <p:extLst>
      <p:ext uri="{BB962C8B-B14F-4D97-AF65-F5344CB8AC3E}">
        <p14:creationId xmlns:p14="http://schemas.microsoft.com/office/powerpoint/2010/main" val="14764071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087A66-DD79-3145-B5A1-00742C3D3364}"/>
              </a:ext>
            </a:extLst>
          </p:cNvPr>
          <p:cNvPicPr>
            <a:picLocks noChangeAspect="1"/>
          </p:cNvPicPr>
          <p:nvPr/>
        </p:nvPicPr>
        <p:blipFill>
          <a:blip r:embed="rId2"/>
          <a:stretch>
            <a:fillRect/>
          </a:stretch>
        </p:blipFill>
        <p:spPr>
          <a:xfrm>
            <a:off x="7128492" y="1769176"/>
            <a:ext cx="3753199" cy="4016829"/>
          </a:xfrm>
          <a:prstGeom prst="rect">
            <a:avLst/>
          </a:prstGeom>
        </p:spPr>
      </p:pic>
      <p:pic>
        <p:nvPicPr>
          <p:cNvPr id="6" name="Picture 5">
            <a:extLst>
              <a:ext uri="{FF2B5EF4-FFF2-40B4-BE49-F238E27FC236}">
                <a16:creationId xmlns:a16="http://schemas.microsoft.com/office/drawing/2014/main" id="{82595ED2-C1F5-1242-9308-7C80D25C9D06}"/>
              </a:ext>
            </a:extLst>
          </p:cNvPr>
          <p:cNvPicPr>
            <a:picLocks noChangeAspect="1"/>
          </p:cNvPicPr>
          <p:nvPr/>
        </p:nvPicPr>
        <p:blipFill>
          <a:blip r:embed="rId3"/>
          <a:stretch>
            <a:fillRect/>
          </a:stretch>
        </p:blipFill>
        <p:spPr>
          <a:xfrm>
            <a:off x="623207" y="1769176"/>
            <a:ext cx="3753199" cy="4125417"/>
          </a:xfrm>
          <a:prstGeom prst="rect">
            <a:avLst/>
          </a:prstGeom>
        </p:spPr>
      </p:pic>
      <p:sp>
        <p:nvSpPr>
          <p:cNvPr id="7" name="Right Arrow 6">
            <a:extLst>
              <a:ext uri="{FF2B5EF4-FFF2-40B4-BE49-F238E27FC236}">
                <a16:creationId xmlns:a16="http://schemas.microsoft.com/office/drawing/2014/main" id="{957532EB-772D-F24D-9BC9-3741CB155351}"/>
              </a:ext>
            </a:extLst>
          </p:cNvPr>
          <p:cNvSpPr/>
          <p:nvPr/>
        </p:nvSpPr>
        <p:spPr>
          <a:xfrm>
            <a:off x="5321135" y="342913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7E07953-7084-4241-8C1B-E30A71A826A7}"/>
              </a:ext>
            </a:extLst>
          </p:cNvPr>
          <p:cNvSpPr txBox="1"/>
          <p:nvPr/>
        </p:nvSpPr>
        <p:spPr>
          <a:xfrm>
            <a:off x="623206" y="619222"/>
            <a:ext cx="3753199" cy="523220"/>
          </a:xfrm>
          <a:prstGeom prst="rect">
            <a:avLst/>
          </a:prstGeom>
          <a:noFill/>
        </p:spPr>
        <p:txBody>
          <a:bodyPr wrap="square" rtlCol="0">
            <a:spAutoFit/>
          </a:bodyPr>
          <a:lstStyle/>
          <a:p>
            <a:r>
              <a:rPr lang="en-US" sz="2800" b="1" dirty="0"/>
              <a:t>Left Shift </a:t>
            </a:r>
          </a:p>
        </p:txBody>
      </p:sp>
    </p:spTree>
    <p:extLst>
      <p:ext uri="{BB962C8B-B14F-4D97-AF65-F5344CB8AC3E}">
        <p14:creationId xmlns:p14="http://schemas.microsoft.com/office/powerpoint/2010/main" val="4184744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933AD3-D1F0-2D4D-B615-31D7059C49E8}"/>
              </a:ext>
            </a:extLst>
          </p:cNvPr>
          <p:cNvSpPr txBox="1"/>
          <p:nvPr/>
        </p:nvSpPr>
        <p:spPr>
          <a:xfrm>
            <a:off x="364671" y="129372"/>
            <a:ext cx="2427515" cy="381000"/>
          </a:xfrm>
          <a:prstGeom prst="rect">
            <a:avLst/>
          </a:prstGeom>
          <a:noFill/>
        </p:spPr>
        <p:txBody>
          <a:bodyPr wrap="square" rtlCol="0">
            <a:spAutoFit/>
          </a:bodyPr>
          <a:lstStyle/>
          <a:p>
            <a:r>
              <a:rPr lang="en-US" sz="2800" b="1" dirty="0"/>
              <a:t>Right shift </a:t>
            </a:r>
            <a:r>
              <a:rPr lang="en-US" b="1" dirty="0"/>
              <a:t>:</a:t>
            </a:r>
          </a:p>
        </p:txBody>
      </p:sp>
      <p:sp>
        <p:nvSpPr>
          <p:cNvPr id="3" name="TextBox 2">
            <a:extLst>
              <a:ext uri="{FF2B5EF4-FFF2-40B4-BE49-F238E27FC236}">
                <a16:creationId xmlns:a16="http://schemas.microsoft.com/office/drawing/2014/main" id="{FD6D08C0-9EF0-6542-A333-BA6A17CBF344}"/>
              </a:ext>
            </a:extLst>
          </p:cNvPr>
          <p:cNvSpPr txBox="1"/>
          <p:nvPr/>
        </p:nvSpPr>
        <p:spPr>
          <a:xfrm>
            <a:off x="729343" y="1230476"/>
            <a:ext cx="4125686" cy="646331"/>
          </a:xfrm>
          <a:prstGeom prst="rect">
            <a:avLst/>
          </a:prstGeom>
          <a:noFill/>
        </p:spPr>
        <p:txBody>
          <a:bodyPr wrap="square" rtlCol="0">
            <a:spAutoFit/>
          </a:bodyPr>
          <a:lstStyle/>
          <a:p>
            <a:r>
              <a:rPr lang="en-US" dirty="0"/>
              <a:t>Condition for right shift  from fig 1.2 S0=1,S1=0</a:t>
            </a:r>
          </a:p>
        </p:txBody>
      </p:sp>
      <p:pic>
        <p:nvPicPr>
          <p:cNvPr id="5" name="Picture 4">
            <a:extLst>
              <a:ext uri="{FF2B5EF4-FFF2-40B4-BE49-F238E27FC236}">
                <a16:creationId xmlns:a16="http://schemas.microsoft.com/office/drawing/2014/main" id="{5A239FA3-EC1F-7F41-BCAE-D23D0111C463}"/>
              </a:ext>
            </a:extLst>
          </p:cNvPr>
          <p:cNvPicPr>
            <a:picLocks noChangeAspect="1"/>
          </p:cNvPicPr>
          <p:nvPr/>
        </p:nvPicPr>
        <p:blipFill>
          <a:blip r:embed="rId2"/>
          <a:stretch>
            <a:fillRect/>
          </a:stretch>
        </p:blipFill>
        <p:spPr>
          <a:xfrm>
            <a:off x="729343" y="2247312"/>
            <a:ext cx="3703865" cy="4290816"/>
          </a:xfrm>
          <a:prstGeom prst="rect">
            <a:avLst/>
          </a:prstGeom>
        </p:spPr>
      </p:pic>
      <p:sp>
        <p:nvSpPr>
          <p:cNvPr id="6" name="Right Arrow 5">
            <a:extLst>
              <a:ext uri="{FF2B5EF4-FFF2-40B4-BE49-F238E27FC236}">
                <a16:creationId xmlns:a16="http://schemas.microsoft.com/office/drawing/2014/main" id="{0C8D90FA-D2A9-AC45-87FE-42176F262050}"/>
              </a:ext>
            </a:extLst>
          </p:cNvPr>
          <p:cNvSpPr/>
          <p:nvPr/>
        </p:nvSpPr>
        <p:spPr>
          <a:xfrm>
            <a:off x="5277903" y="4113000"/>
            <a:ext cx="935689" cy="4771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06E78C6A-A84B-7943-9251-E4F877E61915}"/>
              </a:ext>
            </a:extLst>
          </p:cNvPr>
          <p:cNvPicPr>
            <a:picLocks noChangeAspect="1"/>
          </p:cNvPicPr>
          <p:nvPr/>
        </p:nvPicPr>
        <p:blipFill>
          <a:blip r:embed="rId3"/>
          <a:stretch>
            <a:fillRect/>
          </a:stretch>
        </p:blipFill>
        <p:spPr>
          <a:xfrm>
            <a:off x="7058288" y="2206171"/>
            <a:ext cx="3789699" cy="4290816"/>
          </a:xfrm>
          <a:prstGeom prst="rect">
            <a:avLst/>
          </a:prstGeom>
        </p:spPr>
      </p:pic>
    </p:spTree>
    <p:extLst>
      <p:ext uri="{BB962C8B-B14F-4D97-AF65-F5344CB8AC3E}">
        <p14:creationId xmlns:p14="http://schemas.microsoft.com/office/powerpoint/2010/main" val="1108296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7" name="Rectangle 16">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TextBox 3">
            <a:extLst>
              <a:ext uri="{FF2B5EF4-FFF2-40B4-BE49-F238E27FC236}">
                <a16:creationId xmlns:a16="http://schemas.microsoft.com/office/drawing/2014/main" id="{09A258E9-612A-42E2-AAA8-D913EB6A2AAD}"/>
              </a:ext>
            </a:extLst>
          </p:cNvPr>
          <p:cNvSpPr txBox="1"/>
          <p:nvPr/>
        </p:nvSpPr>
        <p:spPr>
          <a:xfrm>
            <a:off x="1600753" y="2535446"/>
            <a:ext cx="8983489" cy="3554457"/>
          </a:xfrm>
          <a:prstGeom prst="rect">
            <a:avLst/>
          </a:prstGeom>
        </p:spPr>
        <p:txBody>
          <a:bodyPr vert="horz" lIns="91440" tIns="45720" rIns="91440" bIns="45720" rtlCol="0" anchor="ctr">
            <a:normAutofit/>
          </a:bodyPr>
          <a:lstStyle/>
          <a:p>
            <a:pPr marL="285750" indent="-285750" defTabSz="914400">
              <a:lnSpc>
                <a:spcPct val="150000"/>
              </a:lnSpc>
              <a:buClr>
                <a:schemeClr val="accent1"/>
              </a:buClr>
              <a:buFont typeface="Arial" panose="020B0604020202020204" pitchFamily="34" charset="0"/>
              <a:buChar char="•"/>
            </a:pPr>
            <a:r>
              <a:rPr lang="en-US" sz="2400" dirty="0" err="1"/>
              <a:t>B.E.Pranav</a:t>
            </a:r>
            <a:r>
              <a:rPr lang="en-US" sz="2400" dirty="0"/>
              <a:t> </a:t>
            </a:r>
            <a:r>
              <a:rPr lang="en-US" sz="2400" dirty="0" err="1"/>
              <a:t>Kumaar</a:t>
            </a:r>
            <a:r>
              <a:rPr lang="en-US" sz="2400" dirty="0"/>
              <a:t> </a:t>
            </a:r>
          </a:p>
          <a:p>
            <a:pPr marL="285750" indent="-285750" defTabSz="914400">
              <a:lnSpc>
                <a:spcPct val="150000"/>
              </a:lnSpc>
              <a:buClr>
                <a:schemeClr val="accent1"/>
              </a:buClr>
              <a:buFont typeface="Arial" panose="020B0604020202020204" pitchFamily="34" charset="0"/>
              <a:buChar char="•"/>
            </a:pPr>
            <a:r>
              <a:rPr lang="en-US" sz="2400" dirty="0" err="1"/>
              <a:t>Dabbara</a:t>
            </a:r>
            <a:r>
              <a:rPr lang="en-US" sz="2400" dirty="0"/>
              <a:t> Harsha </a:t>
            </a:r>
          </a:p>
          <a:p>
            <a:pPr marL="285750" indent="-285750" defTabSz="914400">
              <a:lnSpc>
                <a:spcPct val="150000"/>
              </a:lnSpc>
              <a:spcAft>
                <a:spcPts val="600"/>
              </a:spcAft>
              <a:buClr>
                <a:schemeClr val="accent1"/>
              </a:buClr>
              <a:buFont typeface="Arial" panose="020B0604020202020204" pitchFamily="34" charset="0"/>
              <a:buChar char="•"/>
            </a:pPr>
            <a:r>
              <a:rPr lang="en-US" sz="2400" dirty="0"/>
              <a:t>Dinesh Kumar M R </a:t>
            </a:r>
          </a:p>
          <a:p>
            <a:pPr marL="285750" indent="-285750" defTabSz="914400">
              <a:lnSpc>
                <a:spcPct val="150000"/>
              </a:lnSpc>
              <a:spcAft>
                <a:spcPts val="600"/>
              </a:spcAft>
              <a:buClr>
                <a:schemeClr val="accent1"/>
              </a:buClr>
              <a:buFont typeface="Arial" panose="020B0604020202020204" pitchFamily="34" charset="0"/>
              <a:buChar char="•"/>
            </a:pPr>
            <a:r>
              <a:rPr lang="en-US" sz="2400" dirty="0"/>
              <a:t>Divi Eswar Chowdary </a:t>
            </a:r>
          </a:p>
        </p:txBody>
      </p:sp>
      <p:sp>
        <p:nvSpPr>
          <p:cNvPr id="2" name="TextBox 1">
            <a:extLst>
              <a:ext uri="{FF2B5EF4-FFF2-40B4-BE49-F238E27FC236}">
                <a16:creationId xmlns:a16="http://schemas.microsoft.com/office/drawing/2014/main" id="{E231AC9E-EA7F-43AE-B69D-D30350484CF9}"/>
              </a:ext>
            </a:extLst>
          </p:cNvPr>
          <p:cNvSpPr txBox="1"/>
          <p:nvPr/>
        </p:nvSpPr>
        <p:spPr>
          <a:xfrm>
            <a:off x="1174594" y="1211766"/>
            <a:ext cx="448325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ea typeface="+mn-lt"/>
                <a:cs typeface="+mn-lt"/>
              </a:rPr>
              <a:t>   Team Members:</a:t>
            </a:r>
            <a:endParaRPr lang="en-US" sz="4000" dirty="0"/>
          </a:p>
        </p:txBody>
      </p:sp>
    </p:spTree>
    <p:extLst>
      <p:ext uri="{BB962C8B-B14F-4D97-AF65-F5344CB8AC3E}">
        <p14:creationId xmlns:p14="http://schemas.microsoft.com/office/powerpoint/2010/main" val="353893127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E8CF88-EF43-F449-958A-4260615BEC8E}"/>
              </a:ext>
            </a:extLst>
          </p:cNvPr>
          <p:cNvSpPr txBox="1"/>
          <p:nvPr/>
        </p:nvSpPr>
        <p:spPr>
          <a:xfrm>
            <a:off x="541867" y="355599"/>
            <a:ext cx="2438400" cy="523220"/>
          </a:xfrm>
          <a:prstGeom prst="rect">
            <a:avLst/>
          </a:prstGeom>
          <a:noFill/>
        </p:spPr>
        <p:txBody>
          <a:bodyPr wrap="square" rtlCol="0">
            <a:spAutoFit/>
          </a:bodyPr>
          <a:lstStyle/>
          <a:p>
            <a:r>
              <a:rPr lang="en-US" sz="2800" b="1" dirty="0"/>
              <a:t>Right  Shift</a:t>
            </a:r>
          </a:p>
        </p:txBody>
      </p:sp>
      <p:pic>
        <p:nvPicPr>
          <p:cNvPr id="4" name="Picture 3">
            <a:extLst>
              <a:ext uri="{FF2B5EF4-FFF2-40B4-BE49-F238E27FC236}">
                <a16:creationId xmlns:a16="http://schemas.microsoft.com/office/drawing/2014/main" id="{5ACE7C25-FCBE-3640-AB03-489DF04E068C}"/>
              </a:ext>
            </a:extLst>
          </p:cNvPr>
          <p:cNvPicPr>
            <a:picLocks noChangeAspect="1"/>
          </p:cNvPicPr>
          <p:nvPr/>
        </p:nvPicPr>
        <p:blipFill>
          <a:blip r:embed="rId2"/>
          <a:stretch>
            <a:fillRect/>
          </a:stretch>
        </p:blipFill>
        <p:spPr>
          <a:xfrm>
            <a:off x="541867" y="1011767"/>
            <a:ext cx="3897433" cy="4389966"/>
          </a:xfrm>
          <a:prstGeom prst="rect">
            <a:avLst/>
          </a:prstGeom>
        </p:spPr>
      </p:pic>
      <p:sp>
        <p:nvSpPr>
          <p:cNvPr id="5" name="Right Arrow 4">
            <a:extLst>
              <a:ext uri="{FF2B5EF4-FFF2-40B4-BE49-F238E27FC236}">
                <a16:creationId xmlns:a16="http://schemas.microsoft.com/office/drawing/2014/main" id="{5561EA8D-5EA4-624D-B15D-FD8C311E54BF}"/>
              </a:ext>
            </a:extLst>
          </p:cNvPr>
          <p:cNvSpPr/>
          <p:nvPr/>
        </p:nvSpPr>
        <p:spPr>
          <a:xfrm>
            <a:off x="5606796" y="318668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8735154-D815-C84D-B189-F44DCAA1F87D}"/>
              </a:ext>
            </a:extLst>
          </p:cNvPr>
          <p:cNvPicPr>
            <a:picLocks noChangeAspect="1"/>
          </p:cNvPicPr>
          <p:nvPr/>
        </p:nvPicPr>
        <p:blipFill>
          <a:blip r:embed="rId3"/>
          <a:stretch>
            <a:fillRect/>
          </a:stretch>
        </p:blipFill>
        <p:spPr>
          <a:xfrm>
            <a:off x="7448804" y="938086"/>
            <a:ext cx="3952064" cy="4389966"/>
          </a:xfrm>
          <a:prstGeom prst="rect">
            <a:avLst/>
          </a:prstGeom>
        </p:spPr>
      </p:pic>
    </p:spTree>
    <p:extLst>
      <p:ext uri="{BB962C8B-B14F-4D97-AF65-F5344CB8AC3E}">
        <p14:creationId xmlns:p14="http://schemas.microsoft.com/office/powerpoint/2010/main" val="15491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B43D35-BAD3-7A48-A031-A6460049F237}"/>
              </a:ext>
            </a:extLst>
          </p:cNvPr>
          <p:cNvSpPr txBox="1"/>
          <p:nvPr/>
        </p:nvSpPr>
        <p:spPr>
          <a:xfrm>
            <a:off x="203200" y="203200"/>
            <a:ext cx="7823200" cy="861774"/>
          </a:xfrm>
          <a:prstGeom prst="rect">
            <a:avLst/>
          </a:prstGeom>
          <a:noFill/>
        </p:spPr>
        <p:txBody>
          <a:bodyPr wrap="square" rtlCol="0">
            <a:spAutoFit/>
          </a:bodyPr>
          <a:lstStyle/>
          <a:p>
            <a:r>
              <a:rPr lang="en-US" sz="3200" dirty="0"/>
              <a:t>Parallel In and Parallel Out  (PIPO)  :</a:t>
            </a:r>
          </a:p>
          <a:p>
            <a:r>
              <a:rPr lang="en-US" dirty="0"/>
              <a:t> </a:t>
            </a:r>
          </a:p>
        </p:txBody>
      </p:sp>
      <p:sp>
        <p:nvSpPr>
          <p:cNvPr id="5" name="TextBox 4">
            <a:extLst>
              <a:ext uri="{FF2B5EF4-FFF2-40B4-BE49-F238E27FC236}">
                <a16:creationId xmlns:a16="http://schemas.microsoft.com/office/drawing/2014/main" id="{0028FC3A-0BC5-5F49-8EF0-E8AA4F0E6527}"/>
              </a:ext>
            </a:extLst>
          </p:cNvPr>
          <p:cNvSpPr txBox="1"/>
          <p:nvPr/>
        </p:nvSpPr>
        <p:spPr>
          <a:xfrm>
            <a:off x="406401" y="1064974"/>
            <a:ext cx="4250266" cy="646331"/>
          </a:xfrm>
          <a:prstGeom prst="rect">
            <a:avLst/>
          </a:prstGeom>
          <a:noFill/>
        </p:spPr>
        <p:txBody>
          <a:bodyPr wrap="square" rtlCol="0">
            <a:spAutoFit/>
          </a:bodyPr>
          <a:lstStyle/>
          <a:p>
            <a:r>
              <a:rPr lang="en-US" dirty="0"/>
              <a:t>Condition for PIPO from fig 1.2</a:t>
            </a:r>
          </a:p>
          <a:p>
            <a:r>
              <a:rPr lang="en-US" dirty="0"/>
              <a:t>S0=1,S1=1</a:t>
            </a:r>
          </a:p>
        </p:txBody>
      </p:sp>
      <p:pic>
        <p:nvPicPr>
          <p:cNvPr id="7" name="Picture 6">
            <a:extLst>
              <a:ext uri="{FF2B5EF4-FFF2-40B4-BE49-F238E27FC236}">
                <a16:creationId xmlns:a16="http://schemas.microsoft.com/office/drawing/2014/main" id="{6AEDDF5D-01EA-7A40-A8DE-8315475B9A6A}"/>
              </a:ext>
            </a:extLst>
          </p:cNvPr>
          <p:cNvPicPr>
            <a:picLocks noChangeAspect="1"/>
          </p:cNvPicPr>
          <p:nvPr/>
        </p:nvPicPr>
        <p:blipFill>
          <a:blip r:embed="rId2"/>
          <a:stretch>
            <a:fillRect/>
          </a:stretch>
        </p:blipFill>
        <p:spPr>
          <a:xfrm>
            <a:off x="3970867" y="1711305"/>
            <a:ext cx="4250266" cy="4835702"/>
          </a:xfrm>
          <a:prstGeom prst="rect">
            <a:avLst/>
          </a:prstGeom>
        </p:spPr>
      </p:pic>
    </p:spTree>
    <p:extLst>
      <p:ext uri="{BB962C8B-B14F-4D97-AF65-F5344CB8AC3E}">
        <p14:creationId xmlns:p14="http://schemas.microsoft.com/office/powerpoint/2010/main" val="39536579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312F-73C4-4579-8A16-41FB31A6D4AD}"/>
              </a:ext>
            </a:extLst>
          </p:cNvPr>
          <p:cNvSpPr>
            <a:spLocks noGrp="1"/>
          </p:cNvSpPr>
          <p:nvPr>
            <p:ph type="ctrTitle"/>
          </p:nvPr>
        </p:nvSpPr>
        <p:spPr/>
        <p:txBody>
          <a:bodyPr/>
          <a:lstStyle/>
          <a:p>
            <a:r>
              <a:rPr lang="en-US" dirty="0"/>
              <a:t>Simulation of USR</a:t>
            </a:r>
          </a:p>
        </p:txBody>
      </p:sp>
    </p:spTree>
    <p:extLst>
      <p:ext uri="{BB962C8B-B14F-4D97-AF65-F5344CB8AC3E}">
        <p14:creationId xmlns:p14="http://schemas.microsoft.com/office/powerpoint/2010/main" val="207303042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382A01-2631-4977-B4E6-2B71BC99F581}"/>
              </a:ext>
            </a:extLst>
          </p:cNvPr>
          <p:cNvSpPr txBox="1"/>
          <p:nvPr/>
        </p:nvSpPr>
        <p:spPr>
          <a:xfrm>
            <a:off x="4572000" y="502276"/>
            <a:ext cx="4005330" cy="369332"/>
          </a:xfrm>
          <a:prstGeom prst="rect">
            <a:avLst/>
          </a:prstGeom>
          <a:noFill/>
        </p:spPr>
        <p:txBody>
          <a:bodyPr wrap="square" rtlCol="0">
            <a:spAutoFit/>
          </a:bodyPr>
          <a:lstStyle/>
          <a:p>
            <a:r>
              <a:rPr lang="en-US" dirty="0"/>
              <a:t>Simulation  in Logisim</a:t>
            </a:r>
          </a:p>
        </p:txBody>
      </p:sp>
      <p:pic>
        <p:nvPicPr>
          <p:cNvPr id="4" name="Picture 3">
            <a:extLst>
              <a:ext uri="{FF2B5EF4-FFF2-40B4-BE49-F238E27FC236}">
                <a16:creationId xmlns:a16="http://schemas.microsoft.com/office/drawing/2014/main" id="{AEF876C3-1F13-4ED5-B45A-56D3C7921C63}"/>
              </a:ext>
            </a:extLst>
          </p:cNvPr>
          <p:cNvPicPr>
            <a:picLocks noChangeAspect="1"/>
          </p:cNvPicPr>
          <p:nvPr/>
        </p:nvPicPr>
        <p:blipFill>
          <a:blip r:embed="rId2"/>
          <a:stretch>
            <a:fillRect/>
          </a:stretch>
        </p:blipFill>
        <p:spPr>
          <a:xfrm>
            <a:off x="1300373" y="871608"/>
            <a:ext cx="9105757" cy="5823662"/>
          </a:xfrm>
          <a:prstGeom prst="rect">
            <a:avLst/>
          </a:prstGeom>
        </p:spPr>
      </p:pic>
    </p:spTree>
    <p:extLst>
      <p:ext uri="{BB962C8B-B14F-4D97-AF65-F5344CB8AC3E}">
        <p14:creationId xmlns:p14="http://schemas.microsoft.com/office/powerpoint/2010/main" val="3459632964"/>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86EEAC6-011F-4499-ACFF-2FDC742DB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6970F14D-B6E6-40EA-96B4-4E18D0CF9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1" name="Rectangle 30">
            <a:extLst>
              <a:ext uri="{FF2B5EF4-FFF2-40B4-BE49-F238E27FC236}">
                <a16:creationId xmlns:a16="http://schemas.microsoft.com/office/drawing/2014/main" id="{886D4068-D045-48B0-9A00-198F2FE4B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Close-up of a calculator keypad">
            <a:extLst>
              <a:ext uri="{FF2B5EF4-FFF2-40B4-BE49-F238E27FC236}">
                <a16:creationId xmlns:a16="http://schemas.microsoft.com/office/drawing/2014/main" id="{61E0EEAD-2CD3-44D9-9BBD-1307D649732E}"/>
              </a:ext>
            </a:extLst>
          </p:cNvPr>
          <p:cNvPicPr>
            <a:picLocks noChangeAspect="1"/>
          </p:cNvPicPr>
          <p:nvPr/>
        </p:nvPicPr>
        <p:blipFill rotWithShape="1">
          <a:blip r:embed="rId2">
            <a:duotone>
              <a:schemeClr val="bg2">
                <a:shade val="45000"/>
                <a:satMod val="135000"/>
              </a:schemeClr>
              <a:prstClr val="white"/>
            </a:duotone>
            <a:alphaModFix amt="25000"/>
          </a:blip>
          <a:srcRect r="9094" b="22807"/>
          <a:stretch/>
        </p:blipFill>
        <p:spPr>
          <a:xfrm>
            <a:off x="20" y="1"/>
            <a:ext cx="12188932" cy="6858000"/>
          </a:xfrm>
          <a:prstGeom prst="rect">
            <a:avLst/>
          </a:prstGeom>
        </p:spPr>
      </p:pic>
      <p:sp>
        <p:nvSpPr>
          <p:cNvPr id="33" name="Rectangle 32">
            <a:extLst>
              <a:ext uri="{FF2B5EF4-FFF2-40B4-BE49-F238E27FC236}">
                <a16:creationId xmlns:a16="http://schemas.microsoft.com/office/drawing/2014/main" id="{12664C4B-AAE2-4AA0-8918-134E8086F3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3573AA42-4BB9-5C46-9406-E7973C28102C}"/>
              </a:ext>
            </a:extLst>
          </p:cNvPr>
          <p:cNvSpPr txBox="1"/>
          <p:nvPr/>
        </p:nvSpPr>
        <p:spPr>
          <a:xfrm>
            <a:off x="252919" y="1123837"/>
            <a:ext cx="2947482" cy="460118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b="1" u="sng" spc="-60">
                <a:solidFill>
                  <a:srgbClr val="FFFFFF"/>
                </a:solidFill>
                <a:latin typeface="+mj-lt"/>
                <a:ea typeface="+mj-ea"/>
                <a:cs typeface="+mj-cs"/>
              </a:rPr>
              <a:t>Summary</a:t>
            </a:r>
          </a:p>
        </p:txBody>
      </p:sp>
      <p:sp>
        <p:nvSpPr>
          <p:cNvPr id="3" name="TextBox 2">
            <a:extLst>
              <a:ext uri="{FF2B5EF4-FFF2-40B4-BE49-F238E27FC236}">
                <a16:creationId xmlns:a16="http://schemas.microsoft.com/office/drawing/2014/main" id="{2C5A9FD2-ADC7-5C4A-A832-874C4BF5187A}"/>
              </a:ext>
            </a:extLst>
          </p:cNvPr>
          <p:cNvSpPr txBox="1"/>
          <p:nvPr/>
        </p:nvSpPr>
        <p:spPr>
          <a:xfrm>
            <a:off x="3869268" y="864108"/>
            <a:ext cx="7315200" cy="5120640"/>
          </a:xfrm>
          <a:prstGeom prst="rect">
            <a:avLst/>
          </a:prstGeom>
        </p:spPr>
        <p:txBody>
          <a:bodyPr vert="horz" lIns="91440" tIns="45720" rIns="91440" bIns="45720" rtlCol="0" anchor="ctr">
            <a:normAutofit/>
          </a:bodyPr>
          <a:lstStyle/>
          <a:p>
            <a:pPr marL="285750" indent="-182880" defTabSz="914400">
              <a:lnSpc>
                <a:spcPct val="90000"/>
              </a:lnSpc>
              <a:spcAft>
                <a:spcPts val="600"/>
              </a:spcAft>
              <a:buClr>
                <a:schemeClr val="accent1"/>
              </a:buClr>
              <a:buFont typeface="Wingdings 2" pitchFamily="18" charset="2"/>
              <a:buChar char=""/>
            </a:pPr>
            <a:r>
              <a:rPr lang="en-US" dirty="0"/>
              <a:t>  In digital electronics, shift registers are the sequential logic circuits that can store the data temporarily and provides the data transfer towards its output device for every clock pulse. These are capable of transferring/shifting the data either towards the right or left in serial and parallel modes. Based on the mode of input/output operations, shift registers can be used as a serial-in-parallel-out shift register, serial-in-serial-out shift register, parallel-in-parallel-out shift register, parallel-in-parallel-out shift register. Based on shifting the data, there are universal shift registers and bidirectional shift registers.</a:t>
            </a:r>
          </a:p>
          <a:p>
            <a:pPr indent="-182880" defTabSz="914400">
              <a:lnSpc>
                <a:spcPct val="90000"/>
              </a:lnSpc>
              <a:spcAft>
                <a:spcPts val="600"/>
              </a:spcAft>
              <a:buClr>
                <a:schemeClr val="accent1"/>
              </a:buClr>
              <a:buFont typeface="Wingdings 2" pitchFamily="18" charset="2"/>
              <a:buChar char=""/>
            </a:pPr>
            <a:endParaRPr lang="en-US" dirty="0"/>
          </a:p>
          <a:p>
            <a:pPr marL="285750" indent="-182880" defTabSz="914400">
              <a:lnSpc>
                <a:spcPct val="90000"/>
              </a:lnSpc>
              <a:spcAft>
                <a:spcPts val="600"/>
              </a:spcAft>
              <a:buClr>
                <a:schemeClr val="accent1"/>
              </a:buClr>
              <a:buFont typeface="Wingdings 2" pitchFamily="18" charset="2"/>
              <a:buChar char=""/>
            </a:pPr>
            <a:r>
              <a:rPr lang="en-US" dirty="0"/>
              <a:t> A register that can store the data and /shifts the data towards the right and left along with the parallel load capability is known as a universal shift register. It can be used to perform input/output operations in both serial and parallel modes. Unidirectional shift registers and bidirectional shift registers are combined together to get the design of the universal shift register. It is also known as a parallel-in-parallel-out shift register or shift register with the parallel load.</a:t>
            </a:r>
          </a:p>
        </p:txBody>
      </p:sp>
      <p:sp>
        <p:nvSpPr>
          <p:cNvPr id="35" name="Rectangle 34">
            <a:extLst>
              <a:ext uri="{FF2B5EF4-FFF2-40B4-BE49-F238E27FC236}">
                <a16:creationId xmlns:a16="http://schemas.microsoft.com/office/drawing/2014/main" id="{616F9FD8-4CFE-4C77-8F29-5D801C57E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41364838"/>
      </p:ext>
    </p:extLst>
  </p:cSld>
  <p:clrMapOvr>
    <a:masterClrMapping/>
  </p:clrMapOvr>
  <p:transition spd="slow">
    <p:push dir="u"/>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3">
            <a:extLst>
              <a:ext uri="{FF2B5EF4-FFF2-40B4-BE49-F238E27FC236}">
                <a16:creationId xmlns:a16="http://schemas.microsoft.com/office/drawing/2014/main" id="{B86EEAC6-011F-4499-ACFF-2FDC742DB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5">
            <a:extLst>
              <a:ext uri="{FF2B5EF4-FFF2-40B4-BE49-F238E27FC236}">
                <a16:creationId xmlns:a16="http://schemas.microsoft.com/office/drawing/2014/main" id="{6970F14D-B6E6-40EA-96B4-4E18D0CF9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3" name="Rectangle 27">
            <a:extLst>
              <a:ext uri="{FF2B5EF4-FFF2-40B4-BE49-F238E27FC236}">
                <a16:creationId xmlns:a16="http://schemas.microsoft.com/office/drawing/2014/main" id="{DCCCDCCF-DDE7-4FF9-BA8E-DFD3AC93A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4" descr="Graph on document with pen">
            <a:extLst>
              <a:ext uri="{FF2B5EF4-FFF2-40B4-BE49-F238E27FC236}">
                <a16:creationId xmlns:a16="http://schemas.microsoft.com/office/drawing/2014/main" id="{B2FF1A0B-42AA-4C72-9E0A-AF971F32802F}"/>
              </a:ext>
            </a:extLst>
          </p:cNvPr>
          <p:cNvPicPr>
            <a:picLocks noChangeAspect="1"/>
          </p:cNvPicPr>
          <p:nvPr/>
        </p:nvPicPr>
        <p:blipFill rotWithShape="1">
          <a:blip r:embed="rId2"/>
          <a:srcRect t="1405" r="-1" b="14303"/>
          <a:stretch/>
        </p:blipFill>
        <p:spPr>
          <a:xfrm>
            <a:off x="20" y="1"/>
            <a:ext cx="12188932" cy="6858000"/>
          </a:xfrm>
          <a:prstGeom prst="rect">
            <a:avLst/>
          </a:prstGeom>
        </p:spPr>
      </p:pic>
      <p:sp>
        <p:nvSpPr>
          <p:cNvPr id="25" name="Rectangle 29">
            <a:extLst>
              <a:ext uri="{FF2B5EF4-FFF2-40B4-BE49-F238E27FC236}">
                <a16:creationId xmlns:a16="http://schemas.microsoft.com/office/drawing/2014/main" id="{C2352FE0-ACFA-479E-A574-CED1C035D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5FC93E52-03E5-4D21-AD8A-4391F92EEF28}"/>
              </a:ext>
            </a:extLst>
          </p:cNvPr>
          <p:cNvSpPr txBox="1"/>
          <p:nvPr/>
        </p:nvSpPr>
        <p:spPr>
          <a:xfrm>
            <a:off x="252919" y="1123837"/>
            <a:ext cx="2947482" cy="460118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lnSpc>
                <a:spcPct val="90000"/>
              </a:lnSpc>
              <a:spcBef>
                <a:spcPct val="0"/>
              </a:spcBef>
              <a:spcAft>
                <a:spcPts val="600"/>
              </a:spcAft>
            </a:pPr>
            <a:r>
              <a:rPr lang="en-US" sz="3600" spc="-60">
                <a:solidFill>
                  <a:srgbClr val="FFFFFF"/>
                </a:solidFill>
                <a:latin typeface="+mj-lt"/>
                <a:ea typeface="+mj-ea"/>
                <a:cs typeface="+mj-cs"/>
              </a:rPr>
              <a:t>Application:</a:t>
            </a:r>
          </a:p>
        </p:txBody>
      </p:sp>
      <p:sp>
        <p:nvSpPr>
          <p:cNvPr id="27" name="Rectangle 31">
            <a:extLst>
              <a:ext uri="{FF2B5EF4-FFF2-40B4-BE49-F238E27FC236}">
                <a16:creationId xmlns:a16="http://schemas.microsoft.com/office/drawing/2014/main" id="{401F5979-1992-492E-ABBD-62EBC1016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97130" y="754144"/>
            <a:ext cx="7865196" cy="533576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51087D3A-596C-1F45-9C9D-F53E75BA1C17}"/>
              </a:ext>
            </a:extLst>
          </p:cNvPr>
          <p:cNvSpPr txBox="1"/>
          <p:nvPr/>
        </p:nvSpPr>
        <p:spPr>
          <a:xfrm>
            <a:off x="3869268" y="864108"/>
            <a:ext cx="7315200" cy="5120640"/>
          </a:xfrm>
          <a:prstGeom prst="rect">
            <a:avLst/>
          </a:prstGeom>
        </p:spPr>
        <p:txBody>
          <a:bodyPr vert="horz" lIns="91440" tIns="45720" rIns="91440" bIns="45720" rtlCol="0" anchor="ctr">
            <a:normAutofit/>
          </a:bodyPr>
          <a:lstStyle/>
          <a:p>
            <a:pPr indent="-182880" defTabSz="914400">
              <a:lnSpc>
                <a:spcPct val="90000"/>
              </a:lnSpc>
              <a:spcAft>
                <a:spcPts val="600"/>
              </a:spcAft>
              <a:buClr>
                <a:schemeClr val="accent1"/>
              </a:buClr>
              <a:buFont typeface="Wingdings 2" pitchFamily="18" charset="2"/>
              <a:buChar char=""/>
            </a:pPr>
            <a:r>
              <a:rPr lang="en-US" dirty="0"/>
              <a:t>Universal shift registers are capable of performing 3 operations as listed below:</a:t>
            </a:r>
          </a:p>
          <a:p>
            <a:pPr indent="-182880" defTabSz="914400">
              <a:lnSpc>
                <a:spcPct val="90000"/>
              </a:lnSpc>
              <a:spcAft>
                <a:spcPts val="600"/>
              </a:spcAft>
              <a:buClr>
                <a:schemeClr val="accent1"/>
              </a:buClr>
              <a:buFont typeface="Wingdings 2" pitchFamily="18" charset="2"/>
              <a:buChar char=""/>
            </a:pPr>
            <a:endParaRPr lang="en-US" dirty="0"/>
          </a:p>
          <a:p>
            <a:pPr lvl="0" indent="-182880" defTabSz="914400">
              <a:lnSpc>
                <a:spcPct val="90000"/>
              </a:lnSpc>
              <a:spcAft>
                <a:spcPts val="600"/>
              </a:spcAft>
              <a:buClr>
                <a:schemeClr val="accent1"/>
              </a:buClr>
              <a:buFont typeface="Wingdings 2" pitchFamily="18" charset="2"/>
              <a:buChar char=""/>
            </a:pPr>
            <a:r>
              <a:rPr lang="en-US" b="1" dirty="0"/>
              <a:t>Parallel load operation –</a:t>
            </a:r>
            <a:r>
              <a:rPr lang="en-US" dirty="0"/>
              <a:t> Shifts the data in parallel as well as the data in parallel</a:t>
            </a:r>
          </a:p>
          <a:p>
            <a:pPr lvl="0" indent="-182880" defTabSz="914400">
              <a:lnSpc>
                <a:spcPct val="90000"/>
              </a:lnSpc>
              <a:spcAft>
                <a:spcPts val="600"/>
              </a:spcAft>
              <a:buClr>
                <a:schemeClr val="accent1"/>
              </a:buClr>
              <a:buFont typeface="Wingdings 2" pitchFamily="18" charset="2"/>
              <a:buChar char=""/>
            </a:pPr>
            <a:r>
              <a:rPr lang="en-US" b="1" dirty="0"/>
              <a:t>Shift left operation –</a:t>
            </a:r>
            <a:r>
              <a:rPr lang="en-US" dirty="0"/>
              <a:t> shifts the data and transfers the data shifting towards left in the serial path</a:t>
            </a:r>
          </a:p>
          <a:p>
            <a:pPr indent="-182880" defTabSz="914400">
              <a:lnSpc>
                <a:spcPct val="90000"/>
              </a:lnSpc>
              <a:spcAft>
                <a:spcPts val="600"/>
              </a:spcAft>
              <a:buClr>
                <a:schemeClr val="accent1"/>
              </a:buClr>
              <a:buFont typeface="Wingdings 2" pitchFamily="18" charset="2"/>
              <a:buChar char=""/>
            </a:pPr>
            <a:r>
              <a:rPr lang="en-US" b="1" dirty="0"/>
              <a:t>Shift right operation –</a:t>
            </a:r>
            <a:r>
              <a:rPr lang="en-US" dirty="0"/>
              <a:t> shifts the data and transfers the data by shifting towards right in the serial    path.</a:t>
            </a:r>
          </a:p>
          <a:p>
            <a:pPr indent="-182880" defTabSz="914400">
              <a:lnSpc>
                <a:spcPct val="90000"/>
              </a:lnSpc>
              <a:spcAft>
                <a:spcPts val="600"/>
              </a:spcAft>
              <a:buClr>
                <a:schemeClr val="accent1"/>
              </a:buClr>
              <a:buFont typeface="Wingdings 2" pitchFamily="18" charset="2"/>
              <a:buChar char=""/>
            </a:pPr>
            <a:r>
              <a:rPr lang="en-US" dirty="0"/>
              <a:t> Hold operation-store/hold the data </a:t>
            </a:r>
          </a:p>
          <a:p>
            <a:pPr indent="-182880" defTabSz="914400">
              <a:lnSpc>
                <a:spcPct val="90000"/>
              </a:lnSpc>
              <a:spcAft>
                <a:spcPts val="600"/>
              </a:spcAft>
              <a:buClr>
                <a:schemeClr val="accent1"/>
              </a:buClr>
              <a:buFont typeface="Wingdings 2" pitchFamily="18" charset="2"/>
              <a:buChar char=""/>
            </a:pPr>
            <a:r>
              <a:rPr lang="en-US" dirty="0"/>
              <a:t>Hence, Universal shift registers can perform input/output operations with both serial and parallel loads.</a:t>
            </a:r>
          </a:p>
          <a:p>
            <a:pPr indent="-182880" defTabSz="914400">
              <a:lnSpc>
                <a:spcPct val="90000"/>
              </a:lnSpc>
              <a:spcAft>
                <a:spcPts val="600"/>
              </a:spcAft>
              <a:buClr>
                <a:schemeClr val="accent1"/>
              </a:buClr>
              <a:buFont typeface="Wingdings 2" pitchFamily="18" charset="2"/>
              <a:buChar char=""/>
            </a:pPr>
            <a:endParaRPr lang="en-US">
              <a:solidFill>
                <a:schemeClr val="tx1">
                  <a:lumMod val="65000"/>
                  <a:lumOff val="35000"/>
                </a:schemeClr>
              </a:solidFill>
            </a:endParaRPr>
          </a:p>
        </p:txBody>
      </p:sp>
      <p:sp>
        <p:nvSpPr>
          <p:cNvPr id="34" name="Rectangle 33">
            <a:extLst>
              <a:ext uri="{FF2B5EF4-FFF2-40B4-BE49-F238E27FC236}">
                <a16:creationId xmlns:a16="http://schemas.microsoft.com/office/drawing/2014/main" id="{377CB93F-A0E2-4BBE-B2FC-E93932C7E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25350378"/>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53D6AA-616E-C948-A13F-9FB79280C9F0}"/>
              </a:ext>
            </a:extLst>
          </p:cNvPr>
          <p:cNvSpPr txBox="1"/>
          <p:nvPr/>
        </p:nvSpPr>
        <p:spPr>
          <a:xfrm>
            <a:off x="609492" y="734139"/>
            <a:ext cx="3766088" cy="461665"/>
          </a:xfrm>
          <a:prstGeom prst="rect">
            <a:avLst/>
          </a:prstGeom>
          <a:noFill/>
        </p:spPr>
        <p:txBody>
          <a:bodyPr wrap="square" rtlCol="0">
            <a:spAutoFit/>
          </a:bodyPr>
          <a:lstStyle/>
          <a:p>
            <a:r>
              <a:rPr lang="en-US" sz="2400" b="1" u="sng" dirty="0"/>
              <a:t>Bibliography</a:t>
            </a:r>
          </a:p>
        </p:txBody>
      </p:sp>
      <p:sp>
        <p:nvSpPr>
          <p:cNvPr id="3" name="TextBox 2">
            <a:extLst>
              <a:ext uri="{FF2B5EF4-FFF2-40B4-BE49-F238E27FC236}">
                <a16:creationId xmlns:a16="http://schemas.microsoft.com/office/drawing/2014/main" id="{65E1AF0D-F30E-1448-A334-B8836484F0A8}"/>
              </a:ext>
            </a:extLst>
          </p:cNvPr>
          <p:cNvSpPr txBox="1"/>
          <p:nvPr/>
        </p:nvSpPr>
        <p:spPr>
          <a:xfrm>
            <a:off x="619932" y="1827229"/>
            <a:ext cx="7439187" cy="923330"/>
          </a:xfrm>
          <a:prstGeom prst="rect">
            <a:avLst/>
          </a:prstGeom>
          <a:noFill/>
        </p:spPr>
        <p:txBody>
          <a:bodyPr wrap="square" rtlCol="0">
            <a:spAutoFit/>
          </a:bodyPr>
          <a:lstStyle/>
          <a:p>
            <a:r>
              <a:rPr lang="en-US" b="1" u="sng" dirty="0">
                <a:solidFill>
                  <a:srgbClr val="99CA3C"/>
                </a:solidFill>
                <a:hlinkClick r:id="rId2">
                  <a:extLst>
                    <a:ext uri="{A12FA001-AC4F-418D-AE19-62706E023703}">
                      <ahyp:hlinkClr xmlns:ahyp="http://schemas.microsoft.com/office/drawing/2018/hyperlinkcolor" val="tx"/>
                    </a:ext>
                  </a:extLst>
                </a:hlinkClick>
              </a:rPr>
              <a:t>www.geeksforgeeks.org/</a:t>
            </a:r>
            <a:r>
              <a:rPr lang="en-IN" dirty="0"/>
              <a:t> </a:t>
            </a:r>
          </a:p>
          <a:p>
            <a:r>
              <a:rPr lang="en-US" b="1" u="sng" dirty="0">
                <a:hlinkClick r:id="rId3"/>
              </a:rPr>
              <a:t>www.electronics-tutorials.ws/</a:t>
            </a:r>
            <a:r>
              <a:rPr lang="en-IN" dirty="0"/>
              <a:t> </a:t>
            </a:r>
            <a:endParaRPr lang="en-US" dirty="0"/>
          </a:p>
        </p:txBody>
      </p:sp>
      <p:sp>
        <p:nvSpPr>
          <p:cNvPr id="4" name="TextBox 3">
            <a:extLst>
              <a:ext uri="{FF2B5EF4-FFF2-40B4-BE49-F238E27FC236}">
                <a16:creationId xmlns:a16="http://schemas.microsoft.com/office/drawing/2014/main" id="{4213FF24-4539-C04A-9A8A-A1C410E0FC58}"/>
              </a:ext>
            </a:extLst>
          </p:cNvPr>
          <p:cNvSpPr txBox="1"/>
          <p:nvPr/>
        </p:nvSpPr>
        <p:spPr>
          <a:xfrm>
            <a:off x="619932" y="1448177"/>
            <a:ext cx="1103187" cy="369332"/>
          </a:xfrm>
          <a:prstGeom prst="rect">
            <a:avLst/>
          </a:prstGeom>
          <a:noFill/>
        </p:spPr>
        <p:txBody>
          <a:bodyPr wrap="none" rtlCol="0">
            <a:spAutoFit/>
          </a:bodyPr>
          <a:lstStyle/>
          <a:p>
            <a:r>
              <a:rPr lang="en-US" b="1" dirty="0"/>
              <a:t>Definition</a:t>
            </a:r>
          </a:p>
        </p:txBody>
      </p:sp>
      <p:sp>
        <p:nvSpPr>
          <p:cNvPr id="5" name="TextBox 4">
            <a:extLst>
              <a:ext uri="{FF2B5EF4-FFF2-40B4-BE49-F238E27FC236}">
                <a16:creationId xmlns:a16="http://schemas.microsoft.com/office/drawing/2014/main" id="{FD00F164-37D1-1747-875E-C70748A02288}"/>
              </a:ext>
            </a:extLst>
          </p:cNvPr>
          <p:cNvSpPr txBox="1"/>
          <p:nvPr/>
        </p:nvSpPr>
        <p:spPr>
          <a:xfrm>
            <a:off x="534692" y="2657438"/>
            <a:ext cx="1658319" cy="369332"/>
          </a:xfrm>
          <a:prstGeom prst="rect">
            <a:avLst/>
          </a:prstGeom>
          <a:noFill/>
        </p:spPr>
        <p:txBody>
          <a:bodyPr wrap="square" rtlCol="0">
            <a:spAutoFit/>
          </a:bodyPr>
          <a:lstStyle/>
          <a:p>
            <a:r>
              <a:rPr lang="en-US" b="1" dirty="0"/>
              <a:t>Simulation</a:t>
            </a:r>
          </a:p>
        </p:txBody>
      </p:sp>
      <p:sp>
        <p:nvSpPr>
          <p:cNvPr id="6" name="TextBox 5">
            <a:extLst>
              <a:ext uri="{FF2B5EF4-FFF2-40B4-BE49-F238E27FC236}">
                <a16:creationId xmlns:a16="http://schemas.microsoft.com/office/drawing/2014/main" id="{59B205DD-FFE4-9741-A2F8-C10C1CF8B0E4}"/>
              </a:ext>
            </a:extLst>
          </p:cNvPr>
          <p:cNvSpPr txBox="1"/>
          <p:nvPr/>
        </p:nvSpPr>
        <p:spPr>
          <a:xfrm>
            <a:off x="534692" y="3097038"/>
            <a:ext cx="2603715" cy="369332"/>
          </a:xfrm>
          <a:prstGeom prst="rect">
            <a:avLst/>
          </a:prstGeom>
          <a:noFill/>
        </p:spPr>
        <p:txBody>
          <a:bodyPr wrap="square" rtlCol="0">
            <a:spAutoFit/>
          </a:bodyPr>
          <a:lstStyle/>
          <a:p>
            <a:r>
              <a:rPr lang="en-US" dirty="0"/>
              <a:t>Logisim Application</a:t>
            </a:r>
          </a:p>
        </p:txBody>
      </p:sp>
      <p:sp>
        <p:nvSpPr>
          <p:cNvPr id="7" name="TextBox 6">
            <a:extLst>
              <a:ext uri="{FF2B5EF4-FFF2-40B4-BE49-F238E27FC236}">
                <a16:creationId xmlns:a16="http://schemas.microsoft.com/office/drawing/2014/main" id="{7B5888C3-9881-FA48-A269-DA9954827A17}"/>
              </a:ext>
            </a:extLst>
          </p:cNvPr>
          <p:cNvSpPr txBox="1"/>
          <p:nvPr/>
        </p:nvSpPr>
        <p:spPr>
          <a:xfrm>
            <a:off x="534692" y="3791044"/>
            <a:ext cx="1957844" cy="369332"/>
          </a:xfrm>
          <a:prstGeom prst="rect">
            <a:avLst/>
          </a:prstGeom>
          <a:noFill/>
        </p:spPr>
        <p:txBody>
          <a:bodyPr wrap="none" rtlCol="0">
            <a:spAutoFit/>
          </a:bodyPr>
          <a:lstStyle/>
          <a:p>
            <a:r>
              <a:rPr lang="en-US" b="1" dirty="0"/>
              <a:t>Referred articles</a:t>
            </a:r>
          </a:p>
        </p:txBody>
      </p:sp>
      <p:sp>
        <p:nvSpPr>
          <p:cNvPr id="8" name="TextBox 7">
            <a:extLst>
              <a:ext uri="{FF2B5EF4-FFF2-40B4-BE49-F238E27FC236}">
                <a16:creationId xmlns:a16="http://schemas.microsoft.com/office/drawing/2014/main" id="{0877B4A7-011A-C242-B738-15BEF70D135E}"/>
              </a:ext>
            </a:extLst>
          </p:cNvPr>
          <p:cNvSpPr txBox="1"/>
          <p:nvPr/>
        </p:nvSpPr>
        <p:spPr>
          <a:xfrm>
            <a:off x="619932" y="4203458"/>
            <a:ext cx="3020379" cy="369332"/>
          </a:xfrm>
          <a:prstGeom prst="rect">
            <a:avLst/>
          </a:prstGeom>
          <a:noFill/>
        </p:spPr>
        <p:txBody>
          <a:bodyPr wrap="none" rtlCol="0">
            <a:spAutoFit/>
          </a:bodyPr>
          <a:lstStyle/>
          <a:p>
            <a:r>
              <a:rPr lang="en-US" b="1" u="sng" dirty="0">
                <a:hlinkClick r:id="rId4"/>
              </a:rPr>
              <a:t>www.sciencedirect.com/</a:t>
            </a:r>
            <a:endParaRPr lang="en-IN" dirty="0"/>
          </a:p>
        </p:txBody>
      </p:sp>
    </p:spTree>
    <p:extLst>
      <p:ext uri="{BB962C8B-B14F-4D97-AF65-F5344CB8AC3E}">
        <p14:creationId xmlns:p14="http://schemas.microsoft.com/office/powerpoint/2010/main" val="1912328119"/>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 name="Rectangle 6">
            <a:extLst>
              <a:ext uri="{FF2B5EF4-FFF2-40B4-BE49-F238E27FC236}">
                <a16:creationId xmlns:a16="http://schemas.microsoft.com/office/drawing/2014/main" id="{90EB472E-7CA6-4C2D-81E9-CD39A44F0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8">
            <a:extLst>
              <a:ext uri="{FF2B5EF4-FFF2-40B4-BE49-F238E27FC236}">
                <a16:creationId xmlns:a16="http://schemas.microsoft.com/office/drawing/2014/main" id="{AE0A0486-F672-4FEF-A0A9-E6C3B7E3A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3289875" cy="5334001"/>
          </a:xfrm>
          <a:prstGeom prst="rect">
            <a:avLst/>
          </a:prstGeom>
          <a:solidFill>
            <a:srgbClr val="C8C8C8">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0">
            <a:extLst>
              <a:ext uri="{FF2B5EF4-FFF2-40B4-BE49-F238E27FC236}">
                <a16:creationId xmlns:a16="http://schemas.microsoft.com/office/drawing/2014/main" id="{4689BC21-5566-4B70-91EA-44B4299CB3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11870" y="761999"/>
            <a:ext cx="8790301" cy="3810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81AAF96-4319-4920-9BFF-55615AC8DB12}"/>
              </a:ext>
            </a:extLst>
          </p:cNvPr>
          <p:cNvSpPr>
            <a:spLocks noGrp="1"/>
          </p:cNvSpPr>
          <p:nvPr>
            <p:ph type="ctrTitle"/>
          </p:nvPr>
        </p:nvSpPr>
        <p:spPr>
          <a:xfrm>
            <a:off x="3722622" y="1298448"/>
            <a:ext cx="7187529" cy="2951819"/>
          </a:xfrm>
        </p:spPr>
        <p:txBody>
          <a:bodyPr anchor="b">
            <a:normAutofit/>
          </a:bodyPr>
          <a:lstStyle/>
          <a:p>
            <a:r>
              <a:rPr lang="en-US" sz="5800"/>
              <a:t>Thank you</a:t>
            </a:r>
          </a:p>
        </p:txBody>
      </p:sp>
      <p:sp>
        <p:nvSpPr>
          <p:cNvPr id="13" name="Rectangle 12">
            <a:extLst>
              <a:ext uri="{FF2B5EF4-FFF2-40B4-BE49-F238E27FC236}">
                <a16:creationId xmlns:a16="http://schemas.microsoft.com/office/drawing/2014/main" id="{7F1FCE6A-97BC-41EB-809A-50936E0F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00889" y="4684418"/>
            <a:ext cx="8801282" cy="1411582"/>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487587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0CA57-C55A-4B3F-9E1F-5BB4299468E6}"/>
              </a:ext>
            </a:extLst>
          </p:cNvPr>
          <p:cNvSpPr>
            <a:spLocks noGrp="1"/>
          </p:cNvSpPr>
          <p:nvPr>
            <p:ph type="title"/>
          </p:nvPr>
        </p:nvSpPr>
        <p:spPr>
          <a:xfrm>
            <a:off x="252919" y="1123837"/>
            <a:ext cx="2947482" cy="4601183"/>
          </a:xfrm>
        </p:spPr>
        <p:txBody>
          <a:bodyPr>
            <a:normAutofit/>
          </a:bodyPr>
          <a:lstStyle/>
          <a:p>
            <a:r>
              <a:rPr lang="en-US" dirty="0"/>
              <a:t>Abstract</a:t>
            </a:r>
            <a:endParaRPr lang="en-US"/>
          </a:p>
        </p:txBody>
      </p:sp>
      <p:graphicFrame>
        <p:nvGraphicFramePr>
          <p:cNvPr id="18" name="Content Placeholder 2">
            <a:extLst>
              <a:ext uri="{FF2B5EF4-FFF2-40B4-BE49-F238E27FC236}">
                <a16:creationId xmlns:a16="http://schemas.microsoft.com/office/drawing/2014/main" id="{B9389B32-04CD-4E30-B97D-2A2711DCA199}"/>
              </a:ext>
            </a:extLst>
          </p:cNvPr>
          <p:cNvGraphicFramePr>
            <a:graphicFrameLocks noGrp="1"/>
          </p:cNvGraphicFramePr>
          <p:nvPr>
            <p:ph idx="1"/>
            <p:extLst>
              <p:ext uri="{D42A27DB-BD31-4B8C-83A1-F6EECF244321}">
                <p14:modId xmlns:p14="http://schemas.microsoft.com/office/powerpoint/2010/main" val="3638928435"/>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817081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5" name="Rectangle 24">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extBox 1">
            <a:extLst>
              <a:ext uri="{FF2B5EF4-FFF2-40B4-BE49-F238E27FC236}">
                <a16:creationId xmlns:a16="http://schemas.microsoft.com/office/drawing/2014/main" id="{55C898D7-E5D0-204D-A0E8-1EDCE949AF3F}"/>
              </a:ext>
            </a:extLst>
          </p:cNvPr>
          <p:cNvSpPr txBox="1"/>
          <p:nvPr/>
        </p:nvSpPr>
        <p:spPr>
          <a:xfrm>
            <a:off x="1600754" y="1087374"/>
            <a:ext cx="8983489" cy="1000978"/>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5400" b="1" spc="-60" dirty="0">
                <a:solidFill>
                  <a:srgbClr val="FFFFFF"/>
                </a:solidFill>
                <a:latin typeface="+mj-lt"/>
                <a:ea typeface="+mj-ea"/>
                <a:cs typeface="+mj-cs"/>
              </a:rPr>
              <a:t>Introduction</a:t>
            </a:r>
          </a:p>
        </p:txBody>
      </p:sp>
      <p:sp>
        <p:nvSpPr>
          <p:cNvPr id="29" name="Rectangle 28">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TextBox 2">
            <a:extLst>
              <a:ext uri="{FF2B5EF4-FFF2-40B4-BE49-F238E27FC236}">
                <a16:creationId xmlns:a16="http://schemas.microsoft.com/office/drawing/2014/main" id="{7BC36C5A-5D4C-5442-81A6-ABBF872D3D30}"/>
              </a:ext>
            </a:extLst>
          </p:cNvPr>
          <p:cNvSpPr txBox="1"/>
          <p:nvPr/>
        </p:nvSpPr>
        <p:spPr>
          <a:xfrm>
            <a:off x="1600753" y="2535446"/>
            <a:ext cx="8983489" cy="3554457"/>
          </a:xfrm>
          <a:prstGeom prst="rect">
            <a:avLst/>
          </a:prstGeom>
        </p:spPr>
        <p:txBody>
          <a:bodyPr vert="horz" lIns="91440" tIns="45720" rIns="91440" bIns="45720" rtlCol="0" anchor="ctr">
            <a:normAutofit/>
          </a:bodyPr>
          <a:lstStyle/>
          <a:p>
            <a:pPr indent="-182880" defTabSz="914400">
              <a:lnSpc>
                <a:spcPct val="90000"/>
              </a:lnSpc>
              <a:spcAft>
                <a:spcPts val="600"/>
              </a:spcAft>
              <a:buClr>
                <a:schemeClr val="accent1"/>
              </a:buClr>
              <a:buFont typeface="Wingdings 2" pitchFamily="18" charset="2"/>
              <a:buChar char=""/>
            </a:pPr>
            <a:r>
              <a:rPr lang="en-US" b="1" dirty="0"/>
              <a:t>Universal shift register </a:t>
            </a:r>
            <a:r>
              <a:rPr lang="en-US" dirty="0"/>
              <a:t>is capable of converting input data to parallel or series which also do shifting of data bidirectional, unidirectional (PIPO , SISO , PISO , SIPO ) and also parallel load this is called </a:t>
            </a:r>
            <a:r>
              <a:rPr lang="en-US" b="1" dirty="0"/>
              <a:t>universal shift register.</a:t>
            </a:r>
          </a:p>
          <a:p>
            <a:pPr indent="-182880" defTabSz="914400">
              <a:lnSpc>
                <a:spcPct val="90000"/>
              </a:lnSpc>
              <a:spcAft>
                <a:spcPts val="600"/>
              </a:spcAft>
              <a:buClr>
                <a:schemeClr val="accent1"/>
              </a:buClr>
              <a:buFont typeface="Wingdings 2" pitchFamily="18" charset="2"/>
              <a:buChar char=""/>
            </a:pPr>
            <a:endParaRPr lang="en-US" b="1" dirty="0"/>
          </a:p>
          <a:p>
            <a:pPr indent="-182880" defTabSz="914400">
              <a:lnSpc>
                <a:spcPct val="90000"/>
              </a:lnSpc>
              <a:spcAft>
                <a:spcPts val="600"/>
              </a:spcAft>
              <a:buClr>
                <a:schemeClr val="accent1"/>
              </a:buClr>
              <a:buFont typeface="Wingdings 2" pitchFamily="18" charset="2"/>
              <a:buChar char=""/>
            </a:pPr>
            <a:r>
              <a:rPr lang="en-US" b="1" dirty="0"/>
              <a:t>Register are used as :</a:t>
            </a:r>
          </a:p>
          <a:p>
            <a:pPr indent="-182880" defTabSz="914400">
              <a:lnSpc>
                <a:spcPct val="90000"/>
              </a:lnSpc>
              <a:spcAft>
                <a:spcPts val="600"/>
              </a:spcAft>
              <a:buClr>
                <a:schemeClr val="accent1"/>
              </a:buClr>
              <a:buFont typeface="Wingdings 2" pitchFamily="18" charset="2"/>
              <a:buChar char=""/>
            </a:pPr>
            <a:r>
              <a:rPr lang="en-US" dirty="0"/>
              <a:t>Data storage devices            Digital Electronics</a:t>
            </a:r>
          </a:p>
          <a:p>
            <a:pPr indent="-182880" defTabSz="914400">
              <a:lnSpc>
                <a:spcPct val="90000"/>
              </a:lnSpc>
              <a:spcAft>
                <a:spcPts val="600"/>
              </a:spcAft>
              <a:buClr>
                <a:schemeClr val="accent1"/>
              </a:buClr>
              <a:buFont typeface="Wingdings 2" pitchFamily="18" charset="2"/>
              <a:buChar char=""/>
            </a:pPr>
            <a:r>
              <a:rPr lang="en-US" dirty="0"/>
              <a:t>Delay Element.         </a:t>
            </a:r>
          </a:p>
          <a:p>
            <a:pPr indent="-182880" defTabSz="914400">
              <a:lnSpc>
                <a:spcPct val="90000"/>
              </a:lnSpc>
              <a:spcAft>
                <a:spcPts val="600"/>
              </a:spcAft>
              <a:buClr>
                <a:schemeClr val="accent1"/>
              </a:buClr>
              <a:buFont typeface="Wingdings 2" pitchFamily="18" charset="2"/>
              <a:buChar char=""/>
            </a:pPr>
            <a:r>
              <a:rPr lang="en-US" dirty="0"/>
              <a:t>Communication lines. ( Temporary data storage , data transfer ,  data manipulation , counters )………. etc.</a:t>
            </a:r>
          </a:p>
        </p:txBody>
      </p:sp>
    </p:spTree>
    <p:extLst>
      <p:ext uri="{BB962C8B-B14F-4D97-AF65-F5344CB8AC3E}">
        <p14:creationId xmlns:p14="http://schemas.microsoft.com/office/powerpoint/2010/main" val="101155359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E5355F-6799-594B-A628-532BBD09F3F9}"/>
              </a:ext>
            </a:extLst>
          </p:cNvPr>
          <p:cNvSpPr txBox="1"/>
          <p:nvPr/>
        </p:nvSpPr>
        <p:spPr>
          <a:xfrm>
            <a:off x="474170" y="371281"/>
            <a:ext cx="11717830" cy="584775"/>
          </a:xfrm>
          <a:prstGeom prst="rect">
            <a:avLst/>
          </a:prstGeom>
          <a:noFill/>
        </p:spPr>
        <p:txBody>
          <a:bodyPr wrap="square" lIns="91440" tIns="45720" rIns="91440" bIns="45720" rtlCol="0" anchor="t">
            <a:spAutoFit/>
          </a:bodyPr>
          <a:lstStyle/>
          <a:p>
            <a:r>
              <a:rPr lang="en-US" sz="3200" b="1" dirty="0">
                <a:latin typeface="Arial Black"/>
              </a:rPr>
              <a:t>Diagram of universal shift </a:t>
            </a:r>
            <a:r>
              <a:rPr lang="en-US" sz="3200" b="1" kern="1200" dirty="0">
                <a:effectLst/>
                <a:latin typeface="Arial Black"/>
              </a:rPr>
              <a:t>register </a:t>
            </a:r>
            <a:endParaRPr lang="en-US" sz="3200" dirty="0">
              <a:latin typeface="Arial Black"/>
            </a:endParaRPr>
          </a:p>
        </p:txBody>
      </p:sp>
      <p:sp>
        <p:nvSpPr>
          <p:cNvPr id="4" name="TextBox 3">
            <a:extLst>
              <a:ext uri="{FF2B5EF4-FFF2-40B4-BE49-F238E27FC236}">
                <a16:creationId xmlns:a16="http://schemas.microsoft.com/office/drawing/2014/main" id="{C143E731-942F-E940-9C10-D78E406A4514}"/>
              </a:ext>
            </a:extLst>
          </p:cNvPr>
          <p:cNvSpPr txBox="1"/>
          <p:nvPr/>
        </p:nvSpPr>
        <p:spPr>
          <a:xfrm>
            <a:off x="1231641" y="1567543"/>
            <a:ext cx="1530220" cy="461664"/>
          </a:xfrm>
          <a:prstGeom prst="rect">
            <a:avLst/>
          </a:prstGeom>
          <a:noFill/>
        </p:spPr>
        <p:txBody>
          <a:bodyPr wrap="square" rtlCol="0">
            <a:spAutoFit/>
          </a:bodyPr>
          <a:lstStyle/>
          <a:p>
            <a:endParaRPr lang="en-US" dirty="0"/>
          </a:p>
        </p:txBody>
      </p:sp>
      <p:pic>
        <p:nvPicPr>
          <p:cNvPr id="6" name="Picture 5">
            <a:extLst>
              <a:ext uri="{FF2B5EF4-FFF2-40B4-BE49-F238E27FC236}">
                <a16:creationId xmlns:a16="http://schemas.microsoft.com/office/drawing/2014/main" id="{38B4C57F-EDDE-5F40-932E-164E8BF44146}"/>
              </a:ext>
            </a:extLst>
          </p:cNvPr>
          <p:cNvPicPr>
            <a:picLocks noChangeAspect="1"/>
          </p:cNvPicPr>
          <p:nvPr/>
        </p:nvPicPr>
        <p:blipFill>
          <a:blip r:embed="rId2"/>
          <a:stretch>
            <a:fillRect/>
          </a:stretch>
        </p:blipFill>
        <p:spPr>
          <a:xfrm>
            <a:off x="2495742" y="1563833"/>
            <a:ext cx="7665149" cy="5038940"/>
          </a:xfrm>
          <a:prstGeom prst="rect">
            <a:avLst/>
          </a:prstGeom>
        </p:spPr>
      </p:pic>
      <p:sp>
        <p:nvSpPr>
          <p:cNvPr id="7" name="TextBox 6">
            <a:extLst>
              <a:ext uri="{FF2B5EF4-FFF2-40B4-BE49-F238E27FC236}">
                <a16:creationId xmlns:a16="http://schemas.microsoft.com/office/drawing/2014/main" id="{E98BE03C-7576-5F4F-8C97-70BAC02DF651}"/>
              </a:ext>
            </a:extLst>
          </p:cNvPr>
          <p:cNvSpPr txBox="1"/>
          <p:nvPr/>
        </p:nvSpPr>
        <p:spPr>
          <a:xfrm>
            <a:off x="10304706" y="6250729"/>
            <a:ext cx="1045028" cy="369332"/>
          </a:xfrm>
          <a:prstGeom prst="rect">
            <a:avLst/>
          </a:prstGeom>
          <a:noFill/>
        </p:spPr>
        <p:txBody>
          <a:bodyPr wrap="square" rtlCol="0">
            <a:spAutoFit/>
          </a:bodyPr>
          <a:lstStyle/>
          <a:p>
            <a:r>
              <a:rPr lang="en-US" dirty="0"/>
              <a:t>Fig 1.1</a:t>
            </a:r>
          </a:p>
        </p:txBody>
      </p:sp>
    </p:spTree>
    <p:extLst>
      <p:ext uri="{BB962C8B-B14F-4D97-AF65-F5344CB8AC3E}">
        <p14:creationId xmlns:p14="http://schemas.microsoft.com/office/powerpoint/2010/main" val="424098335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633AF5B-F548-F54A-B9E7-6CCB75B94BDD}"/>
              </a:ext>
            </a:extLst>
          </p:cNvPr>
          <p:cNvSpPr txBox="1"/>
          <p:nvPr/>
        </p:nvSpPr>
        <p:spPr>
          <a:xfrm>
            <a:off x="796210" y="4139682"/>
            <a:ext cx="10599577" cy="1569660"/>
          </a:xfrm>
          <a:prstGeom prst="rect">
            <a:avLst/>
          </a:prstGeom>
          <a:noFill/>
        </p:spPr>
        <p:txBody>
          <a:bodyPr wrap="square" rtlCol="0">
            <a:spAutoFit/>
          </a:bodyPr>
          <a:lstStyle/>
          <a:p>
            <a:r>
              <a:rPr lang="en-US" sz="3200" dirty="0"/>
              <a:t>A bidirectional shift register with parallel load is a general purpose register capable of performing three operations : shift left, shift right and parallel load . </a:t>
            </a:r>
          </a:p>
        </p:txBody>
      </p:sp>
      <p:sp>
        <p:nvSpPr>
          <p:cNvPr id="9" name="TextBox 8">
            <a:extLst>
              <a:ext uri="{FF2B5EF4-FFF2-40B4-BE49-F238E27FC236}">
                <a16:creationId xmlns:a16="http://schemas.microsoft.com/office/drawing/2014/main" id="{02B2A658-09DA-8E4C-8BE4-D6C88C616CB6}"/>
              </a:ext>
            </a:extLst>
          </p:cNvPr>
          <p:cNvSpPr txBox="1"/>
          <p:nvPr/>
        </p:nvSpPr>
        <p:spPr>
          <a:xfrm>
            <a:off x="5682341" y="3429000"/>
            <a:ext cx="1250302" cy="461665"/>
          </a:xfrm>
          <a:prstGeom prst="rect">
            <a:avLst/>
          </a:prstGeom>
          <a:noFill/>
        </p:spPr>
        <p:txBody>
          <a:bodyPr wrap="square" rtlCol="0">
            <a:spAutoFit/>
          </a:bodyPr>
          <a:lstStyle/>
          <a:p>
            <a:r>
              <a:rPr lang="en-US" sz="2400" dirty="0"/>
              <a:t>Fig 1.2</a:t>
            </a:r>
          </a:p>
        </p:txBody>
      </p:sp>
      <p:graphicFrame>
        <p:nvGraphicFramePr>
          <p:cNvPr id="3" name="Table 3">
            <a:extLst>
              <a:ext uri="{FF2B5EF4-FFF2-40B4-BE49-F238E27FC236}">
                <a16:creationId xmlns:a16="http://schemas.microsoft.com/office/drawing/2014/main" id="{E65E107D-937E-4BE9-A540-CC8C1578A36A}"/>
              </a:ext>
            </a:extLst>
          </p:cNvPr>
          <p:cNvGraphicFramePr>
            <a:graphicFrameLocks noGrp="1"/>
          </p:cNvGraphicFramePr>
          <p:nvPr>
            <p:extLst>
              <p:ext uri="{D42A27DB-BD31-4B8C-83A1-F6EECF244321}">
                <p14:modId xmlns:p14="http://schemas.microsoft.com/office/powerpoint/2010/main" val="2710362417"/>
              </p:ext>
            </p:extLst>
          </p:nvPr>
        </p:nvGraphicFramePr>
        <p:xfrm>
          <a:off x="1651354" y="832884"/>
          <a:ext cx="9083676" cy="2402955"/>
        </p:xfrm>
        <a:graphic>
          <a:graphicData uri="http://schemas.openxmlformats.org/drawingml/2006/table">
            <a:tbl>
              <a:tblPr firstRow="1" bandRow="1">
                <a:tableStyleId>{5C22544A-7EE6-4342-B048-85BDC9FD1C3A}</a:tableStyleId>
              </a:tblPr>
              <a:tblGrid>
                <a:gridCol w="3027892">
                  <a:extLst>
                    <a:ext uri="{9D8B030D-6E8A-4147-A177-3AD203B41FA5}">
                      <a16:colId xmlns:a16="http://schemas.microsoft.com/office/drawing/2014/main" val="2248179887"/>
                    </a:ext>
                  </a:extLst>
                </a:gridCol>
                <a:gridCol w="3027892">
                  <a:extLst>
                    <a:ext uri="{9D8B030D-6E8A-4147-A177-3AD203B41FA5}">
                      <a16:colId xmlns:a16="http://schemas.microsoft.com/office/drawing/2014/main" val="882177598"/>
                    </a:ext>
                  </a:extLst>
                </a:gridCol>
                <a:gridCol w="3027892">
                  <a:extLst>
                    <a:ext uri="{9D8B030D-6E8A-4147-A177-3AD203B41FA5}">
                      <a16:colId xmlns:a16="http://schemas.microsoft.com/office/drawing/2014/main" val="1032907194"/>
                    </a:ext>
                  </a:extLst>
                </a:gridCol>
              </a:tblGrid>
              <a:tr h="480591">
                <a:tc>
                  <a:txBody>
                    <a:bodyPr/>
                    <a:lstStyle/>
                    <a:p>
                      <a:r>
                        <a:rPr lang="en-US" sz="2400" dirty="0"/>
                        <a:t>               S1</a:t>
                      </a:r>
                    </a:p>
                  </a:txBody>
                  <a:tcPr/>
                </a:tc>
                <a:tc>
                  <a:txBody>
                    <a:bodyPr/>
                    <a:lstStyle/>
                    <a:p>
                      <a:r>
                        <a:rPr lang="en-US" sz="2400" dirty="0"/>
                        <a:t>          S0</a:t>
                      </a:r>
                    </a:p>
                  </a:txBody>
                  <a:tcPr/>
                </a:tc>
                <a:tc>
                  <a:txBody>
                    <a:bodyPr/>
                    <a:lstStyle/>
                    <a:p>
                      <a:r>
                        <a:rPr lang="en-US" sz="2400" dirty="0"/>
                        <a:t>Mode of operation </a:t>
                      </a:r>
                    </a:p>
                  </a:txBody>
                  <a:tcPr/>
                </a:tc>
                <a:extLst>
                  <a:ext uri="{0D108BD9-81ED-4DB2-BD59-A6C34878D82A}">
                    <a16:rowId xmlns:a16="http://schemas.microsoft.com/office/drawing/2014/main" val="1264464803"/>
                  </a:ext>
                </a:extLst>
              </a:tr>
              <a:tr h="480591">
                <a:tc>
                  <a:txBody>
                    <a:bodyPr/>
                    <a:lstStyle/>
                    <a:p>
                      <a:r>
                        <a:rPr lang="en-US" sz="2400" dirty="0"/>
                        <a:t>0</a:t>
                      </a:r>
                    </a:p>
                  </a:txBody>
                  <a:tcPr/>
                </a:tc>
                <a:tc>
                  <a:txBody>
                    <a:bodyPr/>
                    <a:lstStyle/>
                    <a:p>
                      <a:r>
                        <a:rPr lang="en-US" sz="2400" dirty="0"/>
                        <a:t>0</a:t>
                      </a:r>
                    </a:p>
                  </a:txBody>
                  <a:tcPr/>
                </a:tc>
                <a:tc>
                  <a:txBody>
                    <a:bodyPr/>
                    <a:lstStyle/>
                    <a:p>
                      <a:r>
                        <a:rPr lang="en-US" sz="2400" dirty="0"/>
                        <a:t>No change</a:t>
                      </a:r>
                    </a:p>
                  </a:txBody>
                  <a:tcPr/>
                </a:tc>
                <a:extLst>
                  <a:ext uri="{0D108BD9-81ED-4DB2-BD59-A6C34878D82A}">
                    <a16:rowId xmlns:a16="http://schemas.microsoft.com/office/drawing/2014/main" val="3986685848"/>
                  </a:ext>
                </a:extLst>
              </a:tr>
              <a:tr h="480591">
                <a:tc>
                  <a:txBody>
                    <a:bodyPr/>
                    <a:lstStyle/>
                    <a:p>
                      <a:r>
                        <a:rPr lang="en-US" sz="2400" dirty="0"/>
                        <a:t>0</a:t>
                      </a:r>
                    </a:p>
                  </a:txBody>
                  <a:tcPr/>
                </a:tc>
                <a:tc>
                  <a:txBody>
                    <a:bodyPr/>
                    <a:lstStyle/>
                    <a:p>
                      <a:r>
                        <a:rPr lang="en-US" sz="2400" dirty="0"/>
                        <a:t>1</a:t>
                      </a:r>
                    </a:p>
                  </a:txBody>
                  <a:tcPr/>
                </a:tc>
                <a:tc>
                  <a:txBody>
                    <a:bodyPr/>
                    <a:lstStyle/>
                    <a:p>
                      <a:r>
                        <a:rPr lang="en-US" sz="2400" dirty="0"/>
                        <a:t>Right shift</a:t>
                      </a:r>
                    </a:p>
                  </a:txBody>
                  <a:tcPr/>
                </a:tc>
                <a:extLst>
                  <a:ext uri="{0D108BD9-81ED-4DB2-BD59-A6C34878D82A}">
                    <a16:rowId xmlns:a16="http://schemas.microsoft.com/office/drawing/2014/main" val="3964117241"/>
                  </a:ext>
                </a:extLst>
              </a:tr>
              <a:tr h="480591">
                <a:tc>
                  <a:txBody>
                    <a:bodyPr/>
                    <a:lstStyle/>
                    <a:p>
                      <a:r>
                        <a:rPr lang="en-US" sz="2400" dirty="0"/>
                        <a:t>1</a:t>
                      </a:r>
                    </a:p>
                  </a:txBody>
                  <a:tcPr/>
                </a:tc>
                <a:tc>
                  <a:txBody>
                    <a:bodyPr/>
                    <a:lstStyle/>
                    <a:p>
                      <a:r>
                        <a:rPr lang="en-US" sz="2400" dirty="0"/>
                        <a:t>0</a:t>
                      </a:r>
                    </a:p>
                  </a:txBody>
                  <a:tcPr/>
                </a:tc>
                <a:tc>
                  <a:txBody>
                    <a:bodyPr/>
                    <a:lstStyle/>
                    <a:p>
                      <a:r>
                        <a:rPr lang="en-US" sz="2400" dirty="0"/>
                        <a:t>Left shift</a:t>
                      </a:r>
                    </a:p>
                  </a:txBody>
                  <a:tcPr/>
                </a:tc>
                <a:extLst>
                  <a:ext uri="{0D108BD9-81ED-4DB2-BD59-A6C34878D82A}">
                    <a16:rowId xmlns:a16="http://schemas.microsoft.com/office/drawing/2014/main" val="3006287851"/>
                  </a:ext>
                </a:extLst>
              </a:tr>
              <a:tr h="480591">
                <a:tc>
                  <a:txBody>
                    <a:bodyPr/>
                    <a:lstStyle/>
                    <a:p>
                      <a:r>
                        <a:rPr lang="en-US" sz="2400" dirty="0"/>
                        <a:t>1</a:t>
                      </a:r>
                    </a:p>
                  </a:txBody>
                  <a:tcPr/>
                </a:tc>
                <a:tc>
                  <a:txBody>
                    <a:bodyPr/>
                    <a:lstStyle/>
                    <a:p>
                      <a:r>
                        <a:rPr lang="en-US" sz="2400" dirty="0"/>
                        <a:t>1</a:t>
                      </a:r>
                    </a:p>
                  </a:txBody>
                  <a:tcPr/>
                </a:tc>
                <a:tc>
                  <a:txBody>
                    <a:bodyPr/>
                    <a:lstStyle/>
                    <a:p>
                      <a:r>
                        <a:rPr lang="en-US" sz="2400" dirty="0"/>
                        <a:t>Parallel shift</a:t>
                      </a:r>
                    </a:p>
                  </a:txBody>
                  <a:tcPr/>
                </a:tc>
                <a:extLst>
                  <a:ext uri="{0D108BD9-81ED-4DB2-BD59-A6C34878D82A}">
                    <a16:rowId xmlns:a16="http://schemas.microsoft.com/office/drawing/2014/main" val="1175173074"/>
                  </a:ext>
                </a:extLst>
              </a:tr>
            </a:tbl>
          </a:graphicData>
        </a:graphic>
      </p:graphicFrame>
    </p:spTree>
    <p:extLst>
      <p:ext uri="{BB962C8B-B14F-4D97-AF65-F5344CB8AC3E}">
        <p14:creationId xmlns:p14="http://schemas.microsoft.com/office/powerpoint/2010/main" val="197282830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3F0A3-CE43-4AB4-B472-9D2AB639F707}"/>
              </a:ext>
            </a:extLst>
          </p:cNvPr>
          <p:cNvSpPr>
            <a:spLocks noGrp="1"/>
          </p:cNvSpPr>
          <p:nvPr>
            <p:ph type="ctrTitle"/>
          </p:nvPr>
        </p:nvSpPr>
        <p:spPr>
          <a:xfrm>
            <a:off x="803148" y="1631823"/>
            <a:ext cx="7315200" cy="3255264"/>
          </a:xfrm>
        </p:spPr>
        <p:txBody>
          <a:bodyPr>
            <a:normAutofit/>
          </a:bodyPr>
          <a:lstStyle/>
          <a:p>
            <a:pPr algn="ctr"/>
            <a:r>
              <a:rPr lang="en-US" sz="6600" b="1" dirty="0"/>
              <a:t>Working of USR</a:t>
            </a:r>
          </a:p>
        </p:txBody>
      </p:sp>
    </p:spTree>
    <p:extLst>
      <p:ext uri="{BB962C8B-B14F-4D97-AF65-F5344CB8AC3E}">
        <p14:creationId xmlns:p14="http://schemas.microsoft.com/office/powerpoint/2010/main" val="155412402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1213B328-D5DB-4EA1-ADAD-A7C0CD443855}"/>
              </a:ext>
            </a:extLst>
          </p:cNvPr>
          <p:cNvGraphicFramePr>
            <a:graphicFrameLocks noGrp="1"/>
          </p:cNvGraphicFramePr>
          <p:nvPr>
            <p:extLst>
              <p:ext uri="{D42A27DB-BD31-4B8C-83A1-F6EECF244321}">
                <p14:modId xmlns:p14="http://schemas.microsoft.com/office/powerpoint/2010/main" val="3768347188"/>
              </p:ext>
            </p:extLst>
          </p:nvPr>
        </p:nvGraphicFramePr>
        <p:xfrm>
          <a:off x="1847967" y="2059438"/>
          <a:ext cx="8496065" cy="3169359"/>
        </p:xfrm>
        <a:graphic>
          <a:graphicData uri="http://schemas.openxmlformats.org/drawingml/2006/table">
            <a:tbl>
              <a:tblPr firstRow="1" firstCol="1" bandRow="1">
                <a:tableStyleId>{5C22544A-7EE6-4342-B048-85BDC9FD1C3A}</a:tableStyleId>
              </a:tblPr>
              <a:tblGrid>
                <a:gridCol w="1699213">
                  <a:extLst>
                    <a:ext uri="{9D8B030D-6E8A-4147-A177-3AD203B41FA5}">
                      <a16:colId xmlns:a16="http://schemas.microsoft.com/office/drawing/2014/main" val="2260469473"/>
                    </a:ext>
                  </a:extLst>
                </a:gridCol>
                <a:gridCol w="1699213">
                  <a:extLst>
                    <a:ext uri="{9D8B030D-6E8A-4147-A177-3AD203B41FA5}">
                      <a16:colId xmlns:a16="http://schemas.microsoft.com/office/drawing/2014/main" val="4237110466"/>
                    </a:ext>
                  </a:extLst>
                </a:gridCol>
                <a:gridCol w="1699213">
                  <a:extLst>
                    <a:ext uri="{9D8B030D-6E8A-4147-A177-3AD203B41FA5}">
                      <a16:colId xmlns:a16="http://schemas.microsoft.com/office/drawing/2014/main" val="617978028"/>
                    </a:ext>
                  </a:extLst>
                </a:gridCol>
                <a:gridCol w="1699213">
                  <a:extLst>
                    <a:ext uri="{9D8B030D-6E8A-4147-A177-3AD203B41FA5}">
                      <a16:colId xmlns:a16="http://schemas.microsoft.com/office/drawing/2014/main" val="313892923"/>
                    </a:ext>
                  </a:extLst>
                </a:gridCol>
                <a:gridCol w="1699213">
                  <a:extLst>
                    <a:ext uri="{9D8B030D-6E8A-4147-A177-3AD203B41FA5}">
                      <a16:colId xmlns:a16="http://schemas.microsoft.com/office/drawing/2014/main" val="1881833732"/>
                    </a:ext>
                  </a:extLst>
                </a:gridCol>
              </a:tblGrid>
              <a:tr h="922439">
                <a:tc>
                  <a:txBody>
                    <a:bodyPr/>
                    <a:lstStyle/>
                    <a:p>
                      <a:pPr marL="0" marR="0">
                        <a:lnSpc>
                          <a:spcPct val="107000"/>
                        </a:lnSpc>
                        <a:spcBef>
                          <a:spcPts val="0"/>
                        </a:spcBef>
                        <a:spcAft>
                          <a:spcPts val="0"/>
                        </a:spcAft>
                      </a:pPr>
                      <a:r>
                        <a:rPr lang="en-US" sz="2000" dirty="0">
                          <a:effectLst/>
                        </a:rPr>
                        <a:t>clock</a:t>
                      </a:r>
                      <a:endParaRPr lang="en-US"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Q3</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Q2</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Q1</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Q0</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574208902"/>
                  </a:ext>
                </a:extLst>
              </a:tr>
              <a:tr h="449384">
                <a:tc>
                  <a:txBody>
                    <a:bodyPr/>
                    <a:lstStyle/>
                    <a:p>
                      <a:pPr marL="0" marR="0">
                        <a:lnSpc>
                          <a:spcPct val="107000"/>
                        </a:lnSpc>
                        <a:spcBef>
                          <a:spcPts val="0"/>
                        </a:spcBef>
                        <a:spcAft>
                          <a:spcPts val="0"/>
                        </a:spcAft>
                      </a:pPr>
                      <a:r>
                        <a:rPr lang="en-US" sz="2000">
                          <a:effectLst/>
                        </a:rPr>
                        <a:t> </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0</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0</a:t>
                      </a:r>
                      <a:endParaRPr lang="en-US"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0</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0</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060035719"/>
                  </a:ext>
                </a:extLst>
              </a:tr>
              <a:tr h="449384">
                <a:tc>
                  <a:txBody>
                    <a:bodyPr/>
                    <a:lstStyle/>
                    <a:p>
                      <a:pPr marL="0" marR="0">
                        <a:lnSpc>
                          <a:spcPct val="107000"/>
                        </a:lnSpc>
                        <a:spcBef>
                          <a:spcPts val="0"/>
                        </a:spcBef>
                        <a:spcAft>
                          <a:spcPts val="0"/>
                        </a:spcAft>
                      </a:pPr>
                      <a:r>
                        <a:rPr lang="en-US" sz="2000">
                          <a:effectLst/>
                        </a:rPr>
                        <a:t> ↑</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1</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0</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0</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0</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970606180"/>
                  </a:ext>
                </a:extLst>
              </a:tr>
              <a:tr h="449384">
                <a:tc>
                  <a:txBody>
                    <a:bodyPr/>
                    <a:lstStyle/>
                    <a:p>
                      <a:pPr marL="0" marR="0">
                        <a:lnSpc>
                          <a:spcPct val="107000"/>
                        </a:lnSpc>
                        <a:spcBef>
                          <a:spcPts val="0"/>
                        </a:spcBef>
                        <a:spcAft>
                          <a:spcPts val="0"/>
                        </a:spcAft>
                      </a:pPr>
                      <a:r>
                        <a:rPr lang="en-US" sz="2000">
                          <a:effectLst/>
                        </a:rPr>
                        <a:t> ↑</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1</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1</a:t>
                      </a:r>
                      <a:endParaRPr lang="en-US"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0</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0</a:t>
                      </a:r>
                      <a:endParaRPr lang="en-US"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980672455"/>
                  </a:ext>
                </a:extLst>
              </a:tr>
              <a:tr h="449384">
                <a:tc>
                  <a:txBody>
                    <a:bodyPr/>
                    <a:lstStyle/>
                    <a:p>
                      <a:pPr marL="0" marR="0">
                        <a:lnSpc>
                          <a:spcPct val="107000"/>
                        </a:lnSpc>
                        <a:spcBef>
                          <a:spcPts val="0"/>
                        </a:spcBef>
                        <a:spcAft>
                          <a:spcPts val="0"/>
                        </a:spcAft>
                      </a:pPr>
                      <a:r>
                        <a:rPr lang="en-US" sz="2000" dirty="0">
                          <a:effectLst/>
                        </a:rPr>
                        <a:t> ↑</a:t>
                      </a:r>
                      <a:endParaRPr lang="en-US"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1</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1</a:t>
                      </a:r>
                      <a:endParaRPr lang="en-US"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1</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0</a:t>
                      </a:r>
                      <a:endParaRPr lang="en-US"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686982875"/>
                  </a:ext>
                </a:extLst>
              </a:tr>
              <a:tr h="449384">
                <a:tc>
                  <a:txBody>
                    <a:bodyPr/>
                    <a:lstStyle/>
                    <a:p>
                      <a:pPr marL="0" marR="0">
                        <a:lnSpc>
                          <a:spcPct val="107000"/>
                        </a:lnSpc>
                        <a:spcBef>
                          <a:spcPts val="0"/>
                        </a:spcBef>
                        <a:spcAft>
                          <a:spcPts val="0"/>
                        </a:spcAft>
                      </a:pPr>
                      <a:r>
                        <a:rPr lang="en-US" sz="2000" dirty="0">
                          <a:effectLst/>
                        </a:rPr>
                        <a:t> ↑</a:t>
                      </a:r>
                      <a:endParaRPr lang="en-US"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1</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1</a:t>
                      </a:r>
                      <a:endParaRPr lang="en-US"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1</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1</a:t>
                      </a:r>
                      <a:endParaRPr lang="en-US"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058829828"/>
                  </a:ext>
                </a:extLst>
              </a:tr>
            </a:tbl>
          </a:graphicData>
        </a:graphic>
      </p:graphicFrame>
      <p:cxnSp>
        <p:nvCxnSpPr>
          <p:cNvPr id="11" name="Straight Arrow Connector 10">
            <a:extLst>
              <a:ext uri="{FF2B5EF4-FFF2-40B4-BE49-F238E27FC236}">
                <a16:creationId xmlns:a16="http://schemas.microsoft.com/office/drawing/2014/main" id="{63C0BF89-5364-4D80-8EEE-22111F1F95FF}"/>
              </a:ext>
            </a:extLst>
          </p:cNvPr>
          <p:cNvCxnSpPr/>
          <p:nvPr/>
        </p:nvCxnSpPr>
        <p:spPr>
          <a:xfrm>
            <a:off x="4896610" y="3696170"/>
            <a:ext cx="685800" cy="295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43DE13B-2842-43BC-868B-E0A19E040B6C}"/>
              </a:ext>
            </a:extLst>
          </p:cNvPr>
          <p:cNvCxnSpPr/>
          <p:nvPr/>
        </p:nvCxnSpPr>
        <p:spPr>
          <a:xfrm>
            <a:off x="6371037" y="3733264"/>
            <a:ext cx="666750" cy="276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4DBEAFE-DEAF-47B1-AB99-1B7A8D7FC3D4}"/>
              </a:ext>
            </a:extLst>
          </p:cNvPr>
          <p:cNvCxnSpPr>
            <a:cxnSpLocks/>
          </p:cNvCxnSpPr>
          <p:nvPr/>
        </p:nvCxnSpPr>
        <p:spPr>
          <a:xfrm>
            <a:off x="7826414" y="3772705"/>
            <a:ext cx="995614" cy="295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9D6125A-D59D-4446-9DF9-EB91F10939C7}"/>
              </a:ext>
            </a:extLst>
          </p:cNvPr>
          <p:cNvCxnSpPr/>
          <p:nvPr/>
        </p:nvCxnSpPr>
        <p:spPr>
          <a:xfrm>
            <a:off x="7983828" y="4663054"/>
            <a:ext cx="838200" cy="247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C3AD21F-9E7F-4A75-8886-BCD62D534993}"/>
              </a:ext>
            </a:extLst>
          </p:cNvPr>
          <p:cNvCxnSpPr>
            <a:cxnSpLocks/>
          </p:cNvCxnSpPr>
          <p:nvPr/>
        </p:nvCxnSpPr>
        <p:spPr>
          <a:xfrm>
            <a:off x="7983828" y="4246487"/>
            <a:ext cx="838200" cy="238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26366A5-2B50-4EC6-903F-ABE15F1BB49B}"/>
              </a:ext>
            </a:extLst>
          </p:cNvPr>
          <p:cNvCxnSpPr/>
          <p:nvPr/>
        </p:nvCxnSpPr>
        <p:spPr>
          <a:xfrm>
            <a:off x="6371037" y="4253382"/>
            <a:ext cx="628650" cy="219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E64FCD4-0831-47C7-90E5-DD38AC5E9B12}"/>
              </a:ext>
            </a:extLst>
          </p:cNvPr>
          <p:cNvSpPr txBox="1"/>
          <p:nvPr/>
        </p:nvSpPr>
        <p:spPr>
          <a:xfrm>
            <a:off x="4746745" y="1010240"/>
            <a:ext cx="3915333" cy="523220"/>
          </a:xfrm>
          <a:prstGeom prst="rect">
            <a:avLst/>
          </a:prstGeom>
          <a:noFill/>
        </p:spPr>
        <p:txBody>
          <a:bodyPr wrap="square" lIns="91440" tIns="45720" rIns="91440" bIns="45720" rtlCol="0" anchor="t">
            <a:spAutoFit/>
          </a:bodyPr>
          <a:lstStyle/>
          <a:p>
            <a:r>
              <a:rPr lang="en-US" sz="2800" b="1" dirty="0"/>
              <a:t>Right Shift</a:t>
            </a:r>
          </a:p>
        </p:txBody>
      </p:sp>
    </p:spTree>
    <p:extLst>
      <p:ext uri="{BB962C8B-B14F-4D97-AF65-F5344CB8AC3E}">
        <p14:creationId xmlns:p14="http://schemas.microsoft.com/office/powerpoint/2010/main" val="330894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5B34870-6358-4769-8056-9E5C591DF6A5}"/>
              </a:ext>
            </a:extLst>
          </p:cNvPr>
          <p:cNvGraphicFramePr>
            <a:graphicFrameLocks noGrp="1"/>
          </p:cNvGraphicFramePr>
          <p:nvPr>
            <p:extLst>
              <p:ext uri="{D42A27DB-BD31-4B8C-83A1-F6EECF244321}">
                <p14:modId xmlns:p14="http://schemas.microsoft.com/office/powerpoint/2010/main" val="860969495"/>
              </p:ext>
            </p:extLst>
          </p:nvPr>
        </p:nvGraphicFramePr>
        <p:xfrm>
          <a:off x="1149173" y="1935050"/>
          <a:ext cx="9631220" cy="3021000"/>
        </p:xfrm>
        <a:graphic>
          <a:graphicData uri="http://schemas.openxmlformats.org/drawingml/2006/table">
            <a:tbl>
              <a:tblPr firstRow="1" firstCol="1">
                <a:tableStyleId>{5C22544A-7EE6-4342-B048-85BDC9FD1C3A}</a:tableStyleId>
              </a:tblPr>
              <a:tblGrid>
                <a:gridCol w="1926244">
                  <a:extLst>
                    <a:ext uri="{9D8B030D-6E8A-4147-A177-3AD203B41FA5}">
                      <a16:colId xmlns:a16="http://schemas.microsoft.com/office/drawing/2014/main" val="1452582842"/>
                    </a:ext>
                  </a:extLst>
                </a:gridCol>
                <a:gridCol w="1926244">
                  <a:extLst>
                    <a:ext uri="{9D8B030D-6E8A-4147-A177-3AD203B41FA5}">
                      <a16:colId xmlns:a16="http://schemas.microsoft.com/office/drawing/2014/main" val="742611695"/>
                    </a:ext>
                  </a:extLst>
                </a:gridCol>
                <a:gridCol w="1926244">
                  <a:extLst>
                    <a:ext uri="{9D8B030D-6E8A-4147-A177-3AD203B41FA5}">
                      <a16:colId xmlns:a16="http://schemas.microsoft.com/office/drawing/2014/main" val="4015558163"/>
                    </a:ext>
                  </a:extLst>
                </a:gridCol>
                <a:gridCol w="1926244">
                  <a:extLst>
                    <a:ext uri="{9D8B030D-6E8A-4147-A177-3AD203B41FA5}">
                      <a16:colId xmlns:a16="http://schemas.microsoft.com/office/drawing/2014/main" val="1962513975"/>
                    </a:ext>
                  </a:extLst>
                </a:gridCol>
                <a:gridCol w="1926244">
                  <a:extLst>
                    <a:ext uri="{9D8B030D-6E8A-4147-A177-3AD203B41FA5}">
                      <a16:colId xmlns:a16="http://schemas.microsoft.com/office/drawing/2014/main" val="788128071"/>
                    </a:ext>
                  </a:extLst>
                </a:gridCol>
              </a:tblGrid>
              <a:tr h="503500">
                <a:tc>
                  <a:txBody>
                    <a:bodyPr/>
                    <a:lstStyle/>
                    <a:p>
                      <a:pPr marL="0" marR="0">
                        <a:lnSpc>
                          <a:spcPct val="107000"/>
                        </a:lnSpc>
                        <a:spcBef>
                          <a:spcPts val="0"/>
                        </a:spcBef>
                        <a:spcAft>
                          <a:spcPts val="0"/>
                        </a:spcAft>
                      </a:pPr>
                      <a:r>
                        <a:rPr lang="en-US" sz="2000">
                          <a:effectLst/>
                        </a:rPr>
                        <a:t>Clock </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Q3</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Q2</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Q1</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Q0</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405632843"/>
                  </a:ext>
                </a:extLst>
              </a:tr>
              <a:tr h="503500">
                <a:tc>
                  <a:txBody>
                    <a:bodyPr/>
                    <a:lstStyle/>
                    <a:p>
                      <a:pPr marL="0" marR="0">
                        <a:lnSpc>
                          <a:spcPct val="107000"/>
                        </a:lnSpc>
                        <a:spcBef>
                          <a:spcPts val="0"/>
                        </a:spcBef>
                        <a:spcAft>
                          <a:spcPts val="0"/>
                        </a:spcAft>
                      </a:pPr>
                      <a:r>
                        <a:rPr lang="en-US" sz="2000">
                          <a:effectLst/>
                        </a:rPr>
                        <a:t> </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0</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0</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0</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0</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771183152"/>
                  </a:ext>
                </a:extLst>
              </a:tr>
              <a:tr h="503500">
                <a:tc>
                  <a:txBody>
                    <a:bodyPr/>
                    <a:lstStyle/>
                    <a:p>
                      <a:pPr marL="0" marR="0">
                        <a:lnSpc>
                          <a:spcPct val="107000"/>
                        </a:lnSpc>
                        <a:spcBef>
                          <a:spcPts val="0"/>
                        </a:spcBef>
                        <a:spcAft>
                          <a:spcPts val="0"/>
                        </a:spcAft>
                      </a:pPr>
                      <a:r>
                        <a:rPr lang="en-US" sz="2000">
                          <a:effectLst/>
                        </a:rPr>
                        <a:t> ↑</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0</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0</a:t>
                      </a:r>
                      <a:endParaRPr lang="en-US"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0</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1</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529213526"/>
                  </a:ext>
                </a:extLst>
              </a:tr>
              <a:tr h="503500">
                <a:tc>
                  <a:txBody>
                    <a:bodyPr/>
                    <a:lstStyle/>
                    <a:p>
                      <a:pPr marL="0" marR="0">
                        <a:lnSpc>
                          <a:spcPct val="107000"/>
                        </a:lnSpc>
                        <a:spcBef>
                          <a:spcPts val="0"/>
                        </a:spcBef>
                        <a:spcAft>
                          <a:spcPts val="0"/>
                        </a:spcAft>
                      </a:pPr>
                      <a:r>
                        <a:rPr lang="en-US" sz="2000">
                          <a:effectLst/>
                        </a:rPr>
                        <a:t> ↑</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0</a:t>
                      </a:r>
                      <a:endParaRPr lang="en-US"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0</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1</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1</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899939623"/>
                  </a:ext>
                </a:extLst>
              </a:tr>
              <a:tr h="503500">
                <a:tc>
                  <a:txBody>
                    <a:bodyPr/>
                    <a:lstStyle/>
                    <a:p>
                      <a:pPr marL="0" marR="0">
                        <a:lnSpc>
                          <a:spcPct val="107000"/>
                        </a:lnSpc>
                        <a:spcBef>
                          <a:spcPts val="0"/>
                        </a:spcBef>
                        <a:spcAft>
                          <a:spcPts val="0"/>
                        </a:spcAft>
                      </a:pPr>
                      <a:r>
                        <a:rPr lang="en-US" sz="2000">
                          <a:effectLst/>
                        </a:rPr>
                        <a:t> ↑</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0</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1</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1</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1</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460749573"/>
                  </a:ext>
                </a:extLst>
              </a:tr>
              <a:tr h="503500">
                <a:tc>
                  <a:txBody>
                    <a:bodyPr/>
                    <a:lstStyle/>
                    <a:p>
                      <a:pPr marL="0" marR="0">
                        <a:lnSpc>
                          <a:spcPct val="107000"/>
                        </a:lnSpc>
                        <a:spcBef>
                          <a:spcPts val="0"/>
                        </a:spcBef>
                        <a:spcAft>
                          <a:spcPts val="0"/>
                        </a:spcAft>
                      </a:pPr>
                      <a:r>
                        <a:rPr lang="en-US" sz="2000">
                          <a:effectLst/>
                        </a:rPr>
                        <a:t> ↑</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1</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1</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1</a:t>
                      </a:r>
                      <a:endParaRPr lang="en-US" sz="1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1</a:t>
                      </a:r>
                      <a:endParaRPr lang="en-US" sz="1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208797479"/>
                  </a:ext>
                </a:extLst>
              </a:tr>
            </a:tbl>
          </a:graphicData>
        </a:graphic>
      </p:graphicFrame>
      <p:pic>
        <p:nvPicPr>
          <p:cNvPr id="15" name="Picture 14">
            <a:extLst>
              <a:ext uri="{FF2B5EF4-FFF2-40B4-BE49-F238E27FC236}">
                <a16:creationId xmlns:a16="http://schemas.microsoft.com/office/drawing/2014/main" id="{CE0A49A0-814F-4759-8787-1E46988CF239}"/>
              </a:ext>
            </a:extLst>
          </p:cNvPr>
          <p:cNvPicPr>
            <a:picLocks noChangeAspect="1"/>
          </p:cNvPicPr>
          <p:nvPr/>
        </p:nvPicPr>
        <p:blipFill>
          <a:blip r:embed="rId2"/>
          <a:stretch>
            <a:fillRect/>
          </a:stretch>
        </p:blipFill>
        <p:spPr>
          <a:xfrm>
            <a:off x="3901497" y="3134847"/>
            <a:ext cx="4853097" cy="1412468"/>
          </a:xfrm>
          <a:prstGeom prst="rect">
            <a:avLst/>
          </a:prstGeom>
        </p:spPr>
      </p:pic>
      <p:sp>
        <p:nvSpPr>
          <p:cNvPr id="16" name="TextBox 15">
            <a:extLst>
              <a:ext uri="{FF2B5EF4-FFF2-40B4-BE49-F238E27FC236}">
                <a16:creationId xmlns:a16="http://schemas.microsoft.com/office/drawing/2014/main" id="{CAC92519-BDFD-46E3-BCB8-D944E8DE7170}"/>
              </a:ext>
            </a:extLst>
          </p:cNvPr>
          <p:cNvSpPr txBox="1"/>
          <p:nvPr/>
        </p:nvSpPr>
        <p:spPr>
          <a:xfrm>
            <a:off x="4853188" y="1233183"/>
            <a:ext cx="2485623" cy="523220"/>
          </a:xfrm>
          <a:prstGeom prst="rect">
            <a:avLst/>
          </a:prstGeom>
          <a:noFill/>
        </p:spPr>
        <p:txBody>
          <a:bodyPr wrap="square" lIns="91440" tIns="45720" rIns="91440" bIns="45720" rtlCol="0" anchor="t">
            <a:spAutoFit/>
          </a:bodyPr>
          <a:lstStyle/>
          <a:p>
            <a:r>
              <a:rPr lang="en-US" sz="2800" b="1" dirty="0"/>
              <a:t>Left Shift</a:t>
            </a:r>
          </a:p>
        </p:txBody>
      </p:sp>
    </p:spTree>
    <p:extLst>
      <p:ext uri="{BB962C8B-B14F-4D97-AF65-F5344CB8AC3E}">
        <p14:creationId xmlns:p14="http://schemas.microsoft.com/office/powerpoint/2010/main" val="32673915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
  <TotalTime>419</TotalTime>
  <Words>1365</Words>
  <Application>Microsoft Office PowerPoint</Application>
  <PresentationFormat>Widescreen</PresentationFormat>
  <Paragraphs>230</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Arial Black</vt:lpstr>
      <vt:lpstr>Calibri</vt:lpstr>
      <vt:lpstr>Corbel</vt:lpstr>
      <vt:lpstr>Wingdings 2</vt:lpstr>
      <vt:lpstr>Frame</vt:lpstr>
      <vt:lpstr>PowerPoint Presentation</vt:lpstr>
      <vt:lpstr>PowerPoint Presentation</vt:lpstr>
      <vt:lpstr>Abstract</vt:lpstr>
      <vt:lpstr>PowerPoint Presentation</vt:lpstr>
      <vt:lpstr>PowerPoint Presentation</vt:lpstr>
      <vt:lpstr>PowerPoint Presentation</vt:lpstr>
      <vt:lpstr>Working of USR</vt:lpstr>
      <vt:lpstr>PowerPoint Presentation</vt:lpstr>
      <vt:lpstr>PowerPoint Presentation</vt:lpstr>
      <vt:lpstr>PowerPoint Presentation</vt:lpstr>
      <vt:lpstr>PowerPoint Presentation</vt:lpstr>
      <vt:lpstr>PowerPoint Presentation</vt:lpstr>
      <vt:lpstr>PowerPoint Presentation</vt:lpstr>
      <vt:lpstr>Code of USR in hdl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Simulation of USR</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DABBARA HARSHA</dc:creator>
  <cp:lastModifiedBy>pro gamer</cp:lastModifiedBy>
  <cp:revision>198</cp:revision>
  <dcterms:created xsi:type="dcterms:W3CDTF">2021-02-22T07:54:26Z</dcterms:created>
  <dcterms:modified xsi:type="dcterms:W3CDTF">2022-08-14T13:14:53Z</dcterms:modified>
</cp:coreProperties>
</file>