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68"/>
  </p:notesMasterIdLst>
  <p:sldIdLst>
    <p:sldId id="256" r:id="rId5"/>
    <p:sldId id="257" r:id="rId6"/>
    <p:sldId id="258" r:id="rId7"/>
    <p:sldId id="259" r:id="rId8"/>
    <p:sldId id="260" r:id="rId9"/>
    <p:sldId id="261" r:id="rId10"/>
    <p:sldId id="262" r:id="rId11"/>
    <p:sldId id="299" r:id="rId12"/>
    <p:sldId id="312" r:id="rId13"/>
    <p:sldId id="302" r:id="rId14"/>
    <p:sldId id="303" r:id="rId15"/>
    <p:sldId id="304" r:id="rId16"/>
    <p:sldId id="306" r:id="rId17"/>
    <p:sldId id="305" r:id="rId18"/>
    <p:sldId id="307" r:id="rId19"/>
    <p:sldId id="309" r:id="rId20"/>
    <p:sldId id="310" r:id="rId21"/>
    <p:sldId id="308" r:id="rId22"/>
    <p:sldId id="311" r:id="rId23"/>
    <p:sldId id="271" r:id="rId24"/>
    <p:sldId id="273" r:id="rId25"/>
    <p:sldId id="274" r:id="rId26"/>
    <p:sldId id="263" r:id="rId27"/>
    <p:sldId id="264" r:id="rId28"/>
    <p:sldId id="266" r:id="rId29"/>
    <p:sldId id="272" r:id="rId30"/>
    <p:sldId id="268" r:id="rId31"/>
    <p:sldId id="278" r:id="rId32"/>
    <p:sldId id="275" r:id="rId33"/>
    <p:sldId id="276" r:id="rId34"/>
    <p:sldId id="279" r:id="rId35"/>
    <p:sldId id="280" r:id="rId36"/>
    <p:sldId id="281" r:id="rId37"/>
    <p:sldId id="282" r:id="rId38"/>
    <p:sldId id="283" r:id="rId39"/>
    <p:sldId id="292" r:id="rId40"/>
    <p:sldId id="293" r:id="rId41"/>
    <p:sldId id="294" r:id="rId42"/>
    <p:sldId id="295" r:id="rId43"/>
    <p:sldId id="284" r:id="rId44"/>
    <p:sldId id="269" r:id="rId45"/>
    <p:sldId id="265" r:id="rId46"/>
    <p:sldId id="267" r:id="rId47"/>
    <p:sldId id="285" r:id="rId48"/>
    <p:sldId id="320" r:id="rId49"/>
    <p:sldId id="286" r:id="rId50"/>
    <p:sldId id="323" r:id="rId51"/>
    <p:sldId id="287" r:id="rId52"/>
    <p:sldId id="288" r:id="rId53"/>
    <p:sldId id="321" r:id="rId54"/>
    <p:sldId id="322" r:id="rId55"/>
    <p:sldId id="291" r:id="rId56"/>
    <p:sldId id="297" r:id="rId57"/>
    <p:sldId id="319" r:id="rId58"/>
    <p:sldId id="296" r:id="rId59"/>
    <p:sldId id="313" r:id="rId60"/>
    <p:sldId id="314" r:id="rId61"/>
    <p:sldId id="315" r:id="rId62"/>
    <p:sldId id="316" r:id="rId63"/>
    <p:sldId id="317" r:id="rId64"/>
    <p:sldId id="318" r:id="rId65"/>
    <p:sldId id="301" r:id="rId66"/>
    <p:sldId id="30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35095-6889-7B72-E638-82FD6F1E03C7}" v="1051" dt="2022-07-20T17:53:03.822"/>
    <p1510:client id="{1E3F6A2C-EA6B-9DC2-89D9-C318F7BE28B0}" v="63" dt="2022-07-21T06:24:21.628"/>
    <p1510:client id="{30BF9CA6-4169-4182-91B0-3A9C3F79DF26}" v="37" dt="2022-07-20T17:42:34.386"/>
    <p1510:client id="{4C3A5185-2EE3-4AA0-8259-6FC6169A8E78}" v="2068" dt="2022-07-21T07:12:33.249"/>
    <p1510:client id="{9CF9A065-77F4-3F9A-D8FD-FBDBF2891A32}" v="39" dt="2022-07-21T07:00:23.969"/>
    <p1510:client id="{EBA15EF6-A870-1471-AB2A-EFDF24CE9BB1}" v="1035" dt="2022-07-20T20:13:23.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DE0E6-435D-4D02-9384-A0BEDAEBAAC0}" type="datetimeFigureOut">
              <a:rPr lang="en-IN" smtClean="0"/>
              <a:t>21-07-2022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C29D6-6D2E-48FC-8679-44B84E04FD60}" type="slidenum">
              <a:rPr lang="en-IN" smtClean="0"/>
              <a:t>‹#›</a:t>
            </a:fld>
            <a:endParaRPr lang="en-IN"/>
          </a:p>
        </p:txBody>
      </p:sp>
    </p:spTree>
    <p:extLst>
      <p:ext uri="{BB962C8B-B14F-4D97-AF65-F5344CB8AC3E}">
        <p14:creationId xmlns:p14="http://schemas.microsoft.com/office/powerpoint/2010/main" val="413249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FC29D6-6D2E-48FC-8679-44B84E04FD60}" type="slidenum">
              <a:rPr lang="en-IN" smtClean="0"/>
              <a:t>1</a:t>
            </a:fld>
            <a:endParaRPr lang="en-IN"/>
          </a:p>
        </p:txBody>
      </p:sp>
    </p:spTree>
    <p:extLst>
      <p:ext uri="{BB962C8B-B14F-4D97-AF65-F5344CB8AC3E}">
        <p14:creationId xmlns:p14="http://schemas.microsoft.com/office/powerpoint/2010/main" val="126884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FC29D6-6D2E-48FC-8679-44B84E04FD60}" type="slidenum">
              <a:rPr lang="en-IN" smtClean="0"/>
              <a:t>8</a:t>
            </a:fld>
            <a:endParaRPr lang="en-IN"/>
          </a:p>
        </p:txBody>
      </p:sp>
    </p:spTree>
    <p:extLst>
      <p:ext uri="{BB962C8B-B14F-4D97-AF65-F5344CB8AC3E}">
        <p14:creationId xmlns:p14="http://schemas.microsoft.com/office/powerpoint/2010/main" val="264214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FC29D6-6D2E-48FC-8679-44B84E04FD60}" type="slidenum">
              <a:rPr lang="en-IN" smtClean="0"/>
              <a:t>61</a:t>
            </a:fld>
            <a:endParaRPr lang="en-IN"/>
          </a:p>
        </p:txBody>
      </p:sp>
    </p:spTree>
    <p:extLst>
      <p:ext uri="{BB962C8B-B14F-4D97-AF65-F5344CB8AC3E}">
        <p14:creationId xmlns:p14="http://schemas.microsoft.com/office/powerpoint/2010/main" val="221364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10BA5C-81AE-47BE-912D-B112B1F6FB3D}"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45270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0BA5C-81AE-47BE-912D-B112B1F6FB3D}"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317510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0BA5C-81AE-47BE-912D-B112B1F6FB3D}"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167376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0BA5C-81AE-47BE-912D-B112B1F6FB3D}"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DD0D6-1EA8-418D-98AA-D6D8A4FC509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63287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0BA5C-81AE-47BE-912D-B112B1F6FB3D}"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1696951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10BA5C-81AE-47BE-912D-B112B1F6FB3D}" type="datetimeFigureOut">
              <a:rPr lang="en-IN" smtClean="0"/>
              <a:t>21-07-2022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393092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10BA5C-81AE-47BE-912D-B112B1F6FB3D}" type="datetimeFigureOut">
              <a:rPr lang="en-IN" smtClean="0"/>
              <a:t>21-07-2022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1559444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0BA5C-81AE-47BE-912D-B112B1F6FB3D}"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370149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0BA5C-81AE-47BE-912D-B112B1F6FB3D}"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63820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0BA5C-81AE-47BE-912D-B112B1F6FB3D}"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14106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0BA5C-81AE-47BE-912D-B112B1F6FB3D}"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39056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10BA5C-81AE-47BE-912D-B112B1F6FB3D}"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213803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10BA5C-81AE-47BE-912D-B112B1F6FB3D}" type="datetimeFigureOut">
              <a:rPr lang="en-IN" smtClean="0"/>
              <a:t>21-07-2022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366284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10BA5C-81AE-47BE-912D-B112B1F6FB3D}" type="datetimeFigureOut">
              <a:rPr lang="en-IN" smtClean="0"/>
              <a:t>21-07-2022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417532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0BA5C-81AE-47BE-912D-B112B1F6FB3D}" type="datetimeFigureOut">
              <a:rPr lang="en-IN" smtClean="0"/>
              <a:t>21-07-2022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139452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0BA5C-81AE-47BE-912D-B112B1F6FB3D}"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279000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0BA5C-81AE-47BE-912D-B112B1F6FB3D}"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DD0D6-1EA8-418D-98AA-D6D8A4FC5097}" type="slidenum">
              <a:rPr lang="en-IN" smtClean="0"/>
              <a:t>‹#›</a:t>
            </a:fld>
            <a:endParaRPr lang="en-IN"/>
          </a:p>
        </p:txBody>
      </p:sp>
    </p:spTree>
    <p:extLst>
      <p:ext uri="{BB962C8B-B14F-4D97-AF65-F5344CB8AC3E}">
        <p14:creationId xmlns:p14="http://schemas.microsoft.com/office/powerpoint/2010/main" val="268893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B10BA5C-81AE-47BE-912D-B112B1F6FB3D}" type="datetimeFigureOut">
              <a:rPr lang="en-IN" smtClean="0"/>
              <a:t>21-07-2022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A3DD0D6-1EA8-418D-98AA-D6D8A4FC5097}" type="slidenum">
              <a:rPr lang="en-IN" smtClean="0"/>
              <a:t>‹#›</a:t>
            </a:fld>
            <a:endParaRPr lang="en-IN"/>
          </a:p>
        </p:txBody>
      </p:sp>
    </p:spTree>
    <p:extLst>
      <p:ext uri="{BB962C8B-B14F-4D97-AF65-F5344CB8AC3E}">
        <p14:creationId xmlns:p14="http://schemas.microsoft.com/office/powerpoint/2010/main" val="10563798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893FE8-788D-8B00-807C-4289DD18DA7C}"/>
              </a:ext>
            </a:extLst>
          </p:cNvPr>
          <p:cNvSpPr txBox="1"/>
          <p:nvPr/>
        </p:nvSpPr>
        <p:spPr>
          <a:xfrm>
            <a:off x="1808480" y="2219076"/>
            <a:ext cx="8575040" cy="1754326"/>
          </a:xfrm>
          <a:prstGeom prst="rect">
            <a:avLst/>
          </a:prstGeom>
          <a:noFill/>
        </p:spPr>
        <p:txBody>
          <a:bodyPr wrap="square">
            <a:spAutoFit/>
          </a:bodyPr>
          <a:lstStyle/>
          <a:p>
            <a:pPr algn="ctr" fontAlgn="base"/>
            <a:r>
              <a:rPr lang="en-US" sz="5400" b="0" i="0">
                <a:solidFill>
                  <a:srgbClr val="FFFFFF"/>
                </a:solidFill>
                <a:effectLst/>
                <a:latin typeface="+mj-lt"/>
              </a:rPr>
              <a:t>Design and Analysis of Algorithm</a:t>
            </a:r>
          </a:p>
        </p:txBody>
      </p:sp>
      <p:sp>
        <p:nvSpPr>
          <p:cNvPr id="9" name="TextBox 8">
            <a:extLst>
              <a:ext uri="{FF2B5EF4-FFF2-40B4-BE49-F238E27FC236}">
                <a16:creationId xmlns:a16="http://schemas.microsoft.com/office/drawing/2014/main" id="{0A02DDE3-3FE8-F8B1-4208-B486B7850F3B}"/>
              </a:ext>
            </a:extLst>
          </p:cNvPr>
          <p:cNvSpPr txBox="1"/>
          <p:nvPr/>
        </p:nvSpPr>
        <p:spPr>
          <a:xfrm>
            <a:off x="3048000" y="1230725"/>
            <a:ext cx="6096000" cy="769441"/>
          </a:xfrm>
          <a:prstGeom prst="rect">
            <a:avLst/>
          </a:prstGeom>
          <a:noFill/>
        </p:spPr>
        <p:txBody>
          <a:bodyPr wrap="square">
            <a:spAutoFit/>
          </a:bodyPr>
          <a:lstStyle/>
          <a:p>
            <a:pPr algn="ctr" fontAlgn="base"/>
            <a:r>
              <a:rPr lang="en-IN" sz="4400" b="0" i="0">
                <a:solidFill>
                  <a:srgbClr val="FFFFFF"/>
                </a:solidFill>
                <a:effectLst/>
                <a:latin typeface="Calisto MT" panose="02040603050505030304" pitchFamily="18" charset="77"/>
              </a:rPr>
              <a:t>19AIE212</a:t>
            </a:r>
          </a:p>
        </p:txBody>
      </p:sp>
      <p:sp>
        <p:nvSpPr>
          <p:cNvPr id="2" name="TextBox 1">
            <a:extLst>
              <a:ext uri="{FF2B5EF4-FFF2-40B4-BE49-F238E27FC236}">
                <a16:creationId xmlns:a16="http://schemas.microsoft.com/office/drawing/2014/main" id="{96CA7F0B-A811-61C4-5A69-71ECC217DDCC}"/>
              </a:ext>
            </a:extLst>
          </p:cNvPr>
          <p:cNvSpPr txBox="1"/>
          <p:nvPr/>
        </p:nvSpPr>
        <p:spPr>
          <a:xfrm>
            <a:off x="5061801" y="5309484"/>
            <a:ext cx="2067104" cy="707886"/>
          </a:xfrm>
          <a:prstGeom prst="rect">
            <a:avLst/>
          </a:prstGeom>
          <a:noFill/>
        </p:spPr>
        <p:txBody>
          <a:bodyPr wrap="none" rtlCol="0">
            <a:spAutoFit/>
          </a:bodyPr>
          <a:lstStyle/>
          <a:p>
            <a:r>
              <a:rPr lang="en-GB" sz="4000"/>
              <a:t>Team - 8</a:t>
            </a:r>
          </a:p>
        </p:txBody>
      </p:sp>
      <p:sp>
        <p:nvSpPr>
          <p:cNvPr id="3" name="TextBox 2">
            <a:extLst>
              <a:ext uri="{FF2B5EF4-FFF2-40B4-BE49-F238E27FC236}">
                <a16:creationId xmlns:a16="http://schemas.microsoft.com/office/drawing/2014/main" id="{27E5D2D8-78C4-4D2D-6121-6010AEF11C72}"/>
              </a:ext>
            </a:extLst>
          </p:cNvPr>
          <p:cNvSpPr txBox="1"/>
          <p:nvPr/>
        </p:nvSpPr>
        <p:spPr>
          <a:xfrm>
            <a:off x="3923881" y="3978524"/>
            <a:ext cx="4336444" cy="707886"/>
          </a:xfrm>
          <a:prstGeom prst="rect">
            <a:avLst/>
          </a:prstGeom>
          <a:noFill/>
        </p:spPr>
        <p:txBody>
          <a:bodyPr wrap="none" lIns="91440" tIns="45720" rIns="91440" bIns="45720" rtlCol="0" anchor="t">
            <a:spAutoFit/>
          </a:bodyPr>
          <a:lstStyle/>
          <a:p>
            <a:r>
              <a:rPr lang="en-GB" sz="4000"/>
              <a:t>Brandes Algorithm</a:t>
            </a:r>
          </a:p>
        </p:txBody>
      </p:sp>
    </p:spTree>
    <p:extLst>
      <p:ext uri="{BB962C8B-B14F-4D97-AF65-F5344CB8AC3E}">
        <p14:creationId xmlns:p14="http://schemas.microsoft.com/office/powerpoint/2010/main" val="350039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233976" y="1906017"/>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flipH="1">
            <a:off x="9494910" y="2528186"/>
            <a:ext cx="31297" cy="2480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37071"/>
            <a:ext cx="1923900" cy="1083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8" name="Table 7">
            <a:extLst>
              <a:ext uri="{FF2B5EF4-FFF2-40B4-BE49-F238E27FC236}">
                <a16:creationId xmlns:a16="http://schemas.microsoft.com/office/drawing/2014/main" id="{335E4D38-6627-7C1E-E477-DFA35E795FF8}"/>
              </a:ext>
            </a:extLst>
          </p:cNvPr>
          <p:cNvGraphicFramePr>
            <a:graphicFrameLocks noGrp="1"/>
          </p:cNvGraphicFramePr>
          <p:nvPr>
            <p:extLst>
              <p:ext uri="{D42A27DB-BD31-4B8C-83A1-F6EECF244321}">
                <p14:modId xmlns:p14="http://schemas.microsoft.com/office/powerpoint/2010/main" val="3835492753"/>
              </p:ext>
            </p:extLst>
          </p:nvPr>
        </p:nvGraphicFramePr>
        <p:xfrm>
          <a:off x="2605910" y="6054987"/>
          <a:ext cx="7031842" cy="570380"/>
        </p:xfrm>
        <a:graphic>
          <a:graphicData uri="http://schemas.openxmlformats.org/drawingml/2006/table">
            <a:tbl>
              <a:tblPr firstRow="1" bandRow="1">
                <a:tableStyleId>{5940675A-B579-460E-94D1-54222C63F5DA}</a:tableStyleId>
              </a:tblPr>
              <a:tblGrid>
                <a:gridCol w="1787488">
                  <a:extLst>
                    <a:ext uri="{9D8B030D-6E8A-4147-A177-3AD203B41FA5}">
                      <a16:colId xmlns:a16="http://schemas.microsoft.com/office/drawing/2014/main" val="2531134449"/>
                    </a:ext>
                  </a:extLst>
                </a:gridCol>
                <a:gridCol w="1748118">
                  <a:extLst>
                    <a:ext uri="{9D8B030D-6E8A-4147-A177-3AD203B41FA5}">
                      <a16:colId xmlns:a16="http://schemas.microsoft.com/office/drawing/2014/main" val="2116372768"/>
                    </a:ext>
                  </a:extLst>
                </a:gridCol>
                <a:gridCol w="1748118">
                  <a:extLst>
                    <a:ext uri="{9D8B030D-6E8A-4147-A177-3AD203B41FA5}">
                      <a16:colId xmlns:a16="http://schemas.microsoft.com/office/drawing/2014/main" val="948239506"/>
                    </a:ext>
                  </a:extLst>
                </a:gridCol>
                <a:gridCol w="1748118">
                  <a:extLst>
                    <a:ext uri="{9D8B030D-6E8A-4147-A177-3AD203B41FA5}">
                      <a16:colId xmlns:a16="http://schemas.microsoft.com/office/drawing/2014/main" val="669713896"/>
                    </a:ext>
                  </a:extLst>
                </a:gridCol>
              </a:tblGrid>
              <a:tr h="570380">
                <a:tc>
                  <a:txBody>
                    <a:bodyPr/>
                    <a:lstStyle/>
                    <a:p>
                      <a:pPr algn="ctr"/>
                      <a:r>
                        <a:rPr lang="en-GB" sz="2200">
                          <a:solidFill>
                            <a:schemeClr val="tx1"/>
                          </a:solidFill>
                        </a:rPr>
                        <a:t>(A, B)</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0</a:t>
                      </a:r>
                    </a:p>
                  </a:txBody>
                  <a:tcPr/>
                </a:tc>
                <a:tc>
                  <a:txBody>
                    <a:bodyPr/>
                    <a:lstStyle/>
                    <a:p>
                      <a:pPr algn="ctr"/>
                      <a:r>
                        <a:rPr lang="en-GB" sz="2200">
                          <a:solidFill>
                            <a:schemeClr val="tx1"/>
                          </a:solidFill>
                        </a:rPr>
                        <a:t>0</a:t>
                      </a:r>
                    </a:p>
                  </a:txBody>
                  <a:tcPr/>
                </a:tc>
                <a:extLst>
                  <a:ext uri="{0D108BD9-81ED-4DB2-BD59-A6C34878D82A}">
                    <a16:rowId xmlns:a16="http://schemas.microsoft.com/office/drawing/2014/main" val="3651065072"/>
                  </a:ext>
                </a:extLst>
              </a:tr>
            </a:tbl>
          </a:graphicData>
        </a:graphic>
      </p:graphicFrame>
      <p:sp>
        <p:nvSpPr>
          <p:cNvPr id="12" name="TextBox 11">
            <a:extLst>
              <a:ext uri="{FF2B5EF4-FFF2-40B4-BE49-F238E27FC236}">
                <a16:creationId xmlns:a16="http://schemas.microsoft.com/office/drawing/2014/main" id="{09BE7C87-253C-4A19-B2FD-D2140E597455}"/>
              </a:ext>
            </a:extLst>
          </p:cNvPr>
          <p:cNvSpPr txBox="1"/>
          <p:nvPr/>
        </p:nvSpPr>
        <p:spPr>
          <a:xfrm>
            <a:off x="622169" y="697584"/>
            <a:ext cx="1036949" cy="707886"/>
          </a:xfrm>
          <a:prstGeom prst="rect">
            <a:avLst/>
          </a:prstGeom>
          <a:noFill/>
        </p:spPr>
        <p:txBody>
          <a:bodyPr wrap="square" rtlCol="0">
            <a:spAutoFit/>
          </a:bodyPr>
          <a:lstStyle/>
          <a:p>
            <a:r>
              <a:rPr lang="en-US" sz="4000"/>
              <a:t>A</a:t>
            </a:r>
            <a:endParaRPr lang="en-IN" sz="4000"/>
          </a:p>
        </p:txBody>
      </p:sp>
      <p:sp>
        <p:nvSpPr>
          <p:cNvPr id="22" name="TextBox 21">
            <a:extLst>
              <a:ext uri="{FF2B5EF4-FFF2-40B4-BE49-F238E27FC236}">
                <a16:creationId xmlns:a16="http://schemas.microsoft.com/office/drawing/2014/main" id="{12DC2C61-D371-9E9C-E6ED-EC0CC7310C2A}"/>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121832704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C4A659C3-33E7-8FBA-78B0-92D761C1AE3A}"/>
              </a:ext>
            </a:extLst>
          </p:cNvPr>
          <p:cNvGraphicFramePr>
            <a:graphicFrameLocks noGrp="1"/>
          </p:cNvGraphicFramePr>
          <p:nvPr>
            <p:extLst>
              <p:ext uri="{D42A27DB-BD31-4B8C-83A1-F6EECF244321}">
                <p14:modId xmlns:p14="http://schemas.microsoft.com/office/powerpoint/2010/main" val="373076909"/>
              </p:ext>
            </p:extLst>
          </p:nvPr>
        </p:nvGraphicFramePr>
        <p:xfrm>
          <a:off x="2587777" y="5954266"/>
          <a:ext cx="6947000" cy="57038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2263954615"/>
                    </a:ext>
                  </a:extLst>
                </a:gridCol>
                <a:gridCol w="1748118">
                  <a:extLst>
                    <a:ext uri="{9D8B030D-6E8A-4147-A177-3AD203B41FA5}">
                      <a16:colId xmlns:a16="http://schemas.microsoft.com/office/drawing/2014/main" val="3476966791"/>
                    </a:ext>
                  </a:extLst>
                </a:gridCol>
                <a:gridCol w="1748118">
                  <a:extLst>
                    <a:ext uri="{9D8B030D-6E8A-4147-A177-3AD203B41FA5}">
                      <a16:colId xmlns:a16="http://schemas.microsoft.com/office/drawing/2014/main" val="4216545934"/>
                    </a:ext>
                  </a:extLst>
                </a:gridCol>
                <a:gridCol w="1748118">
                  <a:extLst>
                    <a:ext uri="{9D8B030D-6E8A-4147-A177-3AD203B41FA5}">
                      <a16:colId xmlns:a16="http://schemas.microsoft.com/office/drawing/2014/main" val="3790957372"/>
                    </a:ext>
                  </a:extLst>
                </a:gridCol>
              </a:tblGrid>
              <a:tr h="570380">
                <a:tc>
                  <a:txBody>
                    <a:bodyPr/>
                    <a:lstStyle/>
                    <a:p>
                      <a:pPr algn="ctr"/>
                      <a:r>
                        <a:rPr lang="en-GB" sz="2200">
                          <a:solidFill>
                            <a:schemeClr val="tx1"/>
                          </a:solidFill>
                        </a:rPr>
                        <a:t>(A,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213334174"/>
                  </a:ext>
                </a:extLst>
              </a:tr>
            </a:tbl>
          </a:graphicData>
        </a:graphic>
      </p:graphicFrame>
      <p:sp>
        <p:nvSpPr>
          <p:cNvPr id="19" name="TextBox 18">
            <a:extLst>
              <a:ext uri="{FF2B5EF4-FFF2-40B4-BE49-F238E27FC236}">
                <a16:creationId xmlns:a16="http://schemas.microsoft.com/office/drawing/2014/main" id="{9AA0FEBE-BF49-E986-74C4-9A3A5F0525CE}"/>
              </a:ext>
            </a:extLst>
          </p:cNvPr>
          <p:cNvSpPr txBox="1"/>
          <p:nvPr/>
        </p:nvSpPr>
        <p:spPr>
          <a:xfrm>
            <a:off x="622169" y="697584"/>
            <a:ext cx="1036949" cy="707886"/>
          </a:xfrm>
          <a:prstGeom prst="rect">
            <a:avLst/>
          </a:prstGeom>
          <a:noFill/>
        </p:spPr>
        <p:txBody>
          <a:bodyPr wrap="square" rtlCol="0">
            <a:spAutoFit/>
          </a:bodyPr>
          <a:lstStyle/>
          <a:p>
            <a:r>
              <a:rPr lang="en-US" sz="4000"/>
              <a:t>A</a:t>
            </a:r>
            <a:endParaRPr lang="en-IN" sz="4000"/>
          </a:p>
        </p:txBody>
      </p:sp>
      <p:sp>
        <p:nvSpPr>
          <p:cNvPr id="20" name="TextBox 19">
            <a:extLst>
              <a:ext uri="{FF2B5EF4-FFF2-40B4-BE49-F238E27FC236}">
                <a16:creationId xmlns:a16="http://schemas.microsoft.com/office/drawing/2014/main" id="{FAC3369E-F319-F89C-7FF8-1690063F3CB0}"/>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280019786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CF8424C-B4BA-AE74-E366-EA8CE83FD508}"/>
              </a:ext>
            </a:extLst>
          </p:cNvPr>
          <p:cNvGraphicFramePr>
            <a:graphicFrameLocks noGrp="1"/>
          </p:cNvGraphicFramePr>
          <p:nvPr>
            <p:extLst>
              <p:ext uri="{D42A27DB-BD31-4B8C-83A1-F6EECF244321}">
                <p14:modId xmlns:p14="http://schemas.microsoft.com/office/powerpoint/2010/main" val="2801603737"/>
              </p:ext>
            </p:extLst>
          </p:nvPr>
        </p:nvGraphicFramePr>
        <p:xfrm>
          <a:off x="2450219" y="5926304"/>
          <a:ext cx="6947000" cy="57038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48537485"/>
                    </a:ext>
                  </a:extLst>
                </a:gridCol>
                <a:gridCol w="1748118">
                  <a:extLst>
                    <a:ext uri="{9D8B030D-6E8A-4147-A177-3AD203B41FA5}">
                      <a16:colId xmlns:a16="http://schemas.microsoft.com/office/drawing/2014/main" val="1390499460"/>
                    </a:ext>
                  </a:extLst>
                </a:gridCol>
                <a:gridCol w="1748118">
                  <a:extLst>
                    <a:ext uri="{9D8B030D-6E8A-4147-A177-3AD203B41FA5}">
                      <a16:colId xmlns:a16="http://schemas.microsoft.com/office/drawing/2014/main" val="567989723"/>
                    </a:ext>
                  </a:extLst>
                </a:gridCol>
                <a:gridCol w="1748118">
                  <a:extLst>
                    <a:ext uri="{9D8B030D-6E8A-4147-A177-3AD203B41FA5}">
                      <a16:colId xmlns:a16="http://schemas.microsoft.com/office/drawing/2014/main" val="4210633670"/>
                    </a:ext>
                  </a:extLst>
                </a:gridCol>
              </a:tblGrid>
              <a:tr h="570380">
                <a:tc>
                  <a:txBody>
                    <a:bodyPr/>
                    <a:lstStyle/>
                    <a:p>
                      <a:pPr algn="ctr"/>
                      <a:r>
                        <a:rPr lang="en-GB" sz="2200">
                          <a:solidFill>
                            <a:schemeClr val="tx1"/>
                          </a:solidFill>
                        </a:rPr>
                        <a:t>(A,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1796304671"/>
                  </a:ext>
                </a:extLst>
              </a:tr>
            </a:tbl>
          </a:graphicData>
        </a:graphic>
      </p:graphicFrame>
      <p:sp>
        <p:nvSpPr>
          <p:cNvPr id="19" name="TextBox 18">
            <a:extLst>
              <a:ext uri="{FF2B5EF4-FFF2-40B4-BE49-F238E27FC236}">
                <a16:creationId xmlns:a16="http://schemas.microsoft.com/office/drawing/2014/main" id="{877C7034-420E-8D8E-4BD8-1FC622297C4E}"/>
              </a:ext>
            </a:extLst>
          </p:cNvPr>
          <p:cNvSpPr txBox="1"/>
          <p:nvPr/>
        </p:nvSpPr>
        <p:spPr>
          <a:xfrm>
            <a:off x="622169" y="697584"/>
            <a:ext cx="1036949" cy="707886"/>
          </a:xfrm>
          <a:prstGeom prst="rect">
            <a:avLst/>
          </a:prstGeom>
          <a:noFill/>
        </p:spPr>
        <p:txBody>
          <a:bodyPr wrap="square" rtlCol="0">
            <a:spAutoFit/>
          </a:bodyPr>
          <a:lstStyle/>
          <a:p>
            <a:r>
              <a:rPr lang="en-US" sz="4000"/>
              <a:t>A</a:t>
            </a:r>
            <a:endParaRPr lang="en-IN" sz="4000"/>
          </a:p>
        </p:txBody>
      </p:sp>
      <p:sp>
        <p:nvSpPr>
          <p:cNvPr id="20" name="TextBox 19">
            <a:extLst>
              <a:ext uri="{FF2B5EF4-FFF2-40B4-BE49-F238E27FC236}">
                <a16:creationId xmlns:a16="http://schemas.microsoft.com/office/drawing/2014/main" id="{137B0000-964C-0C37-21A5-9741609A1A4C}"/>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125589096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6" idx="1"/>
            <a:endCxn id="17" idx="5"/>
          </p:cNvCxnSpPr>
          <p:nvPr/>
        </p:nvCxnSpPr>
        <p:spPr>
          <a:xfrm flipH="1" flipV="1">
            <a:off x="7395668" y="3960054"/>
            <a:ext cx="1897510" cy="1150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5" idx="2"/>
            <a:endCxn id="17" idx="7"/>
          </p:cNvCxnSpPr>
          <p:nvPr/>
        </p:nvCxnSpPr>
        <p:spPr>
          <a:xfrm flipH="1">
            <a:off x="7395668" y="2248751"/>
            <a:ext cx="1709320" cy="1271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ED589C5-ABD2-39A5-3595-D8734505F0B0}"/>
              </a:ext>
            </a:extLst>
          </p:cNvPr>
          <p:cNvGraphicFramePr>
            <a:graphicFrameLocks noGrp="1"/>
          </p:cNvGraphicFramePr>
          <p:nvPr>
            <p:extLst>
              <p:ext uri="{D42A27DB-BD31-4B8C-83A1-F6EECF244321}">
                <p14:modId xmlns:p14="http://schemas.microsoft.com/office/powerpoint/2010/main" val="870052769"/>
              </p:ext>
            </p:extLst>
          </p:nvPr>
        </p:nvGraphicFramePr>
        <p:xfrm>
          <a:off x="2450219" y="5954266"/>
          <a:ext cx="6947000" cy="57038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3978679607"/>
                    </a:ext>
                  </a:extLst>
                </a:gridCol>
                <a:gridCol w="1748118">
                  <a:extLst>
                    <a:ext uri="{9D8B030D-6E8A-4147-A177-3AD203B41FA5}">
                      <a16:colId xmlns:a16="http://schemas.microsoft.com/office/drawing/2014/main" val="565754291"/>
                    </a:ext>
                  </a:extLst>
                </a:gridCol>
                <a:gridCol w="1748118">
                  <a:extLst>
                    <a:ext uri="{9D8B030D-6E8A-4147-A177-3AD203B41FA5}">
                      <a16:colId xmlns:a16="http://schemas.microsoft.com/office/drawing/2014/main" val="137241687"/>
                    </a:ext>
                  </a:extLst>
                </a:gridCol>
                <a:gridCol w="1748118">
                  <a:extLst>
                    <a:ext uri="{9D8B030D-6E8A-4147-A177-3AD203B41FA5}">
                      <a16:colId xmlns:a16="http://schemas.microsoft.com/office/drawing/2014/main" val="2699598356"/>
                    </a:ext>
                  </a:extLst>
                </a:gridCol>
              </a:tblGrid>
              <a:tr h="570380">
                <a:tc>
                  <a:txBody>
                    <a:bodyPr/>
                    <a:lstStyle/>
                    <a:p>
                      <a:pPr algn="ctr"/>
                      <a:r>
                        <a:rPr lang="en-GB" sz="2200">
                          <a:solidFill>
                            <a:schemeClr val="tx1"/>
                          </a:solidFill>
                        </a:rPr>
                        <a:t>(A,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4254242560"/>
                  </a:ext>
                </a:extLst>
              </a:tr>
            </a:tbl>
          </a:graphicData>
        </a:graphic>
      </p:graphicFrame>
      <p:sp>
        <p:nvSpPr>
          <p:cNvPr id="25" name="TextBox 24">
            <a:extLst>
              <a:ext uri="{FF2B5EF4-FFF2-40B4-BE49-F238E27FC236}">
                <a16:creationId xmlns:a16="http://schemas.microsoft.com/office/drawing/2014/main" id="{7632196D-588E-6399-5A6C-55FA0AE5BC4E}"/>
              </a:ext>
            </a:extLst>
          </p:cNvPr>
          <p:cNvSpPr txBox="1"/>
          <p:nvPr/>
        </p:nvSpPr>
        <p:spPr>
          <a:xfrm>
            <a:off x="622169" y="697584"/>
            <a:ext cx="1036949" cy="707886"/>
          </a:xfrm>
          <a:prstGeom prst="rect">
            <a:avLst/>
          </a:prstGeom>
          <a:noFill/>
        </p:spPr>
        <p:txBody>
          <a:bodyPr wrap="square" rtlCol="0">
            <a:spAutoFit/>
          </a:bodyPr>
          <a:lstStyle/>
          <a:p>
            <a:r>
              <a:rPr lang="en-US" sz="4000"/>
              <a:t>A</a:t>
            </a:r>
            <a:endParaRPr lang="en-IN" sz="4000"/>
          </a:p>
        </p:txBody>
      </p:sp>
      <p:sp>
        <p:nvSpPr>
          <p:cNvPr id="26" name="TextBox 25">
            <a:extLst>
              <a:ext uri="{FF2B5EF4-FFF2-40B4-BE49-F238E27FC236}">
                <a16:creationId xmlns:a16="http://schemas.microsoft.com/office/drawing/2014/main" id="{69DF46B7-EA2B-139A-2ABF-B2A9EBA5F8A2}"/>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164817104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217B1E0C-14B3-5D52-A0D3-EB7FB279BC6B}"/>
              </a:ext>
            </a:extLst>
          </p:cNvPr>
          <p:cNvGraphicFramePr>
            <a:graphicFrameLocks noGrp="1"/>
          </p:cNvGraphicFramePr>
          <p:nvPr>
            <p:extLst>
              <p:ext uri="{D42A27DB-BD31-4B8C-83A1-F6EECF244321}">
                <p14:modId xmlns:p14="http://schemas.microsoft.com/office/powerpoint/2010/main" val="3522886635"/>
              </p:ext>
            </p:extLst>
          </p:nvPr>
        </p:nvGraphicFramePr>
        <p:xfrm>
          <a:off x="2587777" y="6098919"/>
          <a:ext cx="6947000" cy="57038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1972019913"/>
                    </a:ext>
                  </a:extLst>
                </a:gridCol>
                <a:gridCol w="1748118">
                  <a:extLst>
                    <a:ext uri="{9D8B030D-6E8A-4147-A177-3AD203B41FA5}">
                      <a16:colId xmlns:a16="http://schemas.microsoft.com/office/drawing/2014/main" val="3249432766"/>
                    </a:ext>
                  </a:extLst>
                </a:gridCol>
                <a:gridCol w="1748118">
                  <a:extLst>
                    <a:ext uri="{9D8B030D-6E8A-4147-A177-3AD203B41FA5}">
                      <a16:colId xmlns:a16="http://schemas.microsoft.com/office/drawing/2014/main" val="407099899"/>
                    </a:ext>
                  </a:extLst>
                </a:gridCol>
                <a:gridCol w="1748118">
                  <a:extLst>
                    <a:ext uri="{9D8B030D-6E8A-4147-A177-3AD203B41FA5}">
                      <a16:colId xmlns:a16="http://schemas.microsoft.com/office/drawing/2014/main" val="2055734078"/>
                    </a:ext>
                  </a:extLst>
                </a:gridCol>
              </a:tblGrid>
              <a:tr h="570380">
                <a:tc>
                  <a:txBody>
                    <a:bodyPr/>
                    <a:lstStyle/>
                    <a:p>
                      <a:pPr algn="ctr"/>
                      <a:r>
                        <a:rPr lang="en-GB" sz="2200">
                          <a:solidFill>
                            <a:schemeClr val="tx1"/>
                          </a:solidFill>
                        </a:rPr>
                        <a:t>(B,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2757143677"/>
                  </a:ext>
                </a:extLst>
              </a:tr>
            </a:tbl>
          </a:graphicData>
        </a:graphic>
      </p:graphicFrame>
      <p:sp>
        <p:nvSpPr>
          <p:cNvPr id="19" name="TextBox 18">
            <a:extLst>
              <a:ext uri="{FF2B5EF4-FFF2-40B4-BE49-F238E27FC236}">
                <a16:creationId xmlns:a16="http://schemas.microsoft.com/office/drawing/2014/main" id="{70C77DD1-6AFE-DB92-C02D-0793129B1B1B}"/>
              </a:ext>
            </a:extLst>
          </p:cNvPr>
          <p:cNvSpPr txBox="1"/>
          <p:nvPr/>
        </p:nvSpPr>
        <p:spPr>
          <a:xfrm>
            <a:off x="622169" y="697584"/>
            <a:ext cx="1036949" cy="707886"/>
          </a:xfrm>
          <a:prstGeom prst="rect">
            <a:avLst/>
          </a:prstGeom>
          <a:noFill/>
        </p:spPr>
        <p:txBody>
          <a:bodyPr wrap="square" rtlCol="0">
            <a:spAutoFit/>
          </a:bodyPr>
          <a:lstStyle/>
          <a:p>
            <a:r>
              <a:rPr lang="en-US" sz="4000"/>
              <a:t>B</a:t>
            </a:r>
            <a:endParaRPr lang="en-IN" sz="4000"/>
          </a:p>
        </p:txBody>
      </p:sp>
      <p:sp>
        <p:nvSpPr>
          <p:cNvPr id="21" name="TextBox 20">
            <a:extLst>
              <a:ext uri="{FF2B5EF4-FFF2-40B4-BE49-F238E27FC236}">
                <a16:creationId xmlns:a16="http://schemas.microsoft.com/office/drawing/2014/main" id="{9C590DA7-2F8B-3AAA-4FEB-9A1394A8F1BA}"/>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27703032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2647ABCA-F957-D66C-15F7-91845DF2D335}"/>
              </a:ext>
            </a:extLst>
          </p:cNvPr>
          <p:cNvGraphicFramePr>
            <a:graphicFrameLocks noGrp="1"/>
          </p:cNvGraphicFramePr>
          <p:nvPr>
            <p:extLst>
              <p:ext uri="{D42A27DB-BD31-4B8C-83A1-F6EECF244321}">
                <p14:modId xmlns:p14="http://schemas.microsoft.com/office/powerpoint/2010/main" val="3052375972"/>
              </p:ext>
            </p:extLst>
          </p:nvPr>
        </p:nvGraphicFramePr>
        <p:xfrm>
          <a:off x="2329245" y="5926304"/>
          <a:ext cx="6947000" cy="57038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1642691375"/>
                    </a:ext>
                  </a:extLst>
                </a:gridCol>
                <a:gridCol w="1748118">
                  <a:extLst>
                    <a:ext uri="{9D8B030D-6E8A-4147-A177-3AD203B41FA5}">
                      <a16:colId xmlns:a16="http://schemas.microsoft.com/office/drawing/2014/main" val="3935406338"/>
                    </a:ext>
                  </a:extLst>
                </a:gridCol>
                <a:gridCol w="1748118">
                  <a:extLst>
                    <a:ext uri="{9D8B030D-6E8A-4147-A177-3AD203B41FA5}">
                      <a16:colId xmlns:a16="http://schemas.microsoft.com/office/drawing/2014/main" val="1340438246"/>
                    </a:ext>
                  </a:extLst>
                </a:gridCol>
                <a:gridCol w="1748118">
                  <a:extLst>
                    <a:ext uri="{9D8B030D-6E8A-4147-A177-3AD203B41FA5}">
                      <a16:colId xmlns:a16="http://schemas.microsoft.com/office/drawing/2014/main" val="4270381105"/>
                    </a:ext>
                  </a:extLst>
                </a:gridCol>
              </a:tblGrid>
              <a:tr h="570380">
                <a:tc>
                  <a:txBody>
                    <a:bodyPr/>
                    <a:lstStyle/>
                    <a:p>
                      <a:pPr algn="ctr"/>
                      <a:r>
                        <a:rPr lang="en-GB" sz="2200">
                          <a:solidFill>
                            <a:schemeClr val="tx1"/>
                          </a:solidFill>
                        </a:rPr>
                        <a:t>(B,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205833361"/>
                  </a:ext>
                </a:extLst>
              </a:tr>
            </a:tbl>
          </a:graphicData>
        </a:graphic>
      </p:graphicFrame>
      <p:sp>
        <p:nvSpPr>
          <p:cNvPr id="20" name="TextBox 19">
            <a:extLst>
              <a:ext uri="{FF2B5EF4-FFF2-40B4-BE49-F238E27FC236}">
                <a16:creationId xmlns:a16="http://schemas.microsoft.com/office/drawing/2014/main" id="{AA030879-F96A-701D-C12B-C4102CE741F0}"/>
              </a:ext>
            </a:extLst>
          </p:cNvPr>
          <p:cNvSpPr txBox="1"/>
          <p:nvPr/>
        </p:nvSpPr>
        <p:spPr>
          <a:xfrm>
            <a:off x="622169" y="697584"/>
            <a:ext cx="1036949" cy="707886"/>
          </a:xfrm>
          <a:prstGeom prst="rect">
            <a:avLst/>
          </a:prstGeom>
          <a:noFill/>
        </p:spPr>
        <p:txBody>
          <a:bodyPr wrap="square" rtlCol="0">
            <a:spAutoFit/>
          </a:bodyPr>
          <a:lstStyle/>
          <a:p>
            <a:r>
              <a:rPr lang="en-US" sz="4000"/>
              <a:t>B</a:t>
            </a:r>
            <a:endParaRPr lang="en-IN" sz="4000"/>
          </a:p>
        </p:txBody>
      </p:sp>
      <p:sp>
        <p:nvSpPr>
          <p:cNvPr id="21" name="TextBox 20">
            <a:extLst>
              <a:ext uri="{FF2B5EF4-FFF2-40B4-BE49-F238E27FC236}">
                <a16:creationId xmlns:a16="http://schemas.microsoft.com/office/drawing/2014/main" id="{5BFD13A7-AA7A-60C2-C598-E5094A73CBAD}"/>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213805733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9601E06D-CC38-85FB-2138-56EB9889B0E6}"/>
              </a:ext>
            </a:extLst>
          </p:cNvPr>
          <p:cNvGraphicFramePr>
            <a:graphicFrameLocks noGrp="1"/>
          </p:cNvGraphicFramePr>
          <p:nvPr>
            <p:extLst>
              <p:ext uri="{D42A27DB-BD31-4B8C-83A1-F6EECF244321}">
                <p14:modId xmlns:p14="http://schemas.microsoft.com/office/powerpoint/2010/main" val="2151290876"/>
              </p:ext>
            </p:extLst>
          </p:nvPr>
        </p:nvGraphicFramePr>
        <p:xfrm>
          <a:off x="2622500" y="6027551"/>
          <a:ext cx="6947000" cy="57038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2263318069"/>
                    </a:ext>
                  </a:extLst>
                </a:gridCol>
                <a:gridCol w="1748118">
                  <a:extLst>
                    <a:ext uri="{9D8B030D-6E8A-4147-A177-3AD203B41FA5}">
                      <a16:colId xmlns:a16="http://schemas.microsoft.com/office/drawing/2014/main" val="2149189513"/>
                    </a:ext>
                  </a:extLst>
                </a:gridCol>
                <a:gridCol w="1748118">
                  <a:extLst>
                    <a:ext uri="{9D8B030D-6E8A-4147-A177-3AD203B41FA5}">
                      <a16:colId xmlns:a16="http://schemas.microsoft.com/office/drawing/2014/main" val="2542904060"/>
                    </a:ext>
                  </a:extLst>
                </a:gridCol>
                <a:gridCol w="1748118">
                  <a:extLst>
                    <a:ext uri="{9D8B030D-6E8A-4147-A177-3AD203B41FA5}">
                      <a16:colId xmlns:a16="http://schemas.microsoft.com/office/drawing/2014/main" val="1791729578"/>
                    </a:ext>
                  </a:extLst>
                </a:gridCol>
              </a:tblGrid>
              <a:tr h="570380">
                <a:tc>
                  <a:txBody>
                    <a:bodyPr/>
                    <a:lstStyle/>
                    <a:p>
                      <a:pPr algn="ctr"/>
                      <a:r>
                        <a:rPr lang="en-GB" sz="2200">
                          <a:solidFill>
                            <a:schemeClr val="tx1"/>
                          </a:solidFill>
                        </a:rPr>
                        <a:t>(B,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2635967592"/>
                  </a:ext>
                </a:extLst>
              </a:tr>
            </a:tbl>
          </a:graphicData>
        </a:graphic>
      </p:graphicFrame>
      <p:sp>
        <p:nvSpPr>
          <p:cNvPr id="19" name="TextBox 18">
            <a:extLst>
              <a:ext uri="{FF2B5EF4-FFF2-40B4-BE49-F238E27FC236}">
                <a16:creationId xmlns:a16="http://schemas.microsoft.com/office/drawing/2014/main" id="{0DB0EAF2-EBA2-D0F8-3BFD-78E9212524E0}"/>
              </a:ext>
            </a:extLst>
          </p:cNvPr>
          <p:cNvSpPr txBox="1"/>
          <p:nvPr/>
        </p:nvSpPr>
        <p:spPr>
          <a:xfrm>
            <a:off x="622169" y="697584"/>
            <a:ext cx="1036949" cy="707886"/>
          </a:xfrm>
          <a:prstGeom prst="rect">
            <a:avLst/>
          </a:prstGeom>
          <a:noFill/>
        </p:spPr>
        <p:txBody>
          <a:bodyPr wrap="square" rtlCol="0">
            <a:spAutoFit/>
          </a:bodyPr>
          <a:lstStyle/>
          <a:p>
            <a:r>
              <a:rPr lang="en-US" sz="4000"/>
              <a:t>B</a:t>
            </a:r>
            <a:endParaRPr lang="en-IN" sz="4000"/>
          </a:p>
        </p:txBody>
      </p:sp>
      <p:sp>
        <p:nvSpPr>
          <p:cNvPr id="20" name="TextBox 19">
            <a:extLst>
              <a:ext uri="{FF2B5EF4-FFF2-40B4-BE49-F238E27FC236}">
                <a16:creationId xmlns:a16="http://schemas.microsoft.com/office/drawing/2014/main" id="{9378F53D-26A5-0B22-FDB2-9A98DD682666}"/>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103727050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6" idx="1"/>
            <a:endCxn id="17" idx="5"/>
          </p:cNvCxnSpPr>
          <p:nvPr/>
        </p:nvCxnSpPr>
        <p:spPr>
          <a:xfrm flipH="1" flipV="1">
            <a:off x="7395668" y="3960054"/>
            <a:ext cx="1897510" cy="11503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7"/>
            <a:endCxn id="15" idx="2"/>
          </p:cNvCxnSpPr>
          <p:nvPr/>
        </p:nvCxnSpPr>
        <p:spPr>
          <a:xfrm flipV="1">
            <a:off x="7395668" y="2248751"/>
            <a:ext cx="1709320" cy="1271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76C72189-DB06-6A62-B78F-A8B521B605BC}"/>
              </a:ext>
            </a:extLst>
          </p:cNvPr>
          <p:cNvGraphicFramePr>
            <a:graphicFrameLocks noGrp="1"/>
          </p:cNvGraphicFramePr>
          <p:nvPr>
            <p:extLst>
              <p:ext uri="{D42A27DB-BD31-4B8C-83A1-F6EECF244321}">
                <p14:modId xmlns:p14="http://schemas.microsoft.com/office/powerpoint/2010/main" val="1890006108"/>
              </p:ext>
            </p:extLst>
          </p:nvPr>
        </p:nvGraphicFramePr>
        <p:xfrm>
          <a:off x="2458814" y="5970970"/>
          <a:ext cx="7230636" cy="602802"/>
        </p:xfrm>
        <a:graphic>
          <a:graphicData uri="http://schemas.openxmlformats.org/drawingml/2006/table">
            <a:tbl>
              <a:tblPr firstRow="1" bandRow="1">
                <a:tableStyleId>{5940675A-B579-460E-94D1-54222C63F5DA}</a:tableStyleId>
              </a:tblPr>
              <a:tblGrid>
                <a:gridCol w="1807659">
                  <a:extLst>
                    <a:ext uri="{9D8B030D-6E8A-4147-A177-3AD203B41FA5}">
                      <a16:colId xmlns:a16="http://schemas.microsoft.com/office/drawing/2014/main" val="3474901245"/>
                    </a:ext>
                  </a:extLst>
                </a:gridCol>
                <a:gridCol w="1807659">
                  <a:extLst>
                    <a:ext uri="{9D8B030D-6E8A-4147-A177-3AD203B41FA5}">
                      <a16:colId xmlns:a16="http://schemas.microsoft.com/office/drawing/2014/main" val="4273341129"/>
                    </a:ext>
                  </a:extLst>
                </a:gridCol>
                <a:gridCol w="1807659">
                  <a:extLst>
                    <a:ext uri="{9D8B030D-6E8A-4147-A177-3AD203B41FA5}">
                      <a16:colId xmlns:a16="http://schemas.microsoft.com/office/drawing/2014/main" val="99285623"/>
                    </a:ext>
                  </a:extLst>
                </a:gridCol>
                <a:gridCol w="1807659">
                  <a:extLst>
                    <a:ext uri="{9D8B030D-6E8A-4147-A177-3AD203B41FA5}">
                      <a16:colId xmlns:a16="http://schemas.microsoft.com/office/drawing/2014/main" val="3370181284"/>
                    </a:ext>
                  </a:extLst>
                </a:gridCol>
              </a:tblGrid>
              <a:tr h="602802">
                <a:tc>
                  <a:txBody>
                    <a:bodyPr/>
                    <a:lstStyle/>
                    <a:p>
                      <a:pPr algn="ctr"/>
                      <a:r>
                        <a:rPr lang="en-GB"/>
                        <a:t>(D, E)</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188542884"/>
                  </a:ext>
                </a:extLst>
              </a:tr>
            </a:tbl>
          </a:graphicData>
        </a:graphic>
      </p:graphicFrame>
      <p:sp>
        <p:nvSpPr>
          <p:cNvPr id="23" name="TextBox 22">
            <a:extLst>
              <a:ext uri="{FF2B5EF4-FFF2-40B4-BE49-F238E27FC236}">
                <a16:creationId xmlns:a16="http://schemas.microsoft.com/office/drawing/2014/main" id="{94A3A182-0A00-1F66-4222-EBCA68B5CB86}"/>
              </a:ext>
            </a:extLst>
          </p:cNvPr>
          <p:cNvSpPr txBox="1"/>
          <p:nvPr/>
        </p:nvSpPr>
        <p:spPr>
          <a:xfrm>
            <a:off x="622169" y="697584"/>
            <a:ext cx="1036949" cy="707886"/>
          </a:xfrm>
          <a:prstGeom prst="rect">
            <a:avLst/>
          </a:prstGeom>
          <a:noFill/>
        </p:spPr>
        <p:txBody>
          <a:bodyPr wrap="square" rtlCol="0">
            <a:spAutoFit/>
          </a:bodyPr>
          <a:lstStyle/>
          <a:p>
            <a:r>
              <a:rPr lang="en-US" sz="4000"/>
              <a:t>D</a:t>
            </a:r>
            <a:endParaRPr lang="en-IN" sz="4000"/>
          </a:p>
        </p:txBody>
      </p:sp>
      <p:sp>
        <p:nvSpPr>
          <p:cNvPr id="24" name="TextBox 23">
            <a:extLst>
              <a:ext uri="{FF2B5EF4-FFF2-40B4-BE49-F238E27FC236}">
                <a16:creationId xmlns:a16="http://schemas.microsoft.com/office/drawing/2014/main" id="{153C0AA2-C8D2-0274-E817-5879A7396F48}"/>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17329692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6B82A6E1-5339-6EFC-ED42-5792F24DC91B}"/>
              </a:ext>
            </a:extLst>
          </p:cNvPr>
          <p:cNvGraphicFramePr>
            <a:graphicFrameLocks noGrp="1"/>
          </p:cNvGraphicFramePr>
          <p:nvPr>
            <p:extLst>
              <p:ext uri="{D42A27DB-BD31-4B8C-83A1-F6EECF244321}">
                <p14:modId xmlns:p14="http://schemas.microsoft.com/office/powerpoint/2010/main" val="3153813098"/>
              </p:ext>
            </p:extLst>
          </p:nvPr>
        </p:nvGraphicFramePr>
        <p:xfrm>
          <a:off x="2314014" y="5995129"/>
          <a:ext cx="7230636" cy="602802"/>
        </p:xfrm>
        <a:graphic>
          <a:graphicData uri="http://schemas.openxmlformats.org/drawingml/2006/table">
            <a:tbl>
              <a:tblPr firstRow="1" bandRow="1">
                <a:tableStyleId>{5940675A-B579-460E-94D1-54222C63F5DA}</a:tableStyleId>
              </a:tblPr>
              <a:tblGrid>
                <a:gridCol w="1807659">
                  <a:extLst>
                    <a:ext uri="{9D8B030D-6E8A-4147-A177-3AD203B41FA5}">
                      <a16:colId xmlns:a16="http://schemas.microsoft.com/office/drawing/2014/main" val="744410324"/>
                    </a:ext>
                  </a:extLst>
                </a:gridCol>
                <a:gridCol w="1807659">
                  <a:extLst>
                    <a:ext uri="{9D8B030D-6E8A-4147-A177-3AD203B41FA5}">
                      <a16:colId xmlns:a16="http://schemas.microsoft.com/office/drawing/2014/main" val="1925114174"/>
                    </a:ext>
                  </a:extLst>
                </a:gridCol>
                <a:gridCol w="1807659">
                  <a:extLst>
                    <a:ext uri="{9D8B030D-6E8A-4147-A177-3AD203B41FA5}">
                      <a16:colId xmlns:a16="http://schemas.microsoft.com/office/drawing/2014/main" val="722068190"/>
                    </a:ext>
                  </a:extLst>
                </a:gridCol>
                <a:gridCol w="1807659">
                  <a:extLst>
                    <a:ext uri="{9D8B030D-6E8A-4147-A177-3AD203B41FA5}">
                      <a16:colId xmlns:a16="http://schemas.microsoft.com/office/drawing/2014/main" val="614013533"/>
                    </a:ext>
                  </a:extLst>
                </a:gridCol>
              </a:tblGrid>
              <a:tr h="602802">
                <a:tc>
                  <a:txBody>
                    <a:bodyPr/>
                    <a:lstStyle/>
                    <a:p>
                      <a:pPr algn="ctr"/>
                      <a:r>
                        <a:rPr lang="en-GB"/>
                        <a:t>(D,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1048703963"/>
                  </a:ext>
                </a:extLst>
              </a:tr>
            </a:tbl>
          </a:graphicData>
        </a:graphic>
      </p:graphicFrame>
      <p:sp>
        <p:nvSpPr>
          <p:cNvPr id="19" name="TextBox 18">
            <a:extLst>
              <a:ext uri="{FF2B5EF4-FFF2-40B4-BE49-F238E27FC236}">
                <a16:creationId xmlns:a16="http://schemas.microsoft.com/office/drawing/2014/main" id="{15320498-3488-4E11-2379-D182119A3DB5}"/>
              </a:ext>
            </a:extLst>
          </p:cNvPr>
          <p:cNvSpPr txBox="1"/>
          <p:nvPr/>
        </p:nvSpPr>
        <p:spPr>
          <a:xfrm>
            <a:off x="622169" y="697584"/>
            <a:ext cx="1036949" cy="707886"/>
          </a:xfrm>
          <a:prstGeom prst="rect">
            <a:avLst/>
          </a:prstGeom>
          <a:noFill/>
        </p:spPr>
        <p:txBody>
          <a:bodyPr wrap="square" rtlCol="0">
            <a:spAutoFit/>
          </a:bodyPr>
          <a:lstStyle/>
          <a:p>
            <a:r>
              <a:rPr lang="en-US" sz="4000"/>
              <a:t>D</a:t>
            </a:r>
            <a:endParaRPr lang="en-IN" sz="4000"/>
          </a:p>
        </p:txBody>
      </p:sp>
      <p:sp>
        <p:nvSpPr>
          <p:cNvPr id="20" name="TextBox 19">
            <a:extLst>
              <a:ext uri="{FF2B5EF4-FFF2-40B4-BE49-F238E27FC236}">
                <a16:creationId xmlns:a16="http://schemas.microsoft.com/office/drawing/2014/main" id="{A960006E-BE0F-7FCD-5F99-3EAEE82E4086}"/>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75658713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EAFE4C73-999C-D3F1-F7BC-2DBAAD9743D5}"/>
              </a:ext>
            </a:extLst>
          </p:cNvPr>
          <p:cNvGraphicFramePr>
            <a:graphicFrameLocks noGrp="1"/>
          </p:cNvGraphicFramePr>
          <p:nvPr>
            <p:extLst>
              <p:ext uri="{D42A27DB-BD31-4B8C-83A1-F6EECF244321}">
                <p14:modId xmlns:p14="http://schemas.microsoft.com/office/powerpoint/2010/main" val="3262554889"/>
              </p:ext>
            </p:extLst>
          </p:nvPr>
        </p:nvGraphicFramePr>
        <p:xfrm>
          <a:off x="2458814" y="5954266"/>
          <a:ext cx="7230636" cy="602802"/>
        </p:xfrm>
        <a:graphic>
          <a:graphicData uri="http://schemas.openxmlformats.org/drawingml/2006/table">
            <a:tbl>
              <a:tblPr firstRow="1" bandRow="1">
                <a:tableStyleId>{5940675A-B579-460E-94D1-54222C63F5DA}</a:tableStyleId>
              </a:tblPr>
              <a:tblGrid>
                <a:gridCol w="1807659">
                  <a:extLst>
                    <a:ext uri="{9D8B030D-6E8A-4147-A177-3AD203B41FA5}">
                      <a16:colId xmlns:a16="http://schemas.microsoft.com/office/drawing/2014/main" val="2077457016"/>
                    </a:ext>
                  </a:extLst>
                </a:gridCol>
                <a:gridCol w="1807659">
                  <a:extLst>
                    <a:ext uri="{9D8B030D-6E8A-4147-A177-3AD203B41FA5}">
                      <a16:colId xmlns:a16="http://schemas.microsoft.com/office/drawing/2014/main" val="4242908553"/>
                    </a:ext>
                  </a:extLst>
                </a:gridCol>
                <a:gridCol w="1807659">
                  <a:extLst>
                    <a:ext uri="{9D8B030D-6E8A-4147-A177-3AD203B41FA5}">
                      <a16:colId xmlns:a16="http://schemas.microsoft.com/office/drawing/2014/main" val="1191125609"/>
                    </a:ext>
                  </a:extLst>
                </a:gridCol>
                <a:gridCol w="1807659">
                  <a:extLst>
                    <a:ext uri="{9D8B030D-6E8A-4147-A177-3AD203B41FA5}">
                      <a16:colId xmlns:a16="http://schemas.microsoft.com/office/drawing/2014/main" val="1962943134"/>
                    </a:ext>
                  </a:extLst>
                </a:gridCol>
              </a:tblGrid>
              <a:tr h="602802">
                <a:tc>
                  <a:txBody>
                    <a:bodyPr/>
                    <a:lstStyle/>
                    <a:p>
                      <a:pPr algn="ctr"/>
                      <a:r>
                        <a:rPr lang="en-GB"/>
                        <a:t>(E,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1855557073"/>
                  </a:ext>
                </a:extLst>
              </a:tr>
            </a:tbl>
          </a:graphicData>
        </a:graphic>
      </p:graphicFrame>
      <p:sp>
        <p:nvSpPr>
          <p:cNvPr id="19" name="TextBox 18">
            <a:extLst>
              <a:ext uri="{FF2B5EF4-FFF2-40B4-BE49-F238E27FC236}">
                <a16:creationId xmlns:a16="http://schemas.microsoft.com/office/drawing/2014/main" id="{E01B0908-D8C1-7F4D-48DC-4D3AA0BF445E}"/>
              </a:ext>
            </a:extLst>
          </p:cNvPr>
          <p:cNvSpPr txBox="1"/>
          <p:nvPr/>
        </p:nvSpPr>
        <p:spPr>
          <a:xfrm>
            <a:off x="622169" y="697584"/>
            <a:ext cx="1036949" cy="707886"/>
          </a:xfrm>
          <a:prstGeom prst="rect">
            <a:avLst/>
          </a:prstGeom>
          <a:noFill/>
        </p:spPr>
        <p:txBody>
          <a:bodyPr wrap="square" rtlCol="0">
            <a:spAutoFit/>
          </a:bodyPr>
          <a:lstStyle/>
          <a:p>
            <a:r>
              <a:rPr lang="en-US" sz="4000"/>
              <a:t>F</a:t>
            </a:r>
            <a:endParaRPr lang="en-IN" sz="4000"/>
          </a:p>
        </p:txBody>
      </p:sp>
      <p:sp>
        <p:nvSpPr>
          <p:cNvPr id="20" name="TextBox 19">
            <a:extLst>
              <a:ext uri="{FF2B5EF4-FFF2-40B4-BE49-F238E27FC236}">
                <a16:creationId xmlns:a16="http://schemas.microsoft.com/office/drawing/2014/main" id="{A54CE185-7EA8-2BE4-BF88-66522953187C}"/>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58182858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C58125-8FD3-B426-CAFE-511026C4C0B1}"/>
              </a:ext>
            </a:extLst>
          </p:cNvPr>
          <p:cNvSpPr txBox="1"/>
          <p:nvPr/>
        </p:nvSpPr>
        <p:spPr>
          <a:xfrm>
            <a:off x="1042247" y="777833"/>
            <a:ext cx="3149195" cy="584775"/>
          </a:xfrm>
          <a:prstGeom prst="rect">
            <a:avLst/>
          </a:prstGeom>
          <a:noFill/>
        </p:spPr>
        <p:txBody>
          <a:bodyPr wrap="none" rtlCol="0">
            <a:spAutoFit/>
          </a:bodyPr>
          <a:lstStyle/>
          <a:p>
            <a:r>
              <a:rPr lang="en-GB" sz="3200">
                <a:latin typeface="+mj-lt"/>
              </a:rPr>
              <a:t>Table of Content</a:t>
            </a:r>
          </a:p>
        </p:txBody>
      </p:sp>
      <p:sp>
        <p:nvSpPr>
          <p:cNvPr id="7" name="TextBox 6">
            <a:extLst>
              <a:ext uri="{FF2B5EF4-FFF2-40B4-BE49-F238E27FC236}">
                <a16:creationId xmlns:a16="http://schemas.microsoft.com/office/drawing/2014/main" id="{A8A57025-FB19-6C69-E4FE-ADF143A30E1A}"/>
              </a:ext>
            </a:extLst>
          </p:cNvPr>
          <p:cNvSpPr txBox="1"/>
          <p:nvPr/>
        </p:nvSpPr>
        <p:spPr>
          <a:xfrm>
            <a:off x="1043609" y="1662182"/>
            <a:ext cx="2316660" cy="584775"/>
          </a:xfrm>
          <a:prstGeom prst="rect">
            <a:avLst/>
          </a:prstGeom>
          <a:noFill/>
        </p:spPr>
        <p:txBody>
          <a:bodyPr wrap="none" rtlCol="0">
            <a:spAutoFit/>
          </a:bodyPr>
          <a:lstStyle/>
          <a:p>
            <a:pPr marL="285750" indent="-285750">
              <a:buFont typeface="Arial" panose="020B0604020202020204" pitchFamily="34" charset="0"/>
              <a:buChar char="•"/>
            </a:pPr>
            <a:r>
              <a:rPr lang="en-GB" sz="3200"/>
              <a:t>Centrality </a:t>
            </a:r>
          </a:p>
        </p:txBody>
      </p:sp>
      <p:sp>
        <p:nvSpPr>
          <p:cNvPr id="8" name="TextBox 7">
            <a:extLst>
              <a:ext uri="{FF2B5EF4-FFF2-40B4-BE49-F238E27FC236}">
                <a16:creationId xmlns:a16="http://schemas.microsoft.com/office/drawing/2014/main" id="{B523A03C-40BD-0808-C6C4-C8A8E1512982}"/>
              </a:ext>
            </a:extLst>
          </p:cNvPr>
          <p:cNvSpPr txBox="1"/>
          <p:nvPr/>
        </p:nvSpPr>
        <p:spPr>
          <a:xfrm>
            <a:off x="1043609" y="4841216"/>
            <a:ext cx="5513048" cy="1077218"/>
          </a:xfrm>
          <a:prstGeom prst="rect">
            <a:avLst/>
          </a:prstGeom>
          <a:noFill/>
        </p:spPr>
        <p:txBody>
          <a:bodyPr wrap="none" rtlCol="0">
            <a:spAutoFit/>
          </a:bodyPr>
          <a:lstStyle/>
          <a:p>
            <a:pPr marL="285750" indent="-285750">
              <a:buFont typeface="Arial" panose="020B0604020202020204" pitchFamily="34" charset="0"/>
              <a:buChar char="•"/>
            </a:pPr>
            <a:r>
              <a:rPr lang="en-GB" sz="3200"/>
              <a:t>Edge Betweenness Centrality</a:t>
            </a:r>
            <a:br>
              <a:rPr lang="en-GB" sz="3200"/>
            </a:br>
            <a:r>
              <a:rPr lang="en-GB" sz="3200"/>
              <a:t>   Brandes Algorithm</a:t>
            </a:r>
          </a:p>
        </p:txBody>
      </p:sp>
      <p:sp>
        <p:nvSpPr>
          <p:cNvPr id="10" name="TextBox 9">
            <a:extLst>
              <a:ext uri="{FF2B5EF4-FFF2-40B4-BE49-F238E27FC236}">
                <a16:creationId xmlns:a16="http://schemas.microsoft.com/office/drawing/2014/main" id="{6304282C-28D2-6EC6-9230-7AA4D4DE3ABF}"/>
              </a:ext>
            </a:extLst>
          </p:cNvPr>
          <p:cNvSpPr txBox="1"/>
          <p:nvPr/>
        </p:nvSpPr>
        <p:spPr>
          <a:xfrm>
            <a:off x="1043609" y="3456238"/>
            <a:ext cx="6559826" cy="1077218"/>
          </a:xfrm>
          <a:prstGeom prst="rect">
            <a:avLst/>
          </a:prstGeom>
          <a:noFill/>
        </p:spPr>
        <p:txBody>
          <a:bodyPr wrap="square">
            <a:spAutoFit/>
          </a:bodyPr>
          <a:lstStyle/>
          <a:p>
            <a:pPr marL="285750" indent="-285750">
              <a:buFont typeface="Arial" panose="020B0604020202020204" pitchFamily="34" charset="0"/>
              <a:buChar char="•"/>
            </a:pPr>
            <a:r>
              <a:rPr lang="en-GB" sz="3200"/>
              <a:t>Vertex Betweenness Centrality </a:t>
            </a:r>
          </a:p>
          <a:p>
            <a:pPr lvl="1"/>
            <a:r>
              <a:rPr lang="en-GB" sz="3200"/>
              <a:t>Brandes Algorithm </a:t>
            </a:r>
            <a:endParaRPr lang="en-GB" sz="1600"/>
          </a:p>
        </p:txBody>
      </p:sp>
      <p:sp>
        <p:nvSpPr>
          <p:cNvPr id="12" name="TextBox 11">
            <a:extLst>
              <a:ext uri="{FF2B5EF4-FFF2-40B4-BE49-F238E27FC236}">
                <a16:creationId xmlns:a16="http://schemas.microsoft.com/office/drawing/2014/main" id="{26945BBE-25A9-4FA5-9D9E-12954D308747}"/>
              </a:ext>
            </a:extLst>
          </p:cNvPr>
          <p:cNvSpPr txBox="1"/>
          <p:nvPr/>
        </p:nvSpPr>
        <p:spPr>
          <a:xfrm>
            <a:off x="1043609" y="2559210"/>
            <a:ext cx="6097656" cy="584775"/>
          </a:xfrm>
          <a:prstGeom prst="rect">
            <a:avLst/>
          </a:prstGeom>
          <a:noFill/>
        </p:spPr>
        <p:txBody>
          <a:bodyPr wrap="square">
            <a:spAutoFit/>
          </a:bodyPr>
          <a:lstStyle/>
          <a:p>
            <a:pPr marL="285750" indent="-285750">
              <a:buFont typeface="Arial" panose="020B0604020202020204" pitchFamily="34" charset="0"/>
              <a:buChar char="•"/>
            </a:pPr>
            <a:r>
              <a:rPr lang="en-GB" sz="3200"/>
              <a:t>Betweenness Centrality</a:t>
            </a:r>
          </a:p>
        </p:txBody>
      </p:sp>
    </p:spTree>
    <p:extLst>
      <p:ext uri="{BB962C8B-B14F-4D97-AF65-F5344CB8AC3E}">
        <p14:creationId xmlns:p14="http://schemas.microsoft.com/office/powerpoint/2010/main" val="513760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B1022-7B05-A0D0-3379-DE34DE761E9F}"/>
              </a:ext>
            </a:extLst>
          </p:cNvPr>
          <p:cNvSpPr txBox="1"/>
          <p:nvPr/>
        </p:nvSpPr>
        <p:spPr>
          <a:xfrm>
            <a:off x="699246" y="331856"/>
            <a:ext cx="7403437" cy="523220"/>
          </a:xfrm>
          <a:prstGeom prst="rect">
            <a:avLst/>
          </a:prstGeom>
          <a:noFill/>
        </p:spPr>
        <p:txBody>
          <a:bodyPr wrap="none" rtlCol="0">
            <a:spAutoFit/>
          </a:bodyPr>
          <a:lstStyle/>
          <a:p>
            <a:r>
              <a:rPr lang="en-GB" sz="2800"/>
              <a:t>Lets calculate the between centrality for node C</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5FC4070B-7336-6EDB-1445-644E32834434}"/>
                  </a:ext>
                </a:extLst>
              </p:cNvPr>
              <p:cNvGraphicFramePr>
                <a:graphicFrameLocks noGrp="1"/>
              </p:cNvGraphicFramePr>
              <p:nvPr>
                <p:extLst>
                  <p:ext uri="{D42A27DB-BD31-4B8C-83A1-F6EECF244321}">
                    <p14:modId xmlns:p14="http://schemas.microsoft.com/office/powerpoint/2010/main" val="4083243436"/>
                  </p:ext>
                </p:extLst>
              </p:nvPr>
            </p:nvGraphicFramePr>
            <p:xfrm>
              <a:off x="744718" y="1266337"/>
              <a:ext cx="6947000" cy="479149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1037825695"/>
                        </a:ext>
                      </a:extLst>
                    </a:gridCol>
                    <a:gridCol w="1748118">
                      <a:extLst>
                        <a:ext uri="{9D8B030D-6E8A-4147-A177-3AD203B41FA5}">
                          <a16:colId xmlns:a16="http://schemas.microsoft.com/office/drawing/2014/main" val="532340847"/>
                        </a:ext>
                      </a:extLst>
                    </a:gridCol>
                    <a:gridCol w="1748118">
                      <a:extLst>
                        <a:ext uri="{9D8B030D-6E8A-4147-A177-3AD203B41FA5}">
                          <a16:colId xmlns:a16="http://schemas.microsoft.com/office/drawing/2014/main" val="4128930048"/>
                        </a:ext>
                      </a:extLst>
                    </a:gridCol>
                    <a:gridCol w="1748118">
                      <a:extLst>
                        <a:ext uri="{9D8B030D-6E8A-4147-A177-3AD203B41FA5}">
                          <a16:colId xmlns:a16="http://schemas.microsoft.com/office/drawing/2014/main" val="75055370"/>
                        </a:ext>
                      </a:extLst>
                    </a:gridCol>
                  </a:tblGrid>
                  <a:tr h="599587">
                    <a:tc>
                      <a:txBody>
                        <a:bodyPr/>
                        <a:lstStyle/>
                        <a:p>
                          <a:pPr algn="ctr"/>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oMath>
                            </m:oMathPara>
                          </a14:m>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𝑣</m:t>
                                </m:r>
                                <m:r>
                                  <a:rPr lang="en-US" sz="2200" b="0" i="1" smtClean="0">
                                    <a:solidFill>
                                      <a:schemeClr val="tx1"/>
                                    </a:solidFill>
                                    <a:latin typeface="Cambria Math" panose="02040503050406030204" pitchFamily="18" charset="0"/>
                                  </a:rPr>
                                  <m:t>)</m:t>
                                </m:r>
                              </m:oMath>
                            </m:oMathPara>
                          </a14:m>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200" b="0" i="1" smtClean="0">
                                        <a:solidFill>
                                          <a:schemeClr val="tx1"/>
                                        </a:solidFill>
                                        <a:latin typeface="Cambria Math" panose="02040503050406030204" pitchFamily="18" charset="0"/>
                                      </a:rPr>
                                    </m:ctrlPr>
                                  </m:fPr>
                                  <m:num>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𝑣</m:t>
                                        </m:r>
                                      </m:e>
                                    </m:d>
                                  </m:num>
                                  <m:den>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den>
                                </m:f>
                              </m:oMath>
                            </m:oMathPara>
                          </a14:m>
                          <a:endParaRPr lang="en-GB" sz="2200">
                            <a:solidFill>
                              <a:schemeClr val="tx1"/>
                            </a:solidFill>
                          </a:endParaRPr>
                        </a:p>
                      </a:txBody>
                      <a:tcPr/>
                    </a:tc>
                    <a:extLst>
                      <a:ext uri="{0D108BD9-81ED-4DB2-BD59-A6C34878D82A}">
                        <a16:rowId xmlns:a16="http://schemas.microsoft.com/office/drawing/2014/main" val="2706969794"/>
                      </a:ext>
                    </a:extLst>
                  </a:tr>
                  <a:tr h="570380">
                    <a:tc>
                      <a:txBody>
                        <a:bodyPr/>
                        <a:lstStyle/>
                        <a:p>
                          <a:pPr algn="ctr"/>
                          <a:r>
                            <a:rPr lang="en-GB" sz="2200">
                              <a:solidFill>
                                <a:schemeClr val="tx1"/>
                              </a:solidFill>
                            </a:rPr>
                            <a:t>(A, B)</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0</a:t>
                          </a:r>
                        </a:p>
                      </a:txBody>
                      <a:tcPr/>
                    </a:tc>
                    <a:tc>
                      <a:txBody>
                        <a:bodyPr/>
                        <a:lstStyle/>
                        <a:p>
                          <a:pPr algn="ctr"/>
                          <a:r>
                            <a:rPr lang="en-GB" sz="2200">
                              <a:solidFill>
                                <a:schemeClr val="tx1"/>
                              </a:solidFill>
                            </a:rPr>
                            <a:t>0</a:t>
                          </a:r>
                        </a:p>
                      </a:txBody>
                      <a:tcPr/>
                    </a:tc>
                    <a:extLst>
                      <a:ext uri="{0D108BD9-81ED-4DB2-BD59-A6C34878D82A}">
                        <a16:rowId xmlns:a16="http://schemas.microsoft.com/office/drawing/2014/main" val="1299399965"/>
                      </a:ext>
                    </a:extLst>
                  </a:tr>
                  <a:tr h="570380">
                    <a:tc>
                      <a:txBody>
                        <a:bodyPr/>
                        <a:lstStyle/>
                        <a:p>
                          <a:pPr algn="ctr"/>
                          <a:r>
                            <a:rPr lang="en-GB" sz="2200">
                              <a:solidFill>
                                <a:schemeClr val="tx1"/>
                              </a:solidFill>
                            </a:rPr>
                            <a:t>(A,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709192575"/>
                      </a:ext>
                    </a:extLst>
                  </a:tr>
                  <a:tr h="570380">
                    <a:tc>
                      <a:txBody>
                        <a:bodyPr/>
                        <a:lstStyle/>
                        <a:p>
                          <a:pPr algn="ctr"/>
                          <a:r>
                            <a:rPr lang="en-GB" sz="2200">
                              <a:solidFill>
                                <a:schemeClr val="tx1"/>
                              </a:solidFill>
                            </a:rPr>
                            <a:t>(A,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1574016693"/>
                      </a:ext>
                    </a:extLst>
                  </a:tr>
                  <a:tr h="570380">
                    <a:tc>
                      <a:txBody>
                        <a:bodyPr/>
                        <a:lstStyle/>
                        <a:p>
                          <a:pPr algn="ctr"/>
                          <a:r>
                            <a:rPr lang="en-GB" sz="2200">
                              <a:solidFill>
                                <a:schemeClr val="tx1"/>
                              </a:solidFill>
                            </a:rPr>
                            <a:t>(A,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3456332858"/>
                      </a:ext>
                    </a:extLst>
                  </a:tr>
                  <a:tr h="570380">
                    <a:tc>
                      <a:txBody>
                        <a:bodyPr/>
                        <a:lstStyle/>
                        <a:p>
                          <a:pPr algn="ctr"/>
                          <a:r>
                            <a:rPr lang="en-GB" sz="2200">
                              <a:solidFill>
                                <a:schemeClr val="tx1"/>
                              </a:solidFill>
                            </a:rPr>
                            <a:t>(B,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135776849"/>
                      </a:ext>
                    </a:extLst>
                  </a:tr>
                  <a:tr h="570380">
                    <a:tc>
                      <a:txBody>
                        <a:bodyPr/>
                        <a:lstStyle/>
                        <a:p>
                          <a:pPr algn="ctr"/>
                          <a:r>
                            <a:rPr lang="en-GB" sz="2200">
                              <a:solidFill>
                                <a:schemeClr val="tx1"/>
                              </a:solidFill>
                            </a:rPr>
                            <a:t>(B,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806964685"/>
                      </a:ext>
                    </a:extLst>
                  </a:tr>
                  <a:tr h="570380">
                    <a:tc>
                      <a:txBody>
                        <a:bodyPr/>
                        <a:lstStyle/>
                        <a:p>
                          <a:pPr algn="ctr"/>
                          <a:r>
                            <a:rPr lang="en-GB" sz="2200">
                              <a:solidFill>
                                <a:schemeClr val="tx1"/>
                              </a:solidFill>
                            </a:rPr>
                            <a:t>(B,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3277587515"/>
                      </a:ext>
                    </a:extLst>
                  </a:tr>
                </a:tbl>
              </a:graphicData>
            </a:graphic>
          </p:graphicFrame>
        </mc:Choice>
        <mc:Fallback>
          <p:graphicFrame>
            <p:nvGraphicFramePr>
              <p:cNvPr id="4" name="Table 4">
                <a:extLst>
                  <a:ext uri="{FF2B5EF4-FFF2-40B4-BE49-F238E27FC236}">
                    <a16:creationId xmlns:a16="http://schemas.microsoft.com/office/drawing/2014/main" id="{5FC4070B-7336-6EDB-1445-644E32834434}"/>
                  </a:ext>
                </a:extLst>
              </p:cNvPr>
              <p:cNvGraphicFramePr>
                <a:graphicFrameLocks noGrp="1"/>
              </p:cNvGraphicFramePr>
              <p:nvPr>
                <p:extLst>
                  <p:ext uri="{D42A27DB-BD31-4B8C-83A1-F6EECF244321}">
                    <p14:modId xmlns:p14="http://schemas.microsoft.com/office/powerpoint/2010/main" val="4083243436"/>
                  </p:ext>
                </p:extLst>
              </p:nvPr>
            </p:nvGraphicFramePr>
            <p:xfrm>
              <a:off x="744718" y="1266337"/>
              <a:ext cx="6947000" cy="479149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1037825695"/>
                        </a:ext>
                      </a:extLst>
                    </a:gridCol>
                    <a:gridCol w="1748118">
                      <a:extLst>
                        <a:ext uri="{9D8B030D-6E8A-4147-A177-3AD203B41FA5}">
                          <a16:colId xmlns:a16="http://schemas.microsoft.com/office/drawing/2014/main" val="532340847"/>
                        </a:ext>
                      </a:extLst>
                    </a:gridCol>
                    <a:gridCol w="1748118">
                      <a:extLst>
                        <a:ext uri="{9D8B030D-6E8A-4147-A177-3AD203B41FA5}">
                          <a16:colId xmlns:a16="http://schemas.microsoft.com/office/drawing/2014/main" val="4128930048"/>
                        </a:ext>
                      </a:extLst>
                    </a:gridCol>
                    <a:gridCol w="1748118">
                      <a:extLst>
                        <a:ext uri="{9D8B030D-6E8A-4147-A177-3AD203B41FA5}">
                          <a16:colId xmlns:a16="http://schemas.microsoft.com/office/drawing/2014/main" val="75055370"/>
                        </a:ext>
                      </a:extLst>
                    </a:gridCol>
                  </a:tblGrid>
                  <a:tr h="798830">
                    <a:tc>
                      <a:txBody>
                        <a:bodyPr/>
                        <a:lstStyle/>
                        <a:p>
                          <a:pPr algn="ctr"/>
                          <a:endParaRPr lang="en-GB" sz="2200">
                            <a:solidFill>
                              <a:schemeClr val="tx1"/>
                            </a:solidFill>
                          </a:endParaRPr>
                        </a:p>
                      </a:txBody>
                      <a:tcPr/>
                    </a:tc>
                    <a:tc>
                      <a:txBody>
                        <a:bodyPr/>
                        <a:lstStyle/>
                        <a:p>
                          <a:endParaRPr lang="en-US"/>
                        </a:p>
                      </a:txBody>
                      <a:tcPr>
                        <a:blipFill>
                          <a:blip r:embed="rId2"/>
                          <a:stretch>
                            <a:fillRect l="-97561" t="-763" r="-200697" b="-502290"/>
                          </a:stretch>
                        </a:blipFill>
                      </a:tcPr>
                    </a:tc>
                    <a:tc>
                      <a:txBody>
                        <a:bodyPr/>
                        <a:lstStyle/>
                        <a:p>
                          <a:endParaRPr lang="en-US"/>
                        </a:p>
                      </a:txBody>
                      <a:tcPr>
                        <a:blipFill>
                          <a:blip r:embed="rId2"/>
                          <a:stretch>
                            <a:fillRect l="-197561" t="-763" r="-100697" b="-502290"/>
                          </a:stretch>
                        </a:blipFill>
                      </a:tcPr>
                    </a:tc>
                    <a:tc>
                      <a:txBody>
                        <a:bodyPr/>
                        <a:lstStyle/>
                        <a:p>
                          <a:endParaRPr lang="en-US"/>
                        </a:p>
                      </a:txBody>
                      <a:tcPr>
                        <a:blipFill>
                          <a:blip r:embed="rId2"/>
                          <a:stretch>
                            <a:fillRect l="-297561" t="-763" r="-697" b="-502290"/>
                          </a:stretch>
                        </a:blipFill>
                      </a:tcPr>
                    </a:tc>
                    <a:extLst>
                      <a:ext uri="{0D108BD9-81ED-4DB2-BD59-A6C34878D82A}">
                        <a16:rowId xmlns:a16="http://schemas.microsoft.com/office/drawing/2014/main" val="2706969794"/>
                      </a:ext>
                    </a:extLst>
                  </a:tr>
                  <a:tr h="570380">
                    <a:tc>
                      <a:txBody>
                        <a:bodyPr/>
                        <a:lstStyle/>
                        <a:p>
                          <a:pPr algn="ctr"/>
                          <a:r>
                            <a:rPr lang="en-GB" sz="2200">
                              <a:solidFill>
                                <a:schemeClr val="tx1"/>
                              </a:solidFill>
                            </a:rPr>
                            <a:t>(A, B)</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0</a:t>
                          </a:r>
                        </a:p>
                      </a:txBody>
                      <a:tcPr/>
                    </a:tc>
                    <a:tc>
                      <a:txBody>
                        <a:bodyPr/>
                        <a:lstStyle/>
                        <a:p>
                          <a:pPr algn="ctr"/>
                          <a:r>
                            <a:rPr lang="en-GB" sz="2200">
                              <a:solidFill>
                                <a:schemeClr val="tx1"/>
                              </a:solidFill>
                            </a:rPr>
                            <a:t>0</a:t>
                          </a:r>
                        </a:p>
                      </a:txBody>
                      <a:tcPr/>
                    </a:tc>
                    <a:extLst>
                      <a:ext uri="{0D108BD9-81ED-4DB2-BD59-A6C34878D82A}">
                        <a16:rowId xmlns:a16="http://schemas.microsoft.com/office/drawing/2014/main" val="1299399965"/>
                      </a:ext>
                    </a:extLst>
                  </a:tr>
                  <a:tr h="570380">
                    <a:tc>
                      <a:txBody>
                        <a:bodyPr/>
                        <a:lstStyle/>
                        <a:p>
                          <a:pPr algn="ctr"/>
                          <a:r>
                            <a:rPr lang="en-GB" sz="2200">
                              <a:solidFill>
                                <a:schemeClr val="tx1"/>
                              </a:solidFill>
                            </a:rPr>
                            <a:t>(A,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709192575"/>
                      </a:ext>
                    </a:extLst>
                  </a:tr>
                  <a:tr h="570380">
                    <a:tc>
                      <a:txBody>
                        <a:bodyPr/>
                        <a:lstStyle/>
                        <a:p>
                          <a:pPr algn="ctr"/>
                          <a:r>
                            <a:rPr lang="en-GB" sz="2200">
                              <a:solidFill>
                                <a:schemeClr val="tx1"/>
                              </a:solidFill>
                            </a:rPr>
                            <a:t>(A,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1574016693"/>
                      </a:ext>
                    </a:extLst>
                  </a:tr>
                  <a:tr h="570380">
                    <a:tc>
                      <a:txBody>
                        <a:bodyPr/>
                        <a:lstStyle/>
                        <a:p>
                          <a:pPr algn="ctr"/>
                          <a:r>
                            <a:rPr lang="en-GB" sz="2200">
                              <a:solidFill>
                                <a:schemeClr val="tx1"/>
                              </a:solidFill>
                            </a:rPr>
                            <a:t>(A,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3456332858"/>
                      </a:ext>
                    </a:extLst>
                  </a:tr>
                  <a:tr h="570380">
                    <a:tc>
                      <a:txBody>
                        <a:bodyPr/>
                        <a:lstStyle/>
                        <a:p>
                          <a:pPr algn="ctr"/>
                          <a:r>
                            <a:rPr lang="en-GB" sz="2200">
                              <a:solidFill>
                                <a:schemeClr val="tx1"/>
                              </a:solidFill>
                            </a:rPr>
                            <a:t>(B,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135776849"/>
                      </a:ext>
                    </a:extLst>
                  </a:tr>
                  <a:tr h="570380">
                    <a:tc>
                      <a:txBody>
                        <a:bodyPr/>
                        <a:lstStyle/>
                        <a:p>
                          <a:pPr algn="ctr"/>
                          <a:r>
                            <a:rPr lang="en-GB" sz="2200">
                              <a:solidFill>
                                <a:schemeClr val="tx1"/>
                              </a:solidFill>
                            </a:rPr>
                            <a:t>(B,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806964685"/>
                      </a:ext>
                    </a:extLst>
                  </a:tr>
                  <a:tr h="570380">
                    <a:tc>
                      <a:txBody>
                        <a:bodyPr/>
                        <a:lstStyle/>
                        <a:p>
                          <a:pPr algn="ctr"/>
                          <a:r>
                            <a:rPr lang="en-GB" sz="2200">
                              <a:solidFill>
                                <a:schemeClr val="tx1"/>
                              </a:solidFill>
                            </a:rPr>
                            <a:t>(B,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extLst>
                      <a:ext uri="{0D108BD9-81ED-4DB2-BD59-A6C34878D82A}">
                        <a16:rowId xmlns:a16="http://schemas.microsoft.com/office/drawing/2014/main" val="3277587515"/>
                      </a:ext>
                    </a:extLst>
                  </a:tr>
                </a:tbl>
              </a:graphicData>
            </a:graphic>
          </p:graphicFrame>
        </mc:Fallback>
      </mc:AlternateContent>
      <p:pic>
        <p:nvPicPr>
          <p:cNvPr id="33" name="Picture 32">
            <a:extLst>
              <a:ext uri="{FF2B5EF4-FFF2-40B4-BE49-F238E27FC236}">
                <a16:creationId xmlns:a16="http://schemas.microsoft.com/office/drawing/2014/main" id="{9DD3DFFC-CF39-4FD4-D9CD-01EBDEC16961}"/>
              </a:ext>
            </a:extLst>
          </p:cNvPr>
          <p:cNvPicPr>
            <a:picLocks noChangeAspect="1"/>
          </p:cNvPicPr>
          <p:nvPr/>
        </p:nvPicPr>
        <p:blipFill>
          <a:blip r:embed="rId3"/>
          <a:stretch>
            <a:fillRect/>
          </a:stretch>
        </p:blipFill>
        <p:spPr>
          <a:xfrm>
            <a:off x="7868258" y="2450164"/>
            <a:ext cx="4323742" cy="2125170"/>
          </a:xfrm>
          <a:prstGeom prst="rect">
            <a:avLst/>
          </a:prstGeom>
        </p:spPr>
      </p:pic>
    </p:spTree>
    <p:extLst>
      <p:ext uri="{BB962C8B-B14F-4D97-AF65-F5344CB8AC3E}">
        <p14:creationId xmlns:p14="http://schemas.microsoft.com/office/powerpoint/2010/main" val="289914250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FC83E-A428-0183-91FC-CAEFDEF6717E}"/>
              </a:ext>
            </a:extLst>
          </p:cNvPr>
          <p:cNvSpPr txBox="1"/>
          <p:nvPr/>
        </p:nvSpPr>
        <p:spPr>
          <a:xfrm>
            <a:off x="998964" y="609600"/>
            <a:ext cx="7548477" cy="646331"/>
          </a:xfrm>
          <a:prstGeom prst="rect">
            <a:avLst/>
          </a:prstGeom>
          <a:noFill/>
        </p:spPr>
        <p:txBody>
          <a:bodyPr wrap="none" rtlCol="0">
            <a:spAutoFit/>
          </a:bodyPr>
          <a:lstStyle/>
          <a:p>
            <a:r>
              <a:rPr lang="en-GB" sz="3600"/>
              <a:t>Calculate the between centrality of C </a:t>
            </a:r>
          </a:p>
        </p:txBody>
      </p:sp>
      <mc:AlternateContent xmlns:mc="http://schemas.openxmlformats.org/markup-compatibility/2006">
        <mc:Choice xmlns:a14="http://schemas.microsoft.com/office/drawing/2010/main" Requires="a14">
          <p:graphicFrame>
            <p:nvGraphicFramePr>
              <p:cNvPr id="3" name="Table 3">
                <a:extLst>
                  <a:ext uri="{FF2B5EF4-FFF2-40B4-BE49-F238E27FC236}">
                    <a16:creationId xmlns:a16="http://schemas.microsoft.com/office/drawing/2014/main" id="{63EEEBE9-9B6B-BB16-9852-9C00B77FDCC8}"/>
                  </a:ext>
                </a:extLst>
              </p:cNvPr>
              <p:cNvGraphicFramePr>
                <a:graphicFrameLocks noGrp="1"/>
              </p:cNvGraphicFramePr>
              <p:nvPr>
                <p:extLst>
                  <p:ext uri="{D42A27DB-BD31-4B8C-83A1-F6EECF244321}">
                    <p14:modId xmlns:p14="http://schemas.microsoft.com/office/powerpoint/2010/main" val="1231334855"/>
                  </p:ext>
                </p:extLst>
              </p:nvPr>
            </p:nvGraphicFramePr>
            <p:xfrm>
              <a:off x="309472" y="1998920"/>
              <a:ext cx="7230636" cy="2577353"/>
            </p:xfrm>
            <a:graphic>
              <a:graphicData uri="http://schemas.openxmlformats.org/drawingml/2006/table">
                <a:tbl>
                  <a:tblPr firstRow="1" bandRow="1">
                    <a:tableStyleId>{5940675A-B579-460E-94D1-54222C63F5DA}</a:tableStyleId>
                  </a:tblPr>
                  <a:tblGrid>
                    <a:gridCol w="1807659">
                      <a:extLst>
                        <a:ext uri="{9D8B030D-6E8A-4147-A177-3AD203B41FA5}">
                          <a16:colId xmlns:a16="http://schemas.microsoft.com/office/drawing/2014/main" val="602155297"/>
                        </a:ext>
                      </a:extLst>
                    </a:gridCol>
                    <a:gridCol w="1807659">
                      <a:extLst>
                        <a:ext uri="{9D8B030D-6E8A-4147-A177-3AD203B41FA5}">
                          <a16:colId xmlns:a16="http://schemas.microsoft.com/office/drawing/2014/main" val="2500415232"/>
                        </a:ext>
                      </a:extLst>
                    </a:gridCol>
                    <a:gridCol w="1807659">
                      <a:extLst>
                        <a:ext uri="{9D8B030D-6E8A-4147-A177-3AD203B41FA5}">
                          <a16:colId xmlns:a16="http://schemas.microsoft.com/office/drawing/2014/main" val="484219567"/>
                        </a:ext>
                      </a:extLst>
                    </a:gridCol>
                    <a:gridCol w="1807659">
                      <a:extLst>
                        <a:ext uri="{9D8B030D-6E8A-4147-A177-3AD203B41FA5}">
                          <a16:colId xmlns:a16="http://schemas.microsoft.com/office/drawing/2014/main" val="3639541933"/>
                        </a:ext>
                      </a:extLst>
                    </a:gridCol>
                  </a:tblGrid>
                  <a:tr h="768947">
                    <a:tc>
                      <a:txBody>
                        <a:bodyPr/>
                        <a:lstStyle/>
                        <a:p>
                          <a:pPr algn="ctr"/>
                          <a:endParaRPr lang="en-GB"/>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𝑢𝑤</m:t>
                                    </m:r>
                                  </m:sub>
                                </m:sSub>
                              </m:oMath>
                            </m:oMathPara>
                          </a14:m>
                          <a:endParaRPr lang="en-GB"/>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oMath>
                            </m:oMathPara>
                          </a14:m>
                          <a:endParaRPr lang="en-GB"/>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𝑢𝑤</m:t>
                                    </m:r>
                                  </m:sub>
                                </m:sSub>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m:oMathPara>
                          </a14:m>
                          <a:endParaRPr lang="en-GB"/>
                        </a:p>
                      </a:txBody>
                      <a:tcPr/>
                    </a:tc>
                    <a:extLst>
                      <a:ext uri="{0D108BD9-81ED-4DB2-BD59-A6C34878D82A}">
                        <a16:rowId xmlns:a16="http://schemas.microsoft.com/office/drawing/2014/main" val="1070010817"/>
                      </a:ext>
                    </a:extLst>
                  </a:tr>
                  <a:tr h="602802">
                    <a:tc>
                      <a:txBody>
                        <a:bodyPr/>
                        <a:lstStyle/>
                        <a:p>
                          <a:pPr algn="ctr"/>
                          <a:r>
                            <a:rPr lang="en-GB"/>
                            <a:t>(D, E)</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3656537797"/>
                      </a:ext>
                    </a:extLst>
                  </a:tr>
                  <a:tr h="602802">
                    <a:tc>
                      <a:txBody>
                        <a:bodyPr/>
                        <a:lstStyle/>
                        <a:p>
                          <a:pPr algn="ctr"/>
                          <a:r>
                            <a:rPr lang="en-GB"/>
                            <a:t>(D,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2395868954"/>
                      </a:ext>
                    </a:extLst>
                  </a:tr>
                  <a:tr h="602802">
                    <a:tc>
                      <a:txBody>
                        <a:bodyPr/>
                        <a:lstStyle/>
                        <a:p>
                          <a:pPr algn="ctr"/>
                          <a:r>
                            <a:rPr lang="en-GB"/>
                            <a:t>(E,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1446437873"/>
                      </a:ext>
                    </a:extLst>
                  </a:tr>
                </a:tbl>
              </a:graphicData>
            </a:graphic>
          </p:graphicFrame>
        </mc:Choice>
        <mc:Fallback>
          <p:graphicFrame>
            <p:nvGraphicFramePr>
              <p:cNvPr id="3" name="Table 3">
                <a:extLst>
                  <a:ext uri="{FF2B5EF4-FFF2-40B4-BE49-F238E27FC236}">
                    <a16:creationId xmlns:a16="http://schemas.microsoft.com/office/drawing/2014/main" id="{63EEEBE9-9B6B-BB16-9852-9C00B77FDCC8}"/>
                  </a:ext>
                </a:extLst>
              </p:cNvPr>
              <p:cNvGraphicFramePr>
                <a:graphicFrameLocks noGrp="1"/>
              </p:cNvGraphicFramePr>
              <p:nvPr>
                <p:extLst>
                  <p:ext uri="{D42A27DB-BD31-4B8C-83A1-F6EECF244321}">
                    <p14:modId xmlns:p14="http://schemas.microsoft.com/office/powerpoint/2010/main" val="1231334855"/>
                  </p:ext>
                </p:extLst>
              </p:nvPr>
            </p:nvGraphicFramePr>
            <p:xfrm>
              <a:off x="309472" y="1998920"/>
              <a:ext cx="7230636" cy="2577353"/>
            </p:xfrm>
            <a:graphic>
              <a:graphicData uri="http://schemas.openxmlformats.org/drawingml/2006/table">
                <a:tbl>
                  <a:tblPr firstRow="1" bandRow="1">
                    <a:tableStyleId>{5940675A-B579-460E-94D1-54222C63F5DA}</a:tableStyleId>
                  </a:tblPr>
                  <a:tblGrid>
                    <a:gridCol w="1807659">
                      <a:extLst>
                        <a:ext uri="{9D8B030D-6E8A-4147-A177-3AD203B41FA5}">
                          <a16:colId xmlns:a16="http://schemas.microsoft.com/office/drawing/2014/main" val="602155297"/>
                        </a:ext>
                      </a:extLst>
                    </a:gridCol>
                    <a:gridCol w="1807659">
                      <a:extLst>
                        <a:ext uri="{9D8B030D-6E8A-4147-A177-3AD203B41FA5}">
                          <a16:colId xmlns:a16="http://schemas.microsoft.com/office/drawing/2014/main" val="2500415232"/>
                        </a:ext>
                      </a:extLst>
                    </a:gridCol>
                    <a:gridCol w="1807659">
                      <a:extLst>
                        <a:ext uri="{9D8B030D-6E8A-4147-A177-3AD203B41FA5}">
                          <a16:colId xmlns:a16="http://schemas.microsoft.com/office/drawing/2014/main" val="484219567"/>
                        </a:ext>
                      </a:extLst>
                    </a:gridCol>
                    <a:gridCol w="1807659">
                      <a:extLst>
                        <a:ext uri="{9D8B030D-6E8A-4147-A177-3AD203B41FA5}">
                          <a16:colId xmlns:a16="http://schemas.microsoft.com/office/drawing/2014/main" val="3639541933"/>
                        </a:ext>
                      </a:extLst>
                    </a:gridCol>
                  </a:tblGrid>
                  <a:tr h="768947">
                    <a:tc>
                      <a:txBody>
                        <a:bodyPr/>
                        <a:lstStyle/>
                        <a:p>
                          <a:pPr algn="ctr"/>
                          <a:endParaRPr lang="en-GB"/>
                        </a:p>
                      </a:txBody>
                      <a:tcPr/>
                    </a:tc>
                    <a:tc>
                      <a:txBody>
                        <a:bodyPr/>
                        <a:lstStyle/>
                        <a:p>
                          <a:endParaRPr lang="en-US"/>
                        </a:p>
                      </a:txBody>
                      <a:tcPr>
                        <a:blipFill>
                          <a:blip r:embed="rId2"/>
                          <a:stretch>
                            <a:fillRect l="-100337" t="-794" r="-200337" b="-238095"/>
                          </a:stretch>
                        </a:blipFill>
                      </a:tcPr>
                    </a:tc>
                    <a:tc>
                      <a:txBody>
                        <a:bodyPr/>
                        <a:lstStyle/>
                        <a:p>
                          <a:endParaRPr lang="en-US"/>
                        </a:p>
                      </a:txBody>
                      <a:tcPr>
                        <a:blipFill>
                          <a:blip r:embed="rId2"/>
                          <a:stretch>
                            <a:fillRect l="-201014" t="-794" r="-101014" b="-238095"/>
                          </a:stretch>
                        </a:blipFill>
                      </a:tcPr>
                    </a:tc>
                    <a:tc>
                      <a:txBody>
                        <a:bodyPr/>
                        <a:lstStyle/>
                        <a:p>
                          <a:endParaRPr lang="en-US"/>
                        </a:p>
                      </a:txBody>
                      <a:tcPr>
                        <a:blipFill>
                          <a:blip r:embed="rId2"/>
                          <a:stretch>
                            <a:fillRect l="-300000" t="-794" r="-673" b="-238095"/>
                          </a:stretch>
                        </a:blipFill>
                      </a:tcPr>
                    </a:tc>
                    <a:extLst>
                      <a:ext uri="{0D108BD9-81ED-4DB2-BD59-A6C34878D82A}">
                        <a16:rowId xmlns:a16="http://schemas.microsoft.com/office/drawing/2014/main" val="1070010817"/>
                      </a:ext>
                    </a:extLst>
                  </a:tr>
                  <a:tr h="602802">
                    <a:tc>
                      <a:txBody>
                        <a:bodyPr/>
                        <a:lstStyle/>
                        <a:p>
                          <a:pPr algn="ctr"/>
                          <a:r>
                            <a:rPr lang="en-GB"/>
                            <a:t>(D, E)</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3656537797"/>
                      </a:ext>
                    </a:extLst>
                  </a:tr>
                  <a:tr h="602802">
                    <a:tc>
                      <a:txBody>
                        <a:bodyPr/>
                        <a:lstStyle/>
                        <a:p>
                          <a:pPr algn="ctr"/>
                          <a:r>
                            <a:rPr lang="en-GB"/>
                            <a:t>(D,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2395868954"/>
                      </a:ext>
                    </a:extLst>
                  </a:tr>
                  <a:tr h="602802">
                    <a:tc>
                      <a:txBody>
                        <a:bodyPr/>
                        <a:lstStyle/>
                        <a:p>
                          <a:pPr algn="ctr"/>
                          <a:r>
                            <a:rPr lang="en-GB"/>
                            <a:t>(E,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1446437873"/>
                      </a:ext>
                    </a:extLst>
                  </a:tr>
                </a:tbl>
              </a:graphicData>
            </a:graphic>
          </p:graphicFrame>
        </mc:Fallback>
      </mc:AlternateContent>
      <p:pic>
        <p:nvPicPr>
          <p:cNvPr id="5" name="Picture 4">
            <a:extLst>
              <a:ext uri="{FF2B5EF4-FFF2-40B4-BE49-F238E27FC236}">
                <a16:creationId xmlns:a16="http://schemas.microsoft.com/office/drawing/2014/main" id="{9EC50D68-67E6-3110-33DC-ABB1B2310E5E}"/>
              </a:ext>
            </a:extLst>
          </p:cNvPr>
          <p:cNvPicPr>
            <a:picLocks noChangeAspect="1"/>
          </p:cNvPicPr>
          <p:nvPr/>
        </p:nvPicPr>
        <p:blipFill>
          <a:blip r:embed="rId3"/>
          <a:stretch>
            <a:fillRect/>
          </a:stretch>
        </p:blipFill>
        <p:spPr>
          <a:xfrm>
            <a:off x="7540108" y="3191851"/>
            <a:ext cx="4668350" cy="2294549"/>
          </a:xfrm>
          <a:prstGeom prst="rect">
            <a:avLst/>
          </a:prstGeom>
        </p:spPr>
      </p:pic>
    </p:spTree>
    <p:extLst>
      <p:ext uri="{BB962C8B-B14F-4D97-AF65-F5344CB8AC3E}">
        <p14:creationId xmlns:p14="http://schemas.microsoft.com/office/powerpoint/2010/main" val="4135683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6">
                <a:extLst>
                  <a:ext uri="{FF2B5EF4-FFF2-40B4-BE49-F238E27FC236}">
                    <a16:creationId xmlns:a16="http://schemas.microsoft.com/office/drawing/2014/main" id="{3C9A8CD4-8676-8B37-6984-224E5D32E870}"/>
                  </a:ext>
                </a:extLst>
              </p:cNvPr>
              <p:cNvGraphicFramePr>
                <a:graphicFrameLocks noGrp="1"/>
              </p:cNvGraphicFramePr>
              <p:nvPr>
                <p:extLst>
                  <p:ext uri="{D42A27DB-BD31-4B8C-83A1-F6EECF244321}">
                    <p14:modId xmlns:p14="http://schemas.microsoft.com/office/powerpoint/2010/main" val="46126640"/>
                  </p:ext>
                </p:extLst>
              </p:nvPr>
            </p:nvGraphicFramePr>
            <p:xfrm>
              <a:off x="170768" y="203413"/>
              <a:ext cx="6681696" cy="5216150"/>
            </p:xfrm>
            <a:graphic>
              <a:graphicData uri="http://schemas.openxmlformats.org/drawingml/2006/table">
                <a:tbl>
                  <a:tblPr firstRow="1" bandRow="1">
                    <a:tableStyleId>{5940675A-B579-460E-94D1-54222C63F5DA}</a:tableStyleId>
                  </a:tblPr>
                  <a:tblGrid>
                    <a:gridCol w="1670424">
                      <a:extLst>
                        <a:ext uri="{9D8B030D-6E8A-4147-A177-3AD203B41FA5}">
                          <a16:colId xmlns:a16="http://schemas.microsoft.com/office/drawing/2014/main" val="4149219583"/>
                        </a:ext>
                      </a:extLst>
                    </a:gridCol>
                    <a:gridCol w="1670424">
                      <a:extLst>
                        <a:ext uri="{9D8B030D-6E8A-4147-A177-3AD203B41FA5}">
                          <a16:colId xmlns:a16="http://schemas.microsoft.com/office/drawing/2014/main" val="86406110"/>
                        </a:ext>
                      </a:extLst>
                    </a:gridCol>
                    <a:gridCol w="1670424">
                      <a:extLst>
                        <a:ext uri="{9D8B030D-6E8A-4147-A177-3AD203B41FA5}">
                          <a16:colId xmlns:a16="http://schemas.microsoft.com/office/drawing/2014/main" val="900778697"/>
                        </a:ext>
                      </a:extLst>
                    </a:gridCol>
                    <a:gridCol w="1670424">
                      <a:extLst>
                        <a:ext uri="{9D8B030D-6E8A-4147-A177-3AD203B41FA5}">
                          <a16:colId xmlns:a16="http://schemas.microsoft.com/office/drawing/2014/main" val="2055704338"/>
                        </a:ext>
                      </a:extLst>
                    </a:gridCol>
                  </a:tblGrid>
                  <a:tr h="685399">
                    <a:tc>
                      <a:txBody>
                        <a:bodyPr/>
                        <a:lstStyle/>
                        <a:p>
                          <a:pPr algn="ctr"/>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oMath>
                            </m:oMathPara>
                          </a14:m>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𝑣</m:t>
                                </m:r>
                                <m:r>
                                  <a:rPr lang="en-US" sz="2200" b="0" i="1" smtClean="0">
                                    <a:solidFill>
                                      <a:schemeClr val="tx1"/>
                                    </a:solidFill>
                                    <a:latin typeface="Cambria Math" panose="02040503050406030204" pitchFamily="18" charset="0"/>
                                  </a:rPr>
                                  <m:t>)</m:t>
                                </m:r>
                              </m:oMath>
                            </m:oMathPara>
                          </a14:m>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200" b="0" i="1" smtClean="0">
                                        <a:solidFill>
                                          <a:schemeClr val="tx1"/>
                                        </a:solidFill>
                                        <a:latin typeface="Cambria Math" panose="02040503050406030204" pitchFamily="18" charset="0"/>
                                      </a:rPr>
                                    </m:ctrlPr>
                                  </m:fPr>
                                  <m:num>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𝑣</m:t>
                                        </m:r>
                                      </m:e>
                                    </m:d>
                                  </m:num>
                                  <m:den>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den>
                                </m:f>
                              </m:oMath>
                            </m:oMathPara>
                          </a14:m>
                          <a:endParaRPr lang="en-GB" sz="2200">
                            <a:solidFill>
                              <a:schemeClr val="tx1"/>
                            </a:solidFill>
                          </a:endParaRPr>
                        </a:p>
                      </a:txBody>
                      <a:tcPr/>
                    </a:tc>
                    <a:extLst>
                      <a:ext uri="{0D108BD9-81ED-4DB2-BD59-A6C34878D82A}">
                        <a16:rowId xmlns:a16="http://schemas.microsoft.com/office/drawing/2014/main" val="3163395197"/>
                      </a:ext>
                    </a:extLst>
                  </a:tr>
                  <a:tr h="441732">
                    <a:tc>
                      <a:txBody>
                        <a:bodyPr/>
                        <a:lstStyle/>
                        <a:p>
                          <a:pPr algn="ctr"/>
                          <a:r>
                            <a:rPr lang="en-GB" sz="2200">
                              <a:solidFill>
                                <a:schemeClr val="tx1"/>
                              </a:solidFill>
                            </a:rPr>
                            <a:t>(A, B)</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0</a:t>
                          </a:r>
                        </a:p>
                      </a:txBody>
                      <a:tcPr/>
                    </a:tc>
                    <a:tc>
                      <a:txBody>
                        <a:bodyPr/>
                        <a:lstStyle/>
                        <a:p>
                          <a:pPr algn="ctr"/>
                          <a:r>
                            <a:rPr lang="en-GB" sz="2200">
                              <a:solidFill>
                                <a:schemeClr val="tx1"/>
                              </a:solidFill>
                            </a:rPr>
                            <a:t>0</a:t>
                          </a:r>
                        </a:p>
                      </a:txBody>
                      <a:tcPr/>
                    </a:tc>
                    <a:extLst>
                      <a:ext uri="{0D108BD9-81ED-4DB2-BD59-A6C34878D82A}">
                        <a16:rowId xmlns:a16="http://schemas.microsoft.com/office/drawing/2014/main" val="3453345042"/>
                      </a:ext>
                    </a:extLst>
                  </a:tr>
                  <a:tr h="441732">
                    <a:tc>
                      <a:txBody>
                        <a:bodyPr/>
                        <a:lstStyle/>
                        <a:p>
                          <a:pPr algn="ctr"/>
                          <a:r>
                            <a:rPr lang="en-GB" sz="2200">
                              <a:solidFill>
                                <a:schemeClr val="tx1"/>
                              </a:solidFill>
                            </a:rPr>
                            <a:t>(A,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2231514"/>
                      </a:ext>
                    </a:extLst>
                  </a:tr>
                  <a:tr h="441732">
                    <a:tc>
                      <a:txBody>
                        <a:bodyPr/>
                        <a:lstStyle/>
                        <a:p>
                          <a:pPr algn="ctr"/>
                          <a:r>
                            <a:rPr lang="en-GB" sz="2200">
                              <a:solidFill>
                                <a:schemeClr val="tx1"/>
                              </a:solidFill>
                            </a:rPr>
                            <a:t>(A,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561190668"/>
                      </a:ext>
                    </a:extLst>
                  </a:tr>
                  <a:tr h="441732">
                    <a:tc>
                      <a:txBody>
                        <a:bodyPr/>
                        <a:lstStyle/>
                        <a:p>
                          <a:pPr algn="ctr"/>
                          <a:r>
                            <a:rPr lang="en-GB" sz="2200">
                              <a:solidFill>
                                <a:schemeClr val="tx1"/>
                              </a:solidFill>
                            </a:rPr>
                            <a:t>(A,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292546195"/>
                      </a:ext>
                    </a:extLst>
                  </a:tr>
                  <a:tr h="441732">
                    <a:tc>
                      <a:txBody>
                        <a:bodyPr/>
                        <a:lstStyle/>
                        <a:p>
                          <a:pPr algn="ctr"/>
                          <a:r>
                            <a:rPr lang="en-GB" sz="2200">
                              <a:solidFill>
                                <a:schemeClr val="tx1"/>
                              </a:solidFill>
                            </a:rPr>
                            <a:t>(B,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78619250"/>
                      </a:ext>
                    </a:extLst>
                  </a:tr>
                  <a:tr h="441732">
                    <a:tc>
                      <a:txBody>
                        <a:bodyPr/>
                        <a:lstStyle/>
                        <a:p>
                          <a:pPr algn="ctr"/>
                          <a:r>
                            <a:rPr lang="en-GB" sz="2200">
                              <a:solidFill>
                                <a:schemeClr val="tx1"/>
                              </a:solidFill>
                            </a:rPr>
                            <a:t>(B,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647562947"/>
                      </a:ext>
                    </a:extLst>
                  </a:tr>
                  <a:tr h="441732">
                    <a:tc>
                      <a:txBody>
                        <a:bodyPr/>
                        <a:lstStyle/>
                        <a:p>
                          <a:pPr algn="ctr"/>
                          <a:r>
                            <a:rPr lang="en-GB" sz="2200">
                              <a:solidFill>
                                <a:schemeClr val="tx1"/>
                              </a:solidFill>
                            </a:rPr>
                            <a:t>(B,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32898914"/>
                      </a:ext>
                    </a:extLst>
                  </a:tr>
                  <a:tr h="441732">
                    <a:tc>
                      <a:txBody>
                        <a:bodyPr/>
                        <a:lstStyle/>
                        <a:p>
                          <a:pPr algn="ctr"/>
                          <a:r>
                            <a:rPr lang="en-GB"/>
                            <a:t>(D, E)</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2115207273"/>
                      </a:ext>
                    </a:extLst>
                  </a:tr>
                  <a:tr h="441732">
                    <a:tc>
                      <a:txBody>
                        <a:bodyPr/>
                        <a:lstStyle/>
                        <a:p>
                          <a:pPr algn="ctr"/>
                          <a:r>
                            <a:rPr lang="en-GB"/>
                            <a:t>(D,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1612075752"/>
                      </a:ext>
                    </a:extLst>
                  </a:tr>
                  <a:tr h="441732">
                    <a:tc>
                      <a:txBody>
                        <a:bodyPr/>
                        <a:lstStyle/>
                        <a:p>
                          <a:pPr algn="ctr"/>
                          <a:r>
                            <a:rPr lang="en-GB"/>
                            <a:t>(E,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3618910116"/>
                      </a:ext>
                    </a:extLst>
                  </a:tr>
                </a:tbl>
              </a:graphicData>
            </a:graphic>
          </p:graphicFrame>
        </mc:Choice>
        <mc:Fallback>
          <p:graphicFrame>
            <p:nvGraphicFramePr>
              <p:cNvPr id="2" name="Table 6">
                <a:extLst>
                  <a:ext uri="{FF2B5EF4-FFF2-40B4-BE49-F238E27FC236}">
                    <a16:creationId xmlns:a16="http://schemas.microsoft.com/office/drawing/2014/main" id="{3C9A8CD4-8676-8B37-6984-224E5D32E870}"/>
                  </a:ext>
                </a:extLst>
              </p:cNvPr>
              <p:cNvGraphicFramePr>
                <a:graphicFrameLocks noGrp="1"/>
              </p:cNvGraphicFramePr>
              <p:nvPr>
                <p:extLst>
                  <p:ext uri="{D42A27DB-BD31-4B8C-83A1-F6EECF244321}">
                    <p14:modId xmlns:p14="http://schemas.microsoft.com/office/powerpoint/2010/main" val="46126640"/>
                  </p:ext>
                </p:extLst>
              </p:nvPr>
            </p:nvGraphicFramePr>
            <p:xfrm>
              <a:off x="170768" y="203413"/>
              <a:ext cx="6681696" cy="5216150"/>
            </p:xfrm>
            <a:graphic>
              <a:graphicData uri="http://schemas.openxmlformats.org/drawingml/2006/table">
                <a:tbl>
                  <a:tblPr firstRow="1" bandRow="1">
                    <a:tableStyleId>{5940675A-B579-460E-94D1-54222C63F5DA}</a:tableStyleId>
                  </a:tblPr>
                  <a:tblGrid>
                    <a:gridCol w="1670424">
                      <a:extLst>
                        <a:ext uri="{9D8B030D-6E8A-4147-A177-3AD203B41FA5}">
                          <a16:colId xmlns:a16="http://schemas.microsoft.com/office/drawing/2014/main" val="4149219583"/>
                        </a:ext>
                      </a:extLst>
                    </a:gridCol>
                    <a:gridCol w="1670424">
                      <a:extLst>
                        <a:ext uri="{9D8B030D-6E8A-4147-A177-3AD203B41FA5}">
                          <a16:colId xmlns:a16="http://schemas.microsoft.com/office/drawing/2014/main" val="86406110"/>
                        </a:ext>
                      </a:extLst>
                    </a:gridCol>
                    <a:gridCol w="1670424">
                      <a:extLst>
                        <a:ext uri="{9D8B030D-6E8A-4147-A177-3AD203B41FA5}">
                          <a16:colId xmlns:a16="http://schemas.microsoft.com/office/drawing/2014/main" val="900778697"/>
                        </a:ext>
                      </a:extLst>
                    </a:gridCol>
                    <a:gridCol w="1670424">
                      <a:extLst>
                        <a:ext uri="{9D8B030D-6E8A-4147-A177-3AD203B41FA5}">
                          <a16:colId xmlns:a16="http://schemas.microsoft.com/office/drawing/2014/main" val="2055704338"/>
                        </a:ext>
                      </a:extLst>
                    </a:gridCol>
                  </a:tblGrid>
                  <a:tr h="798830">
                    <a:tc>
                      <a:txBody>
                        <a:bodyPr/>
                        <a:lstStyle/>
                        <a:p>
                          <a:pPr algn="ctr"/>
                          <a:endParaRPr lang="en-GB" sz="2200">
                            <a:solidFill>
                              <a:schemeClr val="tx1"/>
                            </a:solidFill>
                          </a:endParaRPr>
                        </a:p>
                      </a:txBody>
                      <a:tcPr/>
                    </a:tc>
                    <a:tc>
                      <a:txBody>
                        <a:bodyPr/>
                        <a:lstStyle/>
                        <a:p>
                          <a:endParaRPr lang="en-US"/>
                        </a:p>
                      </a:txBody>
                      <a:tcPr>
                        <a:blipFill>
                          <a:blip r:embed="rId2"/>
                          <a:stretch>
                            <a:fillRect l="-100364" t="-763" r="-200000" b="-556489"/>
                          </a:stretch>
                        </a:blipFill>
                      </a:tcPr>
                    </a:tc>
                    <a:tc>
                      <a:txBody>
                        <a:bodyPr/>
                        <a:lstStyle/>
                        <a:p>
                          <a:endParaRPr lang="en-US"/>
                        </a:p>
                      </a:txBody>
                      <a:tcPr>
                        <a:blipFill>
                          <a:blip r:embed="rId2"/>
                          <a:stretch>
                            <a:fillRect l="-201095" t="-763" r="-100730" b="-556489"/>
                          </a:stretch>
                        </a:blipFill>
                      </a:tcPr>
                    </a:tc>
                    <a:tc>
                      <a:txBody>
                        <a:bodyPr/>
                        <a:lstStyle/>
                        <a:p>
                          <a:endParaRPr lang="en-US"/>
                        </a:p>
                      </a:txBody>
                      <a:tcPr>
                        <a:blipFill>
                          <a:blip r:embed="rId2"/>
                          <a:stretch>
                            <a:fillRect l="-301095" t="-763" r="-730" b="-556489"/>
                          </a:stretch>
                        </a:blipFill>
                      </a:tcPr>
                    </a:tc>
                    <a:extLst>
                      <a:ext uri="{0D108BD9-81ED-4DB2-BD59-A6C34878D82A}">
                        <a16:rowId xmlns:a16="http://schemas.microsoft.com/office/drawing/2014/main" val="3163395197"/>
                      </a:ext>
                    </a:extLst>
                  </a:tr>
                  <a:tr h="441732">
                    <a:tc>
                      <a:txBody>
                        <a:bodyPr/>
                        <a:lstStyle/>
                        <a:p>
                          <a:pPr algn="ctr"/>
                          <a:r>
                            <a:rPr lang="en-GB" sz="2200">
                              <a:solidFill>
                                <a:schemeClr val="tx1"/>
                              </a:solidFill>
                            </a:rPr>
                            <a:t>(A, B)</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0</a:t>
                          </a:r>
                        </a:p>
                      </a:txBody>
                      <a:tcPr/>
                    </a:tc>
                    <a:tc>
                      <a:txBody>
                        <a:bodyPr/>
                        <a:lstStyle/>
                        <a:p>
                          <a:pPr algn="ctr"/>
                          <a:r>
                            <a:rPr lang="en-GB" sz="2200">
                              <a:solidFill>
                                <a:schemeClr val="tx1"/>
                              </a:solidFill>
                            </a:rPr>
                            <a:t>0</a:t>
                          </a:r>
                        </a:p>
                      </a:txBody>
                      <a:tcPr/>
                    </a:tc>
                    <a:extLst>
                      <a:ext uri="{0D108BD9-81ED-4DB2-BD59-A6C34878D82A}">
                        <a16:rowId xmlns:a16="http://schemas.microsoft.com/office/drawing/2014/main" val="3453345042"/>
                      </a:ext>
                    </a:extLst>
                  </a:tr>
                  <a:tr h="441732">
                    <a:tc>
                      <a:txBody>
                        <a:bodyPr/>
                        <a:lstStyle/>
                        <a:p>
                          <a:pPr algn="ctr"/>
                          <a:r>
                            <a:rPr lang="en-GB" sz="2200">
                              <a:solidFill>
                                <a:schemeClr val="tx1"/>
                              </a:solidFill>
                            </a:rPr>
                            <a:t>(A,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2231514"/>
                      </a:ext>
                    </a:extLst>
                  </a:tr>
                  <a:tr h="441732">
                    <a:tc>
                      <a:txBody>
                        <a:bodyPr/>
                        <a:lstStyle/>
                        <a:p>
                          <a:pPr algn="ctr"/>
                          <a:r>
                            <a:rPr lang="en-GB" sz="2200">
                              <a:solidFill>
                                <a:schemeClr val="tx1"/>
                              </a:solidFill>
                            </a:rPr>
                            <a:t>(A,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561190668"/>
                      </a:ext>
                    </a:extLst>
                  </a:tr>
                  <a:tr h="441732">
                    <a:tc>
                      <a:txBody>
                        <a:bodyPr/>
                        <a:lstStyle/>
                        <a:p>
                          <a:pPr algn="ctr"/>
                          <a:r>
                            <a:rPr lang="en-GB" sz="2200">
                              <a:solidFill>
                                <a:schemeClr val="tx1"/>
                              </a:solidFill>
                            </a:rPr>
                            <a:t>(A,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292546195"/>
                      </a:ext>
                    </a:extLst>
                  </a:tr>
                  <a:tr h="441732">
                    <a:tc>
                      <a:txBody>
                        <a:bodyPr/>
                        <a:lstStyle/>
                        <a:p>
                          <a:pPr algn="ctr"/>
                          <a:r>
                            <a:rPr lang="en-GB" sz="2200">
                              <a:solidFill>
                                <a:schemeClr val="tx1"/>
                              </a:solidFill>
                            </a:rPr>
                            <a:t>(B, D)</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78619250"/>
                      </a:ext>
                    </a:extLst>
                  </a:tr>
                  <a:tr h="441732">
                    <a:tc>
                      <a:txBody>
                        <a:bodyPr/>
                        <a:lstStyle/>
                        <a:p>
                          <a:pPr algn="ctr"/>
                          <a:r>
                            <a:rPr lang="en-GB" sz="2200">
                              <a:solidFill>
                                <a:schemeClr val="tx1"/>
                              </a:solidFill>
                            </a:rPr>
                            <a:t>(B, E)</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647562947"/>
                      </a:ext>
                    </a:extLst>
                  </a:tr>
                  <a:tr h="441732">
                    <a:tc>
                      <a:txBody>
                        <a:bodyPr/>
                        <a:lstStyle/>
                        <a:p>
                          <a:pPr algn="ctr"/>
                          <a:r>
                            <a:rPr lang="en-GB" sz="2200">
                              <a:solidFill>
                                <a:schemeClr val="tx1"/>
                              </a:solidFill>
                            </a:rPr>
                            <a:t>(B, F)</a:t>
                          </a:r>
                        </a:p>
                      </a:txBody>
                      <a:tcPr/>
                    </a:tc>
                    <a:tc>
                      <a:txBody>
                        <a:bodyPr/>
                        <a:lstStyle/>
                        <a:p>
                          <a:pPr algn="ctr"/>
                          <a:r>
                            <a:rPr lang="en-GB" sz="2200">
                              <a:solidFill>
                                <a:schemeClr val="tx1"/>
                              </a:solidFill>
                            </a:rPr>
                            <a:t>1</a:t>
                          </a:r>
                        </a:p>
                      </a:txBody>
                      <a:tcPr/>
                    </a:tc>
                    <a:tc>
                      <a:txBody>
                        <a:bodyPr/>
                        <a:lstStyle/>
                        <a:p>
                          <a:pPr algn="ctr"/>
                          <a:r>
                            <a:rPr lang="en-GB" sz="2200">
                              <a:solidFill>
                                <a:schemeClr val="tx1"/>
                              </a:solidFill>
                            </a:rPr>
                            <a:t>1</a:t>
                          </a:r>
                        </a:p>
                      </a:txBody>
                      <a:tcPr/>
                    </a:tc>
                    <a:tc>
                      <a:txBody>
                        <a:bodyPr/>
                        <a:lstStyle/>
                        <a:p>
                          <a:pPr algn="ctr"/>
                          <a:r>
                            <a:rPr lang="en-GB" sz="2200">
                              <a:solidFill>
                                <a:sysClr val="windowText" lastClr="000000"/>
                              </a:solidFill>
                            </a:rPr>
                            <a:t>1</a:t>
                          </a:r>
                        </a:p>
                      </a:txBody>
                      <a:tcPr>
                        <a:solidFill>
                          <a:schemeClr val="accent2">
                            <a:lumMod val="40000"/>
                            <a:lumOff val="60000"/>
                          </a:schemeClr>
                        </a:solidFill>
                      </a:tcPr>
                    </a:tc>
                    <a:extLst>
                      <a:ext uri="{0D108BD9-81ED-4DB2-BD59-A6C34878D82A}">
                        <a16:rowId xmlns:a16="http://schemas.microsoft.com/office/drawing/2014/main" val="232898914"/>
                      </a:ext>
                    </a:extLst>
                  </a:tr>
                  <a:tr h="441732">
                    <a:tc>
                      <a:txBody>
                        <a:bodyPr/>
                        <a:lstStyle/>
                        <a:p>
                          <a:pPr algn="ctr"/>
                          <a:r>
                            <a:rPr lang="en-GB"/>
                            <a:t>(D, E)</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2115207273"/>
                      </a:ext>
                    </a:extLst>
                  </a:tr>
                  <a:tr h="441732">
                    <a:tc>
                      <a:txBody>
                        <a:bodyPr/>
                        <a:lstStyle/>
                        <a:p>
                          <a:pPr algn="ctr"/>
                          <a:r>
                            <a:rPr lang="en-GB"/>
                            <a:t>(D,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1612075752"/>
                      </a:ext>
                    </a:extLst>
                  </a:tr>
                  <a:tr h="441732">
                    <a:tc>
                      <a:txBody>
                        <a:bodyPr/>
                        <a:lstStyle/>
                        <a:p>
                          <a:pPr algn="ctr"/>
                          <a:r>
                            <a:rPr lang="en-GB"/>
                            <a:t>(E, F)</a:t>
                          </a:r>
                        </a:p>
                      </a:txBody>
                      <a:tcPr/>
                    </a:tc>
                    <a:tc>
                      <a:txBody>
                        <a:bodyPr/>
                        <a:lstStyle/>
                        <a:p>
                          <a:pPr algn="ctr"/>
                          <a:r>
                            <a:rPr lang="en-GB"/>
                            <a:t>1</a:t>
                          </a:r>
                        </a:p>
                      </a:txBody>
                      <a:tcPr/>
                    </a:tc>
                    <a:tc>
                      <a:txBody>
                        <a:bodyPr/>
                        <a:lstStyle/>
                        <a:p>
                          <a:pPr algn="ctr"/>
                          <a:r>
                            <a:rPr lang="en-GB"/>
                            <a:t>0</a:t>
                          </a:r>
                        </a:p>
                      </a:txBody>
                      <a:tcPr/>
                    </a:tc>
                    <a:tc>
                      <a:txBody>
                        <a:bodyPr/>
                        <a:lstStyle/>
                        <a:p>
                          <a:pPr algn="ctr"/>
                          <a:r>
                            <a:rPr lang="en-GB"/>
                            <a:t>0</a:t>
                          </a:r>
                        </a:p>
                      </a:txBody>
                      <a:tcPr/>
                    </a:tc>
                    <a:extLst>
                      <a:ext uri="{0D108BD9-81ED-4DB2-BD59-A6C34878D82A}">
                        <a16:rowId xmlns:a16="http://schemas.microsoft.com/office/drawing/2014/main" val="3618910116"/>
                      </a:ext>
                    </a:extLst>
                  </a:tr>
                </a:tbl>
              </a:graphicData>
            </a:graphic>
          </p:graphicFrame>
        </mc:Fallback>
      </mc:AlternateContent>
      <p:sp>
        <p:nvSpPr>
          <p:cNvPr id="4" name="TextBox 3">
            <a:extLst>
              <a:ext uri="{FF2B5EF4-FFF2-40B4-BE49-F238E27FC236}">
                <a16:creationId xmlns:a16="http://schemas.microsoft.com/office/drawing/2014/main" id="{4CBA946B-D652-F3DA-457F-3F52524D3268}"/>
              </a:ext>
            </a:extLst>
          </p:cNvPr>
          <p:cNvSpPr txBox="1"/>
          <p:nvPr/>
        </p:nvSpPr>
        <p:spPr>
          <a:xfrm>
            <a:off x="1252738" y="5791201"/>
            <a:ext cx="5215338" cy="523220"/>
          </a:xfrm>
          <a:prstGeom prst="rect">
            <a:avLst/>
          </a:prstGeom>
          <a:noFill/>
        </p:spPr>
        <p:txBody>
          <a:bodyPr wrap="none" rtlCol="0">
            <a:spAutoFit/>
          </a:bodyPr>
          <a:lstStyle/>
          <a:p>
            <a:r>
              <a:rPr lang="en-GB" sz="2800"/>
              <a:t>Betweenness Centrality for C = 6</a:t>
            </a:r>
          </a:p>
        </p:txBody>
      </p:sp>
      <p:pic>
        <p:nvPicPr>
          <p:cNvPr id="5" name="Picture 4">
            <a:extLst>
              <a:ext uri="{FF2B5EF4-FFF2-40B4-BE49-F238E27FC236}">
                <a16:creationId xmlns:a16="http://schemas.microsoft.com/office/drawing/2014/main" id="{8D00648C-55CB-E5CC-C11F-7B543D5B8981}"/>
              </a:ext>
            </a:extLst>
          </p:cNvPr>
          <p:cNvPicPr>
            <a:picLocks noChangeAspect="1"/>
          </p:cNvPicPr>
          <p:nvPr/>
        </p:nvPicPr>
        <p:blipFill>
          <a:blip r:embed="rId3"/>
          <a:stretch>
            <a:fillRect/>
          </a:stretch>
        </p:blipFill>
        <p:spPr>
          <a:xfrm>
            <a:off x="6966807" y="1859879"/>
            <a:ext cx="5130925" cy="2521910"/>
          </a:xfrm>
          <a:prstGeom prst="rect">
            <a:avLst/>
          </a:prstGeom>
        </p:spPr>
      </p:pic>
    </p:spTree>
    <p:extLst>
      <p:ext uri="{BB962C8B-B14F-4D97-AF65-F5344CB8AC3E}">
        <p14:creationId xmlns:p14="http://schemas.microsoft.com/office/powerpoint/2010/main" val="364370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C07B-CC72-2769-AF50-811E3DC77635}"/>
              </a:ext>
            </a:extLst>
          </p:cNvPr>
          <p:cNvSpPr>
            <a:spLocks noGrp="1"/>
          </p:cNvSpPr>
          <p:nvPr>
            <p:ph type="title"/>
          </p:nvPr>
        </p:nvSpPr>
        <p:spPr/>
        <p:txBody>
          <a:bodyPr/>
          <a:lstStyle/>
          <a:p>
            <a:r>
              <a:rPr lang="en-GB"/>
              <a:t>Directed and Undirected graphs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CFAE2EF-1719-9912-AC4B-E961F25068E6}"/>
                  </a:ext>
                </a:extLst>
              </p:cNvPr>
              <p:cNvSpPr txBox="1"/>
              <p:nvPr/>
            </p:nvSpPr>
            <p:spPr>
              <a:xfrm>
                <a:off x="1114765" y="2134497"/>
                <a:ext cx="9707698" cy="1379417"/>
              </a:xfrm>
              <a:prstGeom prst="rect">
                <a:avLst/>
              </a:prstGeom>
              <a:noFill/>
            </p:spPr>
            <p:txBody>
              <a:bodyPr wrap="square" rtlCol="0">
                <a:spAutoFit/>
              </a:bodyPr>
              <a:lstStyle/>
              <a:p>
                <a:r>
                  <a:rPr lang="en-GB" sz="2400"/>
                  <a:t>The Betweenness may be normalised by dividing through the number of pairs of vertices not including v , which for directed graphs is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GB" sz="2400"/>
                  <a:t> and for undirected pairs of graph is </a:t>
                </a:r>
                <a14:m>
                  <m:oMath xmlns:m="http://schemas.openxmlformats.org/officeDocument/2006/math">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num>
                      <m:den>
                        <m:r>
                          <a:rPr lang="en-US" sz="2400" b="0" i="1" smtClean="0">
                            <a:latin typeface="Cambria Math" panose="02040503050406030204" pitchFamily="18" charset="0"/>
                          </a:rPr>
                          <m:t>2</m:t>
                        </m:r>
                      </m:den>
                    </m:f>
                    <m:r>
                      <a:rPr lang="en-US" sz="2400" b="0" i="0" smtClean="0">
                        <a:latin typeface="Cambria Math" panose="02040503050406030204" pitchFamily="18" charset="0"/>
                      </a:rPr>
                      <m:t> .</m:t>
                    </m:r>
                  </m:oMath>
                </a14:m>
                <a:endParaRPr lang="en-US" sz="2400" b="0"/>
              </a:p>
            </p:txBody>
          </p:sp>
        </mc:Choice>
        <mc:Fallback>
          <p:sp>
            <p:nvSpPr>
              <p:cNvPr id="4" name="TextBox 3">
                <a:extLst>
                  <a:ext uri="{FF2B5EF4-FFF2-40B4-BE49-F238E27FC236}">
                    <a16:creationId xmlns:a16="http://schemas.microsoft.com/office/drawing/2014/main" id="{4CFAE2EF-1719-9912-AC4B-E961F25068E6}"/>
                  </a:ext>
                </a:extLst>
              </p:cNvPr>
              <p:cNvSpPr txBox="1">
                <a:spLocks noRot="1" noChangeAspect="1" noMove="1" noResize="1" noEditPoints="1" noAdjustHandles="1" noChangeArrowheads="1" noChangeShapeType="1" noTextEdit="1"/>
              </p:cNvSpPr>
              <p:nvPr/>
            </p:nvSpPr>
            <p:spPr>
              <a:xfrm>
                <a:off x="1114765" y="2134497"/>
                <a:ext cx="9707698" cy="1379417"/>
              </a:xfrm>
              <a:prstGeom prst="rect">
                <a:avLst/>
              </a:prstGeom>
              <a:blipFill>
                <a:blip r:embed="rId2"/>
                <a:stretch>
                  <a:fillRect l="-1005" t="-3540" b="-35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1A9BEE4-A988-97B8-8656-596EDA244914}"/>
                  </a:ext>
                </a:extLst>
              </p:cNvPr>
              <p:cNvSpPr txBox="1"/>
              <p:nvPr/>
            </p:nvSpPr>
            <p:spPr>
              <a:xfrm>
                <a:off x="673067" y="4068361"/>
                <a:ext cx="10835218" cy="12960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dirty="0" smtClean="0">
                          <a:latin typeface="Cambria Math" panose="02040503050406030204" pitchFamily="18" charset="0"/>
                        </a:rPr>
                        <m:t>E</m:t>
                      </m:r>
                      <m:r>
                        <m:rPr>
                          <m:sty m:val="p"/>
                        </m:rPr>
                        <a:rPr lang="en-US" sz="2000" b="0" i="0" smtClean="0">
                          <a:latin typeface="Cambria Math" panose="02040503050406030204" pitchFamily="18" charset="0"/>
                        </a:rPr>
                        <m:t>x</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undirected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star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graph</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centre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vertex</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would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have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betweenness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n</m:t>
                              </m:r>
                              <m:r>
                                <a:rPr lang="en-US" sz="2000" b="0" i="0" smtClean="0">
                                  <a:latin typeface="Cambria Math" panose="02040503050406030204" pitchFamily="18" charset="0"/>
                                </a:rPr>
                                <m:t>−1</m:t>
                              </m:r>
                            </m:e>
                          </m:d>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n</m:t>
                              </m:r>
                              <m:r>
                                <a:rPr lang="en-US" sz="2000" b="0" i="0" smtClean="0">
                                  <a:latin typeface="Cambria Math" panose="02040503050406030204" pitchFamily="18" charset="0"/>
                                </a:rPr>
                                <m:t>−2</m:t>
                              </m:r>
                            </m:e>
                          </m:d>
                        </m:num>
                        <m:den>
                          <m:r>
                            <a:rPr lang="en-US" sz="2000" b="0" i="0" smtClean="0">
                              <a:latin typeface="Cambria Math" panose="02040503050406030204" pitchFamily="18" charset="0"/>
                            </a:rPr>
                            <m:t>2</m:t>
                          </m:r>
                        </m:den>
                      </m:f>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while</m:t>
                      </m:r>
                    </m:oMath>
                    <m:oMath xmlns:m="http://schemas.openxmlformats.org/officeDocument/2006/math">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leaves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would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have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betweenness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0</m:t>
                      </m:r>
                    </m:oMath>
                  </m:oMathPara>
                </a14:m>
                <a:endParaRPr lang="en-GB" sz="2000"/>
              </a:p>
            </p:txBody>
          </p:sp>
        </mc:Choice>
        <mc:Fallback>
          <p:sp>
            <p:nvSpPr>
              <p:cNvPr id="5" name="TextBox 4">
                <a:extLst>
                  <a:ext uri="{FF2B5EF4-FFF2-40B4-BE49-F238E27FC236}">
                    <a16:creationId xmlns:a16="http://schemas.microsoft.com/office/drawing/2014/main" id="{D1A9BEE4-A988-97B8-8656-596EDA244914}"/>
                  </a:ext>
                </a:extLst>
              </p:cNvPr>
              <p:cNvSpPr txBox="1">
                <a:spLocks noRot="1" noChangeAspect="1" noMove="1" noResize="1" noEditPoints="1" noAdjustHandles="1" noChangeArrowheads="1" noChangeShapeType="1" noTextEdit="1"/>
              </p:cNvSpPr>
              <p:nvPr/>
            </p:nvSpPr>
            <p:spPr>
              <a:xfrm>
                <a:off x="673067" y="4068361"/>
                <a:ext cx="10835218" cy="12960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036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4138-488E-0D49-A893-3434F432B004}"/>
              </a:ext>
            </a:extLst>
          </p:cNvPr>
          <p:cNvSpPr>
            <a:spLocks noGrp="1"/>
          </p:cNvSpPr>
          <p:nvPr>
            <p:ph type="title"/>
          </p:nvPr>
        </p:nvSpPr>
        <p:spPr>
          <a:xfrm>
            <a:off x="1039603" y="485141"/>
            <a:ext cx="10353762" cy="970450"/>
          </a:xfrm>
        </p:spPr>
        <p:txBody>
          <a:bodyPr/>
          <a:lstStyle/>
          <a:p>
            <a:r>
              <a:rPr lang="en-GB"/>
              <a:t>Complexities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384DF0-2046-0855-043B-757D6A6B2FA5}"/>
                  </a:ext>
                </a:extLst>
              </p:cNvPr>
              <p:cNvSpPr txBox="1"/>
              <p:nvPr/>
            </p:nvSpPr>
            <p:spPr>
              <a:xfrm>
                <a:off x="1165411" y="2438029"/>
                <a:ext cx="10102145" cy="2308324"/>
              </a:xfrm>
              <a:prstGeom prst="rect">
                <a:avLst/>
              </a:prstGeom>
              <a:noFill/>
            </p:spPr>
            <p:txBody>
              <a:bodyPr wrap="square" rtlCol="0">
                <a:spAutoFit/>
              </a:bodyPr>
              <a:lstStyle/>
              <a:p>
                <a:r>
                  <a:rPr lang="en-GB" sz="2400"/>
                  <a:t>From a calculation aspect, both betweenness and closeness centralities of all vertices in a graph involve calculating the shortest paths between all pairs of vertices on a graph, which requires  </a:t>
                </a:r>
                <a14:m>
                  <m:oMath xmlns:m="http://schemas.openxmlformats.org/officeDocument/2006/math">
                    <m:r>
                      <a:rPr lang="en-US" sz="2400" b="0" i="1" smtClean="0">
                        <a:latin typeface="Cambria Math" panose="02040503050406030204" pitchFamily="18" charset="0"/>
                      </a:rPr>
                      <m:t>𝑂</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e>
                        </m:d>
                      </m:e>
                      <m:sup>
                        <m:r>
                          <a:rPr lang="en-US" sz="2400" b="0" i="1" smtClean="0">
                            <a:latin typeface="Cambria Math" panose="02040503050406030204" pitchFamily="18" charset="0"/>
                          </a:rPr>
                          <m:t>3</m:t>
                        </m:r>
                      </m:sup>
                    </m:sSup>
                  </m:oMath>
                </a14:m>
                <a:r>
                  <a:rPr lang="en-GB" sz="2400"/>
                  <a:t>.</a:t>
                </a:r>
              </a:p>
              <a:p>
                <a:endParaRPr lang="en-GB" sz="2400"/>
              </a:p>
              <a:p>
                <a:r>
                  <a:rPr lang="en-GB" sz="2400"/>
                  <a:t>In case of unweighted graphs, the calculations can be done with Brandes Algorithm which takes </a:t>
                </a:r>
                <a14:m>
                  <m:oMath xmlns:m="http://schemas.openxmlformats.org/officeDocument/2006/math">
                    <m:r>
                      <a:rPr lang="en-US" sz="2400" i="1" dirty="0" smtClean="0">
                        <a:latin typeface="Cambria Math" panose="02040503050406030204" pitchFamily="18" charset="0"/>
                        <a:ea typeface="+mn-lt"/>
                        <a:cs typeface="+mn-lt"/>
                      </a:rPr>
                      <m:t>𝑂</m:t>
                    </m:r>
                    <m:r>
                      <a:rPr lang="en-US" sz="2400" i="1" dirty="0" smtClean="0">
                        <a:latin typeface="Cambria Math" panose="02040503050406030204" pitchFamily="18" charset="0"/>
                        <a:ea typeface="+mn-lt"/>
                        <a:cs typeface="+mn-lt"/>
                      </a:rPr>
                      <m:t>(</m:t>
                    </m:r>
                    <m:r>
                      <a:rPr lang="en-US" sz="2400" b="0" i="1" dirty="0" smtClean="0">
                        <a:latin typeface="Cambria Math" panose="02040503050406030204" pitchFamily="18" charset="0"/>
                        <a:ea typeface="+mn-lt"/>
                        <a:cs typeface="+mn-lt"/>
                      </a:rPr>
                      <m:t>𝑉</m:t>
                    </m:r>
                    <m:r>
                      <a:rPr lang="en-US" sz="2400" i="1" baseline="30000" dirty="0">
                        <a:latin typeface="Cambria Math" panose="02040503050406030204" pitchFamily="18" charset="0"/>
                        <a:ea typeface="+mn-lt"/>
                        <a:cs typeface="+mn-lt"/>
                      </a:rPr>
                      <m:t>2</m:t>
                    </m:r>
                    <m:r>
                      <a:rPr lang="en-US" sz="2400" i="1" dirty="0">
                        <a:latin typeface="Cambria Math" panose="02040503050406030204" pitchFamily="18" charset="0"/>
                        <a:ea typeface="+mn-lt"/>
                        <a:cs typeface="+mn-lt"/>
                      </a:rPr>
                      <m:t> +</m:t>
                    </m:r>
                    <m:r>
                      <a:rPr lang="en-US" sz="2400" b="0" i="1" dirty="0" smtClean="0">
                        <a:latin typeface="Cambria Math" panose="02040503050406030204" pitchFamily="18" charset="0"/>
                        <a:ea typeface="+mn-lt"/>
                        <a:cs typeface="+mn-lt"/>
                      </a:rPr>
                      <m:t>𝑉𝐸</m:t>
                    </m:r>
                    <m:r>
                      <a:rPr lang="en-US" sz="2400" i="1" dirty="0">
                        <a:latin typeface="Cambria Math" panose="02040503050406030204" pitchFamily="18" charset="0"/>
                        <a:ea typeface="+mn-lt"/>
                        <a:cs typeface="+mn-lt"/>
                      </a:rPr>
                      <m:t>) </m:t>
                    </m:r>
                  </m:oMath>
                </a14:m>
                <a:r>
                  <a:rPr lang="en-GB" sz="2400"/>
                  <a:t>time.</a:t>
                </a:r>
              </a:p>
            </p:txBody>
          </p:sp>
        </mc:Choice>
        <mc:Fallback>
          <p:sp>
            <p:nvSpPr>
              <p:cNvPr id="4" name="TextBox 3">
                <a:extLst>
                  <a:ext uri="{FF2B5EF4-FFF2-40B4-BE49-F238E27FC236}">
                    <a16:creationId xmlns:a16="http://schemas.microsoft.com/office/drawing/2014/main" id="{C6384DF0-2046-0855-043B-757D6A6B2FA5}"/>
                  </a:ext>
                </a:extLst>
              </p:cNvPr>
              <p:cNvSpPr txBox="1">
                <a:spLocks noRot="1" noChangeAspect="1" noMove="1" noResize="1" noEditPoints="1" noAdjustHandles="1" noChangeArrowheads="1" noChangeShapeType="1" noTextEdit="1"/>
              </p:cNvSpPr>
              <p:nvPr/>
            </p:nvSpPr>
            <p:spPr>
              <a:xfrm>
                <a:off x="1165411" y="2438029"/>
                <a:ext cx="10102145" cy="2308324"/>
              </a:xfrm>
              <a:prstGeom prst="rect">
                <a:avLst/>
              </a:prstGeom>
              <a:blipFill>
                <a:blip r:embed="rId2"/>
                <a:stretch>
                  <a:fillRect l="-905" t="-2111" r="-483" b="-5013"/>
                </a:stretch>
              </a:blipFill>
            </p:spPr>
            <p:txBody>
              <a:bodyPr/>
              <a:lstStyle/>
              <a:p>
                <a:r>
                  <a:rPr lang="en-US">
                    <a:noFill/>
                  </a:rPr>
                  <a:t> </a:t>
                </a:r>
              </a:p>
            </p:txBody>
          </p:sp>
        </mc:Fallback>
      </mc:AlternateContent>
    </p:spTree>
    <p:extLst>
      <p:ext uri="{BB962C8B-B14F-4D97-AF65-F5344CB8AC3E}">
        <p14:creationId xmlns:p14="http://schemas.microsoft.com/office/powerpoint/2010/main" val="3002982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A7CB-2B73-D323-CFAD-B624CF577816}"/>
              </a:ext>
            </a:extLst>
          </p:cNvPr>
          <p:cNvSpPr>
            <a:spLocks noGrp="1"/>
          </p:cNvSpPr>
          <p:nvPr>
            <p:ph type="title"/>
          </p:nvPr>
        </p:nvSpPr>
        <p:spPr/>
        <p:txBody>
          <a:bodyPr/>
          <a:lstStyle/>
          <a:p>
            <a:r>
              <a:rPr lang="en-US"/>
              <a:t>Naive 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716A06-F71F-FFCE-F0EB-7D4B98627917}"/>
                  </a:ext>
                </a:extLst>
              </p:cNvPr>
              <p:cNvSpPr>
                <a:spLocks noGrp="1"/>
              </p:cNvSpPr>
              <p:nvPr>
                <p:ph idx="1"/>
              </p:nvPr>
            </p:nvSpPr>
            <p:spPr/>
            <p:txBody>
              <a:bodyPr>
                <a:normAutofit fontScale="92500"/>
              </a:bodyPr>
              <a:lstStyle/>
              <a:p>
                <a:pPr marL="36900" indent="0">
                  <a:buNone/>
                </a:pPr>
                <a:r>
                  <a:rPr lang="en-US" sz="2600"/>
                  <a:t>1. For every node v in V , set </a:t>
                </a:r>
                <a14:m>
                  <m:oMath xmlns:m="http://schemas.openxmlformats.org/officeDocument/2006/math">
                    <m:r>
                      <a:rPr lang="en-US" sz="2600" i="1" dirty="0" smtClean="0">
                        <a:latin typeface="Cambria Math" panose="02040503050406030204" pitchFamily="18" charset="0"/>
                      </a:rPr>
                      <m:t>𝐶𝐵</m:t>
                    </m:r>
                    <m:r>
                      <a:rPr lang="en-US" sz="2600" i="1" dirty="0" smtClean="0">
                        <a:latin typeface="Cambria Math" panose="02040503050406030204" pitchFamily="18" charset="0"/>
                      </a:rPr>
                      <m:t>(</m:t>
                    </m:r>
                    <m:r>
                      <a:rPr lang="en-US" sz="2600" i="1" dirty="0" smtClean="0">
                        <a:latin typeface="Cambria Math" panose="02040503050406030204" pitchFamily="18" charset="0"/>
                      </a:rPr>
                      <m:t>𝑣</m:t>
                    </m:r>
                    <m:r>
                      <a:rPr lang="en-US" sz="2600" i="1" dirty="0" smtClean="0">
                        <a:latin typeface="Cambria Math" panose="02040503050406030204" pitchFamily="18" charset="0"/>
                      </a:rPr>
                      <m:t>) </m:t>
                    </m:r>
                  </m:oMath>
                </a14:m>
                <a:r>
                  <a:rPr lang="en-US" sz="2600"/>
                  <a:t>= 0.</a:t>
                </a:r>
              </a:p>
              <a:p>
                <a:pPr marL="36900" indent="0">
                  <a:buNone/>
                </a:pPr>
                <a:r>
                  <a:rPr lang="en-US" sz="2600"/>
                  <a:t>2. For each node s in V , use a BFS algorithm to find all the shortest paths</a:t>
                </a:r>
              </a:p>
              <a:p>
                <a:pPr marL="36900" indent="0">
                  <a:buNone/>
                </a:pPr>
                <a:r>
                  <a:rPr lang="en-US" sz="2600"/>
                  <a:t>	between s and all other nodes. Store all these paths for each pair </a:t>
                </a:r>
                <a:r>
                  <a:rPr lang="en-US" sz="2600" err="1"/>
                  <a:t>s,t</a:t>
                </a:r>
                <a:r>
                  <a:rPr lang="en-US" sz="2600"/>
                  <a:t>.</a:t>
                </a:r>
              </a:p>
              <a:p>
                <a:pPr marL="36900" indent="0">
                  <a:buNone/>
                </a:pPr>
                <a:r>
                  <a:rPr lang="en-US" sz="2600"/>
                  <a:t>3. For each pair</a:t>
                </a:r>
                <a14:m>
                  <m:oMath xmlns:m="http://schemas.openxmlformats.org/officeDocument/2006/math">
                    <m:r>
                      <a:rPr lang="en-US" sz="2600" i="1" dirty="0" smtClean="0">
                        <a:latin typeface="Cambria Math" panose="02040503050406030204" pitchFamily="18" charset="0"/>
                      </a:rPr>
                      <m:t> </m:t>
                    </m:r>
                    <m:r>
                      <a:rPr lang="en-US" sz="2600" i="1" dirty="0" err="1" smtClean="0">
                        <a:latin typeface="Cambria Math" panose="02040503050406030204" pitchFamily="18" charset="0"/>
                      </a:rPr>
                      <m:t>𝑠</m:t>
                    </m:r>
                    <m:r>
                      <a:rPr lang="en-US" sz="2600" i="1" dirty="0" err="1" smtClean="0">
                        <a:latin typeface="Cambria Math" panose="02040503050406030204" pitchFamily="18" charset="0"/>
                      </a:rPr>
                      <m:t>,</m:t>
                    </m:r>
                    <m:r>
                      <a:rPr lang="en-US" sz="2600" i="1" dirty="0" err="1" smtClean="0">
                        <a:latin typeface="Cambria Math" panose="02040503050406030204" pitchFamily="18" charset="0"/>
                      </a:rPr>
                      <m:t>𝑡</m:t>
                    </m:r>
                  </m:oMath>
                </a14:m>
                <a:r>
                  <a:rPr lang="en-US" sz="2600"/>
                  <a:t>, count the number of times v appears in the stored paths</a:t>
                </a:r>
              </a:p>
              <a:p>
                <a:pPr marL="36900" indent="0">
                  <a:buNone/>
                </a:pPr>
                <a:r>
                  <a:rPr lang="en-US" sz="2600"/>
                  <a:t>	to give </a:t>
                </a:r>
                <a14:m>
                  <m:oMath xmlns:m="http://schemas.openxmlformats.org/officeDocument/2006/math">
                    <m:r>
                      <a:rPr lang="en-US" sz="2600" i="1" dirty="0" smtClean="0">
                        <a:latin typeface="Cambria Math" panose="02040503050406030204" pitchFamily="18" charset="0"/>
                      </a:rPr>
                      <m:t>𝜎</m:t>
                    </m:r>
                    <m:r>
                      <a:rPr lang="en-US" sz="2600" i="1" dirty="0" smtClean="0">
                        <a:latin typeface="Cambria Math" panose="02040503050406030204" pitchFamily="18" charset="0"/>
                      </a:rPr>
                      <m:t>(</m:t>
                    </m:r>
                    <m:r>
                      <a:rPr lang="en-US" sz="2600" i="1" dirty="0" smtClean="0">
                        <a:latin typeface="Cambria Math" panose="02040503050406030204" pitchFamily="18" charset="0"/>
                      </a:rPr>
                      <m:t>𝑠</m:t>
                    </m:r>
                    <m:r>
                      <a:rPr lang="en-US" sz="2600" i="1" dirty="0" smtClean="0">
                        <a:latin typeface="Cambria Math" panose="02040503050406030204" pitchFamily="18" charset="0"/>
                      </a:rPr>
                      <m:t>, </m:t>
                    </m:r>
                    <m:r>
                      <a:rPr lang="en-US" sz="2600" i="1" dirty="0" err="1" smtClean="0">
                        <a:latin typeface="Cambria Math" panose="02040503050406030204" pitchFamily="18" charset="0"/>
                      </a:rPr>
                      <m:t>𝑡</m:t>
                    </m:r>
                    <m:r>
                      <a:rPr lang="en-US" sz="2600" i="1" dirty="0" err="1" smtClean="0">
                        <a:latin typeface="Cambria Math" panose="02040503050406030204" pitchFamily="18" charset="0"/>
                      </a:rPr>
                      <m:t>|</m:t>
                    </m:r>
                    <m:r>
                      <a:rPr lang="en-US" sz="2600" i="1" dirty="0" err="1" smtClean="0">
                        <a:latin typeface="Cambria Math" panose="02040503050406030204" pitchFamily="18" charset="0"/>
                      </a:rPr>
                      <m:t>𝑣</m:t>
                    </m:r>
                    <m:r>
                      <a:rPr lang="en-US" sz="2600" i="1" dirty="0" smtClean="0">
                        <a:latin typeface="Cambria Math" panose="02040503050406030204" pitchFamily="18" charset="0"/>
                      </a:rPr>
                      <m:t>) </m:t>
                    </m:r>
                  </m:oMath>
                </a14:m>
                <a:r>
                  <a:rPr lang="en-US" sz="2600"/>
                  <a:t>and divide by the total number of paths between s and t</a:t>
                </a:r>
              </a:p>
              <a:p>
                <a:pPr marL="36900" indent="0">
                  <a:buNone/>
                </a:pPr>
                <a:r>
                  <a:rPr lang="en-US" sz="2600"/>
                  <a:t>	(i.e., </a:t>
                </a:r>
                <a14:m>
                  <m:oMath xmlns:m="http://schemas.openxmlformats.org/officeDocument/2006/math">
                    <m:r>
                      <a:rPr lang="en-US" sz="2600" i="1" dirty="0" smtClean="0">
                        <a:latin typeface="Cambria Math" panose="02040503050406030204" pitchFamily="18" charset="0"/>
                      </a:rPr>
                      <m:t>𝜎</m:t>
                    </m:r>
                    <m:r>
                      <a:rPr lang="en-US" sz="2600" i="1" dirty="0" smtClean="0">
                        <a:latin typeface="Cambria Math" panose="02040503050406030204" pitchFamily="18" charset="0"/>
                      </a:rPr>
                      <m:t>(</m:t>
                    </m:r>
                    <m:r>
                      <a:rPr lang="en-US" sz="2600" i="1" dirty="0" smtClean="0">
                        <a:latin typeface="Cambria Math" panose="02040503050406030204" pitchFamily="18" charset="0"/>
                      </a:rPr>
                      <m:t>𝑠</m:t>
                    </m:r>
                    <m:r>
                      <a:rPr lang="en-US" sz="2600" i="1" dirty="0" smtClean="0">
                        <a:latin typeface="Cambria Math" panose="02040503050406030204" pitchFamily="18" charset="0"/>
                      </a:rPr>
                      <m:t>, </m:t>
                    </m:r>
                    <m:r>
                      <a:rPr lang="en-US" sz="2600" i="1" dirty="0" smtClean="0">
                        <a:latin typeface="Cambria Math" panose="02040503050406030204" pitchFamily="18" charset="0"/>
                      </a:rPr>
                      <m:t>𝑡</m:t>
                    </m:r>
                    <m:r>
                      <a:rPr lang="en-US" sz="2600" i="1" dirty="0" smtClean="0">
                        <a:latin typeface="Cambria Math" panose="02040503050406030204" pitchFamily="18" charset="0"/>
                      </a:rPr>
                      <m:t>)</m:t>
                    </m:r>
                  </m:oMath>
                </a14:m>
                <a:r>
                  <a:rPr lang="en-US" sz="2600"/>
                  <a:t>). Add the result to </a:t>
                </a:r>
                <a14:m>
                  <m:oMath xmlns:m="http://schemas.openxmlformats.org/officeDocument/2006/math">
                    <m:r>
                      <a:rPr lang="en-US" sz="2600" i="1" dirty="0" smtClean="0">
                        <a:latin typeface="Cambria Math" panose="02040503050406030204" pitchFamily="18" charset="0"/>
                      </a:rPr>
                      <m:t>𝐶𝐵</m:t>
                    </m:r>
                    <m:r>
                      <a:rPr lang="en-US" sz="2600" i="1" dirty="0" smtClean="0">
                        <a:latin typeface="Cambria Math" panose="02040503050406030204" pitchFamily="18" charset="0"/>
                      </a:rPr>
                      <m:t>(</m:t>
                    </m:r>
                    <m:r>
                      <a:rPr lang="en-US" sz="2600" i="1" dirty="0" smtClean="0">
                        <a:latin typeface="Cambria Math" panose="02040503050406030204" pitchFamily="18" charset="0"/>
                      </a:rPr>
                      <m:t>𝑣</m:t>
                    </m:r>
                    <m:r>
                      <a:rPr lang="en-US" sz="2600" i="1" dirty="0" smtClean="0">
                        <a:latin typeface="Cambria Math" panose="02040503050406030204" pitchFamily="18" charset="0"/>
                      </a:rPr>
                      <m:t>).</m:t>
                    </m:r>
                  </m:oMath>
                </a14:m>
                <a:endParaRPr lang="en-US" sz="2600"/>
              </a:p>
              <a:p>
                <a:pPr marL="36900" indent="0">
                  <a:buNone/>
                </a:pPr>
                <a:r>
                  <a:rPr lang="en-US" sz="2600"/>
                  <a:t>4. </a:t>
                </a:r>
                <a14:m>
                  <m:oMath xmlns:m="http://schemas.openxmlformats.org/officeDocument/2006/math">
                    <m:r>
                      <a:rPr lang="en-US" sz="2600" i="1" dirty="0" smtClean="0">
                        <a:latin typeface="Cambria Math" panose="02040503050406030204" pitchFamily="18" charset="0"/>
                      </a:rPr>
                      <m:t>𝐶𝐵</m:t>
                    </m:r>
                    <m:r>
                      <a:rPr lang="en-US" sz="2600" i="1" dirty="0" smtClean="0">
                        <a:latin typeface="Cambria Math" panose="02040503050406030204" pitchFamily="18" charset="0"/>
                      </a:rPr>
                      <m:t>(</m:t>
                    </m:r>
                    <m:r>
                      <a:rPr lang="en-US" sz="2600" i="1" dirty="0" smtClean="0">
                        <a:latin typeface="Cambria Math" panose="02040503050406030204" pitchFamily="18" charset="0"/>
                      </a:rPr>
                      <m:t>𝑣</m:t>
                    </m:r>
                    <m:r>
                      <a:rPr lang="en-US" sz="2600" i="1" dirty="0" smtClean="0">
                        <a:latin typeface="Cambria Math" panose="02040503050406030204" pitchFamily="18" charset="0"/>
                      </a:rPr>
                      <m:t>) </m:t>
                    </m:r>
                  </m:oMath>
                </a14:m>
                <a:r>
                  <a:rPr lang="en-US" sz="2600"/>
                  <a:t>gives the result.</a:t>
                </a:r>
              </a:p>
              <a:p>
                <a:endParaRPr lang="en-US"/>
              </a:p>
            </p:txBody>
          </p:sp>
        </mc:Choice>
        <mc:Fallback>
          <p:sp>
            <p:nvSpPr>
              <p:cNvPr id="3" name="Content Placeholder 2">
                <a:extLst>
                  <a:ext uri="{FF2B5EF4-FFF2-40B4-BE49-F238E27FC236}">
                    <a16:creationId xmlns:a16="http://schemas.microsoft.com/office/drawing/2014/main" id="{F7716A06-F71F-FFCE-F0EB-7D4B9862791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6432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36F2-C9D8-AF22-C8CF-99272AD7FE39}"/>
              </a:ext>
            </a:extLst>
          </p:cNvPr>
          <p:cNvSpPr>
            <a:spLocks noGrp="1"/>
          </p:cNvSpPr>
          <p:nvPr>
            <p:ph type="title"/>
          </p:nvPr>
        </p:nvSpPr>
        <p:spPr>
          <a:xfrm>
            <a:off x="913795" y="96350"/>
            <a:ext cx="10353762" cy="970450"/>
          </a:xfrm>
        </p:spPr>
        <p:txBody>
          <a:bodyPr/>
          <a:lstStyle/>
          <a:p>
            <a:r>
              <a:rPr lang="en-US"/>
              <a:t>Breadth First Search</a:t>
            </a:r>
            <a:endParaRPr lang="en-IN"/>
          </a:p>
        </p:txBody>
      </p:sp>
      <p:sp>
        <p:nvSpPr>
          <p:cNvPr id="5" name="Content Placeholder 4">
            <a:extLst>
              <a:ext uri="{FF2B5EF4-FFF2-40B4-BE49-F238E27FC236}">
                <a16:creationId xmlns:a16="http://schemas.microsoft.com/office/drawing/2014/main" id="{5CAD1002-C4C0-A2B9-DF75-9B50ACDCC11D}"/>
              </a:ext>
            </a:extLst>
          </p:cNvPr>
          <p:cNvSpPr>
            <a:spLocks noGrp="1"/>
          </p:cNvSpPr>
          <p:nvPr>
            <p:ph idx="1"/>
          </p:nvPr>
        </p:nvSpPr>
        <p:spPr>
          <a:xfrm>
            <a:off x="665247" y="1385741"/>
            <a:ext cx="10850857" cy="4905080"/>
          </a:xfrm>
        </p:spPr>
        <p:txBody>
          <a:bodyPr>
            <a:normAutofit fontScale="92500" lnSpcReduction="20000"/>
          </a:bodyPr>
          <a:lstStyle/>
          <a:p>
            <a:pPr marL="36900" indent="0">
              <a:buNone/>
            </a:pPr>
            <a:r>
              <a:rPr lang="en-US" sz="2800"/>
              <a:t> Initialization: for each node w:</a:t>
            </a:r>
          </a:p>
          <a:p>
            <a:pPr marL="36900" indent="0">
              <a:buNone/>
            </a:pPr>
            <a:r>
              <a:rPr lang="en-US" sz="2800"/>
              <a:t>1. Mark w as unvisited by setting </a:t>
            </a:r>
            <a:r>
              <a:rPr lang="en-US" sz="2800" err="1"/>
              <a:t>dist</a:t>
            </a:r>
            <a:r>
              <a:rPr lang="en-US" sz="2800"/>
              <a:t>[w] (the distance between s and</a:t>
            </a:r>
          </a:p>
          <a:p>
            <a:pPr marL="36900" indent="0">
              <a:buNone/>
            </a:pPr>
            <a:r>
              <a:rPr lang="en-US" sz="2800"/>
              <a:t>	the node w) to infinity.</a:t>
            </a:r>
          </a:p>
          <a:p>
            <a:pPr marL="36900" indent="0">
              <a:buNone/>
            </a:pPr>
            <a:r>
              <a:rPr lang="en-US" sz="2800"/>
              <a:t>2. Set Pred[w] (nodes that immediately precede w on a shortest path</a:t>
            </a:r>
          </a:p>
          <a:p>
            <a:pPr marL="36900" indent="0">
              <a:buNone/>
            </a:pPr>
            <a:r>
              <a:rPr lang="en-US" sz="2800"/>
              <a:t>	from s) to the empty list.</a:t>
            </a:r>
          </a:p>
          <a:p>
            <a:pPr marL="36900" indent="0">
              <a:buNone/>
            </a:pPr>
            <a:r>
              <a:rPr lang="en-US" sz="2800"/>
              <a:t>3. Set Paths[w] (the list of all shortest paths from s to w) to the empty</a:t>
            </a:r>
          </a:p>
          <a:p>
            <a:pPr marL="36900" indent="0">
              <a:buNone/>
            </a:pPr>
            <a:r>
              <a:rPr lang="en-US" sz="2800"/>
              <a:t>	list.</a:t>
            </a:r>
          </a:p>
          <a:p>
            <a:pPr marL="36900" indent="0">
              <a:buNone/>
            </a:pPr>
            <a:r>
              <a:rPr lang="en-US" sz="2800"/>
              <a:t>	Starting node:</a:t>
            </a:r>
          </a:p>
          <a:p>
            <a:pPr marL="36900" indent="0">
              <a:buNone/>
            </a:pPr>
            <a:r>
              <a:rPr lang="en-US" sz="2800"/>
              <a:t>	1. Choose the starting node s and put it on the queue Q.</a:t>
            </a:r>
          </a:p>
          <a:p>
            <a:pPr marL="36900" indent="0">
              <a:buNone/>
            </a:pPr>
            <a:r>
              <a:rPr lang="en-US" sz="2800"/>
              <a:t>	2. Set </a:t>
            </a:r>
            <a:r>
              <a:rPr lang="en-US" sz="2800" err="1"/>
              <a:t>dist</a:t>
            </a:r>
            <a:r>
              <a:rPr lang="en-US" sz="2800"/>
              <a:t>[s] to 0.</a:t>
            </a:r>
            <a:endParaRPr lang="en-IN" sz="2800"/>
          </a:p>
        </p:txBody>
      </p:sp>
    </p:spTree>
    <p:extLst>
      <p:ext uri="{BB962C8B-B14F-4D97-AF65-F5344CB8AC3E}">
        <p14:creationId xmlns:p14="http://schemas.microsoft.com/office/powerpoint/2010/main" val="405760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C6334-0907-2213-93F3-B9634083881D}"/>
              </a:ext>
            </a:extLst>
          </p:cNvPr>
          <p:cNvSpPr>
            <a:spLocks noGrp="1"/>
          </p:cNvSpPr>
          <p:nvPr>
            <p:ph idx="1"/>
          </p:nvPr>
        </p:nvSpPr>
        <p:spPr>
          <a:xfrm>
            <a:off x="744112" y="582379"/>
            <a:ext cx="11020540" cy="5695873"/>
          </a:xfrm>
        </p:spPr>
        <p:txBody>
          <a:bodyPr>
            <a:normAutofit/>
          </a:bodyPr>
          <a:lstStyle/>
          <a:p>
            <a:pPr marL="36900" indent="0">
              <a:buNone/>
            </a:pPr>
            <a:r>
              <a:rPr lang="en-US" sz="2400"/>
              <a:t>2. while Q is not empty, do:</a:t>
            </a:r>
          </a:p>
          <a:p>
            <a:pPr marL="36900" indent="0">
              <a:buNone/>
            </a:pPr>
            <a:r>
              <a:rPr lang="en-US" sz="2400"/>
              <a:t>	1. dequeue v from Q</a:t>
            </a:r>
          </a:p>
          <a:p>
            <a:pPr marL="36900" indent="0">
              <a:buNone/>
            </a:pPr>
            <a:r>
              <a:rPr lang="en-US" sz="2400"/>
              <a:t>	2. For each node w such that is an edge in E from v to w, do</a:t>
            </a:r>
          </a:p>
          <a:p>
            <a:pPr marL="36900" indent="0">
              <a:buNone/>
            </a:pPr>
            <a:r>
              <a:rPr lang="en-US" sz="2400"/>
              <a:t>		1. if </a:t>
            </a:r>
            <a:r>
              <a:rPr lang="en-US" sz="2400" err="1"/>
              <a:t>dist</a:t>
            </a:r>
            <a:r>
              <a:rPr lang="en-US" sz="2400"/>
              <a:t>[w] is infinity, then</a:t>
            </a:r>
          </a:p>
          <a:p>
            <a:pPr marL="36900" indent="0">
              <a:buNone/>
            </a:pPr>
            <a:r>
              <a:rPr lang="en-US" sz="2400"/>
              <a:t>			1. set </a:t>
            </a:r>
            <a:r>
              <a:rPr lang="en-US" sz="2400" err="1"/>
              <a:t>dist</a:t>
            </a:r>
            <a:r>
              <a:rPr lang="en-US" sz="2400"/>
              <a:t>[w] to </a:t>
            </a:r>
            <a:r>
              <a:rPr lang="en-US" sz="2400" err="1"/>
              <a:t>dist</a:t>
            </a:r>
            <a:r>
              <a:rPr lang="en-US" sz="2400"/>
              <a:t>[v] + 1</a:t>
            </a:r>
          </a:p>
          <a:p>
            <a:pPr marL="36900" indent="0">
              <a:buNone/>
            </a:pPr>
            <a:r>
              <a:rPr lang="en-US" sz="2400"/>
              <a:t>			2. enqueue w</a:t>
            </a:r>
          </a:p>
          <a:p>
            <a:pPr marL="36900" indent="0">
              <a:buNone/>
            </a:pPr>
            <a:r>
              <a:rPr lang="en-US" sz="2400"/>
              <a:t>		2. if </a:t>
            </a:r>
            <a:r>
              <a:rPr lang="en-US" sz="2400" err="1"/>
              <a:t>dist</a:t>
            </a:r>
            <a:r>
              <a:rPr lang="en-US" sz="2400"/>
              <a:t>[w] = </a:t>
            </a:r>
            <a:r>
              <a:rPr lang="en-US" sz="2400" err="1"/>
              <a:t>dist</a:t>
            </a:r>
            <a:r>
              <a:rPr lang="en-US" sz="2400"/>
              <a:t>[v]+1 then</a:t>
            </a:r>
          </a:p>
          <a:p>
            <a:pPr marL="36900" indent="0">
              <a:buNone/>
            </a:pPr>
            <a:r>
              <a:rPr lang="en-US" sz="2400"/>
              <a:t>			1. append v to Pred[w]</a:t>
            </a:r>
          </a:p>
          <a:p>
            <a:pPr marL="36900" indent="0">
              <a:buNone/>
            </a:pPr>
            <a:endParaRPr lang="en-US" sz="2400"/>
          </a:p>
          <a:p>
            <a:pPr marL="36900" indent="0">
              <a:buNone/>
            </a:pPr>
            <a:r>
              <a:rPr lang="en-US" sz="2400"/>
              <a:t>3. Collect all paths by following Pred[t] back to s for each t, storing paths on Paths[w].</a:t>
            </a:r>
          </a:p>
        </p:txBody>
      </p:sp>
    </p:spTree>
    <p:extLst>
      <p:ext uri="{BB962C8B-B14F-4D97-AF65-F5344CB8AC3E}">
        <p14:creationId xmlns:p14="http://schemas.microsoft.com/office/powerpoint/2010/main" val="1287482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DF87-AB03-9EB1-8D91-E5DE50665B57}"/>
              </a:ext>
            </a:extLst>
          </p:cNvPr>
          <p:cNvSpPr>
            <a:spLocks noGrp="1"/>
          </p:cNvSpPr>
          <p:nvPr>
            <p:ph type="title"/>
          </p:nvPr>
        </p:nvSpPr>
        <p:spPr>
          <a:xfrm>
            <a:off x="913795" y="364504"/>
            <a:ext cx="10353762" cy="970450"/>
          </a:xfrm>
        </p:spPr>
        <p:txBody>
          <a:bodyPr/>
          <a:lstStyle/>
          <a:p>
            <a:r>
              <a:rPr lang="en-US"/>
              <a:t>Improving on the naive approach</a:t>
            </a:r>
            <a:endParaRPr lang="en-IN"/>
          </a:p>
        </p:txBody>
      </p:sp>
      <p:sp>
        <p:nvSpPr>
          <p:cNvPr id="3" name="Content Placeholder 2">
            <a:extLst>
              <a:ext uri="{FF2B5EF4-FFF2-40B4-BE49-F238E27FC236}">
                <a16:creationId xmlns:a16="http://schemas.microsoft.com/office/drawing/2014/main" id="{F1DB26D9-C6A5-F388-D4B5-2B026A7C2FF3}"/>
              </a:ext>
            </a:extLst>
          </p:cNvPr>
          <p:cNvSpPr>
            <a:spLocks noGrp="1"/>
          </p:cNvSpPr>
          <p:nvPr>
            <p:ph idx="1"/>
          </p:nvPr>
        </p:nvSpPr>
        <p:spPr>
          <a:xfrm>
            <a:off x="913795" y="1585824"/>
            <a:ext cx="10353762" cy="4594507"/>
          </a:xfrm>
        </p:spPr>
        <p:txBody>
          <a:bodyPr>
            <a:normAutofit/>
          </a:bodyPr>
          <a:lstStyle/>
          <a:p>
            <a:pPr marL="36900" indent="0">
              <a:buNone/>
            </a:pPr>
            <a:r>
              <a:rPr lang="en-US" sz="2400"/>
              <a:t>These Below Steps Move towards Getting Closer to </a:t>
            </a:r>
            <a:r>
              <a:rPr lang="en-US" sz="2400" err="1"/>
              <a:t>Brandes</a:t>
            </a:r>
            <a:r>
              <a:rPr lang="en-US" sz="2400"/>
              <a:t> Algorithm</a:t>
            </a:r>
          </a:p>
          <a:p>
            <a:pPr marL="36900" indent="0">
              <a:buNone/>
            </a:pPr>
            <a:endParaRPr lang="en-US" sz="2400"/>
          </a:p>
          <a:p>
            <a:pPr marL="36900" indent="0">
              <a:buNone/>
            </a:pPr>
            <a:endParaRPr lang="en-US" sz="2400"/>
          </a:p>
          <a:p>
            <a:pPr marL="36900" indent="0">
              <a:buNone/>
            </a:pPr>
            <a:r>
              <a:rPr lang="en-US" sz="3200">
                <a:effectLst/>
              </a:rPr>
              <a:t>Storage Efficiency </a:t>
            </a:r>
          </a:p>
          <a:p>
            <a:pPr marL="36900" indent="0">
              <a:buNone/>
            </a:pPr>
            <a:r>
              <a:rPr lang="en-US" sz="3200" kern="1200">
                <a:ln w="9525" cap="flat" cmpd="sng" algn="ctr">
                  <a:solidFill>
                    <a:srgbClr val="404040">
                      <a:alpha val="10000"/>
                    </a:srgbClr>
                  </a:solidFill>
                  <a:prstDash val="solid"/>
                  <a:round/>
                </a:ln>
                <a:solidFill>
                  <a:srgbClr val="DADADA"/>
                </a:solidFill>
                <a:effectLst/>
                <a:latin typeface="Calisto MT" panose="02040603050505030304" pitchFamily="18" charset="0"/>
                <a:ea typeface="+mj-ea"/>
                <a:cs typeface="Trebuchet MS" panose="020B0603020202020204" pitchFamily="34" charset="0"/>
              </a:rPr>
              <a:t>Integration with the shortest paths algorithm</a:t>
            </a:r>
          </a:p>
          <a:p>
            <a:pPr marL="36900" indent="0">
              <a:buNone/>
            </a:pPr>
            <a:r>
              <a:rPr lang="en-IN" sz="3200" kern="1200">
                <a:ln w="9525" cap="flat" cmpd="sng" algn="ctr">
                  <a:solidFill>
                    <a:srgbClr val="404040">
                      <a:alpha val="10000"/>
                    </a:srgbClr>
                  </a:solidFill>
                  <a:prstDash val="solid"/>
                  <a:round/>
                </a:ln>
                <a:solidFill>
                  <a:srgbClr val="DADADA"/>
                </a:solidFill>
                <a:effectLst/>
                <a:latin typeface="Calisto MT" panose="02040603050505030304" pitchFamily="18" charset="0"/>
                <a:ea typeface="+mj-ea"/>
                <a:cs typeface="Trebuchet MS" panose="020B0603020202020204" pitchFamily="34" charset="0"/>
              </a:rPr>
              <a:t>Recursive calculation</a:t>
            </a:r>
            <a:endParaRPr lang="en-US" sz="3200">
              <a:effectLst/>
            </a:endParaRPr>
          </a:p>
          <a:p>
            <a:pPr marL="36900" indent="0">
              <a:buNone/>
            </a:pPr>
            <a:r>
              <a:rPr lang="en-US" sz="3200"/>
              <a:t> </a:t>
            </a:r>
            <a:endParaRPr lang="en-IN" sz="3200"/>
          </a:p>
        </p:txBody>
      </p:sp>
    </p:spTree>
    <p:extLst>
      <p:ext uri="{BB962C8B-B14F-4D97-AF65-F5344CB8AC3E}">
        <p14:creationId xmlns:p14="http://schemas.microsoft.com/office/powerpoint/2010/main" val="565467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1416-E031-F08E-260B-56A1CB61E143}"/>
              </a:ext>
            </a:extLst>
          </p:cNvPr>
          <p:cNvSpPr>
            <a:spLocks noGrp="1"/>
          </p:cNvSpPr>
          <p:nvPr>
            <p:ph type="title"/>
          </p:nvPr>
        </p:nvSpPr>
        <p:spPr>
          <a:xfrm>
            <a:off x="913795" y="96350"/>
            <a:ext cx="10353762" cy="970450"/>
          </a:xfrm>
        </p:spPr>
        <p:txBody>
          <a:bodyPr/>
          <a:lstStyle/>
          <a:p>
            <a:r>
              <a:rPr lang="en-US"/>
              <a:t>Storage Efficiency </a:t>
            </a:r>
            <a:endParaRPr lang="en-I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63BF85-3FA5-8269-8F7C-C071AAA7D601}"/>
                  </a:ext>
                </a:extLst>
              </p:cNvPr>
              <p:cNvSpPr>
                <a:spLocks noGrp="1"/>
              </p:cNvSpPr>
              <p:nvPr>
                <p:ph idx="1"/>
              </p:nvPr>
            </p:nvSpPr>
            <p:spPr>
              <a:xfrm>
                <a:off x="641331" y="1234912"/>
                <a:ext cx="10909338" cy="5112470"/>
              </a:xfrm>
            </p:spPr>
            <p:txBody>
              <a:bodyPr>
                <a:noAutofit/>
              </a:bodyPr>
              <a:lstStyle/>
              <a:p>
                <a:pPr marL="36900" indent="0">
                  <a:buNone/>
                </a:pPr>
                <a:r>
                  <a:rPr lang="en-US"/>
                  <a:t>The naive approach is very expensive in terms of storage. However, we don’t need to save anything about the paths between s and t once we’ve updated </a:t>
                </a:r>
                <a14:m>
                  <m:oMath xmlns:m="http://schemas.openxmlformats.org/officeDocument/2006/math">
                    <m:r>
                      <a:rPr lang="en-US" i="1" dirty="0" smtClean="0">
                        <a:latin typeface="Cambria Math" panose="02040503050406030204" pitchFamily="18" charset="0"/>
                      </a:rPr>
                      <m:t>𝐶𝐵</m:t>
                    </m:r>
                    <m:r>
                      <a:rPr lang="en-US"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IN"/>
                  <a:t> </a:t>
                </a:r>
                <a:r>
                  <a:rPr lang="en-US"/>
                  <a:t>for each vertex v on those paths</a:t>
                </a:r>
                <a:endParaRPr lang="en-IN"/>
              </a:p>
              <a:p>
                <a:pPr marL="36900" indent="0">
                  <a:buNone/>
                </a:pPr>
                <a:r>
                  <a:rPr lang="en-US"/>
                  <a:t>1. For every node v in V , set </a:t>
                </a:r>
                <a14:m>
                  <m:oMath xmlns:m="http://schemas.openxmlformats.org/officeDocument/2006/math">
                    <m:r>
                      <a:rPr lang="en-US" i="1" dirty="0" smtClean="0">
                        <a:latin typeface="Cambria Math" panose="02040503050406030204" pitchFamily="18" charset="0"/>
                      </a:rPr>
                      <m:t>𝐶𝐵</m:t>
                    </m:r>
                    <m:r>
                      <a:rPr lang="en-US"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 </m:t>
                    </m:r>
                  </m:oMath>
                </a14:m>
                <a:r>
                  <a:rPr lang="en-US"/>
                  <a:t>= 0.</a:t>
                </a:r>
              </a:p>
              <a:p>
                <a:pPr marL="36900" indent="0">
                  <a:buNone/>
                </a:pPr>
                <a:r>
                  <a:rPr lang="en-US"/>
                  <a:t>2. For each node s in V :</a:t>
                </a:r>
              </a:p>
              <a:p>
                <a:pPr marL="36900" indent="0">
                  <a:buNone/>
                </a:pPr>
                <a:r>
                  <a:rPr lang="en-US"/>
                  <a:t>	1. Use a BFS algorithm to find all the shortest paths between s and all</a:t>
                </a:r>
              </a:p>
              <a:p>
                <a:pPr marL="36900" indent="0">
                  <a:buNone/>
                </a:pPr>
                <a:r>
                  <a:rPr lang="en-US"/>
                  <a:t>	other nodes. Store the paths for each target t.</a:t>
                </a:r>
              </a:p>
              <a:p>
                <a:pPr marL="36900" indent="0">
                  <a:buNone/>
                </a:pPr>
                <a:r>
                  <a:rPr lang="en-US"/>
                  <a:t>	2. For each t, for each vertex w that occurs on one of the stored paths,</a:t>
                </a:r>
              </a:p>
              <a:p>
                <a:pPr marL="36900" indent="0">
                  <a:buNone/>
                </a:pPr>
                <a:r>
                  <a:rPr lang="en-US"/>
                  <a:t>	count the number of times w appears in total to give </a:t>
                </a:r>
                <a:r>
                  <a:rPr lang="en-US" err="1"/>
                  <a:t>σ</a:t>
                </a:r>
                <a:r>
                  <a:rPr lang="en-US"/>
                  <a:t>(s, </a:t>
                </a:r>
                <a:r>
                  <a:rPr lang="en-US" err="1"/>
                  <a:t>t|w</a:t>
                </a:r>
                <a:r>
                  <a:rPr lang="en-US"/>
                  <a:t>) and</a:t>
                </a:r>
              </a:p>
              <a:p>
                <a:pPr marL="36900" indent="0">
                  <a:buNone/>
                </a:pPr>
                <a:r>
                  <a:rPr lang="en-US"/>
                  <a:t>	divide by the total number of paths between s and t (i.e., </a:t>
                </a:r>
                <a:r>
                  <a:rPr lang="en-US" err="1"/>
                  <a:t>σ</a:t>
                </a:r>
                <a:r>
                  <a:rPr lang="en-US"/>
                  <a:t>(s, t)).</a:t>
                </a:r>
              </a:p>
              <a:p>
                <a:pPr marL="36900" indent="0">
                  <a:buNone/>
                </a:pPr>
                <a:r>
                  <a:rPr lang="en-US"/>
                  <a:t>	Add the result to </a:t>
                </a:r>
                <a14:m>
                  <m:oMath xmlns:m="http://schemas.openxmlformats.org/officeDocument/2006/math">
                    <m:r>
                      <a:rPr lang="en-US" i="1" dirty="0" smtClean="0">
                        <a:latin typeface="Cambria Math" panose="02040503050406030204" pitchFamily="18" charset="0"/>
                      </a:rPr>
                      <m:t>𝐶𝐵</m:t>
                    </m:r>
                    <m:r>
                      <a:rPr lang="en-US"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endParaRPr lang="en-US"/>
              </a:p>
              <a:p>
                <a:pPr marL="36900" indent="0">
                  <a:buNone/>
                </a:pPr>
                <a:r>
                  <a:rPr lang="en-US"/>
                  <a:t>3. </a:t>
                </a:r>
                <a14:m>
                  <m:oMath xmlns:m="http://schemas.openxmlformats.org/officeDocument/2006/math">
                    <m:r>
                      <a:rPr lang="en-US" i="1" dirty="0" smtClean="0">
                        <a:latin typeface="Cambria Math" panose="02040503050406030204" pitchFamily="18" charset="0"/>
                      </a:rPr>
                      <m:t>𝐶𝐵</m:t>
                    </m:r>
                    <m:r>
                      <a:rPr lang="en-US"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 </m:t>
                    </m:r>
                  </m:oMath>
                </a14:m>
                <a:r>
                  <a:rPr lang="en-US"/>
                  <a:t>gives the result.</a:t>
                </a:r>
              </a:p>
              <a:p>
                <a:pPr marL="36900" indent="0">
                  <a:buNone/>
                </a:pPr>
                <a:endParaRPr lang="en-IN"/>
              </a:p>
            </p:txBody>
          </p:sp>
        </mc:Choice>
        <mc:Fallback>
          <p:sp>
            <p:nvSpPr>
              <p:cNvPr id="3" name="Content Placeholder 2">
                <a:extLst>
                  <a:ext uri="{FF2B5EF4-FFF2-40B4-BE49-F238E27FC236}">
                    <a16:creationId xmlns:a16="http://schemas.microsoft.com/office/drawing/2014/main" id="{0163BF85-3FA5-8269-8F7C-C071AAA7D601}"/>
                  </a:ext>
                </a:extLst>
              </p:cNvPr>
              <p:cNvSpPr>
                <a:spLocks noGrp="1" noRot="1" noChangeAspect="1" noMove="1" noResize="1" noEditPoints="1" noAdjustHandles="1" noChangeArrowheads="1" noChangeShapeType="1" noTextEdit="1"/>
              </p:cNvSpPr>
              <p:nvPr>
                <p:ph idx="1"/>
              </p:nvPr>
            </p:nvSpPr>
            <p:spPr>
              <a:xfrm>
                <a:off x="641331" y="1234912"/>
                <a:ext cx="10909338" cy="511247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649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7D50-8E2D-DE73-FA68-1C9375ED9162}"/>
              </a:ext>
            </a:extLst>
          </p:cNvPr>
          <p:cNvSpPr>
            <a:spLocks noGrp="1"/>
          </p:cNvSpPr>
          <p:nvPr>
            <p:ph type="title"/>
          </p:nvPr>
        </p:nvSpPr>
        <p:spPr/>
        <p:txBody>
          <a:bodyPr/>
          <a:lstStyle/>
          <a:p>
            <a:r>
              <a:rPr lang="en-GB"/>
              <a:t>Introduction</a:t>
            </a:r>
          </a:p>
        </p:txBody>
      </p:sp>
      <p:sp>
        <p:nvSpPr>
          <p:cNvPr id="4" name="TextBox 3">
            <a:extLst>
              <a:ext uri="{FF2B5EF4-FFF2-40B4-BE49-F238E27FC236}">
                <a16:creationId xmlns:a16="http://schemas.microsoft.com/office/drawing/2014/main" id="{57C02AB3-F10D-9BA1-33DD-181D2BCCA8C6}"/>
              </a:ext>
            </a:extLst>
          </p:cNvPr>
          <p:cNvSpPr txBox="1"/>
          <p:nvPr/>
        </p:nvSpPr>
        <p:spPr>
          <a:xfrm>
            <a:off x="1290918" y="2312893"/>
            <a:ext cx="9976639" cy="1200329"/>
          </a:xfrm>
          <a:prstGeom prst="rect">
            <a:avLst/>
          </a:prstGeom>
          <a:noFill/>
        </p:spPr>
        <p:txBody>
          <a:bodyPr wrap="square" rtlCol="0">
            <a:spAutoFit/>
          </a:bodyPr>
          <a:lstStyle/>
          <a:p>
            <a:r>
              <a:rPr lang="en-GB" sz="2400"/>
              <a:t>In graph theory and network analysis, indicators of centrality assign numbers or rankings to nodes within a graph corresponding to their network position.</a:t>
            </a:r>
          </a:p>
        </p:txBody>
      </p:sp>
      <p:sp>
        <p:nvSpPr>
          <p:cNvPr id="6" name="TextBox 5">
            <a:extLst>
              <a:ext uri="{FF2B5EF4-FFF2-40B4-BE49-F238E27FC236}">
                <a16:creationId xmlns:a16="http://schemas.microsoft.com/office/drawing/2014/main" id="{0122C0E1-1050-B3C1-0F32-46AB939877EC}"/>
              </a:ext>
            </a:extLst>
          </p:cNvPr>
          <p:cNvSpPr txBox="1"/>
          <p:nvPr/>
        </p:nvSpPr>
        <p:spPr>
          <a:xfrm>
            <a:off x="2741018" y="4569374"/>
            <a:ext cx="7769868" cy="584775"/>
          </a:xfrm>
          <a:prstGeom prst="rect">
            <a:avLst/>
          </a:prstGeom>
          <a:noFill/>
        </p:spPr>
        <p:txBody>
          <a:bodyPr wrap="square" rtlCol="0">
            <a:spAutoFit/>
          </a:bodyPr>
          <a:lstStyle/>
          <a:p>
            <a:r>
              <a:rPr lang="en-GB" sz="3200"/>
              <a:t>“What characterizes an important vertex?”</a:t>
            </a:r>
            <a:endParaRPr lang="en-GB" sz="2400"/>
          </a:p>
        </p:txBody>
      </p:sp>
      <p:sp>
        <p:nvSpPr>
          <p:cNvPr id="8" name="TextBox 7">
            <a:extLst>
              <a:ext uri="{FF2B5EF4-FFF2-40B4-BE49-F238E27FC236}">
                <a16:creationId xmlns:a16="http://schemas.microsoft.com/office/drawing/2014/main" id="{58211CCB-6585-63B8-7FF8-226C72D0EDC4}"/>
              </a:ext>
            </a:extLst>
          </p:cNvPr>
          <p:cNvSpPr txBox="1"/>
          <p:nvPr/>
        </p:nvSpPr>
        <p:spPr>
          <a:xfrm>
            <a:off x="1290918" y="3645496"/>
            <a:ext cx="6096000" cy="461665"/>
          </a:xfrm>
          <a:prstGeom prst="rect">
            <a:avLst/>
          </a:prstGeom>
          <a:noFill/>
        </p:spPr>
        <p:txBody>
          <a:bodyPr wrap="square">
            <a:spAutoFit/>
          </a:bodyPr>
          <a:lstStyle/>
          <a:p>
            <a:r>
              <a:rPr lang="en-GB" sz="2400"/>
              <a:t>Centrality indices are answers to the question </a:t>
            </a:r>
          </a:p>
        </p:txBody>
      </p:sp>
    </p:spTree>
    <p:extLst>
      <p:ext uri="{BB962C8B-B14F-4D97-AF65-F5344CB8AC3E}">
        <p14:creationId xmlns:p14="http://schemas.microsoft.com/office/powerpoint/2010/main" val="249458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xEl>
                                              <p:pRg st="0" end="0"/>
                                            </p:txEl>
                                          </p:spTgt>
                                        </p:tgtEl>
                                      </p:cBhvr>
                                    </p:animEffect>
                                    <p:animScale>
                                      <p:cBhvr>
                                        <p:cTn id="7" dur="250" autoRev="1" fill="hold"/>
                                        <p:tgtEl>
                                          <p:spTgt spid="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A146-22CF-4684-89AA-02C7AC521A89}"/>
              </a:ext>
            </a:extLst>
          </p:cNvPr>
          <p:cNvSpPr>
            <a:spLocks noGrp="1"/>
          </p:cNvSpPr>
          <p:nvPr>
            <p:ph type="title"/>
          </p:nvPr>
        </p:nvSpPr>
        <p:spPr/>
        <p:txBody>
          <a:bodyPr/>
          <a:lstStyle/>
          <a:p>
            <a:r>
              <a:rPr lang="en-US"/>
              <a:t>Integration with the shortest paths algorithm</a:t>
            </a:r>
            <a:endParaRPr lang="en-IN"/>
          </a:p>
        </p:txBody>
      </p:sp>
      <p:sp>
        <p:nvSpPr>
          <p:cNvPr id="3" name="Content Placeholder 2">
            <a:extLst>
              <a:ext uri="{FF2B5EF4-FFF2-40B4-BE49-F238E27FC236}">
                <a16:creationId xmlns:a16="http://schemas.microsoft.com/office/drawing/2014/main" id="{87669D7A-E368-7EDD-A7F4-D0A1382FA974}"/>
              </a:ext>
            </a:extLst>
          </p:cNvPr>
          <p:cNvSpPr>
            <a:spLocks noGrp="1"/>
          </p:cNvSpPr>
          <p:nvPr>
            <p:ph idx="1"/>
          </p:nvPr>
        </p:nvSpPr>
        <p:spPr>
          <a:xfrm>
            <a:off x="913795" y="2138862"/>
            <a:ext cx="10353762" cy="4058751"/>
          </a:xfrm>
        </p:spPr>
        <p:txBody>
          <a:bodyPr>
            <a:normAutofit/>
          </a:bodyPr>
          <a:lstStyle/>
          <a:p>
            <a:pPr marL="36900" indent="0">
              <a:buNone/>
            </a:pPr>
            <a:r>
              <a:rPr lang="en-US" sz="2400">
                <a:effectLst/>
              </a:rPr>
              <a:t>We observe that the BFS algorithm involves spreading out from s to find the shortest paths up to the terminal nodes and then stepping back via the saved predecessor nodes to output the paths for the terminal nodes and all the previous nodes. </a:t>
            </a:r>
          </a:p>
          <a:p>
            <a:pPr marL="36900" indent="0">
              <a:buNone/>
            </a:pPr>
            <a:r>
              <a:rPr lang="en-US" sz="2400">
                <a:effectLst/>
              </a:rPr>
              <a:t>Therefore, we are going back to s from each node t through all the nodes v which are on the shortest path between s and t. </a:t>
            </a:r>
          </a:p>
          <a:p>
            <a:pPr marL="36900" indent="0">
              <a:buNone/>
            </a:pPr>
            <a:r>
              <a:rPr lang="en-US" sz="2400">
                <a:effectLst/>
              </a:rPr>
              <a:t>We could therefore add up the shortest paths at that point, rather than saving them all and then checking whether v is a member. </a:t>
            </a:r>
            <a:endParaRPr lang="en-IN" sz="2400">
              <a:effectLst/>
            </a:endParaRPr>
          </a:p>
        </p:txBody>
      </p:sp>
    </p:spTree>
    <p:extLst>
      <p:ext uri="{BB962C8B-B14F-4D97-AF65-F5344CB8AC3E}">
        <p14:creationId xmlns:p14="http://schemas.microsoft.com/office/powerpoint/2010/main" val="196979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74481-4642-1CB1-E117-E995F16C363D}"/>
              </a:ext>
            </a:extLst>
          </p:cNvPr>
          <p:cNvSpPr>
            <a:spLocks noGrp="1"/>
          </p:cNvSpPr>
          <p:nvPr>
            <p:ph idx="1"/>
          </p:nvPr>
        </p:nvSpPr>
        <p:spPr>
          <a:xfrm>
            <a:off x="726172" y="1150070"/>
            <a:ext cx="10739656" cy="5027629"/>
          </a:xfrm>
        </p:spPr>
        <p:txBody>
          <a:bodyPr>
            <a:normAutofit/>
          </a:bodyPr>
          <a:lstStyle/>
          <a:p>
            <a:pPr marL="36900" indent="0">
              <a:buNone/>
            </a:pPr>
            <a:r>
              <a:rPr lang="en-US" sz="2400">
                <a:effectLst/>
              </a:rPr>
              <a:t>1. For every node v in V , set CB(v) = 0.</a:t>
            </a:r>
          </a:p>
          <a:p>
            <a:pPr marL="36900" indent="0">
              <a:buNone/>
            </a:pPr>
            <a:r>
              <a:rPr lang="en-US" sz="2400">
                <a:effectLst/>
              </a:rPr>
              <a:t>2. For each node s in V :</a:t>
            </a:r>
          </a:p>
          <a:p>
            <a:pPr marL="36900" indent="0">
              <a:buNone/>
            </a:pPr>
            <a:r>
              <a:rPr lang="en-US" sz="2400">
                <a:effectLst/>
              </a:rPr>
              <a:t>	1. set S(v, t) to zero for all nodes v and t in V.</a:t>
            </a:r>
          </a:p>
          <a:p>
            <a:pPr marL="36900" indent="0">
              <a:buNone/>
            </a:pPr>
            <a:r>
              <a:rPr lang="en-US" sz="2400">
                <a:effectLst/>
              </a:rPr>
              <a:t>	2. Use the BFS algorithm, as above, to reach each target t from s.</a:t>
            </a:r>
          </a:p>
          <a:p>
            <a:pPr marL="36900" indent="0">
              <a:buNone/>
            </a:pPr>
            <a:r>
              <a:rPr lang="en-US" sz="2400">
                <a:effectLst/>
              </a:rPr>
              <a:t>	3. In the backward phase, increment S(v, t) as appropriate when each</a:t>
            </a:r>
          </a:p>
          <a:p>
            <a:pPr marL="36900" indent="0">
              <a:buNone/>
            </a:pPr>
            <a:r>
              <a:rPr lang="en-US" sz="2400">
                <a:effectLst/>
              </a:rPr>
              <a:t>		node v is reached, rather than creating full paths.</a:t>
            </a:r>
          </a:p>
          <a:p>
            <a:pPr marL="36900" indent="0">
              <a:buNone/>
            </a:pPr>
            <a:r>
              <a:rPr lang="en-US" sz="2400">
                <a:effectLst/>
              </a:rPr>
              <a:t>	4. At the end, divide each S(v, t) by the total number of paths between</a:t>
            </a:r>
          </a:p>
          <a:p>
            <a:pPr marL="36900" indent="0">
              <a:buNone/>
            </a:pPr>
            <a:r>
              <a:rPr lang="en-US" sz="2400">
                <a:effectLst/>
              </a:rPr>
              <a:t>		s and t (i.e., S(s, t)). Add the result to CB(v).</a:t>
            </a:r>
          </a:p>
          <a:p>
            <a:pPr marL="36900" indent="0">
              <a:buNone/>
            </a:pPr>
            <a:r>
              <a:rPr lang="en-US" sz="2400">
                <a:effectLst/>
              </a:rPr>
              <a:t>3. CB(w) gives the result.</a:t>
            </a:r>
          </a:p>
          <a:p>
            <a:endParaRPr lang="en-IN" sz="2400"/>
          </a:p>
        </p:txBody>
      </p:sp>
    </p:spTree>
    <p:extLst>
      <p:ext uri="{BB962C8B-B14F-4D97-AF65-F5344CB8AC3E}">
        <p14:creationId xmlns:p14="http://schemas.microsoft.com/office/powerpoint/2010/main" val="2525148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E2DF-446C-4D2A-211A-6CAD2159E2BF}"/>
              </a:ext>
            </a:extLst>
          </p:cNvPr>
          <p:cNvSpPr>
            <a:spLocks noGrp="1"/>
          </p:cNvSpPr>
          <p:nvPr>
            <p:ph type="title"/>
          </p:nvPr>
        </p:nvSpPr>
        <p:spPr>
          <a:xfrm>
            <a:off x="913795" y="185394"/>
            <a:ext cx="10353762" cy="970450"/>
          </a:xfrm>
        </p:spPr>
        <p:txBody>
          <a:bodyPr/>
          <a:lstStyle/>
          <a:p>
            <a:r>
              <a:rPr lang="en-IN"/>
              <a:t>Recursive calculation</a:t>
            </a:r>
          </a:p>
        </p:txBody>
      </p:sp>
      <p:sp>
        <p:nvSpPr>
          <p:cNvPr id="3" name="Content Placeholder 2">
            <a:extLst>
              <a:ext uri="{FF2B5EF4-FFF2-40B4-BE49-F238E27FC236}">
                <a16:creationId xmlns:a16="http://schemas.microsoft.com/office/drawing/2014/main" id="{04F63E3B-332C-292B-94A3-CE8A60A28D9C}"/>
              </a:ext>
            </a:extLst>
          </p:cNvPr>
          <p:cNvSpPr>
            <a:spLocks noGrp="1"/>
          </p:cNvSpPr>
          <p:nvPr>
            <p:ph idx="1"/>
          </p:nvPr>
        </p:nvSpPr>
        <p:spPr>
          <a:xfrm>
            <a:off x="612742" y="1287821"/>
            <a:ext cx="10749083" cy="4635356"/>
          </a:xfrm>
        </p:spPr>
        <p:txBody>
          <a:bodyPr>
            <a:normAutofit lnSpcReduction="10000"/>
          </a:bodyPr>
          <a:lstStyle/>
          <a:p>
            <a:pPr marL="36900" indent="0">
              <a:buNone/>
            </a:pPr>
            <a:r>
              <a:rPr lang="en-US" sz="2400"/>
              <a:t>The Main Difference Between Above Algorithm and </a:t>
            </a:r>
            <a:r>
              <a:rPr lang="en-US" sz="2400" err="1"/>
              <a:t>Brandes</a:t>
            </a:r>
            <a:r>
              <a:rPr lang="en-US" sz="2400"/>
              <a:t> is use of a recursive step in the backward phase to allow direct calculation of the ratios for each v based on its successor nodes on the shortest paths to every following t.</a:t>
            </a:r>
          </a:p>
          <a:p>
            <a:pPr marL="36900" indent="0">
              <a:buNone/>
            </a:pPr>
            <a:endParaRPr lang="en-US"/>
          </a:p>
          <a:p>
            <a:pPr marL="36900" indent="0">
              <a:buNone/>
            </a:pPr>
            <a:r>
              <a:rPr lang="en-US" sz="2200"/>
              <a:t>For now, let’s simply pretend we have such a function, which we call </a:t>
            </a:r>
            <a:r>
              <a:rPr lang="en-US" sz="2200" b="1"/>
              <a:t>Magic</a:t>
            </a:r>
            <a:r>
              <a:rPr lang="en-US" sz="2200"/>
              <a:t>, and</a:t>
            </a:r>
          </a:p>
          <a:p>
            <a:pPr marL="36900" indent="0">
              <a:buNone/>
            </a:pPr>
            <a:r>
              <a:rPr lang="en-US" sz="2200"/>
              <a:t>a value </a:t>
            </a:r>
            <a:r>
              <a:rPr lang="en-US" sz="2200" err="1"/>
              <a:t>δ</a:t>
            </a:r>
            <a:r>
              <a:rPr lang="en-US" sz="2200"/>
              <a:t>(v) such that the following conditions hold:</a:t>
            </a:r>
          </a:p>
          <a:p>
            <a:pPr marL="36900" indent="0">
              <a:buNone/>
            </a:pPr>
            <a:r>
              <a:rPr lang="en-US" sz="2200"/>
              <a:t>1. </a:t>
            </a:r>
            <a:r>
              <a:rPr lang="en-US" sz="2200" err="1"/>
              <a:t>δ</a:t>
            </a:r>
            <a:r>
              <a:rPr lang="en-US" sz="2200"/>
              <a:t>(t) = 0 if t is a terminal node (as described above).</a:t>
            </a:r>
          </a:p>
          <a:p>
            <a:pPr marL="36900" indent="0">
              <a:buNone/>
            </a:pPr>
            <a:r>
              <a:rPr lang="en-US" sz="2200"/>
              <a:t>2. We can increment </a:t>
            </a:r>
            <a:r>
              <a:rPr lang="en-US" sz="2200" err="1"/>
              <a:t>δ</a:t>
            </a:r>
            <a:r>
              <a:rPr lang="en-US" sz="2200"/>
              <a:t>(v) via </a:t>
            </a:r>
            <a:r>
              <a:rPr lang="en-US" sz="2200" b="1"/>
              <a:t>Magic</a:t>
            </a:r>
            <a:r>
              <a:rPr lang="en-US" sz="2200"/>
              <a:t> every time we reach v from a node w</a:t>
            </a:r>
          </a:p>
          <a:p>
            <a:pPr marL="36900" indent="0">
              <a:buNone/>
            </a:pPr>
            <a:r>
              <a:rPr lang="en-US" sz="2200"/>
              <a:t>	on the backward phase  based on the values of </a:t>
            </a:r>
            <a:r>
              <a:rPr lang="en-US" sz="2200" err="1"/>
              <a:t>δ</a:t>
            </a:r>
            <a:r>
              <a:rPr lang="en-US" sz="2200"/>
              <a:t>(w).</a:t>
            </a:r>
          </a:p>
          <a:p>
            <a:pPr marL="36900" indent="0">
              <a:buNone/>
            </a:pPr>
            <a:r>
              <a:rPr lang="en-US" sz="2200"/>
              <a:t>3. After we have finished with all the w values, </a:t>
            </a:r>
            <a:r>
              <a:rPr lang="en-US" sz="2200" err="1"/>
              <a:t>δ</a:t>
            </a:r>
            <a:r>
              <a:rPr lang="en-US" sz="2200"/>
              <a:t>(v) can be straightforwardly</a:t>
            </a:r>
          </a:p>
          <a:p>
            <a:pPr marL="36900" indent="0">
              <a:buNone/>
            </a:pPr>
            <a:r>
              <a:rPr lang="en-US" sz="2200"/>
              <a:t>	accumulated into CB(v).</a:t>
            </a:r>
            <a:endParaRPr lang="en-IN" sz="2200"/>
          </a:p>
        </p:txBody>
      </p:sp>
    </p:spTree>
    <p:extLst>
      <p:ext uri="{BB962C8B-B14F-4D97-AF65-F5344CB8AC3E}">
        <p14:creationId xmlns:p14="http://schemas.microsoft.com/office/powerpoint/2010/main" val="21784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233CA-A0CB-953D-CDE4-38425D9A76D2}"/>
              </a:ext>
            </a:extLst>
          </p:cNvPr>
          <p:cNvSpPr>
            <a:spLocks noGrp="1"/>
          </p:cNvSpPr>
          <p:nvPr>
            <p:ph idx="1"/>
          </p:nvPr>
        </p:nvSpPr>
        <p:spPr>
          <a:xfrm>
            <a:off x="141402" y="207391"/>
            <a:ext cx="11821212" cy="6466786"/>
          </a:xfrm>
        </p:spPr>
        <p:txBody>
          <a:bodyPr>
            <a:normAutofit lnSpcReduction="10000"/>
          </a:bodyPr>
          <a:lstStyle/>
          <a:p>
            <a:pPr marL="36900" indent="0">
              <a:buNone/>
            </a:pPr>
            <a:r>
              <a:rPr lang="en-US" sz="2400"/>
              <a:t>1. For every node v in V , set CB(w) = 0.</a:t>
            </a:r>
          </a:p>
          <a:p>
            <a:pPr marL="36900" indent="0">
              <a:buNone/>
            </a:pPr>
            <a:r>
              <a:rPr lang="en-US" sz="2400"/>
              <a:t>2. For each node s in V :</a:t>
            </a:r>
          </a:p>
          <a:p>
            <a:pPr marL="36900" indent="0">
              <a:buNone/>
            </a:pPr>
            <a:r>
              <a:rPr lang="en-US" sz="2400"/>
              <a:t>	1. set δ(v) to zero for all nodes v in V .</a:t>
            </a:r>
          </a:p>
          <a:p>
            <a:pPr marL="36900" indent="0">
              <a:buNone/>
            </a:pPr>
            <a:r>
              <a:rPr lang="en-US" sz="2400"/>
              <a:t>	2. Use the BFS algorithm (much as before, differences in bold below)</a:t>
            </a:r>
          </a:p>
          <a:p>
            <a:pPr marL="36900" indent="0">
              <a:buNone/>
            </a:pPr>
            <a:r>
              <a:rPr lang="en-US" sz="2400"/>
              <a:t>		while Q is not empty, do:</a:t>
            </a:r>
          </a:p>
          <a:p>
            <a:pPr marL="36900" indent="0">
              <a:buNone/>
            </a:pPr>
            <a:r>
              <a:rPr lang="en-US" sz="2400"/>
              <a:t>		1. dequeue v from Q and </a:t>
            </a:r>
            <a:r>
              <a:rPr lang="en-US" sz="2400" b="1"/>
              <a:t>push v onto a stack S</a:t>
            </a:r>
          </a:p>
          <a:p>
            <a:pPr marL="36900" indent="0">
              <a:buNone/>
            </a:pPr>
            <a:r>
              <a:rPr lang="en-US" sz="2400"/>
              <a:t>		2. For each node w such that is an edge in E from v to w, do</a:t>
            </a:r>
          </a:p>
          <a:p>
            <a:pPr marL="36900" indent="0">
              <a:buNone/>
            </a:pPr>
            <a:r>
              <a:rPr lang="en-US" sz="2400"/>
              <a:t>			1. if </a:t>
            </a:r>
            <a:r>
              <a:rPr lang="en-US" sz="2400" err="1"/>
              <a:t>dist</a:t>
            </a:r>
            <a:r>
              <a:rPr lang="en-US" sz="2400"/>
              <a:t>[w] is infinity, then</a:t>
            </a:r>
          </a:p>
          <a:p>
            <a:pPr marL="36900" indent="0">
              <a:buNone/>
            </a:pPr>
            <a:r>
              <a:rPr lang="en-US" sz="2400"/>
              <a:t>				set </a:t>
            </a:r>
            <a:r>
              <a:rPr lang="en-US" sz="2400" err="1"/>
              <a:t>dist</a:t>
            </a:r>
            <a:r>
              <a:rPr lang="en-US" sz="2400"/>
              <a:t>[w] to </a:t>
            </a:r>
            <a:r>
              <a:rPr lang="en-US" sz="2400" err="1"/>
              <a:t>dist</a:t>
            </a:r>
            <a:r>
              <a:rPr lang="en-US" sz="2400"/>
              <a:t>[v] + 1</a:t>
            </a:r>
          </a:p>
          <a:p>
            <a:pPr marL="36900" indent="0">
              <a:buNone/>
            </a:pPr>
            <a:r>
              <a:rPr lang="en-US" sz="2400"/>
              <a:t>				enqueue w</a:t>
            </a:r>
          </a:p>
          <a:p>
            <a:pPr marL="36900" indent="0">
              <a:buNone/>
            </a:pPr>
            <a:r>
              <a:rPr lang="en-US" sz="2400"/>
              <a:t>			2. if </a:t>
            </a:r>
            <a:r>
              <a:rPr lang="en-US" sz="2400" err="1"/>
              <a:t>dist</a:t>
            </a:r>
            <a:r>
              <a:rPr lang="en-US" sz="2400"/>
              <a:t>[w] = </a:t>
            </a:r>
            <a:r>
              <a:rPr lang="en-US" sz="2400" err="1"/>
              <a:t>dist</a:t>
            </a:r>
            <a:r>
              <a:rPr lang="en-US" sz="2400"/>
              <a:t>[v]+1 then</a:t>
            </a:r>
          </a:p>
          <a:p>
            <a:pPr marL="36900" indent="0">
              <a:buNone/>
            </a:pPr>
            <a:r>
              <a:rPr lang="en-US" sz="2400"/>
              <a:t>				set σ(s, w) to σ(s, w) + σ(s, v)</a:t>
            </a:r>
          </a:p>
          <a:p>
            <a:pPr marL="36900" indent="0">
              <a:buNone/>
            </a:pPr>
            <a:r>
              <a:rPr lang="en-US" sz="2400"/>
              <a:t>				append v to Pred[w]</a:t>
            </a:r>
          </a:p>
          <a:p>
            <a:pPr marL="36900" indent="0">
              <a:buNone/>
            </a:pPr>
            <a:endParaRPr lang="en-IN"/>
          </a:p>
        </p:txBody>
      </p:sp>
    </p:spTree>
    <p:extLst>
      <p:ext uri="{BB962C8B-B14F-4D97-AF65-F5344CB8AC3E}">
        <p14:creationId xmlns:p14="http://schemas.microsoft.com/office/powerpoint/2010/main" val="562862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233CA-A0CB-953D-CDE4-38425D9A76D2}"/>
              </a:ext>
            </a:extLst>
          </p:cNvPr>
          <p:cNvSpPr>
            <a:spLocks noGrp="1"/>
          </p:cNvSpPr>
          <p:nvPr>
            <p:ph idx="1"/>
          </p:nvPr>
        </p:nvSpPr>
        <p:spPr>
          <a:xfrm>
            <a:off x="141402" y="207391"/>
            <a:ext cx="11821212" cy="6466786"/>
          </a:xfrm>
        </p:spPr>
        <p:txBody>
          <a:bodyPr>
            <a:normAutofit/>
          </a:bodyPr>
          <a:lstStyle/>
          <a:p>
            <a:pPr marL="36900" indent="0">
              <a:buNone/>
            </a:pPr>
            <a:r>
              <a:rPr lang="en-US" sz="2400"/>
              <a:t>		3. while S is not empty, pop w off S</a:t>
            </a:r>
          </a:p>
          <a:p>
            <a:pPr marL="36900" indent="0">
              <a:buNone/>
            </a:pPr>
            <a:r>
              <a:rPr lang="en-US" sz="2400"/>
              <a:t>			1. for all nodes v in Pred(w) set </a:t>
            </a:r>
            <a:r>
              <a:rPr lang="en-US" sz="2400" err="1"/>
              <a:t>δ</a:t>
            </a:r>
            <a:r>
              <a:rPr lang="en-US" sz="2400"/>
              <a:t>(v) to </a:t>
            </a:r>
            <a:r>
              <a:rPr lang="en-US" sz="2400" err="1"/>
              <a:t>δ</a:t>
            </a:r>
            <a:r>
              <a:rPr lang="en-US" sz="2400"/>
              <a:t>(v) + MAGIC(</a:t>
            </a:r>
            <a:r>
              <a:rPr lang="en-US" sz="2400" err="1"/>
              <a:t>δ</a:t>
            </a:r>
            <a:r>
              <a:rPr lang="en-US" sz="2400"/>
              <a:t>(w)).</a:t>
            </a:r>
          </a:p>
          <a:p>
            <a:pPr marL="36900" indent="0">
              <a:buNone/>
            </a:pPr>
            <a:r>
              <a:rPr lang="en-US" sz="2400"/>
              <a:t>			2. unless w = s, set CB(w) = CB(w) + </a:t>
            </a:r>
            <a:r>
              <a:rPr lang="en-US" sz="2400" err="1"/>
              <a:t>δ</a:t>
            </a:r>
            <a:r>
              <a:rPr lang="en-US" sz="2400"/>
              <a:t>(w).</a:t>
            </a:r>
          </a:p>
          <a:p>
            <a:pPr marL="36900" indent="0">
              <a:buNone/>
            </a:pPr>
            <a:r>
              <a:rPr lang="en-US" sz="2400"/>
              <a:t>3. CB(v) gives the result.</a:t>
            </a:r>
          </a:p>
          <a:p>
            <a:pPr marL="36900" indent="0">
              <a:buNone/>
            </a:pPr>
            <a:endParaRPr lang="en-IN"/>
          </a:p>
          <a:p>
            <a:pPr marL="36900" indent="0">
              <a:buNone/>
            </a:pPr>
            <a:r>
              <a:rPr lang="en-IN"/>
              <a:t>The Following are Required by </a:t>
            </a:r>
            <a:r>
              <a:rPr lang="en-IN" b="1"/>
              <a:t>MAGIC</a:t>
            </a:r>
          </a:p>
          <a:p>
            <a:pPr marL="36900" indent="0">
              <a:buNone/>
            </a:pPr>
            <a:endParaRPr lang="en-IN"/>
          </a:p>
          <a:p>
            <a:pPr marL="494100" indent="-457200">
              <a:buFont typeface="+mj-lt"/>
              <a:buAutoNum type="arabicPeriod"/>
            </a:pPr>
            <a:r>
              <a:rPr lang="en-US" sz="2400"/>
              <a:t>The number of shortest paths between s and each node v, so we create these values in the forward phase of the BFS as shown (i.e., </a:t>
            </a:r>
            <a:r>
              <a:rPr lang="en-US" sz="2400" err="1"/>
              <a:t>σ</a:t>
            </a:r>
            <a:r>
              <a:rPr lang="en-US" sz="2400"/>
              <a:t>(s, w)).</a:t>
            </a:r>
            <a:endParaRPr lang="en-IN" sz="2400"/>
          </a:p>
          <a:p>
            <a:pPr marL="494100" indent="-457200">
              <a:buFont typeface="+mj-lt"/>
              <a:buAutoNum type="arabicPeriod"/>
            </a:pPr>
            <a:endParaRPr lang="en-IN" sz="2400"/>
          </a:p>
          <a:p>
            <a:pPr marL="494100" indent="-457200">
              <a:buFont typeface="+mj-lt"/>
              <a:buAutoNum type="arabicPeriod"/>
            </a:pPr>
            <a:r>
              <a:rPr lang="en-US" sz="2400"/>
              <a:t>Nodes are visited in the correct order on the backward step, which we do by putting the</a:t>
            </a:r>
            <a:r>
              <a:rPr lang="en-IN" sz="2400"/>
              <a:t> </a:t>
            </a:r>
            <a:r>
              <a:rPr lang="en-US" sz="2400"/>
              <a:t>dequeued elements of Q onto a stack in the forward pass, and then visiting the nodes in the order they are popped off the stack in the backward pass.</a:t>
            </a:r>
            <a:endParaRPr lang="en-IN" sz="2400"/>
          </a:p>
        </p:txBody>
      </p:sp>
    </p:spTree>
    <p:extLst>
      <p:ext uri="{BB962C8B-B14F-4D97-AF65-F5344CB8AC3E}">
        <p14:creationId xmlns:p14="http://schemas.microsoft.com/office/powerpoint/2010/main" val="213100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91C6-167E-EA4C-05BD-B522BE9D2DB8}"/>
              </a:ext>
            </a:extLst>
          </p:cNvPr>
          <p:cNvSpPr>
            <a:spLocks noGrp="1"/>
          </p:cNvSpPr>
          <p:nvPr>
            <p:ph type="title"/>
          </p:nvPr>
        </p:nvSpPr>
        <p:spPr>
          <a:xfrm>
            <a:off x="913795" y="96350"/>
            <a:ext cx="10353762" cy="970450"/>
          </a:xfrm>
        </p:spPr>
        <p:txBody>
          <a:bodyPr/>
          <a:lstStyle/>
          <a:p>
            <a:r>
              <a:rPr lang="en-US"/>
              <a:t>Brandes Algorithm</a:t>
            </a:r>
            <a:endParaRPr lang="en-IN"/>
          </a:p>
        </p:txBody>
      </p:sp>
      <p:sp>
        <p:nvSpPr>
          <p:cNvPr id="3" name="Content Placeholder 2">
            <a:extLst>
              <a:ext uri="{FF2B5EF4-FFF2-40B4-BE49-F238E27FC236}">
                <a16:creationId xmlns:a16="http://schemas.microsoft.com/office/drawing/2014/main" id="{8B0BF91A-DED8-DE83-03ED-35BD296D24C5}"/>
              </a:ext>
            </a:extLst>
          </p:cNvPr>
          <p:cNvSpPr>
            <a:spLocks noGrp="1"/>
          </p:cNvSpPr>
          <p:nvPr>
            <p:ph idx="1"/>
          </p:nvPr>
        </p:nvSpPr>
        <p:spPr>
          <a:xfrm>
            <a:off x="913795" y="3287872"/>
            <a:ext cx="10353762" cy="1482091"/>
          </a:xfrm>
        </p:spPr>
        <p:txBody>
          <a:bodyPr>
            <a:normAutofit/>
          </a:bodyPr>
          <a:lstStyle/>
          <a:p>
            <a:pPr algn="ctr"/>
            <a:r>
              <a:rPr lang="en-US" sz="2800"/>
              <a:t>P</a:t>
            </a:r>
            <a:r>
              <a:rPr lang="en-IN" sz="2800"/>
              <a:t>air Wise Dependency</a:t>
            </a:r>
          </a:p>
          <a:p>
            <a:pPr algn="ctr"/>
            <a:r>
              <a:rPr lang="en-IN" sz="2800"/>
              <a:t>One Sided Dependency </a:t>
            </a:r>
          </a:p>
        </p:txBody>
      </p:sp>
      <p:sp>
        <p:nvSpPr>
          <p:cNvPr id="5" name="TextBox 4">
            <a:extLst>
              <a:ext uri="{FF2B5EF4-FFF2-40B4-BE49-F238E27FC236}">
                <a16:creationId xmlns:a16="http://schemas.microsoft.com/office/drawing/2014/main" id="{8715B37F-79DC-0517-0C50-7D4E6EBFD597}"/>
              </a:ext>
            </a:extLst>
          </p:cNvPr>
          <p:cNvSpPr txBox="1"/>
          <p:nvPr/>
        </p:nvSpPr>
        <p:spPr>
          <a:xfrm>
            <a:off x="4300762" y="1951084"/>
            <a:ext cx="3579828" cy="461665"/>
          </a:xfrm>
          <a:prstGeom prst="rect">
            <a:avLst/>
          </a:prstGeom>
          <a:noFill/>
        </p:spPr>
        <p:txBody>
          <a:bodyPr wrap="square">
            <a:spAutoFit/>
          </a:bodyPr>
          <a:lstStyle/>
          <a:p>
            <a:pPr algn="ctr"/>
            <a:r>
              <a:rPr lang="en-IN" sz="2400"/>
              <a:t>Dependencies</a:t>
            </a:r>
          </a:p>
        </p:txBody>
      </p:sp>
    </p:spTree>
    <p:extLst>
      <p:ext uri="{BB962C8B-B14F-4D97-AF65-F5344CB8AC3E}">
        <p14:creationId xmlns:p14="http://schemas.microsoft.com/office/powerpoint/2010/main" val="767437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0BF91A-DED8-DE83-03ED-35BD296D24C5}"/>
                  </a:ext>
                </a:extLst>
              </p:cNvPr>
              <p:cNvSpPr>
                <a:spLocks noGrp="1"/>
              </p:cNvSpPr>
              <p:nvPr>
                <p:ph idx="1"/>
              </p:nvPr>
            </p:nvSpPr>
            <p:spPr>
              <a:xfrm>
                <a:off x="135295" y="1858396"/>
                <a:ext cx="11910761" cy="4655526"/>
              </a:xfrm>
            </p:spPr>
            <p:txBody>
              <a:bodyPr>
                <a:normAutofit/>
              </a:bodyPr>
              <a:lstStyle/>
              <a:p>
                <a:pPr algn="ctr"/>
                <a:r>
                  <a:rPr lang="en-US" sz="2400"/>
                  <a:t>The ratio of the shortest paths between s and t that go through v and the total number of shortest paths between s and t is called the </a:t>
                </a:r>
                <a:r>
                  <a:rPr lang="en-US" sz="2400" b="1"/>
                  <a:t>pair-wise dependency</a:t>
                </a:r>
              </a:p>
              <a:p>
                <a:pPr marL="36900" indent="0" algn="ctr">
                  <a:buNone/>
                </a:pPr>
                <a:endParaRPr lang="en-US" sz="2400" b="1"/>
              </a:p>
              <a:p>
                <a:pPr marL="36900" indent="0" algn="ctr">
                  <a:buNone/>
                </a:pPr>
                <a:r>
                  <a:rPr lang="el-GR" sz="2800"/>
                  <a:t>δ(</a:t>
                </a:r>
                <a:r>
                  <a:rPr lang="en-IN" sz="2800"/>
                  <a:t>s, t|v)</a:t>
                </a:r>
                <a:r>
                  <a:rPr lang="en-US" sz="2800"/>
                  <a:t>=</a:t>
                </a:r>
                <a14:m>
                  <m:oMath xmlns:m="http://schemas.openxmlformats.org/officeDocument/2006/math">
                    <m:f>
                      <m:fPr>
                        <m:ctrlPr>
                          <a:rPr lang="el-GR" sz="2800" i="1" dirty="0" smtClean="0">
                            <a:latin typeface="Cambria Math" panose="02040503050406030204" pitchFamily="18" charset="0"/>
                          </a:rPr>
                        </m:ctrlPr>
                      </m:fPr>
                      <m:num>
                        <m:r>
                          <m:rPr>
                            <m:sty m:val="p"/>
                          </m:rPr>
                          <a:rPr lang="el-GR" sz="2800" b="0" i="0" dirty="0" smtClean="0">
                            <a:effectLst/>
                            <a:latin typeface="Cambria Math" panose="02040503050406030204" pitchFamily="18" charset="0"/>
                          </a:rPr>
                          <m:t>σ</m:t>
                        </m:r>
                        <m:r>
                          <a:rPr lang="el-GR" sz="2800" b="0" i="0" dirty="0" smtClean="0">
                            <a:effectLst/>
                            <a:latin typeface="Cambria Math" panose="02040503050406030204" pitchFamily="18" charset="0"/>
                          </a:rPr>
                          <m:t>(</m:t>
                        </m:r>
                        <m:r>
                          <m:rPr>
                            <m:sty m:val="p"/>
                          </m:rPr>
                          <a:rPr lang="en-IN" sz="2800" b="0" i="0" dirty="0">
                            <a:effectLst/>
                            <a:latin typeface="Cambria Math" panose="02040503050406030204" pitchFamily="18" charset="0"/>
                          </a:rPr>
                          <m:t>s</m:t>
                        </m:r>
                        <m:r>
                          <a:rPr lang="en-IN" sz="2800" b="0" i="0" dirty="0">
                            <a:effectLst/>
                            <a:latin typeface="Cambria Math" panose="02040503050406030204" pitchFamily="18" charset="0"/>
                          </a:rPr>
                          <m:t>, </m:t>
                        </m:r>
                        <m:r>
                          <m:rPr>
                            <m:sty m:val="p"/>
                          </m:rPr>
                          <a:rPr lang="en-IN" sz="2800" b="0" i="0" dirty="0" err="1">
                            <a:effectLst/>
                            <a:latin typeface="Cambria Math" panose="02040503050406030204" pitchFamily="18" charset="0"/>
                          </a:rPr>
                          <m:t>t</m:t>
                        </m:r>
                        <m:r>
                          <a:rPr lang="en-IN" sz="2800" b="0" i="0" dirty="0" err="1">
                            <a:effectLst/>
                            <a:latin typeface="Cambria Math" panose="02040503050406030204" pitchFamily="18" charset="0"/>
                          </a:rPr>
                          <m:t>|</m:t>
                        </m:r>
                        <m:r>
                          <m:rPr>
                            <m:sty m:val="p"/>
                          </m:rPr>
                          <a:rPr lang="en-IN" sz="2800" b="0" i="0" dirty="0" err="1">
                            <a:effectLst/>
                            <a:latin typeface="Cambria Math" panose="02040503050406030204" pitchFamily="18" charset="0"/>
                          </a:rPr>
                          <m:t>v</m:t>
                        </m:r>
                        <m:r>
                          <a:rPr lang="en-IN" sz="2800" b="0" i="0" dirty="0">
                            <a:effectLst/>
                            <a:latin typeface="Cambria Math" panose="02040503050406030204" pitchFamily="18" charset="0"/>
                          </a:rPr>
                          <m:t>)</m:t>
                        </m:r>
                      </m:num>
                      <m:den>
                        <m:r>
                          <m:rPr>
                            <m:nor/>
                          </m:rPr>
                          <a:rPr lang="el-GR" sz="2800" smtClean="0">
                            <a:effectLst/>
                          </a:rPr>
                          <m:t>σ</m:t>
                        </m:r>
                        <m:r>
                          <m:rPr>
                            <m:nor/>
                          </m:rPr>
                          <a:rPr lang="el-GR" sz="2800" smtClean="0">
                            <a:effectLst/>
                          </a:rPr>
                          <m:t>(</m:t>
                        </m:r>
                        <m:r>
                          <m:rPr>
                            <m:nor/>
                          </m:rPr>
                          <a:rPr lang="en-IN" sz="2800" smtClean="0">
                            <a:effectLst/>
                          </a:rPr>
                          <m:t>s</m:t>
                        </m:r>
                        <m:r>
                          <m:rPr>
                            <m:nor/>
                          </m:rPr>
                          <a:rPr lang="en-IN" sz="2800" smtClean="0">
                            <a:effectLst/>
                          </a:rPr>
                          <m:t>, </m:t>
                        </m:r>
                        <m:r>
                          <m:rPr>
                            <m:nor/>
                          </m:rPr>
                          <a:rPr lang="en-IN" sz="2800" smtClean="0">
                            <a:effectLst/>
                          </a:rPr>
                          <m:t>t</m:t>
                        </m:r>
                        <m:r>
                          <m:rPr>
                            <m:nor/>
                          </m:rPr>
                          <a:rPr lang="en-IN" sz="2800"/>
                          <m:t>)</m:t>
                        </m:r>
                      </m:den>
                    </m:f>
                  </m:oMath>
                </a14:m>
                <a:endParaRPr lang="en-US" sz="2800"/>
              </a:p>
              <a:p>
                <a:pPr marL="36900" indent="0">
                  <a:buNone/>
                </a:pPr>
                <a:r>
                  <a:rPr lang="en-US" sz="2800"/>
                  <a:t>So,</a:t>
                </a:r>
              </a:p>
              <a:p>
                <a:pPr marL="36900" indent="0" algn="ctr">
                  <a:buNone/>
                </a:pPr>
                <a:r>
                  <a:rPr lang="en-IN" sz="2400"/>
                  <a:t>CB(v) = </a:t>
                </a:r>
                <a14:m>
                  <m:oMath xmlns:m="http://schemas.openxmlformats.org/officeDocument/2006/math">
                    <m:nary>
                      <m:naryPr>
                        <m:chr m:val="∑"/>
                        <m:supHide m:val="on"/>
                        <m:ctrlPr>
                          <a:rPr lang="en-IN" i="1" smtClean="0">
                            <a:latin typeface="Cambria Math" panose="02040503050406030204" pitchFamily="18" charset="0"/>
                          </a:rPr>
                        </m:ctrlPr>
                      </m:naryPr>
                      <m:sub>
                        <m:r>
                          <m:rPr>
                            <m:nor/>
                          </m:rPr>
                          <a:rPr lang="en-IN"/>
                          <m:t>s</m:t>
                        </m:r>
                        <m:r>
                          <m:rPr>
                            <m:nor/>
                          </m:rPr>
                          <a:rPr lang="en-IN"/>
                          <m:t>,</m:t>
                        </m:r>
                        <m:r>
                          <m:rPr>
                            <m:nor/>
                          </m:rPr>
                          <a:rPr lang="en-IN"/>
                          <m:t>t</m:t>
                        </m:r>
                        <m:r>
                          <m:rPr>
                            <m:nor/>
                          </m:rPr>
                          <a:rPr lang="en-IN"/>
                          <m:t>∈</m:t>
                        </m:r>
                        <m:r>
                          <m:rPr>
                            <m:nor/>
                          </m:rPr>
                          <a:rPr lang="en-IN"/>
                          <m:t>V</m:t>
                        </m:r>
                      </m:sub>
                      <m:sup/>
                      <m:e>
                        <m:r>
                          <m:rPr>
                            <m:nor/>
                          </m:rPr>
                          <a:rPr lang="el-GR" dirty="0"/>
                          <m:t>δ</m:t>
                        </m:r>
                        <m:r>
                          <m:rPr>
                            <m:nor/>
                          </m:rPr>
                          <a:rPr lang="el-GR" dirty="0"/>
                          <m:t>(</m:t>
                        </m:r>
                        <m:r>
                          <m:rPr>
                            <m:nor/>
                          </m:rPr>
                          <a:rPr lang="en-IN" dirty="0"/>
                          <m:t>s</m:t>
                        </m:r>
                        <m:r>
                          <m:rPr>
                            <m:nor/>
                          </m:rPr>
                          <a:rPr lang="en-IN" dirty="0"/>
                          <m:t>, </m:t>
                        </m:r>
                        <m:r>
                          <m:rPr>
                            <m:nor/>
                          </m:rPr>
                          <a:rPr lang="en-IN" dirty="0"/>
                          <m:t>t</m:t>
                        </m:r>
                        <m:r>
                          <m:rPr>
                            <m:nor/>
                          </m:rPr>
                          <a:rPr lang="en-IN" dirty="0"/>
                          <m:t>|</m:t>
                        </m:r>
                        <m:r>
                          <m:rPr>
                            <m:nor/>
                          </m:rPr>
                          <a:rPr lang="en-IN" dirty="0"/>
                          <m:t>v</m:t>
                        </m:r>
                        <m:r>
                          <m:rPr>
                            <m:nor/>
                          </m:rPr>
                          <a:rPr lang="en-IN" dirty="0"/>
                          <m:t>)</m:t>
                        </m:r>
                      </m:e>
                    </m:nary>
                  </m:oMath>
                </a14:m>
                <a:endParaRPr lang="en-US" sz="2800"/>
              </a:p>
            </p:txBody>
          </p:sp>
        </mc:Choice>
        <mc:Fallback>
          <p:sp>
            <p:nvSpPr>
              <p:cNvPr id="3" name="Content Placeholder 2">
                <a:extLst>
                  <a:ext uri="{FF2B5EF4-FFF2-40B4-BE49-F238E27FC236}">
                    <a16:creationId xmlns:a16="http://schemas.microsoft.com/office/drawing/2014/main" id="{8B0BF91A-DED8-DE83-03ED-35BD296D24C5}"/>
                  </a:ext>
                </a:extLst>
              </p:cNvPr>
              <p:cNvSpPr>
                <a:spLocks noGrp="1" noRot="1" noChangeAspect="1" noMove="1" noResize="1" noEditPoints="1" noAdjustHandles="1" noChangeArrowheads="1" noChangeShapeType="1" noTextEdit="1"/>
              </p:cNvSpPr>
              <p:nvPr>
                <p:ph idx="1"/>
              </p:nvPr>
            </p:nvSpPr>
            <p:spPr>
              <a:xfrm>
                <a:off x="135295" y="1858396"/>
                <a:ext cx="11910761" cy="4655526"/>
              </a:xfrm>
              <a:blipFill>
                <a:blip r:embed="rId2"/>
                <a:stretch>
                  <a:fillRect/>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FA10B6AE-8842-350F-73F8-98A7380AE7B9}"/>
              </a:ext>
            </a:extLst>
          </p:cNvPr>
          <p:cNvSpPr>
            <a:spLocks noGrp="1"/>
          </p:cNvSpPr>
          <p:nvPr>
            <p:ph type="title"/>
          </p:nvPr>
        </p:nvSpPr>
        <p:spPr/>
        <p:txBody>
          <a:bodyPr>
            <a:normAutofit/>
          </a:bodyPr>
          <a:lstStyle/>
          <a:p>
            <a:r>
              <a:rPr lang="en-US" sz="4000"/>
              <a:t>P</a:t>
            </a:r>
            <a:r>
              <a:rPr lang="en-IN" sz="4000"/>
              <a:t>air Wise Dependency</a:t>
            </a:r>
            <a:endParaRPr lang="en-IN"/>
          </a:p>
        </p:txBody>
      </p:sp>
    </p:spTree>
    <p:extLst>
      <p:ext uri="{BB962C8B-B14F-4D97-AF65-F5344CB8AC3E}">
        <p14:creationId xmlns:p14="http://schemas.microsoft.com/office/powerpoint/2010/main" val="3545008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0BF91A-DED8-DE83-03ED-35BD296D24C5}"/>
                  </a:ext>
                </a:extLst>
              </p:cNvPr>
              <p:cNvSpPr>
                <a:spLocks noGrp="1"/>
              </p:cNvSpPr>
              <p:nvPr>
                <p:ph idx="1"/>
              </p:nvPr>
            </p:nvSpPr>
            <p:spPr>
              <a:xfrm>
                <a:off x="114693" y="1199325"/>
                <a:ext cx="11962614" cy="5320370"/>
              </a:xfrm>
            </p:spPr>
            <p:txBody>
              <a:bodyPr>
                <a:normAutofit/>
              </a:bodyPr>
              <a:lstStyle/>
              <a:p>
                <a:pPr marL="36900" indent="0" algn="ctr">
                  <a:buNone/>
                </a:pPr>
                <a:endParaRPr lang="en-US" sz="2400" b="1"/>
              </a:p>
              <a:p>
                <a:pPr marL="36900" indent="0" algn="ctr">
                  <a:buNone/>
                </a:pPr>
                <a:r>
                  <a:rPr lang="el-GR" sz="2800"/>
                  <a:t>δ(</a:t>
                </a:r>
                <a:r>
                  <a:rPr lang="en-IN" sz="2800" err="1"/>
                  <a:t>s|v</a:t>
                </a:r>
                <a:r>
                  <a:rPr lang="en-IN" sz="2800"/>
                  <a:t>)</a:t>
                </a:r>
                <a:r>
                  <a:rPr lang="en-US" sz="2800"/>
                  <a:t>=</a:t>
                </a:r>
                <a14:m>
                  <m:oMath xmlns:m="http://schemas.openxmlformats.org/officeDocument/2006/math">
                    <m:nary>
                      <m:naryPr>
                        <m:chr m:val="∑"/>
                        <m:limLoc m:val="undOvr"/>
                        <m:grow m:val="on"/>
                        <m:supHide m:val="on"/>
                        <m:ctrlPr>
                          <a:rPr lang="en-US" sz="2800" i="1" smtClean="0">
                            <a:latin typeface="Cambria Math" panose="02040503050406030204" pitchFamily="18" charset="0"/>
                          </a:rPr>
                        </m:ctrlPr>
                      </m:naryPr>
                      <m:sub>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𝑉</m:t>
                        </m:r>
                      </m:sub>
                      <m:sup/>
                      <m:e>
                        <m:r>
                          <a:rPr lang="en-US" sz="2800" i="1" smtClean="0">
                            <a:latin typeface="Cambria Math" panose="02040503050406030204" pitchFamily="18" charset="0"/>
                          </a:rPr>
                          <m:t>𝛿</m:t>
                        </m:r>
                        <m:d>
                          <m:dPr>
                            <m:ctrlPr>
                              <a:rPr lang="en-US" sz="2800" i="1" smtClean="0">
                                <a:solidFill>
                                  <a:srgbClr val="836967"/>
                                </a:solidFill>
                                <a:latin typeface="Cambria Math" panose="02040503050406030204" pitchFamily="18" charset="0"/>
                              </a:rPr>
                            </m:ctrlPr>
                          </m:dPr>
                          <m:e>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𝑣</m:t>
                            </m:r>
                          </m:e>
                        </m:d>
                      </m:e>
                    </m:nary>
                  </m:oMath>
                </a14:m>
                <a:endParaRPr lang="en-US" sz="2800"/>
              </a:p>
              <a:p>
                <a:pPr marL="36900" indent="0">
                  <a:buNone/>
                </a:pPr>
                <a:r>
                  <a:rPr lang="en-US" sz="2800"/>
                  <a:t>So,</a:t>
                </a:r>
              </a:p>
              <a:p>
                <a:pPr marL="36900" indent="0">
                  <a:buNone/>
                </a:pPr>
                <a:endParaRPr lang="en-US" sz="2800"/>
              </a:p>
              <a:p>
                <a:pPr marL="36900" indent="0" algn="ctr">
                  <a:buNone/>
                </a:pPr>
                <a14:m>
                  <m:oMath xmlns:m="http://schemas.openxmlformats.org/officeDocument/2006/math">
                    <m:r>
                      <a:rPr lang="en-IN" sz="2800" i="1" dirty="0" smtClean="0">
                        <a:latin typeface="Cambria Math" panose="02040503050406030204" pitchFamily="18" charset="0"/>
                      </a:rPr>
                      <m:t>𝐶𝐵</m:t>
                    </m:r>
                    <m:r>
                      <a:rPr lang="en-IN" sz="2800" i="1" dirty="0" smtClean="0">
                        <a:latin typeface="Cambria Math" panose="02040503050406030204" pitchFamily="18" charset="0"/>
                      </a:rPr>
                      <m:t>(</m:t>
                    </m:r>
                    <m:r>
                      <a:rPr lang="en-IN" sz="2800" i="1" dirty="0" smtClean="0">
                        <a:latin typeface="Cambria Math" panose="02040503050406030204" pitchFamily="18" charset="0"/>
                      </a:rPr>
                      <m:t>𝑣</m:t>
                    </m:r>
                    <m:r>
                      <a:rPr lang="en-IN" sz="2800" i="1" dirty="0" smtClean="0">
                        <a:latin typeface="Cambria Math" panose="02040503050406030204" pitchFamily="18" charset="0"/>
                      </a:rPr>
                      <m:t>) </m:t>
                    </m:r>
                  </m:oMath>
                </a14:m>
                <a:r>
                  <a:rPr lang="en-IN" sz="2800"/>
                  <a:t>= </a:t>
                </a:r>
                <a14:m>
                  <m:oMath xmlns:m="http://schemas.openxmlformats.org/officeDocument/2006/math">
                    <m:nary>
                      <m:naryPr>
                        <m:chr m:val="∑"/>
                        <m:supHide m:val="on"/>
                        <m:ctrlPr>
                          <a:rPr lang="en-IN" sz="2800" i="1" smtClean="0">
                            <a:latin typeface="Cambria Math" panose="02040503050406030204" pitchFamily="18" charset="0"/>
                          </a:rPr>
                        </m:ctrlPr>
                      </m:naryPr>
                      <m:sub>
                        <m:r>
                          <m:rPr>
                            <m:nor/>
                          </m:rPr>
                          <a:rPr lang="en-IN" sz="2800"/>
                          <m:t>s</m:t>
                        </m:r>
                        <m:r>
                          <m:rPr>
                            <m:nor/>
                          </m:rPr>
                          <a:rPr lang="en-IN" sz="2800" smtClean="0"/>
                          <m:t>∈</m:t>
                        </m:r>
                        <m:r>
                          <m:rPr>
                            <m:nor/>
                          </m:rPr>
                          <a:rPr lang="en-IN" sz="2800"/>
                          <m:t>V</m:t>
                        </m:r>
                      </m:sub>
                      <m:sup/>
                      <m:e>
                        <m:r>
                          <m:rPr>
                            <m:nor/>
                          </m:rPr>
                          <a:rPr lang="el-GR" sz="2800" dirty="0"/>
                          <m:t>δ</m:t>
                        </m:r>
                        <m:r>
                          <m:rPr>
                            <m:nor/>
                          </m:rPr>
                          <a:rPr lang="el-GR" sz="2800" dirty="0"/>
                          <m:t>(</m:t>
                        </m:r>
                        <m:r>
                          <m:rPr>
                            <m:nor/>
                          </m:rPr>
                          <a:rPr lang="en-IN" sz="2800" dirty="0"/>
                          <m:t>s</m:t>
                        </m:r>
                        <m:r>
                          <m:rPr>
                            <m:nor/>
                          </m:rPr>
                          <a:rPr lang="en-US" sz="2800" b="0" i="0" dirty="0" smtClean="0"/>
                          <m:t>|</m:t>
                        </m:r>
                        <m:r>
                          <m:rPr>
                            <m:nor/>
                          </m:rPr>
                          <a:rPr lang="en-IN" sz="2800" dirty="0"/>
                          <m:t>v</m:t>
                        </m:r>
                        <m:r>
                          <m:rPr>
                            <m:nor/>
                          </m:rPr>
                          <a:rPr lang="en-IN" sz="2800" dirty="0"/>
                          <m:t>)</m:t>
                        </m:r>
                      </m:e>
                    </m:nary>
                  </m:oMath>
                </a14:m>
                <a:endParaRPr lang="en-US" sz="2800"/>
              </a:p>
              <a:p>
                <a:pPr marL="36900" indent="0" algn="ctr">
                  <a:buNone/>
                </a:pPr>
                <a:endParaRPr lang="en-US" sz="2800"/>
              </a:p>
              <a:p>
                <a:pPr marL="36900" indent="0" algn="ctr">
                  <a:buNone/>
                </a:pPr>
                <a:r>
                  <a:rPr lang="en-US" sz="2400"/>
                  <a:t>δ(</a:t>
                </a:r>
                <a:r>
                  <a:rPr lang="en-US" sz="2400" err="1"/>
                  <a:t>s|v</a:t>
                </a:r>
                <a:r>
                  <a:rPr lang="en-US" sz="2400"/>
                  <a:t>) can be computed recursively, based on the values δ(</a:t>
                </a:r>
                <a:r>
                  <a:rPr lang="en-US" sz="2400" err="1"/>
                  <a:t>s|w</a:t>
                </a:r>
                <a:r>
                  <a:rPr lang="en-US" sz="2400"/>
                  <a:t>) for the nodes which follow v on shortest paths from s .Since we are always calculating δ(</a:t>
                </a:r>
                <a:r>
                  <a:rPr lang="en-US" sz="2400" err="1"/>
                  <a:t>s|v</a:t>
                </a:r>
                <a:r>
                  <a:rPr lang="en-US" sz="2400"/>
                  <a:t>) for a particular s, we can just write δ(v).</a:t>
                </a:r>
                <a:endParaRPr lang="en-US" sz="2800"/>
              </a:p>
            </p:txBody>
          </p:sp>
        </mc:Choice>
        <mc:Fallback>
          <p:sp>
            <p:nvSpPr>
              <p:cNvPr id="3" name="Content Placeholder 2">
                <a:extLst>
                  <a:ext uri="{FF2B5EF4-FFF2-40B4-BE49-F238E27FC236}">
                    <a16:creationId xmlns:a16="http://schemas.microsoft.com/office/drawing/2014/main" id="{8B0BF91A-DED8-DE83-03ED-35BD296D24C5}"/>
                  </a:ext>
                </a:extLst>
              </p:cNvPr>
              <p:cNvSpPr>
                <a:spLocks noGrp="1" noRot="1" noChangeAspect="1" noMove="1" noResize="1" noEditPoints="1" noAdjustHandles="1" noChangeArrowheads="1" noChangeShapeType="1" noTextEdit="1"/>
              </p:cNvSpPr>
              <p:nvPr>
                <p:ph idx="1"/>
              </p:nvPr>
            </p:nvSpPr>
            <p:spPr>
              <a:xfrm>
                <a:off x="114693" y="1199325"/>
                <a:ext cx="11962614" cy="5320370"/>
              </a:xfrm>
              <a:blipFill>
                <a:blip r:embed="rId2"/>
                <a:stretch>
                  <a:fillRect/>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FA10B6AE-8842-350F-73F8-98A7380AE7B9}"/>
              </a:ext>
            </a:extLst>
          </p:cNvPr>
          <p:cNvSpPr>
            <a:spLocks noGrp="1"/>
          </p:cNvSpPr>
          <p:nvPr>
            <p:ph type="title"/>
          </p:nvPr>
        </p:nvSpPr>
        <p:spPr>
          <a:xfrm>
            <a:off x="919119" y="232528"/>
            <a:ext cx="10353762" cy="970450"/>
          </a:xfrm>
        </p:spPr>
        <p:txBody>
          <a:bodyPr>
            <a:normAutofit/>
          </a:bodyPr>
          <a:lstStyle/>
          <a:p>
            <a:r>
              <a:rPr lang="en-IN"/>
              <a:t>One-sided dependency</a:t>
            </a:r>
          </a:p>
        </p:txBody>
      </p:sp>
    </p:spTree>
    <p:extLst>
      <p:ext uri="{BB962C8B-B14F-4D97-AF65-F5344CB8AC3E}">
        <p14:creationId xmlns:p14="http://schemas.microsoft.com/office/powerpoint/2010/main" val="1022882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7A59C-AB97-7E80-7E3D-CC7549D75681}"/>
              </a:ext>
            </a:extLst>
          </p:cNvPr>
          <p:cNvPicPr>
            <a:picLocks noChangeAspect="1"/>
          </p:cNvPicPr>
          <p:nvPr/>
        </p:nvPicPr>
        <p:blipFill>
          <a:blip r:embed="rId2"/>
          <a:stretch>
            <a:fillRect/>
          </a:stretch>
        </p:blipFill>
        <p:spPr>
          <a:xfrm>
            <a:off x="223362" y="212032"/>
            <a:ext cx="5049603" cy="3262220"/>
          </a:xfrm>
          <a:prstGeom prst="rect">
            <a:avLst/>
          </a:prstGeom>
        </p:spPr>
      </p:pic>
      <p:sp>
        <p:nvSpPr>
          <p:cNvPr id="7" name="TextBox 6">
            <a:extLst>
              <a:ext uri="{FF2B5EF4-FFF2-40B4-BE49-F238E27FC236}">
                <a16:creationId xmlns:a16="http://schemas.microsoft.com/office/drawing/2014/main" id="{25EE4D3F-8060-D069-BA9C-BA0D4A576666}"/>
              </a:ext>
            </a:extLst>
          </p:cNvPr>
          <p:cNvSpPr txBox="1"/>
          <p:nvPr/>
        </p:nvSpPr>
        <p:spPr>
          <a:xfrm>
            <a:off x="5767622" y="584017"/>
            <a:ext cx="5706359" cy="830997"/>
          </a:xfrm>
          <a:prstGeom prst="rect">
            <a:avLst/>
          </a:prstGeom>
          <a:noFill/>
        </p:spPr>
        <p:txBody>
          <a:bodyPr wrap="square">
            <a:spAutoFit/>
          </a:bodyPr>
          <a:lstStyle/>
          <a:p>
            <a:pPr algn="ctr"/>
            <a:r>
              <a:rPr lang="en-US" sz="2400"/>
              <a:t>There is exactly one shortest path from s to each node t</a:t>
            </a:r>
            <a:endParaRPr lang="en-IN" sz="2400"/>
          </a:p>
        </p:txBody>
      </p:sp>
      <p:sp>
        <p:nvSpPr>
          <p:cNvPr id="8" name="TextBox 7">
            <a:extLst>
              <a:ext uri="{FF2B5EF4-FFF2-40B4-BE49-F238E27FC236}">
                <a16:creationId xmlns:a16="http://schemas.microsoft.com/office/drawing/2014/main" id="{CDA2342A-6878-1BAD-1FB0-FAE79D80CE25}"/>
              </a:ext>
            </a:extLst>
          </p:cNvPr>
          <p:cNvSpPr txBox="1"/>
          <p:nvPr/>
        </p:nvSpPr>
        <p:spPr>
          <a:xfrm>
            <a:off x="6997830" y="1993971"/>
            <a:ext cx="3902697" cy="461665"/>
          </a:xfrm>
          <a:prstGeom prst="rect">
            <a:avLst/>
          </a:prstGeom>
          <a:noFill/>
        </p:spPr>
        <p:txBody>
          <a:bodyPr wrap="square" rtlCol="0">
            <a:spAutoFit/>
          </a:bodyPr>
          <a:lstStyle/>
          <a:p>
            <a:r>
              <a:rPr lang="en-US" sz="2400"/>
              <a:t>The Pair Wise Dependency </a:t>
            </a:r>
            <a:endParaRPr lang="en-IN" sz="2400"/>
          </a:p>
        </p:txBody>
      </p:sp>
      <p:sp>
        <p:nvSpPr>
          <p:cNvPr id="10" name="TextBox 9">
            <a:extLst>
              <a:ext uri="{FF2B5EF4-FFF2-40B4-BE49-F238E27FC236}">
                <a16:creationId xmlns:a16="http://schemas.microsoft.com/office/drawing/2014/main" id="{E018D446-4317-6F95-8323-BAB8B93D0E2C}"/>
              </a:ext>
            </a:extLst>
          </p:cNvPr>
          <p:cNvSpPr txBox="1"/>
          <p:nvPr/>
        </p:nvSpPr>
        <p:spPr>
          <a:xfrm>
            <a:off x="5222427" y="2617997"/>
            <a:ext cx="6746211" cy="830997"/>
          </a:xfrm>
          <a:prstGeom prst="rect">
            <a:avLst/>
          </a:prstGeom>
          <a:noFill/>
        </p:spPr>
        <p:txBody>
          <a:bodyPr wrap="square">
            <a:spAutoFit/>
          </a:bodyPr>
          <a:lstStyle/>
          <a:p>
            <a:pPr algn="ctr"/>
            <a:r>
              <a:rPr lang="en-US" sz="2400"/>
              <a:t>δ(s, </a:t>
            </a:r>
            <a:r>
              <a:rPr lang="en-US" sz="2400" err="1"/>
              <a:t>t|v</a:t>
            </a:r>
            <a:r>
              <a:rPr lang="en-US" sz="2400"/>
              <a:t>) = 1, or does not lie on the path, in which case δ(s, </a:t>
            </a:r>
            <a:r>
              <a:rPr lang="en-US" sz="2400" err="1"/>
              <a:t>t|v</a:t>
            </a:r>
            <a:r>
              <a:rPr lang="en-US" sz="2400"/>
              <a:t>) = 0</a:t>
            </a:r>
            <a:endParaRPr lang="en-IN" sz="240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BB12FF8-3BA1-A13C-3EB2-14D2F514AF5C}"/>
                  </a:ext>
                </a:extLst>
              </p:cNvPr>
              <p:cNvSpPr txBox="1"/>
              <p:nvPr/>
            </p:nvSpPr>
            <p:spPr>
              <a:xfrm>
                <a:off x="4220458" y="5058121"/>
                <a:ext cx="3751083" cy="584775"/>
              </a:xfrm>
              <a:prstGeom prst="rect">
                <a:avLst/>
              </a:prstGeom>
              <a:noFill/>
            </p:spPr>
            <p:txBody>
              <a:bodyPr wrap="square">
                <a:spAutoFit/>
              </a:bodyPr>
              <a:lstStyle/>
              <a:p>
                <a:r>
                  <a:rPr lang="pl-PL" sz="3200"/>
                  <a:t>δ(v) = </a:t>
                </a:r>
                <a14:m>
                  <m:oMath xmlns:m="http://schemas.openxmlformats.org/officeDocument/2006/math">
                    <m:nary>
                      <m:naryPr>
                        <m:chr m:val="∑"/>
                        <m:supHide m:val="on"/>
                        <m:ctrlPr>
                          <a:rPr lang="pl-PL" sz="3200" i="1" dirty="0" smtClean="0">
                            <a:latin typeface="Cambria Math" panose="02040503050406030204" pitchFamily="18" charset="0"/>
                          </a:rPr>
                        </m:ctrlPr>
                      </m:naryPr>
                      <m:sub>
                        <m:r>
                          <m:rPr>
                            <m:nor/>
                          </m:rPr>
                          <a:rPr lang="pl-PL" sz="3200" dirty="0"/>
                          <m:t>w</m:t>
                        </m:r>
                      </m:sub>
                      <m:sup/>
                      <m:e>
                        <m:r>
                          <m:rPr>
                            <m:nor/>
                          </m:rPr>
                          <a:rPr lang="pl-PL" sz="3200" dirty="0"/>
                          <m:t>(1 + </m:t>
                        </m:r>
                        <m:r>
                          <m:rPr>
                            <m:nor/>
                          </m:rPr>
                          <a:rPr lang="pl-PL" sz="3200" dirty="0"/>
                          <m:t>δ</m:t>
                        </m:r>
                        <m:r>
                          <m:rPr>
                            <m:nor/>
                          </m:rPr>
                          <a:rPr lang="pl-PL" sz="3200" dirty="0"/>
                          <m:t>(</m:t>
                        </m:r>
                        <m:r>
                          <m:rPr>
                            <m:nor/>
                          </m:rPr>
                          <a:rPr lang="pl-PL" sz="3200" dirty="0"/>
                          <m:t>w</m:t>
                        </m:r>
                        <m:r>
                          <m:rPr>
                            <m:nor/>
                          </m:rPr>
                          <a:rPr lang="pl-PL" sz="3200" dirty="0"/>
                          <m:t>)</m:t>
                        </m:r>
                      </m:e>
                    </m:nary>
                  </m:oMath>
                </a14:m>
                <a:endParaRPr lang="en-IN" sz="3200"/>
              </a:p>
            </p:txBody>
          </p:sp>
        </mc:Choice>
        <mc:Fallback>
          <p:sp>
            <p:nvSpPr>
              <p:cNvPr id="12" name="TextBox 11">
                <a:extLst>
                  <a:ext uri="{FF2B5EF4-FFF2-40B4-BE49-F238E27FC236}">
                    <a16:creationId xmlns:a16="http://schemas.microsoft.com/office/drawing/2014/main" id="{4BB12FF8-3BA1-A13C-3EB2-14D2F514AF5C}"/>
                  </a:ext>
                </a:extLst>
              </p:cNvPr>
              <p:cNvSpPr txBox="1">
                <a:spLocks noRot="1" noChangeAspect="1" noMove="1" noResize="1" noEditPoints="1" noAdjustHandles="1" noChangeArrowheads="1" noChangeShapeType="1" noTextEdit="1"/>
              </p:cNvSpPr>
              <p:nvPr/>
            </p:nvSpPr>
            <p:spPr>
              <a:xfrm>
                <a:off x="4220458" y="5058121"/>
                <a:ext cx="3751083" cy="584775"/>
              </a:xfrm>
              <a:prstGeom prst="rect">
                <a:avLst/>
              </a:prstGeom>
              <a:blipFill>
                <a:blip r:embed="rId3"/>
                <a:stretch>
                  <a:fillRect l="-4058" t="-14583" b="-33333"/>
                </a:stretch>
              </a:blipFill>
            </p:spPr>
            <p:txBody>
              <a:bodyPr/>
              <a:lstStyle/>
              <a:p>
                <a:r>
                  <a:rPr lang="en-US">
                    <a:noFill/>
                  </a:rPr>
                  <a:t> </a:t>
                </a:r>
              </a:p>
            </p:txBody>
          </p:sp>
        </mc:Fallback>
      </mc:AlternateContent>
    </p:spTree>
    <p:extLst>
      <p:ext uri="{BB962C8B-B14F-4D97-AF65-F5344CB8AC3E}">
        <p14:creationId xmlns:p14="http://schemas.microsoft.com/office/powerpoint/2010/main" val="459691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EE4D3F-8060-D069-BA9C-BA0D4A576666}"/>
              </a:ext>
            </a:extLst>
          </p:cNvPr>
          <p:cNvSpPr txBox="1"/>
          <p:nvPr/>
        </p:nvSpPr>
        <p:spPr>
          <a:xfrm>
            <a:off x="5767622" y="584017"/>
            <a:ext cx="5706359" cy="830997"/>
          </a:xfrm>
          <a:prstGeom prst="rect">
            <a:avLst/>
          </a:prstGeom>
          <a:noFill/>
        </p:spPr>
        <p:txBody>
          <a:bodyPr wrap="square">
            <a:spAutoFit/>
          </a:bodyPr>
          <a:lstStyle/>
          <a:p>
            <a:pPr algn="ctr"/>
            <a:r>
              <a:rPr lang="en-US" sz="2400"/>
              <a:t>There is Alternative shortest path from s to each node t</a:t>
            </a:r>
            <a:endParaRPr lang="en-IN" sz="2400"/>
          </a:p>
        </p:txBody>
      </p:sp>
      <p:sp>
        <p:nvSpPr>
          <p:cNvPr id="8" name="TextBox 7">
            <a:extLst>
              <a:ext uri="{FF2B5EF4-FFF2-40B4-BE49-F238E27FC236}">
                <a16:creationId xmlns:a16="http://schemas.microsoft.com/office/drawing/2014/main" id="{CDA2342A-6878-1BAD-1FB0-FAE79D80CE25}"/>
              </a:ext>
            </a:extLst>
          </p:cNvPr>
          <p:cNvSpPr txBox="1"/>
          <p:nvPr/>
        </p:nvSpPr>
        <p:spPr>
          <a:xfrm>
            <a:off x="6997830" y="1993971"/>
            <a:ext cx="3902697" cy="461665"/>
          </a:xfrm>
          <a:prstGeom prst="rect">
            <a:avLst/>
          </a:prstGeom>
          <a:noFill/>
        </p:spPr>
        <p:txBody>
          <a:bodyPr wrap="square" rtlCol="0">
            <a:spAutoFit/>
          </a:bodyPr>
          <a:lstStyle/>
          <a:p>
            <a:r>
              <a:rPr lang="en-US" sz="2400"/>
              <a:t>The Pair Wise Dependency </a:t>
            </a:r>
            <a:endParaRPr lang="en-IN" sz="2400"/>
          </a:p>
        </p:txBody>
      </p:sp>
      <p:sp>
        <p:nvSpPr>
          <p:cNvPr id="10" name="TextBox 9">
            <a:extLst>
              <a:ext uri="{FF2B5EF4-FFF2-40B4-BE49-F238E27FC236}">
                <a16:creationId xmlns:a16="http://schemas.microsoft.com/office/drawing/2014/main" id="{E018D446-4317-6F95-8323-BAB8B93D0E2C}"/>
              </a:ext>
            </a:extLst>
          </p:cNvPr>
          <p:cNvSpPr txBox="1"/>
          <p:nvPr/>
        </p:nvSpPr>
        <p:spPr>
          <a:xfrm>
            <a:off x="5222427" y="2617997"/>
            <a:ext cx="6746211" cy="830997"/>
          </a:xfrm>
          <a:prstGeom prst="rect">
            <a:avLst/>
          </a:prstGeom>
          <a:noFill/>
        </p:spPr>
        <p:txBody>
          <a:bodyPr wrap="square">
            <a:spAutoFit/>
          </a:bodyPr>
          <a:lstStyle/>
          <a:p>
            <a:pPr algn="ctr"/>
            <a:r>
              <a:rPr lang="en-US" sz="2400"/>
              <a:t>δ(s, </a:t>
            </a:r>
            <a:r>
              <a:rPr lang="en-US" sz="2400" err="1"/>
              <a:t>t|v</a:t>
            </a:r>
            <a:r>
              <a:rPr lang="en-US" sz="2400"/>
              <a:t>) = 1, or does not lie on the path, in which case δ(s, </a:t>
            </a:r>
            <a:r>
              <a:rPr lang="en-US" sz="2400" err="1"/>
              <a:t>t|v</a:t>
            </a:r>
            <a:r>
              <a:rPr lang="en-US" sz="2400"/>
              <a:t>) = 0</a:t>
            </a:r>
            <a:endParaRPr lang="en-IN" sz="2400"/>
          </a:p>
        </p:txBody>
      </p:sp>
      <p:pic>
        <p:nvPicPr>
          <p:cNvPr id="3" name="Picture 2">
            <a:extLst>
              <a:ext uri="{FF2B5EF4-FFF2-40B4-BE49-F238E27FC236}">
                <a16:creationId xmlns:a16="http://schemas.microsoft.com/office/drawing/2014/main" id="{F4F5D460-359C-ED22-11C5-843378ECCB14}"/>
              </a:ext>
            </a:extLst>
          </p:cNvPr>
          <p:cNvPicPr>
            <a:picLocks noChangeAspect="1"/>
          </p:cNvPicPr>
          <p:nvPr/>
        </p:nvPicPr>
        <p:blipFill>
          <a:blip r:embed="rId2"/>
          <a:stretch>
            <a:fillRect/>
          </a:stretch>
        </p:blipFill>
        <p:spPr>
          <a:xfrm>
            <a:off x="107044" y="258699"/>
            <a:ext cx="5087127" cy="2774796"/>
          </a:xfrm>
          <a:prstGeom prst="rect">
            <a:avLst/>
          </a:prstGeom>
        </p:spPr>
      </p:pic>
      <p:pic>
        <p:nvPicPr>
          <p:cNvPr id="6" name="Picture 5">
            <a:extLst>
              <a:ext uri="{FF2B5EF4-FFF2-40B4-BE49-F238E27FC236}">
                <a16:creationId xmlns:a16="http://schemas.microsoft.com/office/drawing/2014/main" id="{CDDEADC8-4A82-56F7-DE6C-8BB39A8E5E7B}"/>
              </a:ext>
            </a:extLst>
          </p:cNvPr>
          <p:cNvPicPr>
            <a:picLocks noChangeAspect="1"/>
          </p:cNvPicPr>
          <p:nvPr/>
        </p:nvPicPr>
        <p:blipFill rotWithShape="1">
          <a:blip r:embed="rId3"/>
          <a:srcRect t="-1" r="3088" b="9169"/>
          <a:stretch/>
        </p:blipFill>
        <p:spPr>
          <a:xfrm>
            <a:off x="3687685" y="4817386"/>
            <a:ext cx="4816630" cy="1027233"/>
          </a:xfrm>
          <a:prstGeom prst="rect">
            <a:avLst/>
          </a:prstGeom>
        </p:spPr>
      </p:pic>
    </p:spTree>
    <p:extLst>
      <p:ext uri="{BB962C8B-B14F-4D97-AF65-F5344CB8AC3E}">
        <p14:creationId xmlns:p14="http://schemas.microsoft.com/office/powerpoint/2010/main" val="71926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A201-6234-5C1D-4F72-933CC6F68D11}"/>
              </a:ext>
            </a:extLst>
          </p:cNvPr>
          <p:cNvSpPr>
            <a:spLocks noGrp="1"/>
          </p:cNvSpPr>
          <p:nvPr>
            <p:ph type="title"/>
          </p:nvPr>
        </p:nvSpPr>
        <p:spPr/>
        <p:txBody>
          <a:bodyPr/>
          <a:lstStyle/>
          <a:p>
            <a:r>
              <a:rPr lang="en-GB"/>
              <a:t>What is “Centrality”</a:t>
            </a:r>
          </a:p>
        </p:txBody>
      </p:sp>
      <p:sp>
        <p:nvSpPr>
          <p:cNvPr id="4" name="TextBox 3">
            <a:extLst>
              <a:ext uri="{FF2B5EF4-FFF2-40B4-BE49-F238E27FC236}">
                <a16:creationId xmlns:a16="http://schemas.microsoft.com/office/drawing/2014/main" id="{07EFCDB8-9E0E-1CBC-2D3A-32925D6DB4C3}"/>
              </a:ext>
            </a:extLst>
          </p:cNvPr>
          <p:cNvSpPr txBox="1"/>
          <p:nvPr/>
        </p:nvSpPr>
        <p:spPr>
          <a:xfrm>
            <a:off x="913795" y="2151529"/>
            <a:ext cx="4493025" cy="461665"/>
          </a:xfrm>
          <a:prstGeom prst="rect">
            <a:avLst/>
          </a:prstGeom>
          <a:noFill/>
        </p:spPr>
        <p:txBody>
          <a:bodyPr wrap="none" rtlCol="0">
            <a:spAutoFit/>
          </a:bodyPr>
          <a:lstStyle/>
          <a:p>
            <a:pPr marL="285750" indent="-285750">
              <a:buFont typeface="Arial" panose="020B0604020202020204" pitchFamily="34" charset="0"/>
              <a:buChar char="•"/>
            </a:pPr>
            <a:r>
              <a:rPr lang="en-GB" sz="2400"/>
              <a:t>In graph, centrality can imply :</a:t>
            </a:r>
          </a:p>
        </p:txBody>
      </p:sp>
      <p:sp>
        <p:nvSpPr>
          <p:cNvPr id="5" name="TextBox 4">
            <a:extLst>
              <a:ext uri="{FF2B5EF4-FFF2-40B4-BE49-F238E27FC236}">
                <a16:creationId xmlns:a16="http://schemas.microsoft.com/office/drawing/2014/main" id="{AB76A8E5-D510-8692-4BE6-99E798074F71}"/>
              </a:ext>
            </a:extLst>
          </p:cNvPr>
          <p:cNvSpPr txBox="1"/>
          <p:nvPr/>
        </p:nvSpPr>
        <p:spPr>
          <a:xfrm>
            <a:off x="1565992" y="2814987"/>
            <a:ext cx="3188630" cy="923330"/>
          </a:xfrm>
          <a:prstGeom prst="rect">
            <a:avLst/>
          </a:prstGeom>
          <a:noFill/>
        </p:spPr>
        <p:txBody>
          <a:bodyPr wrap="none" rtlCol="0">
            <a:spAutoFit/>
          </a:bodyPr>
          <a:lstStyle/>
          <a:p>
            <a:pPr marL="285750" indent="-285750">
              <a:buFont typeface="Arial" panose="020B0604020202020204" pitchFamily="34" charset="0"/>
              <a:buChar char="•"/>
            </a:pPr>
            <a:r>
              <a:rPr lang="en-GB"/>
              <a:t>Importance </a:t>
            </a:r>
          </a:p>
          <a:p>
            <a:pPr marL="285750" indent="-285750">
              <a:buFont typeface="Arial" panose="020B0604020202020204" pitchFamily="34" charset="0"/>
              <a:buChar char="•"/>
            </a:pPr>
            <a:r>
              <a:rPr lang="en-GB"/>
              <a:t>Influence </a:t>
            </a:r>
          </a:p>
          <a:p>
            <a:pPr marL="285750" indent="-285750">
              <a:buFont typeface="Arial" panose="020B0604020202020204" pitchFamily="34" charset="0"/>
              <a:buChar char="•"/>
            </a:pPr>
            <a:r>
              <a:rPr lang="en-GB"/>
              <a:t>General well-connectedness</a:t>
            </a:r>
          </a:p>
        </p:txBody>
      </p:sp>
      <p:sp>
        <p:nvSpPr>
          <p:cNvPr id="6" name="TextBox 5">
            <a:extLst>
              <a:ext uri="{FF2B5EF4-FFF2-40B4-BE49-F238E27FC236}">
                <a16:creationId xmlns:a16="http://schemas.microsoft.com/office/drawing/2014/main" id="{99045EDD-9903-5974-8CC5-BCEBA8067B1F}"/>
              </a:ext>
            </a:extLst>
          </p:cNvPr>
          <p:cNvSpPr txBox="1"/>
          <p:nvPr/>
        </p:nvSpPr>
        <p:spPr>
          <a:xfrm>
            <a:off x="913795" y="3940110"/>
            <a:ext cx="6047618" cy="461665"/>
          </a:xfrm>
          <a:prstGeom prst="rect">
            <a:avLst/>
          </a:prstGeom>
          <a:noFill/>
        </p:spPr>
        <p:txBody>
          <a:bodyPr wrap="none" rtlCol="0">
            <a:spAutoFit/>
          </a:bodyPr>
          <a:lstStyle/>
          <a:p>
            <a:pPr marL="285750" indent="-285750">
              <a:buFont typeface="Arial" panose="020B0604020202020204" pitchFamily="34" charset="0"/>
              <a:buChar char="•"/>
            </a:pPr>
            <a:r>
              <a:rPr lang="en-GB" sz="2400"/>
              <a:t>“Betweenness” is the measure of centrality</a:t>
            </a:r>
          </a:p>
        </p:txBody>
      </p:sp>
      <p:sp>
        <p:nvSpPr>
          <p:cNvPr id="7" name="TextBox 6">
            <a:extLst>
              <a:ext uri="{FF2B5EF4-FFF2-40B4-BE49-F238E27FC236}">
                <a16:creationId xmlns:a16="http://schemas.microsoft.com/office/drawing/2014/main" id="{D64E1E0E-F4BA-5507-F666-3AE7FE6F5590}"/>
              </a:ext>
            </a:extLst>
          </p:cNvPr>
          <p:cNvSpPr txBox="1"/>
          <p:nvPr/>
        </p:nvSpPr>
        <p:spPr>
          <a:xfrm>
            <a:off x="1565992" y="4603568"/>
            <a:ext cx="2762359" cy="369332"/>
          </a:xfrm>
          <a:prstGeom prst="rect">
            <a:avLst/>
          </a:prstGeom>
          <a:noFill/>
        </p:spPr>
        <p:txBody>
          <a:bodyPr wrap="none" rtlCol="0">
            <a:spAutoFit/>
          </a:bodyPr>
          <a:lstStyle/>
          <a:p>
            <a:pPr marL="285750" indent="-285750">
              <a:buFont typeface="Arial" panose="020B0604020202020204" pitchFamily="34" charset="0"/>
              <a:buChar char="•"/>
            </a:pPr>
            <a:r>
              <a:rPr lang="en-GB"/>
              <a:t>Based on shortest paths</a:t>
            </a:r>
          </a:p>
        </p:txBody>
      </p:sp>
      <p:pic>
        <p:nvPicPr>
          <p:cNvPr id="10" name="Picture 9">
            <a:extLst>
              <a:ext uri="{FF2B5EF4-FFF2-40B4-BE49-F238E27FC236}">
                <a16:creationId xmlns:a16="http://schemas.microsoft.com/office/drawing/2014/main" id="{81A84F99-C502-9D60-0EAC-1ABC947AC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651" y="1855458"/>
            <a:ext cx="3073400" cy="3162300"/>
          </a:xfrm>
          <a:prstGeom prst="rect">
            <a:avLst/>
          </a:prstGeom>
        </p:spPr>
      </p:pic>
    </p:spTree>
    <p:extLst>
      <p:ext uri="{BB962C8B-B14F-4D97-AF65-F5344CB8AC3E}">
        <p14:creationId xmlns:p14="http://schemas.microsoft.com/office/powerpoint/2010/main" val="2278433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355EB3C-47C4-2BFD-E998-A9F9B5286D46}"/>
              </a:ext>
            </a:extLst>
          </p:cNvPr>
          <p:cNvSpPr txBox="1"/>
          <p:nvPr/>
        </p:nvSpPr>
        <p:spPr>
          <a:xfrm>
            <a:off x="1394654" y="3271918"/>
            <a:ext cx="3276737" cy="1200329"/>
          </a:xfrm>
          <a:prstGeom prst="rect">
            <a:avLst/>
          </a:prstGeom>
          <a:noFill/>
        </p:spPr>
        <p:txBody>
          <a:bodyPr wrap="square" rtlCol="0">
            <a:spAutoFit/>
          </a:bodyPr>
          <a:lstStyle/>
          <a:p>
            <a:pPr algn="ctr"/>
            <a:r>
              <a:rPr lang="en-US" sz="3600"/>
              <a:t>Final Brandes Algorithm </a:t>
            </a:r>
            <a:endParaRPr lang="en-IN" sz="3600"/>
          </a:p>
        </p:txBody>
      </p:sp>
      <p:pic>
        <p:nvPicPr>
          <p:cNvPr id="12" name="Picture 11">
            <a:extLst>
              <a:ext uri="{FF2B5EF4-FFF2-40B4-BE49-F238E27FC236}">
                <a16:creationId xmlns:a16="http://schemas.microsoft.com/office/drawing/2014/main" id="{EE0C4ECC-2F1E-39B1-AAC9-54B45871FA02}"/>
              </a:ext>
            </a:extLst>
          </p:cNvPr>
          <p:cNvPicPr>
            <a:picLocks noChangeAspect="1"/>
          </p:cNvPicPr>
          <p:nvPr/>
        </p:nvPicPr>
        <p:blipFill>
          <a:blip r:embed="rId2"/>
          <a:stretch>
            <a:fillRect/>
          </a:stretch>
        </p:blipFill>
        <p:spPr>
          <a:xfrm>
            <a:off x="549814" y="275135"/>
            <a:ext cx="4845029" cy="1792313"/>
          </a:xfrm>
          <a:prstGeom prst="rect">
            <a:avLst/>
          </a:prstGeom>
        </p:spPr>
      </p:pic>
      <p:pic>
        <p:nvPicPr>
          <p:cNvPr id="14" name="Picture 13">
            <a:extLst>
              <a:ext uri="{FF2B5EF4-FFF2-40B4-BE49-F238E27FC236}">
                <a16:creationId xmlns:a16="http://schemas.microsoft.com/office/drawing/2014/main" id="{CB0576F4-AA26-7217-2128-2B9D8FFC566A}"/>
              </a:ext>
            </a:extLst>
          </p:cNvPr>
          <p:cNvPicPr>
            <a:picLocks noChangeAspect="1"/>
          </p:cNvPicPr>
          <p:nvPr/>
        </p:nvPicPr>
        <p:blipFill>
          <a:blip r:embed="rId3"/>
          <a:stretch>
            <a:fillRect/>
          </a:stretch>
        </p:blipFill>
        <p:spPr>
          <a:xfrm>
            <a:off x="6096000" y="343480"/>
            <a:ext cx="5296701" cy="6171038"/>
          </a:xfrm>
          <a:prstGeom prst="rect">
            <a:avLst/>
          </a:prstGeom>
        </p:spPr>
      </p:pic>
    </p:spTree>
    <p:extLst>
      <p:ext uri="{BB962C8B-B14F-4D97-AF65-F5344CB8AC3E}">
        <p14:creationId xmlns:p14="http://schemas.microsoft.com/office/powerpoint/2010/main" val="304585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92AE-E0D9-6FC5-5F3C-FFDA56F72FC4}"/>
              </a:ext>
            </a:extLst>
          </p:cNvPr>
          <p:cNvSpPr>
            <a:spLocks noGrp="1"/>
          </p:cNvSpPr>
          <p:nvPr>
            <p:ph type="title"/>
          </p:nvPr>
        </p:nvSpPr>
        <p:spPr>
          <a:xfrm>
            <a:off x="819527" y="96350"/>
            <a:ext cx="10353762" cy="970450"/>
          </a:xfrm>
        </p:spPr>
        <p:txBody>
          <a:bodyPr/>
          <a:lstStyle/>
          <a:p>
            <a:r>
              <a:rPr lang="en-US"/>
              <a:t>Prepare for BFS Tree Walk </a:t>
            </a:r>
          </a:p>
        </p:txBody>
      </p:sp>
      <p:sp>
        <p:nvSpPr>
          <p:cNvPr id="3" name="Content Placeholder 2">
            <a:extLst>
              <a:ext uri="{FF2B5EF4-FFF2-40B4-BE49-F238E27FC236}">
                <a16:creationId xmlns:a16="http://schemas.microsoft.com/office/drawing/2014/main" id="{57DB6AB2-3351-5BDB-6B45-0A17F2A744CA}"/>
              </a:ext>
            </a:extLst>
          </p:cNvPr>
          <p:cNvSpPr>
            <a:spLocks noGrp="1"/>
          </p:cNvSpPr>
          <p:nvPr>
            <p:ph idx="1"/>
          </p:nvPr>
        </p:nvSpPr>
        <p:spPr>
          <a:xfrm>
            <a:off x="80437" y="1214628"/>
            <a:ext cx="3450815" cy="533923"/>
          </a:xfrm>
        </p:spPr>
        <p:txBody>
          <a:bodyPr/>
          <a:lstStyle/>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rPr>
              <a:t>Let's take an example  </a:t>
            </a:r>
          </a:p>
        </p:txBody>
      </p:sp>
      <p:sp>
        <p:nvSpPr>
          <p:cNvPr id="4" name="Flowchart: Connector 3">
            <a:extLst>
              <a:ext uri="{FF2B5EF4-FFF2-40B4-BE49-F238E27FC236}">
                <a16:creationId xmlns:a16="http://schemas.microsoft.com/office/drawing/2014/main" id="{133ED273-B731-5CDE-5EF8-DCAD12AB026E}"/>
              </a:ext>
            </a:extLst>
          </p:cNvPr>
          <p:cNvSpPr/>
          <p:nvPr/>
        </p:nvSpPr>
        <p:spPr>
          <a:xfrm>
            <a:off x="5893804" y="150726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212E5C59-8E06-4132-C01E-A8CF07F58326}"/>
              </a:ext>
            </a:extLst>
          </p:cNvPr>
          <p:cNvSpPr/>
          <p:nvPr/>
        </p:nvSpPr>
        <p:spPr>
          <a:xfrm>
            <a:off x="4653087" y="303595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8A2FFBB1-CDAC-635C-0529-BC619DB5D64B}"/>
              </a:ext>
            </a:extLst>
          </p:cNvPr>
          <p:cNvSpPr/>
          <p:nvPr/>
        </p:nvSpPr>
        <p:spPr>
          <a:xfrm>
            <a:off x="2902013" y="3128659"/>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8" name="Flowchart: Connector 7">
            <a:extLst>
              <a:ext uri="{FF2B5EF4-FFF2-40B4-BE49-F238E27FC236}">
                <a16:creationId xmlns:a16="http://schemas.microsoft.com/office/drawing/2014/main" id="{9AD1BCA5-B639-5789-000A-660D11DD1475}"/>
              </a:ext>
            </a:extLst>
          </p:cNvPr>
          <p:cNvSpPr/>
          <p:nvPr/>
        </p:nvSpPr>
        <p:spPr>
          <a:xfrm>
            <a:off x="3958295" y="407526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9" name="Flowchart: Connector 8">
            <a:extLst>
              <a:ext uri="{FF2B5EF4-FFF2-40B4-BE49-F238E27FC236}">
                <a16:creationId xmlns:a16="http://schemas.microsoft.com/office/drawing/2014/main" id="{06988EF6-148A-1CA5-2F43-10AE600D94D6}"/>
              </a:ext>
            </a:extLst>
          </p:cNvPr>
          <p:cNvSpPr/>
          <p:nvPr/>
        </p:nvSpPr>
        <p:spPr>
          <a:xfrm>
            <a:off x="8733582" y="2065785"/>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0" name="Flowchart: Connector 9">
            <a:extLst>
              <a:ext uri="{FF2B5EF4-FFF2-40B4-BE49-F238E27FC236}">
                <a16:creationId xmlns:a16="http://schemas.microsoft.com/office/drawing/2014/main" id="{EC19BA64-87CD-DB95-9FEC-A789A5F79D68}"/>
              </a:ext>
            </a:extLst>
          </p:cNvPr>
          <p:cNvSpPr/>
          <p:nvPr/>
        </p:nvSpPr>
        <p:spPr>
          <a:xfrm>
            <a:off x="7289100" y="3245709"/>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11" name="Flowchart: Connector 10">
            <a:extLst>
              <a:ext uri="{FF2B5EF4-FFF2-40B4-BE49-F238E27FC236}">
                <a16:creationId xmlns:a16="http://schemas.microsoft.com/office/drawing/2014/main" id="{C0C9D9D5-5F1E-DE16-8E54-1B4E22AFE56A}"/>
              </a:ext>
            </a:extLst>
          </p:cNvPr>
          <p:cNvSpPr/>
          <p:nvPr/>
        </p:nvSpPr>
        <p:spPr>
          <a:xfrm>
            <a:off x="6274757" y="4096476"/>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12" name="Flowchart: Connector 11">
            <a:extLst>
              <a:ext uri="{FF2B5EF4-FFF2-40B4-BE49-F238E27FC236}">
                <a16:creationId xmlns:a16="http://schemas.microsoft.com/office/drawing/2014/main" id="{F1E94095-E896-BD94-C789-4FDA9AC65396}"/>
              </a:ext>
            </a:extLst>
          </p:cNvPr>
          <p:cNvSpPr/>
          <p:nvPr/>
        </p:nvSpPr>
        <p:spPr>
          <a:xfrm>
            <a:off x="8329190" y="4096476"/>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13" name="Flowchart: Connector 12">
            <a:extLst>
              <a:ext uri="{FF2B5EF4-FFF2-40B4-BE49-F238E27FC236}">
                <a16:creationId xmlns:a16="http://schemas.microsoft.com/office/drawing/2014/main" id="{8F37D120-2A23-6E9C-26AF-BCBE4FBE8DC7}"/>
              </a:ext>
            </a:extLst>
          </p:cNvPr>
          <p:cNvSpPr/>
          <p:nvPr/>
        </p:nvSpPr>
        <p:spPr>
          <a:xfrm>
            <a:off x="6578467" y="5318819"/>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14" name="Flowchart: Connector 13">
            <a:extLst>
              <a:ext uri="{FF2B5EF4-FFF2-40B4-BE49-F238E27FC236}">
                <a16:creationId xmlns:a16="http://schemas.microsoft.com/office/drawing/2014/main" id="{2596F752-2C96-5C87-3FD3-4A255AD64F12}"/>
              </a:ext>
            </a:extLst>
          </p:cNvPr>
          <p:cNvSpPr/>
          <p:nvPr/>
        </p:nvSpPr>
        <p:spPr>
          <a:xfrm>
            <a:off x="5057479" y="5373809"/>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15" name="Flowchart: Connector 14">
            <a:extLst>
              <a:ext uri="{FF2B5EF4-FFF2-40B4-BE49-F238E27FC236}">
                <a16:creationId xmlns:a16="http://schemas.microsoft.com/office/drawing/2014/main" id="{AAF77F4B-FFF6-D747-0712-069B09D79059}"/>
              </a:ext>
            </a:extLst>
          </p:cNvPr>
          <p:cNvSpPr/>
          <p:nvPr/>
        </p:nvSpPr>
        <p:spPr>
          <a:xfrm>
            <a:off x="5716875" y="611067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17" name="Straight Connector 16">
            <a:extLst>
              <a:ext uri="{FF2B5EF4-FFF2-40B4-BE49-F238E27FC236}">
                <a16:creationId xmlns:a16="http://schemas.microsoft.com/office/drawing/2014/main" id="{55305594-E1A3-D32E-0256-BAD53269D5D1}"/>
              </a:ext>
            </a:extLst>
          </p:cNvPr>
          <p:cNvCxnSpPr>
            <a:stCxn id="7" idx="7"/>
            <a:endCxn id="4" idx="2"/>
          </p:cNvCxnSpPr>
          <p:nvPr/>
        </p:nvCxnSpPr>
        <p:spPr>
          <a:xfrm flipV="1">
            <a:off x="3247183" y="1713869"/>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FE0AC4B-75A1-A6F5-4D19-C7AE02D456B1}"/>
              </a:ext>
            </a:extLst>
          </p:cNvPr>
          <p:cNvCxnSpPr>
            <a:cxnSpLocks/>
            <a:stCxn id="7" idx="6"/>
            <a:endCxn id="6" idx="2"/>
          </p:cNvCxnSpPr>
          <p:nvPr/>
        </p:nvCxnSpPr>
        <p:spPr>
          <a:xfrm flipV="1">
            <a:off x="3306405" y="3242563"/>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A915F7E-9F4C-36FB-92EC-CAB5B7B670BF}"/>
              </a:ext>
            </a:extLst>
          </p:cNvPr>
          <p:cNvCxnSpPr>
            <a:cxnSpLocks/>
            <a:stCxn id="8" idx="7"/>
            <a:endCxn id="6" idx="3"/>
          </p:cNvCxnSpPr>
          <p:nvPr/>
        </p:nvCxnSpPr>
        <p:spPr>
          <a:xfrm flipV="1">
            <a:off x="4303465" y="3388656"/>
            <a:ext cx="408844" cy="74711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E06AC21-208F-EC2D-A222-2C1DCA15AEB2}"/>
              </a:ext>
            </a:extLst>
          </p:cNvPr>
          <p:cNvCxnSpPr>
            <a:cxnSpLocks/>
            <a:stCxn id="7" idx="4"/>
            <a:endCxn id="8" idx="2"/>
          </p:cNvCxnSpPr>
          <p:nvPr/>
        </p:nvCxnSpPr>
        <p:spPr>
          <a:xfrm>
            <a:off x="3104209" y="3541871"/>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9B568CD-86CB-D9DB-EA38-B417B38A9D0E}"/>
              </a:ext>
            </a:extLst>
          </p:cNvPr>
          <p:cNvCxnSpPr>
            <a:cxnSpLocks/>
            <a:stCxn id="6" idx="7"/>
            <a:endCxn id="4" idx="4"/>
          </p:cNvCxnSpPr>
          <p:nvPr/>
        </p:nvCxnSpPr>
        <p:spPr>
          <a:xfrm flipV="1">
            <a:off x="4998257" y="1920475"/>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EF26A3-BAF6-6C65-3F1D-DCFB4FD7D30F}"/>
              </a:ext>
            </a:extLst>
          </p:cNvPr>
          <p:cNvCxnSpPr>
            <a:cxnSpLocks/>
            <a:stCxn id="4" idx="6"/>
            <a:endCxn id="9" idx="2"/>
          </p:cNvCxnSpPr>
          <p:nvPr/>
        </p:nvCxnSpPr>
        <p:spPr>
          <a:xfrm>
            <a:off x="6298196" y="1713869"/>
            <a:ext cx="2435386" cy="55852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A01B00-28A5-C9D9-21EB-0A94E3000DE2}"/>
              </a:ext>
            </a:extLst>
          </p:cNvPr>
          <p:cNvCxnSpPr>
            <a:cxnSpLocks/>
            <a:stCxn id="4" idx="5"/>
            <a:endCxn id="10" idx="1"/>
          </p:cNvCxnSpPr>
          <p:nvPr/>
        </p:nvCxnSpPr>
        <p:spPr>
          <a:xfrm>
            <a:off x="6238974" y="1859962"/>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5FC049-BCE5-D2C2-45F6-C6ACE34C504C}"/>
              </a:ext>
            </a:extLst>
          </p:cNvPr>
          <p:cNvCxnSpPr>
            <a:cxnSpLocks/>
            <a:stCxn id="10" idx="5"/>
            <a:endCxn id="12" idx="1"/>
          </p:cNvCxnSpPr>
          <p:nvPr/>
        </p:nvCxnSpPr>
        <p:spPr>
          <a:xfrm>
            <a:off x="7634270" y="3598408"/>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631C5DA-943B-F45A-8B15-63752BFB610F}"/>
              </a:ext>
            </a:extLst>
          </p:cNvPr>
          <p:cNvCxnSpPr>
            <a:cxnSpLocks/>
            <a:stCxn id="14" idx="7"/>
            <a:endCxn id="11" idx="3"/>
          </p:cNvCxnSpPr>
          <p:nvPr/>
        </p:nvCxnSpPr>
        <p:spPr>
          <a:xfrm flipV="1">
            <a:off x="5402649" y="4449175"/>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69DE2FB-7CB1-0B57-F030-5386EA99702D}"/>
              </a:ext>
            </a:extLst>
          </p:cNvPr>
          <p:cNvCxnSpPr>
            <a:cxnSpLocks/>
            <a:stCxn id="13" idx="0"/>
            <a:endCxn id="11" idx="5"/>
          </p:cNvCxnSpPr>
          <p:nvPr/>
        </p:nvCxnSpPr>
        <p:spPr>
          <a:xfrm flipH="1" flipV="1">
            <a:off x="6619927" y="4449175"/>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56979DE-D530-4B92-733D-EBFD4874E32E}"/>
              </a:ext>
            </a:extLst>
          </p:cNvPr>
          <p:cNvCxnSpPr>
            <a:cxnSpLocks/>
            <a:stCxn id="8" idx="4"/>
            <a:endCxn id="14" idx="1"/>
          </p:cNvCxnSpPr>
          <p:nvPr/>
        </p:nvCxnSpPr>
        <p:spPr>
          <a:xfrm>
            <a:off x="4160491" y="4488472"/>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82DEA2A-AB0B-E2D5-E8A6-2A3B8C1668A2}"/>
              </a:ext>
            </a:extLst>
          </p:cNvPr>
          <p:cNvCxnSpPr>
            <a:cxnSpLocks/>
            <a:stCxn id="11" idx="7"/>
            <a:endCxn id="10" idx="3"/>
          </p:cNvCxnSpPr>
          <p:nvPr/>
        </p:nvCxnSpPr>
        <p:spPr>
          <a:xfrm flipV="1">
            <a:off x="6619927" y="3598408"/>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E36B8A9-AFF5-EF1E-C379-403E021ED58E}"/>
              </a:ext>
            </a:extLst>
          </p:cNvPr>
          <p:cNvCxnSpPr>
            <a:cxnSpLocks/>
            <a:stCxn id="13" idx="6"/>
            <a:endCxn id="12" idx="3"/>
          </p:cNvCxnSpPr>
          <p:nvPr/>
        </p:nvCxnSpPr>
        <p:spPr>
          <a:xfrm flipV="1">
            <a:off x="6982859" y="4449175"/>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F0AB29F-4969-01FB-EA83-768403E8A1F9}"/>
              </a:ext>
            </a:extLst>
          </p:cNvPr>
          <p:cNvCxnSpPr>
            <a:cxnSpLocks/>
            <a:stCxn id="14" idx="5"/>
            <a:endCxn id="15" idx="1"/>
          </p:cNvCxnSpPr>
          <p:nvPr/>
        </p:nvCxnSpPr>
        <p:spPr>
          <a:xfrm>
            <a:off x="5402649" y="5726508"/>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9FF59B2-D9E7-5158-0660-59E45EC620D3}"/>
              </a:ext>
            </a:extLst>
          </p:cNvPr>
          <p:cNvCxnSpPr>
            <a:cxnSpLocks/>
            <a:stCxn id="15" idx="7"/>
            <a:endCxn id="13" idx="3"/>
          </p:cNvCxnSpPr>
          <p:nvPr/>
        </p:nvCxnSpPr>
        <p:spPr>
          <a:xfrm flipV="1">
            <a:off x="6062045" y="5671518"/>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497204A-4C85-88AC-2BBF-D6ABDD6F21D2}"/>
              </a:ext>
            </a:extLst>
          </p:cNvPr>
          <p:cNvCxnSpPr>
            <a:cxnSpLocks/>
            <a:stCxn id="12" idx="0"/>
            <a:endCxn id="9" idx="4"/>
          </p:cNvCxnSpPr>
          <p:nvPr/>
        </p:nvCxnSpPr>
        <p:spPr>
          <a:xfrm flipV="1">
            <a:off x="8531386" y="2478997"/>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77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37038-A25F-A0D4-3C15-9F60DFF2C08D}"/>
              </a:ext>
            </a:extLst>
          </p:cNvPr>
          <p:cNvPicPr>
            <a:picLocks noChangeAspect="1"/>
          </p:cNvPicPr>
          <p:nvPr/>
        </p:nvPicPr>
        <p:blipFill>
          <a:blip r:embed="rId2"/>
          <a:stretch>
            <a:fillRect/>
          </a:stretch>
        </p:blipFill>
        <p:spPr>
          <a:xfrm>
            <a:off x="2459431" y="1747601"/>
            <a:ext cx="7273135" cy="4568357"/>
          </a:xfrm>
          <a:prstGeom prst="rect">
            <a:avLst/>
          </a:prstGeom>
        </p:spPr>
      </p:pic>
      <p:sp>
        <p:nvSpPr>
          <p:cNvPr id="4" name="TextBox 3">
            <a:extLst>
              <a:ext uri="{FF2B5EF4-FFF2-40B4-BE49-F238E27FC236}">
                <a16:creationId xmlns:a16="http://schemas.microsoft.com/office/drawing/2014/main" id="{29B8FFB5-9BB6-B7E1-D6D4-AB98B2F3CCDC}"/>
              </a:ext>
            </a:extLst>
          </p:cNvPr>
          <p:cNvSpPr txBox="1"/>
          <p:nvPr/>
        </p:nvSpPr>
        <p:spPr>
          <a:xfrm>
            <a:off x="3994484" y="245221"/>
            <a:ext cx="4203031" cy="461665"/>
          </a:xfrm>
          <a:prstGeom prst="rect">
            <a:avLst/>
          </a:prstGeom>
          <a:noFill/>
        </p:spPr>
        <p:txBody>
          <a:bodyPr wrap="square" rtlCol="0">
            <a:spAutoFit/>
          </a:bodyPr>
          <a:lstStyle/>
          <a:p>
            <a:r>
              <a:rPr lang="en-IN" sz="2400" b="1" u="sng"/>
              <a:t>PHASE 1  - Pseudocode </a:t>
            </a:r>
          </a:p>
        </p:txBody>
      </p:sp>
    </p:spTree>
    <p:extLst>
      <p:ext uri="{BB962C8B-B14F-4D97-AF65-F5344CB8AC3E}">
        <p14:creationId xmlns:p14="http://schemas.microsoft.com/office/powerpoint/2010/main" val="2964985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C5945-2D41-74F1-7A96-469E253D7397}"/>
              </a:ext>
            </a:extLst>
          </p:cNvPr>
          <p:cNvSpPr txBox="1"/>
          <p:nvPr/>
        </p:nvSpPr>
        <p:spPr>
          <a:xfrm>
            <a:off x="989380" y="295297"/>
            <a:ext cx="10154652" cy="461665"/>
          </a:xfrm>
          <a:prstGeom prst="rect">
            <a:avLst/>
          </a:prstGeom>
          <a:noFill/>
        </p:spPr>
        <p:txBody>
          <a:bodyPr wrap="square" rtlCol="0">
            <a:spAutoFit/>
          </a:bodyPr>
          <a:lstStyle/>
          <a:p>
            <a:r>
              <a:rPr lang="en-US" sz="2400" b="1"/>
              <a:t>Step 2 - Calculate σ(s, v), the number of shortest paths between s and v</a:t>
            </a:r>
            <a:endParaRPr lang="en-IN" sz="2400" b="1"/>
          </a:p>
        </p:txBody>
      </p:sp>
      <p:sp>
        <p:nvSpPr>
          <p:cNvPr id="5" name="Flowchart: Connector 4">
            <a:extLst>
              <a:ext uri="{FF2B5EF4-FFF2-40B4-BE49-F238E27FC236}">
                <a16:creationId xmlns:a16="http://schemas.microsoft.com/office/drawing/2014/main" id="{2CC2232C-3878-0E90-BCF4-706C8FA0FA84}"/>
              </a:ext>
            </a:extLst>
          </p:cNvPr>
          <p:cNvSpPr/>
          <p:nvPr/>
        </p:nvSpPr>
        <p:spPr>
          <a:xfrm>
            <a:off x="4783934" y="140787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7" name="Flowchart: Connector 6">
            <a:extLst>
              <a:ext uri="{FF2B5EF4-FFF2-40B4-BE49-F238E27FC236}">
                <a16:creationId xmlns:a16="http://schemas.microsoft.com/office/drawing/2014/main" id="{840B6599-C5C1-6215-76D3-EE401E28809E}"/>
              </a:ext>
            </a:extLst>
          </p:cNvPr>
          <p:cNvSpPr/>
          <p:nvPr/>
        </p:nvSpPr>
        <p:spPr>
          <a:xfrm>
            <a:off x="3543217" y="2936566"/>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1" name="Flowchart: Connector 10">
            <a:extLst>
              <a:ext uri="{FF2B5EF4-FFF2-40B4-BE49-F238E27FC236}">
                <a16:creationId xmlns:a16="http://schemas.microsoft.com/office/drawing/2014/main" id="{65416D38-EC05-ABA5-63B8-B3A682055CF5}"/>
              </a:ext>
            </a:extLst>
          </p:cNvPr>
          <p:cNvSpPr/>
          <p:nvPr/>
        </p:nvSpPr>
        <p:spPr>
          <a:xfrm>
            <a:off x="1792143" y="3029268"/>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3" name="Flowchart: Connector 12">
            <a:extLst>
              <a:ext uri="{FF2B5EF4-FFF2-40B4-BE49-F238E27FC236}">
                <a16:creationId xmlns:a16="http://schemas.microsoft.com/office/drawing/2014/main" id="{552B6ACE-439B-5C48-B0AD-EBD49D9BE1F3}"/>
              </a:ext>
            </a:extLst>
          </p:cNvPr>
          <p:cNvSpPr/>
          <p:nvPr/>
        </p:nvSpPr>
        <p:spPr>
          <a:xfrm>
            <a:off x="2848425" y="3975869"/>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5" name="Flowchart: Connector 14">
            <a:extLst>
              <a:ext uri="{FF2B5EF4-FFF2-40B4-BE49-F238E27FC236}">
                <a16:creationId xmlns:a16="http://schemas.microsoft.com/office/drawing/2014/main" id="{7AD2964E-1060-84E4-2F80-3EE901406A75}"/>
              </a:ext>
            </a:extLst>
          </p:cNvPr>
          <p:cNvSpPr/>
          <p:nvPr/>
        </p:nvSpPr>
        <p:spPr>
          <a:xfrm>
            <a:off x="7731386" y="2322546"/>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F0E47DF5-9D21-01E5-8611-5859CC696326}"/>
              </a:ext>
            </a:extLst>
          </p:cNvPr>
          <p:cNvSpPr/>
          <p:nvPr/>
        </p:nvSpPr>
        <p:spPr>
          <a:xfrm>
            <a:off x="6179230" y="3146318"/>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19" name="Flowchart: Connector 18">
            <a:extLst>
              <a:ext uri="{FF2B5EF4-FFF2-40B4-BE49-F238E27FC236}">
                <a16:creationId xmlns:a16="http://schemas.microsoft.com/office/drawing/2014/main" id="{72FE01B4-3A80-CDCF-A2DA-42CBD52407E6}"/>
              </a:ext>
            </a:extLst>
          </p:cNvPr>
          <p:cNvSpPr/>
          <p:nvPr/>
        </p:nvSpPr>
        <p:spPr>
          <a:xfrm>
            <a:off x="5164887" y="3997085"/>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21" name="Flowchart: Connector 20">
            <a:extLst>
              <a:ext uri="{FF2B5EF4-FFF2-40B4-BE49-F238E27FC236}">
                <a16:creationId xmlns:a16="http://schemas.microsoft.com/office/drawing/2014/main" id="{EBA7EB80-4878-F28B-EAB6-343B60BD534D}"/>
              </a:ext>
            </a:extLst>
          </p:cNvPr>
          <p:cNvSpPr/>
          <p:nvPr/>
        </p:nvSpPr>
        <p:spPr>
          <a:xfrm>
            <a:off x="7219320" y="3997085"/>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23" name="Flowchart: Connector 22">
            <a:extLst>
              <a:ext uri="{FF2B5EF4-FFF2-40B4-BE49-F238E27FC236}">
                <a16:creationId xmlns:a16="http://schemas.microsoft.com/office/drawing/2014/main" id="{4F1069D2-5FC1-85D8-6212-25BBEF99AC1B}"/>
              </a:ext>
            </a:extLst>
          </p:cNvPr>
          <p:cNvSpPr/>
          <p:nvPr/>
        </p:nvSpPr>
        <p:spPr>
          <a:xfrm>
            <a:off x="5468597" y="5219428"/>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25" name="Flowchart: Connector 24">
            <a:extLst>
              <a:ext uri="{FF2B5EF4-FFF2-40B4-BE49-F238E27FC236}">
                <a16:creationId xmlns:a16="http://schemas.microsoft.com/office/drawing/2014/main" id="{AB6FAC03-00D3-1574-119B-5F3FE3720864}"/>
              </a:ext>
            </a:extLst>
          </p:cNvPr>
          <p:cNvSpPr/>
          <p:nvPr/>
        </p:nvSpPr>
        <p:spPr>
          <a:xfrm>
            <a:off x="3947609" y="5274418"/>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27" name="Flowchart: Connector 26">
            <a:extLst>
              <a:ext uri="{FF2B5EF4-FFF2-40B4-BE49-F238E27FC236}">
                <a16:creationId xmlns:a16="http://schemas.microsoft.com/office/drawing/2014/main" id="{21A78D9E-45C4-30B9-CC47-E6ABB531B5F6}"/>
              </a:ext>
            </a:extLst>
          </p:cNvPr>
          <p:cNvSpPr/>
          <p:nvPr/>
        </p:nvSpPr>
        <p:spPr>
          <a:xfrm>
            <a:off x="4607005" y="598643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29" name="Straight Connector 28">
            <a:extLst>
              <a:ext uri="{FF2B5EF4-FFF2-40B4-BE49-F238E27FC236}">
                <a16:creationId xmlns:a16="http://schemas.microsoft.com/office/drawing/2014/main" id="{750F400E-57AA-4ABF-F93D-751195CFAC4A}"/>
              </a:ext>
            </a:extLst>
          </p:cNvPr>
          <p:cNvCxnSpPr/>
          <p:nvPr/>
        </p:nvCxnSpPr>
        <p:spPr>
          <a:xfrm flipV="1">
            <a:off x="2137313" y="1614478"/>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E168AA-DEE3-BA3A-88E2-F839571556D4}"/>
              </a:ext>
            </a:extLst>
          </p:cNvPr>
          <p:cNvCxnSpPr>
            <a:cxnSpLocks/>
          </p:cNvCxnSpPr>
          <p:nvPr/>
        </p:nvCxnSpPr>
        <p:spPr>
          <a:xfrm flipV="1">
            <a:off x="2196535" y="3143172"/>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3ED1288-49C8-2B44-8D60-3AADD990ADBA}"/>
              </a:ext>
            </a:extLst>
          </p:cNvPr>
          <p:cNvCxnSpPr>
            <a:cxnSpLocks/>
          </p:cNvCxnSpPr>
          <p:nvPr/>
        </p:nvCxnSpPr>
        <p:spPr>
          <a:xfrm flipV="1">
            <a:off x="3193595" y="3289265"/>
            <a:ext cx="408844" cy="74711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8EF545-7FC1-5475-7832-44FB0F297394}"/>
              </a:ext>
            </a:extLst>
          </p:cNvPr>
          <p:cNvCxnSpPr>
            <a:cxnSpLocks/>
          </p:cNvCxnSpPr>
          <p:nvPr/>
        </p:nvCxnSpPr>
        <p:spPr>
          <a:xfrm>
            <a:off x="1994339" y="3442480"/>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60E592F-9B11-5D3E-5AEA-EB2D07136EC4}"/>
              </a:ext>
            </a:extLst>
          </p:cNvPr>
          <p:cNvCxnSpPr>
            <a:cxnSpLocks/>
          </p:cNvCxnSpPr>
          <p:nvPr/>
        </p:nvCxnSpPr>
        <p:spPr>
          <a:xfrm flipV="1">
            <a:off x="3888387" y="1821084"/>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D3DBC8C-B188-459F-6B4E-757C5B831820}"/>
              </a:ext>
            </a:extLst>
          </p:cNvPr>
          <p:cNvCxnSpPr>
            <a:cxnSpLocks/>
          </p:cNvCxnSpPr>
          <p:nvPr/>
        </p:nvCxnSpPr>
        <p:spPr>
          <a:xfrm>
            <a:off x="5196608" y="1622760"/>
            <a:ext cx="2617604" cy="7573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31D3745-8E73-A635-72A2-E029BC33F346}"/>
              </a:ext>
            </a:extLst>
          </p:cNvPr>
          <p:cNvCxnSpPr>
            <a:cxnSpLocks/>
          </p:cNvCxnSpPr>
          <p:nvPr/>
        </p:nvCxnSpPr>
        <p:spPr>
          <a:xfrm>
            <a:off x="5129104" y="1760571"/>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0E60956-E015-2612-3308-65230EA58A85}"/>
              </a:ext>
            </a:extLst>
          </p:cNvPr>
          <p:cNvCxnSpPr>
            <a:cxnSpLocks/>
          </p:cNvCxnSpPr>
          <p:nvPr/>
        </p:nvCxnSpPr>
        <p:spPr>
          <a:xfrm>
            <a:off x="6524400" y="3499017"/>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BAC3B4-0B41-5B01-270F-98536427BB85}"/>
              </a:ext>
            </a:extLst>
          </p:cNvPr>
          <p:cNvCxnSpPr>
            <a:cxnSpLocks/>
          </p:cNvCxnSpPr>
          <p:nvPr/>
        </p:nvCxnSpPr>
        <p:spPr>
          <a:xfrm flipV="1">
            <a:off x="4292779" y="4349784"/>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B11E80-CFE8-6C1F-6DD0-E3299FBB6872}"/>
              </a:ext>
            </a:extLst>
          </p:cNvPr>
          <p:cNvCxnSpPr>
            <a:cxnSpLocks/>
          </p:cNvCxnSpPr>
          <p:nvPr/>
        </p:nvCxnSpPr>
        <p:spPr>
          <a:xfrm flipH="1" flipV="1">
            <a:off x="5510057" y="4349784"/>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70F135B-C6F5-12D9-F7D1-E33D291E63AD}"/>
              </a:ext>
            </a:extLst>
          </p:cNvPr>
          <p:cNvCxnSpPr>
            <a:cxnSpLocks/>
          </p:cNvCxnSpPr>
          <p:nvPr/>
        </p:nvCxnSpPr>
        <p:spPr>
          <a:xfrm>
            <a:off x="3050621" y="4389081"/>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4F3EE32-53B3-F6BF-D0D6-820DAEA03E77}"/>
              </a:ext>
            </a:extLst>
          </p:cNvPr>
          <p:cNvCxnSpPr>
            <a:cxnSpLocks/>
          </p:cNvCxnSpPr>
          <p:nvPr/>
        </p:nvCxnSpPr>
        <p:spPr>
          <a:xfrm flipV="1">
            <a:off x="5510057" y="3499017"/>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F449443-3753-7DF0-3EC9-B93277669F8E}"/>
              </a:ext>
            </a:extLst>
          </p:cNvPr>
          <p:cNvCxnSpPr>
            <a:cxnSpLocks/>
          </p:cNvCxnSpPr>
          <p:nvPr/>
        </p:nvCxnSpPr>
        <p:spPr>
          <a:xfrm flipV="1">
            <a:off x="5872989" y="4349784"/>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2D7B8DA-2AC9-3A89-07A1-4A3F8D88A58D}"/>
              </a:ext>
            </a:extLst>
          </p:cNvPr>
          <p:cNvCxnSpPr>
            <a:cxnSpLocks/>
          </p:cNvCxnSpPr>
          <p:nvPr/>
        </p:nvCxnSpPr>
        <p:spPr>
          <a:xfrm>
            <a:off x="4292779" y="5627117"/>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41A8F7C-11F9-D3CE-7CA0-484D6CE16F8B}"/>
              </a:ext>
            </a:extLst>
          </p:cNvPr>
          <p:cNvCxnSpPr>
            <a:cxnSpLocks/>
          </p:cNvCxnSpPr>
          <p:nvPr/>
        </p:nvCxnSpPr>
        <p:spPr>
          <a:xfrm flipV="1">
            <a:off x="4952175" y="5572127"/>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75C74EE-227D-7278-D262-FE81F3B8D82C}"/>
              </a:ext>
            </a:extLst>
          </p:cNvPr>
          <p:cNvCxnSpPr>
            <a:cxnSpLocks/>
          </p:cNvCxnSpPr>
          <p:nvPr/>
        </p:nvCxnSpPr>
        <p:spPr>
          <a:xfrm flipV="1">
            <a:off x="7429799" y="2470715"/>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56A54C4-AEAF-6DE6-139C-0B69418122DF}"/>
              </a:ext>
            </a:extLst>
          </p:cNvPr>
          <p:cNvSpPr txBox="1"/>
          <p:nvPr/>
        </p:nvSpPr>
        <p:spPr>
          <a:xfrm>
            <a:off x="4235726" y="2918791"/>
            <a:ext cx="217005" cy="361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1" name="TextBox 60">
            <a:extLst>
              <a:ext uri="{FF2B5EF4-FFF2-40B4-BE49-F238E27FC236}">
                <a16:creationId xmlns:a16="http://schemas.microsoft.com/office/drawing/2014/main" id="{B07FFD86-5590-2714-19AE-D6E9409CBDB6}"/>
              </a:ext>
            </a:extLst>
          </p:cNvPr>
          <p:cNvSpPr txBox="1"/>
          <p:nvPr/>
        </p:nvSpPr>
        <p:spPr>
          <a:xfrm>
            <a:off x="1463122" y="3053384"/>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62" name="TextBox 61">
            <a:extLst>
              <a:ext uri="{FF2B5EF4-FFF2-40B4-BE49-F238E27FC236}">
                <a16:creationId xmlns:a16="http://schemas.microsoft.com/office/drawing/2014/main" id="{89A70D02-F64A-42F0-440C-09F4905CE08F}"/>
              </a:ext>
            </a:extLst>
          </p:cNvPr>
          <p:cNvSpPr txBox="1"/>
          <p:nvPr/>
        </p:nvSpPr>
        <p:spPr>
          <a:xfrm>
            <a:off x="3945835" y="2918791"/>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a:t>
            </a:r>
          </a:p>
        </p:txBody>
      </p:sp>
      <p:sp>
        <p:nvSpPr>
          <p:cNvPr id="63" name="TextBox 62">
            <a:extLst>
              <a:ext uri="{FF2B5EF4-FFF2-40B4-BE49-F238E27FC236}">
                <a16:creationId xmlns:a16="http://schemas.microsoft.com/office/drawing/2014/main" id="{A5F7C5B0-2FE9-174F-BEC9-B9CD7EECC985}"/>
              </a:ext>
            </a:extLst>
          </p:cNvPr>
          <p:cNvSpPr txBox="1"/>
          <p:nvPr/>
        </p:nvSpPr>
        <p:spPr>
          <a:xfrm>
            <a:off x="6587987" y="3142422"/>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a:t>
            </a:r>
          </a:p>
        </p:txBody>
      </p:sp>
      <p:sp>
        <p:nvSpPr>
          <p:cNvPr id="64" name="TextBox 63">
            <a:extLst>
              <a:ext uri="{FF2B5EF4-FFF2-40B4-BE49-F238E27FC236}">
                <a16:creationId xmlns:a16="http://schemas.microsoft.com/office/drawing/2014/main" id="{F3606D22-C22D-5CF0-A147-B871F702D454}"/>
              </a:ext>
            </a:extLst>
          </p:cNvPr>
          <p:cNvSpPr txBox="1"/>
          <p:nvPr/>
        </p:nvSpPr>
        <p:spPr>
          <a:xfrm>
            <a:off x="8103704" y="2322443"/>
            <a:ext cx="3660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a:t>
            </a:r>
          </a:p>
        </p:txBody>
      </p:sp>
      <p:cxnSp>
        <p:nvCxnSpPr>
          <p:cNvPr id="6" name="Straight Arrow Connector 5">
            <a:extLst>
              <a:ext uri="{FF2B5EF4-FFF2-40B4-BE49-F238E27FC236}">
                <a16:creationId xmlns:a16="http://schemas.microsoft.com/office/drawing/2014/main" id="{1BA3F013-C7F0-5CF2-6E7C-45229EE8614A}"/>
              </a:ext>
            </a:extLst>
          </p:cNvPr>
          <p:cNvCxnSpPr/>
          <p:nvPr/>
        </p:nvCxnSpPr>
        <p:spPr>
          <a:xfrm>
            <a:off x="678730" y="2298617"/>
            <a:ext cx="0" cy="368781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9F6DEDF-E566-5667-D7E2-D26E31D8979C}"/>
                  </a:ext>
                </a:extLst>
              </p:cNvPr>
              <p:cNvSpPr txBox="1"/>
              <p:nvPr/>
            </p:nvSpPr>
            <p:spPr>
              <a:xfrm>
                <a:off x="8604580" y="3559530"/>
                <a:ext cx="2623410" cy="707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b>
                        <m:sup/>
                        <m:e>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e>
                      </m:nary>
                    </m:oMath>
                  </m:oMathPara>
                </a14:m>
                <a:endParaRPr lang="en-GB"/>
              </a:p>
            </p:txBody>
          </p:sp>
        </mc:Choice>
        <mc:Fallback>
          <p:sp>
            <p:nvSpPr>
              <p:cNvPr id="10" name="TextBox 9">
                <a:extLst>
                  <a:ext uri="{FF2B5EF4-FFF2-40B4-BE49-F238E27FC236}">
                    <a16:creationId xmlns:a16="http://schemas.microsoft.com/office/drawing/2014/main" id="{19F6DEDF-E566-5667-D7E2-D26E31D8979C}"/>
                  </a:ext>
                </a:extLst>
              </p:cNvPr>
              <p:cNvSpPr txBox="1">
                <a:spLocks noRot="1" noChangeAspect="1" noMove="1" noResize="1" noEditPoints="1" noAdjustHandles="1" noChangeArrowheads="1" noChangeShapeType="1" noTextEdit="1"/>
              </p:cNvSpPr>
              <p:nvPr/>
            </p:nvSpPr>
            <p:spPr>
              <a:xfrm>
                <a:off x="8604580" y="3559530"/>
                <a:ext cx="2623410" cy="70788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5369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F31195B4-DDC4-5247-43EE-382421AF671C}"/>
              </a:ext>
            </a:extLst>
          </p:cNvPr>
          <p:cNvSpPr/>
          <p:nvPr/>
        </p:nvSpPr>
        <p:spPr>
          <a:xfrm>
            <a:off x="5984912" y="1109698"/>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9" name="Flowchart: Connector 8">
            <a:extLst>
              <a:ext uri="{FF2B5EF4-FFF2-40B4-BE49-F238E27FC236}">
                <a16:creationId xmlns:a16="http://schemas.microsoft.com/office/drawing/2014/main" id="{D4650723-9C3F-D27E-FF2B-5DBD6E25F2F2}"/>
              </a:ext>
            </a:extLst>
          </p:cNvPr>
          <p:cNvSpPr/>
          <p:nvPr/>
        </p:nvSpPr>
        <p:spPr>
          <a:xfrm>
            <a:off x="4744195" y="263839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1" name="Flowchart: Connector 10">
            <a:extLst>
              <a:ext uri="{FF2B5EF4-FFF2-40B4-BE49-F238E27FC236}">
                <a16:creationId xmlns:a16="http://schemas.microsoft.com/office/drawing/2014/main" id="{0D91C339-4D18-C69E-0F45-335343CE29DE}"/>
              </a:ext>
            </a:extLst>
          </p:cNvPr>
          <p:cNvSpPr/>
          <p:nvPr/>
        </p:nvSpPr>
        <p:spPr>
          <a:xfrm>
            <a:off x="2993121" y="273109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3" name="Flowchart: Connector 12">
            <a:extLst>
              <a:ext uri="{FF2B5EF4-FFF2-40B4-BE49-F238E27FC236}">
                <a16:creationId xmlns:a16="http://schemas.microsoft.com/office/drawing/2014/main" id="{FA6E5468-858B-B09E-8970-AB9FB432B30E}"/>
              </a:ext>
            </a:extLst>
          </p:cNvPr>
          <p:cNvSpPr/>
          <p:nvPr/>
        </p:nvSpPr>
        <p:spPr>
          <a:xfrm>
            <a:off x="4041120" y="3677694"/>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5" name="Flowchart: Connector 14">
            <a:extLst>
              <a:ext uri="{FF2B5EF4-FFF2-40B4-BE49-F238E27FC236}">
                <a16:creationId xmlns:a16="http://schemas.microsoft.com/office/drawing/2014/main" id="{B47E6311-A272-B40E-CFBB-15306C0D7D04}"/>
              </a:ext>
            </a:extLst>
          </p:cNvPr>
          <p:cNvSpPr/>
          <p:nvPr/>
        </p:nvSpPr>
        <p:spPr>
          <a:xfrm>
            <a:off x="8924081" y="202437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8FA0C3A0-B1E4-C8AF-6A2B-2C56E02FA17A}"/>
              </a:ext>
            </a:extLst>
          </p:cNvPr>
          <p:cNvSpPr/>
          <p:nvPr/>
        </p:nvSpPr>
        <p:spPr>
          <a:xfrm>
            <a:off x="7380209" y="284814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19" name="Flowchart: Connector 18">
            <a:extLst>
              <a:ext uri="{FF2B5EF4-FFF2-40B4-BE49-F238E27FC236}">
                <a16:creationId xmlns:a16="http://schemas.microsoft.com/office/drawing/2014/main" id="{59E0AB8C-A2C0-B135-A2F7-D686A9EEA88A}"/>
              </a:ext>
            </a:extLst>
          </p:cNvPr>
          <p:cNvSpPr/>
          <p:nvPr/>
        </p:nvSpPr>
        <p:spPr>
          <a:xfrm>
            <a:off x="6365865" y="369891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21" name="Flowchart: Connector 20">
            <a:extLst>
              <a:ext uri="{FF2B5EF4-FFF2-40B4-BE49-F238E27FC236}">
                <a16:creationId xmlns:a16="http://schemas.microsoft.com/office/drawing/2014/main" id="{3EAF577D-B36B-9EC7-EFDB-311887ED9135}"/>
              </a:ext>
            </a:extLst>
          </p:cNvPr>
          <p:cNvSpPr/>
          <p:nvPr/>
        </p:nvSpPr>
        <p:spPr>
          <a:xfrm>
            <a:off x="8420299" y="369891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23" name="Flowchart: Connector 22">
            <a:extLst>
              <a:ext uri="{FF2B5EF4-FFF2-40B4-BE49-F238E27FC236}">
                <a16:creationId xmlns:a16="http://schemas.microsoft.com/office/drawing/2014/main" id="{B4828EC9-3D1F-7A22-1CB7-ECBA1656540A}"/>
              </a:ext>
            </a:extLst>
          </p:cNvPr>
          <p:cNvSpPr/>
          <p:nvPr/>
        </p:nvSpPr>
        <p:spPr>
          <a:xfrm>
            <a:off x="6669576" y="4921254"/>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25" name="Flowchart: Connector 24">
            <a:extLst>
              <a:ext uri="{FF2B5EF4-FFF2-40B4-BE49-F238E27FC236}">
                <a16:creationId xmlns:a16="http://schemas.microsoft.com/office/drawing/2014/main" id="{C0B4AA51-8649-DE5A-18BB-20CEDF2AF9F6}"/>
              </a:ext>
            </a:extLst>
          </p:cNvPr>
          <p:cNvSpPr/>
          <p:nvPr/>
        </p:nvSpPr>
        <p:spPr>
          <a:xfrm>
            <a:off x="5148587" y="497624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27" name="Flowchart: Connector 26">
            <a:extLst>
              <a:ext uri="{FF2B5EF4-FFF2-40B4-BE49-F238E27FC236}">
                <a16:creationId xmlns:a16="http://schemas.microsoft.com/office/drawing/2014/main" id="{8C091975-A1A8-EC44-8E91-34F5590B41E1}"/>
              </a:ext>
            </a:extLst>
          </p:cNvPr>
          <p:cNvSpPr/>
          <p:nvPr/>
        </p:nvSpPr>
        <p:spPr>
          <a:xfrm>
            <a:off x="5807984" y="5688258"/>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29" name="Straight Connector 28">
            <a:extLst>
              <a:ext uri="{FF2B5EF4-FFF2-40B4-BE49-F238E27FC236}">
                <a16:creationId xmlns:a16="http://schemas.microsoft.com/office/drawing/2014/main" id="{0F5341FD-0DC9-FE51-373B-43A9E14D9BCE}"/>
              </a:ext>
            </a:extLst>
          </p:cNvPr>
          <p:cNvCxnSpPr/>
          <p:nvPr/>
        </p:nvCxnSpPr>
        <p:spPr>
          <a:xfrm flipV="1">
            <a:off x="3338291" y="1316303"/>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41669C-97E3-6666-C3F5-DCA62758FC71}"/>
              </a:ext>
            </a:extLst>
          </p:cNvPr>
          <p:cNvCxnSpPr>
            <a:cxnSpLocks/>
          </p:cNvCxnSpPr>
          <p:nvPr/>
        </p:nvCxnSpPr>
        <p:spPr>
          <a:xfrm flipV="1">
            <a:off x="3397513" y="2844997"/>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5DBF94-8C30-03B7-1788-6528151AF3BF}"/>
              </a:ext>
            </a:extLst>
          </p:cNvPr>
          <p:cNvCxnSpPr>
            <a:cxnSpLocks/>
          </p:cNvCxnSpPr>
          <p:nvPr/>
        </p:nvCxnSpPr>
        <p:spPr>
          <a:xfrm flipV="1">
            <a:off x="4394573" y="2991090"/>
            <a:ext cx="408844" cy="74711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4C9F8FA-4188-8EC1-6793-8049D814B949}"/>
              </a:ext>
            </a:extLst>
          </p:cNvPr>
          <p:cNvCxnSpPr>
            <a:cxnSpLocks/>
          </p:cNvCxnSpPr>
          <p:nvPr/>
        </p:nvCxnSpPr>
        <p:spPr>
          <a:xfrm>
            <a:off x="3195318" y="3144306"/>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5ECB1AB-33A2-36AA-B275-511D2A7598E8}"/>
              </a:ext>
            </a:extLst>
          </p:cNvPr>
          <p:cNvCxnSpPr>
            <a:cxnSpLocks/>
          </p:cNvCxnSpPr>
          <p:nvPr/>
        </p:nvCxnSpPr>
        <p:spPr>
          <a:xfrm flipV="1">
            <a:off x="5089366" y="1522910"/>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794B19-7A9B-F9D2-78F3-FBF2A233E17F}"/>
              </a:ext>
            </a:extLst>
          </p:cNvPr>
          <p:cNvCxnSpPr>
            <a:cxnSpLocks/>
          </p:cNvCxnSpPr>
          <p:nvPr/>
        </p:nvCxnSpPr>
        <p:spPr>
          <a:xfrm>
            <a:off x="6480412" y="1365998"/>
            <a:ext cx="2617604" cy="7573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1DBA0EF-FC30-47C9-7806-043F9371C48F}"/>
              </a:ext>
            </a:extLst>
          </p:cNvPr>
          <p:cNvCxnSpPr>
            <a:cxnSpLocks/>
          </p:cNvCxnSpPr>
          <p:nvPr/>
        </p:nvCxnSpPr>
        <p:spPr>
          <a:xfrm>
            <a:off x="6330082" y="1462396"/>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80C92B-06BC-7522-C807-100543F3A871}"/>
              </a:ext>
            </a:extLst>
          </p:cNvPr>
          <p:cNvCxnSpPr>
            <a:cxnSpLocks/>
          </p:cNvCxnSpPr>
          <p:nvPr/>
        </p:nvCxnSpPr>
        <p:spPr>
          <a:xfrm>
            <a:off x="7725378" y="3200843"/>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ABADF13-2D20-D73C-0DFC-2FDE0907E696}"/>
              </a:ext>
            </a:extLst>
          </p:cNvPr>
          <p:cNvCxnSpPr>
            <a:cxnSpLocks/>
          </p:cNvCxnSpPr>
          <p:nvPr/>
        </p:nvCxnSpPr>
        <p:spPr>
          <a:xfrm flipV="1">
            <a:off x="5493757" y="4051609"/>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9B181E-BA79-1CFC-0EA1-CF0419A587B7}"/>
              </a:ext>
            </a:extLst>
          </p:cNvPr>
          <p:cNvCxnSpPr>
            <a:cxnSpLocks/>
          </p:cNvCxnSpPr>
          <p:nvPr/>
        </p:nvCxnSpPr>
        <p:spPr>
          <a:xfrm flipH="1" flipV="1">
            <a:off x="6711036" y="4051609"/>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80CC793-8D41-22E6-60F0-8A2DF14D0D33}"/>
              </a:ext>
            </a:extLst>
          </p:cNvPr>
          <p:cNvCxnSpPr>
            <a:cxnSpLocks/>
          </p:cNvCxnSpPr>
          <p:nvPr/>
        </p:nvCxnSpPr>
        <p:spPr>
          <a:xfrm>
            <a:off x="4251600" y="4090906"/>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DD654AE-9963-28F9-1B98-59E14830028D}"/>
              </a:ext>
            </a:extLst>
          </p:cNvPr>
          <p:cNvCxnSpPr>
            <a:cxnSpLocks/>
          </p:cNvCxnSpPr>
          <p:nvPr/>
        </p:nvCxnSpPr>
        <p:spPr>
          <a:xfrm flipV="1">
            <a:off x="6711036" y="3200843"/>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01AD176-0179-E0B6-E275-977D477CF99A}"/>
              </a:ext>
            </a:extLst>
          </p:cNvPr>
          <p:cNvCxnSpPr>
            <a:cxnSpLocks/>
          </p:cNvCxnSpPr>
          <p:nvPr/>
        </p:nvCxnSpPr>
        <p:spPr>
          <a:xfrm flipV="1">
            <a:off x="7073967" y="4051609"/>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D0E1081-9F2C-EE32-37AA-E61116242B94}"/>
              </a:ext>
            </a:extLst>
          </p:cNvPr>
          <p:cNvCxnSpPr>
            <a:cxnSpLocks/>
          </p:cNvCxnSpPr>
          <p:nvPr/>
        </p:nvCxnSpPr>
        <p:spPr>
          <a:xfrm>
            <a:off x="5493757" y="5328942"/>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B9D05FD-1D0F-20F2-AB7E-DEC12412753C}"/>
              </a:ext>
            </a:extLst>
          </p:cNvPr>
          <p:cNvCxnSpPr>
            <a:cxnSpLocks/>
          </p:cNvCxnSpPr>
          <p:nvPr/>
        </p:nvCxnSpPr>
        <p:spPr>
          <a:xfrm flipV="1">
            <a:off x="6153153" y="5273952"/>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D26F330-AFD5-DABD-BC35-BD49D7B71E7D}"/>
              </a:ext>
            </a:extLst>
          </p:cNvPr>
          <p:cNvCxnSpPr>
            <a:cxnSpLocks/>
          </p:cNvCxnSpPr>
          <p:nvPr/>
        </p:nvCxnSpPr>
        <p:spPr>
          <a:xfrm flipV="1">
            <a:off x="8630777" y="2172541"/>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87A2A2D-D699-38A6-BF76-AB8B573984C1}"/>
              </a:ext>
            </a:extLst>
          </p:cNvPr>
          <p:cNvSpPr txBox="1"/>
          <p:nvPr/>
        </p:nvSpPr>
        <p:spPr>
          <a:xfrm>
            <a:off x="5436704" y="2620616"/>
            <a:ext cx="217005" cy="361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3" name="TextBox 62">
            <a:extLst>
              <a:ext uri="{FF2B5EF4-FFF2-40B4-BE49-F238E27FC236}">
                <a16:creationId xmlns:a16="http://schemas.microsoft.com/office/drawing/2014/main" id="{CFE76E94-5CA4-75A5-924A-31C814F88AC1}"/>
              </a:ext>
            </a:extLst>
          </p:cNvPr>
          <p:cNvSpPr txBox="1"/>
          <p:nvPr/>
        </p:nvSpPr>
        <p:spPr>
          <a:xfrm>
            <a:off x="2664100" y="2755210"/>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1</a:t>
            </a:r>
          </a:p>
        </p:txBody>
      </p:sp>
      <p:sp>
        <p:nvSpPr>
          <p:cNvPr id="65" name="TextBox 64">
            <a:extLst>
              <a:ext uri="{FF2B5EF4-FFF2-40B4-BE49-F238E27FC236}">
                <a16:creationId xmlns:a16="http://schemas.microsoft.com/office/drawing/2014/main" id="{55455625-702F-69D1-4EC6-6CB6EB490566}"/>
              </a:ext>
            </a:extLst>
          </p:cNvPr>
          <p:cNvSpPr txBox="1"/>
          <p:nvPr/>
        </p:nvSpPr>
        <p:spPr>
          <a:xfrm>
            <a:off x="4492488" y="2496378"/>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7" name="TextBox 66">
            <a:extLst>
              <a:ext uri="{FF2B5EF4-FFF2-40B4-BE49-F238E27FC236}">
                <a16:creationId xmlns:a16="http://schemas.microsoft.com/office/drawing/2014/main" id="{A579807A-D2FA-6B40-5906-AE980F8CF282}"/>
              </a:ext>
            </a:extLst>
          </p:cNvPr>
          <p:cNvSpPr txBox="1"/>
          <p:nvPr/>
        </p:nvSpPr>
        <p:spPr>
          <a:xfrm>
            <a:off x="7921488" y="2935356"/>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9" name="TextBox 68">
            <a:extLst>
              <a:ext uri="{FF2B5EF4-FFF2-40B4-BE49-F238E27FC236}">
                <a16:creationId xmlns:a16="http://schemas.microsoft.com/office/drawing/2014/main" id="{17206B54-DA09-2F0E-5945-21EFDC15ED19}"/>
              </a:ext>
            </a:extLst>
          </p:cNvPr>
          <p:cNvSpPr txBox="1"/>
          <p:nvPr/>
        </p:nvSpPr>
        <p:spPr>
          <a:xfrm>
            <a:off x="9304682" y="2024268"/>
            <a:ext cx="3660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0" name="TextBox 69">
            <a:extLst>
              <a:ext uri="{FF2B5EF4-FFF2-40B4-BE49-F238E27FC236}">
                <a16:creationId xmlns:a16="http://schemas.microsoft.com/office/drawing/2014/main" id="{677134E1-7D94-8B50-ACF7-444E1596B446}"/>
              </a:ext>
            </a:extLst>
          </p:cNvPr>
          <p:cNvSpPr txBox="1"/>
          <p:nvPr/>
        </p:nvSpPr>
        <p:spPr>
          <a:xfrm>
            <a:off x="3432313" y="3796748"/>
            <a:ext cx="407505"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2</a:t>
            </a:r>
          </a:p>
        </p:txBody>
      </p:sp>
      <p:sp>
        <p:nvSpPr>
          <p:cNvPr id="71" name="TextBox 70">
            <a:extLst>
              <a:ext uri="{FF2B5EF4-FFF2-40B4-BE49-F238E27FC236}">
                <a16:creationId xmlns:a16="http://schemas.microsoft.com/office/drawing/2014/main" id="{54DD8BD8-CDB7-1DDA-E876-902340F3306C}"/>
              </a:ext>
            </a:extLst>
          </p:cNvPr>
          <p:cNvSpPr txBox="1"/>
          <p:nvPr/>
        </p:nvSpPr>
        <p:spPr>
          <a:xfrm>
            <a:off x="8907118" y="3755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2​</a:t>
            </a:r>
          </a:p>
        </p:txBody>
      </p:sp>
      <p:sp>
        <p:nvSpPr>
          <p:cNvPr id="72" name="TextBox 71">
            <a:extLst>
              <a:ext uri="{FF2B5EF4-FFF2-40B4-BE49-F238E27FC236}">
                <a16:creationId xmlns:a16="http://schemas.microsoft.com/office/drawing/2014/main" id="{3FD467E7-F04C-BAF9-4A8E-F32E62EC8C93}"/>
              </a:ext>
            </a:extLst>
          </p:cNvPr>
          <p:cNvSpPr txBox="1"/>
          <p:nvPr/>
        </p:nvSpPr>
        <p:spPr>
          <a:xfrm>
            <a:off x="5983357" y="37222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cxnSp>
        <p:nvCxnSpPr>
          <p:cNvPr id="42" name="Straight Arrow Connector 41">
            <a:extLst>
              <a:ext uri="{FF2B5EF4-FFF2-40B4-BE49-F238E27FC236}">
                <a16:creationId xmlns:a16="http://schemas.microsoft.com/office/drawing/2014/main" id="{0668F11D-0A24-F824-2DCE-6A404BDBDD4D}"/>
              </a:ext>
            </a:extLst>
          </p:cNvPr>
          <p:cNvCxnSpPr/>
          <p:nvPr/>
        </p:nvCxnSpPr>
        <p:spPr>
          <a:xfrm>
            <a:off x="923827" y="2296905"/>
            <a:ext cx="0" cy="368781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87813763-DD75-D199-851A-BC74C4C7C7FB}"/>
                  </a:ext>
                </a:extLst>
              </p:cNvPr>
              <p:cNvSpPr txBox="1"/>
              <p:nvPr/>
            </p:nvSpPr>
            <p:spPr>
              <a:xfrm>
                <a:off x="8967013" y="4443869"/>
                <a:ext cx="2623410" cy="707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b>
                        <m:sup/>
                        <m:e>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e>
                      </m:nary>
                    </m:oMath>
                  </m:oMathPara>
                </a14:m>
                <a:endParaRPr lang="en-GB"/>
              </a:p>
            </p:txBody>
          </p:sp>
        </mc:Choice>
        <mc:Fallback>
          <p:sp>
            <p:nvSpPr>
              <p:cNvPr id="44" name="TextBox 43">
                <a:extLst>
                  <a:ext uri="{FF2B5EF4-FFF2-40B4-BE49-F238E27FC236}">
                    <a16:creationId xmlns:a16="http://schemas.microsoft.com/office/drawing/2014/main" id="{87813763-DD75-D199-851A-BC74C4C7C7FB}"/>
                  </a:ext>
                </a:extLst>
              </p:cNvPr>
              <p:cNvSpPr txBox="1">
                <a:spLocks noRot="1" noChangeAspect="1" noMove="1" noResize="1" noEditPoints="1" noAdjustHandles="1" noChangeArrowheads="1" noChangeShapeType="1" noTextEdit="1"/>
              </p:cNvSpPr>
              <p:nvPr/>
            </p:nvSpPr>
            <p:spPr>
              <a:xfrm>
                <a:off x="8967013" y="4443869"/>
                <a:ext cx="2623410" cy="70788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6089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C0C95FD8-71FA-AA73-0B19-980E2E567C09}"/>
              </a:ext>
            </a:extLst>
          </p:cNvPr>
          <p:cNvSpPr/>
          <p:nvPr/>
        </p:nvSpPr>
        <p:spPr>
          <a:xfrm>
            <a:off x="5686739" y="104343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10" name="Flowchart: Connector 9">
            <a:extLst>
              <a:ext uri="{FF2B5EF4-FFF2-40B4-BE49-F238E27FC236}">
                <a16:creationId xmlns:a16="http://schemas.microsoft.com/office/drawing/2014/main" id="{9E557F72-EEA2-DC11-50D2-CDD31C65FBD1}"/>
              </a:ext>
            </a:extLst>
          </p:cNvPr>
          <p:cNvSpPr/>
          <p:nvPr/>
        </p:nvSpPr>
        <p:spPr>
          <a:xfrm>
            <a:off x="4446022" y="257213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4" name="Flowchart: Connector 13">
            <a:extLst>
              <a:ext uri="{FF2B5EF4-FFF2-40B4-BE49-F238E27FC236}">
                <a16:creationId xmlns:a16="http://schemas.microsoft.com/office/drawing/2014/main" id="{191AB674-0B98-4E51-B8E6-54334B894E67}"/>
              </a:ext>
            </a:extLst>
          </p:cNvPr>
          <p:cNvSpPr/>
          <p:nvPr/>
        </p:nvSpPr>
        <p:spPr>
          <a:xfrm>
            <a:off x="2694948" y="266483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8" name="Flowchart: Connector 17">
            <a:extLst>
              <a:ext uri="{FF2B5EF4-FFF2-40B4-BE49-F238E27FC236}">
                <a16:creationId xmlns:a16="http://schemas.microsoft.com/office/drawing/2014/main" id="{629F55CE-1BCB-2B3A-B2CB-A2A26F094C65}"/>
              </a:ext>
            </a:extLst>
          </p:cNvPr>
          <p:cNvSpPr/>
          <p:nvPr/>
        </p:nvSpPr>
        <p:spPr>
          <a:xfrm>
            <a:off x="3742947" y="361143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22" name="Flowchart: Connector 21">
            <a:extLst>
              <a:ext uri="{FF2B5EF4-FFF2-40B4-BE49-F238E27FC236}">
                <a16:creationId xmlns:a16="http://schemas.microsoft.com/office/drawing/2014/main" id="{0537ABF1-1144-3938-B383-6D6A727F9213}"/>
              </a:ext>
            </a:extLst>
          </p:cNvPr>
          <p:cNvSpPr/>
          <p:nvPr/>
        </p:nvSpPr>
        <p:spPr>
          <a:xfrm>
            <a:off x="8625908" y="195811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26" name="Flowchart: Connector 25">
            <a:extLst>
              <a:ext uri="{FF2B5EF4-FFF2-40B4-BE49-F238E27FC236}">
                <a16:creationId xmlns:a16="http://schemas.microsoft.com/office/drawing/2014/main" id="{ED061B8F-59AE-7A4B-87F7-5EAEDC0D3C31}"/>
              </a:ext>
            </a:extLst>
          </p:cNvPr>
          <p:cNvSpPr/>
          <p:nvPr/>
        </p:nvSpPr>
        <p:spPr>
          <a:xfrm>
            <a:off x="7082036" y="27818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30" name="Flowchart: Connector 29">
            <a:extLst>
              <a:ext uri="{FF2B5EF4-FFF2-40B4-BE49-F238E27FC236}">
                <a16:creationId xmlns:a16="http://schemas.microsoft.com/office/drawing/2014/main" id="{ACA1B4AC-F608-E728-CB35-FA5A2CA674B3}"/>
              </a:ext>
            </a:extLst>
          </p:cNvPr>
          <p:cNvSpPr/>
          <p:nvPr/>
        </p:nvSpPr>
        <p:spPr>
          <a:xfrm>
            <a:off x="6067692"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34" name="Flowchart: Connector 33">
            <a:extLst>
              <a:ext uri="{FF2B5EF4-FFF2-40B4-BE49-F238E27FC236}">
                <a16:creationId xmlns:a16="http://schemas.microsoft.com/office/drawing/2014/main" id="{ECA81B72-763B-CEC7-CDEF-D8C12EE2F117}"/>
              </a:ext>
            </a:extLst>
          </p:cNvPr>
          <p:cNvSpPr/>
          <p:nvPr/>
        </p:nvSpPr>
        <p:spPr>
          <a:xfrm>
            <a:off x="8122126"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38" name="Flowchart: Connector 37">
            <a:extLst>
              <a:ext uri="{FF2B5EF4-FFF2-40B4-BE49-F238E27FC236}">
                <a16:creationId xmlns:a16="http://schemas.microsoft.com/office/drawing/2014/main" id="{29C6A668-4FA2-66BA-E260-8C8518D933FC}"/>
              </a:ext>
            </a:extLst>
          </p:cNvPr>
          <p:cNvSpPr/>
          <p:nvPr/>
        </p:nvSpPr>
        <p:spPr>
          <a:xfrm>
            <a:off x="6371403" y="485499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42" name="Flowchart: Connector 41">
            <a:extLst>
              <a:ext uri="{FF2B5EF4-FFF2-40B4-BE49-F238E27FC236}">
                <a16:creationId xmlns:a16="http://schemas.microsoft.com/office/drawing/2014/main" id="{14A20E20-36FB-F968-1C4C-117022AD2058}"/>
              </a:ext>
            </a:extLst>
          </p:cNvPr>
          <p:cNvSpPr/>
          <p:nvPr/>
        </p:nvSpPr>
        <p:spPr>
          <a:xfrm>
            <a:off x="4850414" y="49099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46" name="Flowchart: Connector 45">
            <a:extLst>
              <a:ext uri="{FF2B5EF4-FFF2-40B4-BE49-F238E27FC236}">
                <a16:creationId xmlns:a16="http://schemas.microsoft.com/office/drawing/2014/main" id="{232298B8-C1EA-11E3-0555-64788EC961CB}"/>
              </a:ext>
            </a:extLst>
          </p:cNvPr>
          <p:cNvSpPr/>
          <p:nvPr/>
        </p:nvSpPr>
        <p:spPr>
          <a:xfrm>
            <a:off x="5509810" y="562199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50" name="Straight Connector 49">
            <a:extLst>
              <a:ext uri="{FF2B5EF4-FFF2-40B4-BE49-F238E27FC236}">
                <a16:creationId xmlns:a16="http://schemas.microsoft.com/office/drawing/2014/main" id="{3E5DB570-61F2-EE36-72E6-8985231B398B}"/>
              </a:ext>
            </a:extLst>
          </p:cNvPr>
          <p:cNvCxnSpPr/>
          <p:nvPr/>
        </p:nvCxnSpPr>
        <p:spPr>
          <a:xfrm flipV="1">
            <a:off x="3040118" y="1250042"/>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00AE0FD-E3CF-8967-0FFB-183CDDA4F30D}"/>
              </a:ext>
            </a:extLst>
          </p:cNvPr>
          <p:cNvCxnSpPr>
            <a:cxnSpLocks/>
          </p:cNvCxnSpPr>
          <p:nvPr/>
        </p:nvCxnSpPr>
        <p:spPr>
          <a:xfrm flipV="1">
            <a:off x="3099340" y="2778736"/>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544F60-AB2C-4E79-486C-1402F779127F}"/>
              </a:ext>
            </a:extLst>
          </p:cNvPr>
          <p:cNvCxnSpPr>
            <a:cxnSpLocks/>
          </p:cNvCxnSpPr>
          <p:nvPr/>
        </p:nvCxnSpPr>
        <p:spPr>
          <a:xfrm flipV="1">
            <a:off x="4096400" y="2924829"/>
            <a:ext cx="408844" cy="74711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CE83843-3C1E-670C-7A29-49560CFAD8F9}"/>
              </a:ext>
            </a:extLst>
          </p:cNvPr>
          <p:cNvCxnSpPr>
            <a:cxnSpLocks/>
          </p:cNvCxnSpPr>
          <p:nvPr/>
        </p:nvCxnSpPr>
        <p:spPr>
          <a:xfrm>
            <a:off x="2897145" y="3078045"/>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FAC9ABC-5DBE-C191-1276-54FA737C275C}"/>
              </a:ext>
            </a:extLst>
          </p:cNvPr>
          <p:cNvCxnSpPr>
            <a:cxnSpLocks/>
          </p:cNvCxnSpPr>
          <p:nvPr/>
        </p:nvCxnSpPr>
        <p:spPr>
          <a:xfrm flipV="1">
            <a:off x="4791193" y="1456649"/>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14442A8-7660-8D83-5B4D-CD02143B4C9C}"/>
              </a:ext>
            </a:extLst>
          </p:cNvPr>
          <p:cNvCxnSpPr>
            <a:cxnSpLocks/>
          </p:cNvCxnSpPr>
          <p:nvPr/>
        </p:nvCxnSpPr>
        <p:spPr>
          <a:xfrm>
            <a:off x="6182239" y="1299737"/>
            <a:ext cx="2617604" cy="7573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5A90825-E130-78BB-4B3F-CAA198440055}"/>
              </a:ext>
            </a:extLst>
          </p:cNvPr>
          <p:cNvCxnSpPr>
            <a:cxnSpLocks/>
          </p:cNvCxnSpPr>
          <p:nvPr/>
        </p:nvCxnSpPr>
        <p:spPr>
          <a:xfrm>
            <a:off x="6031909" y="1396135"/>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89E5234-7421-2B72-C0C0-39D3EEE9DF98}"/>
              </a:ext>
            </a:extLst>
          </p:cNvPr>
          <p:cNvCxnSpPr>
            <a:cxnSpLocks/>
          </p:cNvCxnSpPr>
          <p:nvPr/>
        </p:nvCxnSpPr>
        <p:spPr>
          <a:xfrm>
            <a:off x="7427204" y="3134582"/>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53E6684-52AE-A44F-65B1-DDAFA843A088}"/>
              </a:ext>
            </a:extLst>
          </p:cNvPr>
          <p:cNvCxnSpPr>
            <a:cxnSpLocks/>
          </p:cNvCxnSpPr>
          <p:nvPr/>
        </p:nvCxnSpPr>
        <p:spPr>
          <a:xfrm flipV="1">
            <a:off x="5195584" y="3985348"/>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AD59C95-5840-967E-884C-5DFCEB8C6477}"/>
              </a:ext>
            </a:extLst>
          </p:cNvPr>
          <p:cNvCxnSpPr>
            <a:cxnSpLocks/>
          </p:cNvCxnSpPr>
          <p:nvPr/>
        </p:nvCxnSpPr>
        <p:spPr>
          <a:xfrm flipH="1" flipV="1">
            <a:off x="6412862" y="3985348"/>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C6B4469-AFAE-9950-AB65-28942A3CC08B}"/>
              </a:ext>
            </a:extLst>
          </p:cNvPr>
          <p:cNvCxnSpPr>
            <a:cxnSpLocks/>
          </p:cNvCxnSpPr>
          <p:nvPr/>
        </p:nvCxnSpPr>
        <p:spPr>
          <a:xfrm>
            <a:off x="3953427" y="4024645"/>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FA4A87-AA47-FE43-EAF2-3428F6517ADF}"/>
              </a:ext>
            </a:extLst>
          </p:cNvPr>
          <p:cNvCxnSpPr>
            <a:cxnSpLocks/>
          </p:cNvCxnSpPr>
          <p:nvPr/>
        </p:nvCxnSpPr>
        <p:spPr>
          <a:xfrm flipV="1">
            <a:off x="6412862" y="3134582"/>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D001772-43E7-2CFF-2139-0EE2F9522526}"/>
              </a:ext>
            </a:extLst>
          </p:cNvPr>
          <p:cNvCxnSpPr>
            <a:cxnSpLocks/>
          </p:cNvCxnSpPr>
          <p:nvPr/>
        </p:nvCxnSpPr>
        <p:spPr>
          <a:xfrm flipV="1">
            <a:off x="6775794" y="3985348"/>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9348C04-9287-A9D8-C233-71BA9A6F3485}"/>
              </a:ext>
            </a:extLst>
          </p:cNvPr>
          <p:cNvCxnSpPr>
            <a:cxnSpLocks/>
          </p:cNvCxnSpPr>
          <p:nvPr/>
        </p:nvCxnSpPr>
        <p:spPr>
          <a:xfrm>
            <a:off x="5195584" y="5262681"/>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BB8E5AC-C9BA-625C-259C-1774C314FEDC}"/>
              </a:ext>
            </a:extLst>
          </p:cNvPr>
          <p:cNvCxnSpPr>
            <a:cxnSpLocks/>
          </p:cNvCxnSpPr>
          <p:nvPr/>
        </p:nvCxnSpPr>
        <p:spPr>
          <a:xfrm flipV="1">
            <a:off x="5854980" y="5207691"/>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530925E-9F19-5AA5-FD53-076000C94D84}"/>
              </a:ext>
            </a:extLst>
          </p:cNvPr>
          <p:cNvCxnSpPr>
            <a:cxnSpLocks/>
          </p:cNvCxnSpPr>
          <p:nvPr/>
        </p:nvCxnSpPr>
        <p:spPr>
          <a:xfrm flipV="1">
            <a:off x="8332604" y="2106280"/>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F498DF5A-5FDA-43E2-9375-6031EABE9A8D}"/>
              </a:ext>
            </a:extLst>
          </p:cNvPr>
          <p:cNvSpPr txBox="1"/>
          <p:nvPr/>
        </p:nvSpPr>
        <p:spPr>
          <a:xfrm>
            <a:off x="5138531" y="2554355"/>
            <a:ext cx="217005" cy="361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5" name="TextBox 94">
            <a:extLst>
              <a:ext uri="{FF2B5EF4-FFF2-40B4-BE49-F238E27FC236}">
                <a16:creationId xmlns:a16="http://schemas.microsoft.com/office/drawing/2014/main" id="{36461BD9-CFC7-6AE9-0D4B-3342C91A3216}"/>
              </a:ext>
            </a:extLst>
          </p:cNvPr>
          <p:cNvSpPr txBox="1"/>
          <p:nvPr/>
        </p:nvSpPr>
        <p:spPr>
          <a:xfrm>
            <a:off x="2365927" y="2688949"/>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1</a:t>
            </a:r>
          </a:p>
        </p:txBody>
      </p:sp>
      <p:sp>
        <p:nvSpPr>
          <p:cNvPr id="97" name="TextBox 96">
            <a:extLst>
              <a:ext uri="{FF2B5EF4-FFF2-40B4-BE49-F238E27FC236}">
                <a16:creationId xmlns:a16="http://schemas.microsoft.com/office/drawing/2014/main" id="{2CD2DC41-BFB7-EA37-13FD-4E81BCB7A454}"/>
              </a:ext>
            </a:extLst>
          </p:cNvPr>
          <p:cNvSpPr txBox="1"/>
          <p:nvPr/>
        </p:nvSpPr>
        <p:spPr>
          <a:xfrm>
            <a:off x="4194315" y="2430117"/>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99" name="TextBox 98">
            <a:extLst>
              <a:ext uri="{FF2B5EF4-FFF2-40B4-BE49-F238E27FC236}">
                <a16:creationId xmlns:a16="http://schemas.microsoft.com/office/drawing/2014/main" id="{31C3AB5A-E483-7132-B5CE-09D6C6E94C2D}"/>
              </a:ext>
            </a:extLst>
          </p:cNvPr>
          <p:cNvSpPr txBox="1"/>
          <p:nvPr/>
        </p:nvSpPr>
        <p:spPr>
          <a:xfrm>
            <a:off x="7623315" y="2869095"/>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101" name="TextBox 100">
            <a:extLst>
              <a:ext uri="{FF2B5EF4-FFF2-40B4-BE49-F238E27FC236}">
                <a16:creationId xmlns:a16="http://schemas.microsoft.com/office/drawing/2014/main" id="{B7469E17-47B1-BABE-1EA1-EC9E8C8AF9EA}"/>
              </a:ext>
            </a:extLst>
          </p:cNvPr>
          <p:cNvSpPr txBox="1"/>
          <p:nvPr/>
        </p:nvSpPr>
        <p:spPr>
          <a:xfrm>
            <a:off x="9006509" y="1958007"/>
            <a:ext cx="3660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103" name="TextBox 102">
            <a:extLst>
              <a:ext uri="{FF2B5EF4-FFF2-40B4-BE49-F238E27FC236}">
                <a16:creationId xmlns:a16="http://schemas.microsoft.com/office/drawing/2014/main" id="{F58212B7-32BE-27FB-F082-17E936E1C0D8}"/>
              </a:ext>
            </a:extLst>
          </p:cNvPr>
          <p:cNvSpPr txBox="1"/>
          <p:nvPr/>
        </p:nvSpPr>
        <p:spPr>
          <a:xfrm>
            <a:off x="3134139" y="3655944"/>
            <a:ext cx="407505"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2</a:t>
            </a:r>
          </a:p>
        </p:txBody>
      </p:sp>
      <p:sp>
        <p:nvSpPr>
          <p:cNvPr id="105" name="TextBox 104">
            <a:extLst>
              <a:ext uri="{FF2B5EF4-FFF2-40B4-BE49-F238E27FC236}">
                <a16:creationId xmlns:a16="http://schemas.microsoft.com/office/drawing/2014/main" id="{48D25F5C-30A8-7812-812F-51D7755E021E}"/>
              </a:ext>
            </a:extLst>
          </p:cNvPr>
          <p:cNvSpPr txBox="1"/>
          <p:nvPr/>
        </p:nvSpPr>
        <p:spPr>
          <a:xfrm>
            <a:off x="5685184" y="36559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106" name="TextBox 105">
            <a:extLst>
              <a:ext uri="{FF2B5EF4-FFF2-40B4-BE49-F238E27FC236}">
                <a16:creationId xmlns:a16="http://schemas.microsoft.com/office/drawing/2014/main" id="{146C429A-A124-7F77-8D93-0463E1D19887}"/>
              </a:ext>
            </a:extLst>
          </p:cNvPr>
          <p:cNvSpPr txBox="1"/>
          <p:nvPr/>
        </p:nvSpPr>
        <p:spPr>
          <a:xfrm>
            <a:off x="8484704" y="36476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2​</a:t>
            </a:r>
          </a:p>
        </p:txBody>
      </p:sp>
      <p:sp>
        <p:nvSpPr>
          <p:cNvPr id="107" name="TextBox 106">
            <a:extLst>
              <a:ext uri="{FF2B5EF4-FFF2-40B4-BE49-F238E27FC236}">
                <a16:creationId xmlns:a16="http://schemas.microsoft.com/office/drawing/2014/main" id="{F138CDF0-7057-7D93-37ED-E06B56160874}"/>
              </a:ext>
            </a:extLst>
          </p:cNvPr>
          <p:cNvSpPr txBox="1"/>
          <p:nvPr/>
        </p:nvSpPr>
        <p:spPr>
          <a:xfrm>
            <a:off x="4542183" y="4906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3</a:t>
            </a:r>
          </a:p>
        </p:txBody>
      </p:sp>
      <p:sp>
        <p:nvSpPr>
          <p:cNvPr id="108" name="TextBox 107">
            <a:extLst>
              <a:ext uri="{FF2B5EF4-FFF2-40B4-BE49-F238E27FC236}">
                <a16:creationId xmlns:a16="http://schemas.microsoft.com/office/drawing/2014/main" id="{50240538-55EB-11C1-8270-EEA1C098AA79}"/>
              </a:ext>
            </a:extLst>
          </p:cNvPr>
          <p:cNvSpPr txBox="1"/>
          <p:nvPr/>
        </p:nvSpPr>
        <p:spPr>
          <a:xfrm>
            <a:off x="6828183" y="4898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3</a:t>
            </a:r>
          </a:p>
        </p:txBody>
      </p:sp>
      <p:cxnSp>
        <p:nvCxnSpPr>
          <p:cNvPr id="39" name="Straight Arrow Connector 38">
            <a:extLst>
              <a:ext uri="{FF2B5EF4-FFF2-40B4-BE49-F238E27FC236}">
                <a16:creationId xmlns:a16="http://schemas.microsoft.com/office/drawing/2014/main" id="{F74C54A0-68DB-FD8A-24AE-BC91ED1BDF36}"/>
              </a:ext>
            </a:extLst>
          </p:cNvPr>
          <p:cNvCxnSpPr/>
          <p:nvPr/>
        </p:nvCxnSpPr>
        <p:spPr>
          <a:xfrm>
            <a:off x="1055802" y="2347393"/>
            <a:ext cx="0" cy="368781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D8D103D-6C3B-4DF2-EE44-6BE8A2A6CE2F}"/>
                  </a:ext>
                </a:extLst>
              </p:cNvPr>
              <p:cNvSpPr txBox="1"/>
              <p:nvPr/>
            </p:nvSpPr>
            <p:spPr>
              <a:xfrm>
                <a:off x="8906238" y="4536109"/>
                <a:ext cx="2623410" cy="707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b>
                        <m:sup/>
                        <m:e>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e>
                      </m:nary>
                    </m:oMath>
                  </m:oMathPara>
                </a14:m>
                <a:endParaRPr lang="en-GB"/>
              </a:p>
            </p:txBody>
          </p:sp>
        </mc:Choice>
        <mc:Fallback>
          <p:sp>
            <p:nvSpPr>
              <p:cNvPr id="40" name="TextBox 39">
                <a:extLst>
                  <a:ext uri="{FF2B5EF4-FFF2-40B4-BE49-F238E27FC236}">
                    <a16:creationId xmlns:a16="http://schemas.microsoft.com/office/drawing/2014/main" id="{CD8D103D-6C3B-4DF2-EE44-6BE8A2A6CE2F}"/>
                  </a:ext>
                </a:extLst>
              </p:cNvPr>
              <p:cNvSpPr txBox="1">
                <a:spLocks noRot="1" noChangeAspect="1" noMove="1" noResize="1" noEditPoints="1" noAdjustHandles="1" noChangeArrowheads="1" noChangeShapeType="1" noTextEdit="1"/>
              </p:cNvSpPr>
              <p:nvPr/>
            </p:nvSpPr>
            <p:spPr>
              <a:xfrm>
                <a:off x="8906238" y="4536109"/>
                <a:ext cx="2623410" cy="70788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9884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C2F1AB-FBF6-7223-6FCB-ACD0A8BFCEE9}"/>
              </a:ext>
            </a:extLst>
          </p:cNvPr>
          <p:cNvSpPr txBox="1"/>
          <p:nvPr/>
        </p:nvSpPr>
        <p:spPr>
          <a:xfrm>
            <a:off x="475896" y="407226"/>
            <a:ext cx="10776857" cy="646331"/>
          </a:xfrm>
          <a:prstGeom prst="rect">
            <a:avLst/>
          </a:prstGeom>
          <a:noFill/>
        </p:spPr>
        <p:txBody>
          <a:bodyPr wrap="square" rtlCol="0">
            <a:spAutoFit/>
          </a:bodyPr>
          <a:lstStyle/>
          <a:p>
            <a:pPr algn="just"/>
            <a:r>
              <a:rPr lang="en-IN"/>
              <a:t>So we have calculated the no of shortest paths possible and now lets move to phase 2 which is the dependency calculation </a:t>
            </a:r>
          </a:p>
        </p:txBody>
      </p:sp>
      <p:sp>
        <p:nvSpPr>
          <p:cNvPr id="6" name="Flowchart: Connector 5">
            <a:extLst>
              <a:ext uri="{FF2B5EF4-FFF2-40B4-BE49-F238E27FC236}">
                <a16:creationId xmlns:a16="http://schemas.microsoft.com/office/drawing/2014/main" id="{483EFC5F-FF32-0276-5550-7606D5476D1C}"/>
              </a:ext>
            </a:extLst>
          </p:cNvPr>
          <p:cNvSpPr/>
          <p:nvPr/>
        </p:nvSpPr>
        <p:spPr>
          <a:xfrm>
            <a:off x="5686739" y="104343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8" name="Flowchart: Connector 7">
            <a:extLst>
              <a:ext uri="{FF2B5EF4-FFF2-40B4-BE49-F238E27FC236}">
                <a16:creationId xmlns:a16="http://schemas.microsoft.com/office/drawing/2014/main" id="{2A79A839-381F-18B4-E0ED-C7298E328A14}"/>
              </a:ext>
            </a:extLst>
          </p:cNvPr>
          <p:cNvSpPr/>
          <p:nvPr/>
        </p:nvSpPr>
        <p:spPr>
          <a:xfrm>
            <a:off x="4446022" y="257213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0" name="Flowchart: Connector 9">
            <a:extLst>
              <a:ext uri="{FF2B5EF4-FFF2-40B4-BE49-F238E27FC236}">
                <a16:creationId xmlns:a16="http://schemas.microsoft.com/office/drawing/2014/main" id="{284072B8-619E-5B21-8290-EC4FA20FD90E}"/>
              </a:ext>
            </a:extLst>
          </p:cNvPr>
          <p:cNvSpPr/>
          <p:nvPr/>
        </p:nvSpPr>
        <p:spPr>
          <a:xfrm>
            <a:off x="2694948" y="266483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2" name="Flowchart: Connector 11">
            <a:extLst>
              <a:ext uri="{FF2B5EF4-FFF2-40B4-BE49-F238E27FC236}">
                <a16:creationId xmlns:a16="http://schemas.microsoft.com/office/drawing/2014/main" id="{734D218B-829B-B646-FA1D-82F538723C4C}"/>
              </a:ext>
            </a:extLst>
          </p:cNvPr>
          <p:cNvSpPr/>
          <p:nvPr/>
        </p:nvSpPr>
        <p:spPr>
          <a:xfrm>
            <a:off x="3742947" y="361143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4" name="Flowchart: Connector 13">
            <a:extLst>
              <a:ext uri="{FF2B5EF4-FFF2-40B4-BE49-F238E27FC236}">
                <a16:creationId xmlns:a16="http://schemas.microsoft.com/office/drawing/2014/main" id="{99991285-8BD2-3C91-9B38-D92E3393255A}"/>
              </a:ext>
            </a:extLst>
          </p:cNvPr>
          <p:cNvSpPr/>
          <p:nvPr/>
        </p:nvSpPr>
        <p:spPr>
          <a:xfrm>
            <a:off x="8625908" y="195811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6" name="Flowchart: Connector 15">
            <a:extLst>
              <a:ext uri="{FF2B5EF4-FFF2-40B4-BE49-F238E27FC236}">
                <a16:creationId xmlns:a16="http://schemas.microsoft.com/office/drawing/2014/main" id="{FBAE4605-0614-02E6-EFC2-DF6E8E095C55}"/>
              </a:ext>
            </a:extLst>
          </p:cNvPr>
          <p:cNvSpPr/>
          <p:nvPr/>
        </p:nvSpPr>
        <p:spPr>
          <a:xfrm>
            <a:off x="7082036" y="27818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18" name="Flowchart: Connector 17">
            <a:extLst>
              <a:ext uri="{FF2B5EF4-FFF2-40B4-BE49-F238E27FC236}">
                <a16:creationId xmlns:a16="http://schemas.microsoft.com/office/drawing/2014/main" id="{39D94669-C836-B362-B3CE-BD984BBB879A}"/>
              </a:ext>
            </a:extLst>
          </p:cNvPr>
          <p:cNvSpPr/>
          <p:nvPr/>
        </p:nvSpPr>
        <p:spPr>
          <a:xfrm>
            <a:off x="6067692"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20" name="Flowchart: Connector 19">
            <a:extLst>
              <a:ext uri="{FF2B5EF4-FFF2-40B4-BE49-F238E27FC236}">
                <a16:creationId xmlns:a16="http://schemas.microsoft.com/office/drawing/2014/main" id="{D4026CB2-CD1D-6530-C613-95C8A49AF783}"/>
              </a:ext>
            </a:extLst>
          </p:cNvPr>
          <p:cNvSpPr/>
          <p:nvPr/>
        </p:nvSpPr>
        <p:spPr>
          <a:xfrm>
            <a:off x="8122126"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22" name="Flowchart: Connector 21">
            <a:extLst>
              <a:ext uri="{FF2B5EF4-FFF2-40B4-BE49-F238E27FC236}">
                <a16:creationId xmlns:a16="http://schemas.microsoft.com/office/drawing/2014/main" id="{BD266ED8-4D58-EABD-D770-1B64BD3E73F2}"/>
              </a:ext>
            </a:extLst>
          </p:cNvPr>
          <p:cNvSpPr/>
          <p:nvPr/>
        </p:nvSpPr>
        <p:spPr>
          <a:xfrm>
            <a:off x="6371403" y="485499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24" name="Flowchart: Connector 23">
            <a:extLst>
              <a:ext uri="{FF2B5EF4-FFF2-40B4-BE49-F238E27FC236}">
                <a16:creationId xmlns:a16="http://schemas.microsoft.com/office/drawing/2014/main" id="{FB602705-4ACB-5DA2-E394-A5C4D12439DC}"/>
              </a:ext>
            </a:extLst>
          </p:cNvPr>
          <p:cNvSpPr/>
          <p:nvPr/>
        </p:nvSpPr>
        <p:spPr>
          <a:xfrm>
            <a:off x="4850414" y="49099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26" name="Flowchart: Connector 25">
            <a:extLst>
              <a:ext uri="{FF2B5EF4-FFF2-40B4-BE49-F238E27FC236}">
                <a16:creationId xmlns:a16="http://schemas.microsoft.com/office/drawing/2014/main" id="{E611F2B6-ADF1-224E-599B-B014C2A150EF}"/>
              </a:ext>
            </a:extLst>
          </p:cNvPr>
          <p:cNvSpPr/>
          <p:nvPr/>
        </p:nvSpPr>
        <p:spPr>
          <a:xfrm>
            <a:off x="5509810" y="562199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28" name="Straight Connector 27">
            <a:extLst>
              <a:ext uri="{FF2B5EF4-FFF2-40B4-BE49-F238E27FC236}">
                <a16:creationId xmlns:a16="http://schemas.microsoft.com/office/drawing/2014/main" id="{D33683C6-1AD6-9A70-B479-898D8F1C06F2}"/>
              </a:ext>
            </a:extLst>
          </p:cNvPr>
          <p:cNvCxnSpPr/>
          <p:nvPr/>
        </p:nvCxnSpPr>
        <p:spPr>
          <a:xfrm flipV="1">
            <a:off x="3040118" y="1250042"/>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AF711A8-1938-FDE5-64FD-75953CECA885}"/>
              </a:ext>
            </a:extLst>
          </p:cNvPr>
          <p:cNvCxnSpPr>
            <a:cxnSpLocks/>
          </p:cNvCxnSpPr>
          <p:nvPr/>
        </p:nvCxnSpPr>
        <p:spPr>
          <a:xfrm flipV="1">
            <a:off x="3099340" y="2778736"/>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19FE9F-E473-40D5-D869-86AE60EE50BA}"/>
              </a:ext>
            </a:extLst>
          </p:cNvPr>
          <p:cNvCxnSpPr>
            <a:cxnSpLocks/>
          </p:cNvCxnSpPr>
          <p:nvPr/>
        </p:nvCxnSpPr>
        <p:spPr>
          <a:xfrm flipV="1">
            <a:off x="4063270" y="2858568"/>
            <a:ext cx="450257" cy="7885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79851B2-9883-C2C1-4A50-7A6DAC5C297B}"/>
              </a:ext>
            </a:extLst>
          </p:cNvPr>
          <p:cNvCxnSpPr>
            <a:cxnSpLocks/>
          </p:cNvCxnSpPr>
          <p:nvPr/>
        </p:nvCxnSpPr>
        <p:spPr>
          <a:xfrm>
            <a:off x="2897145" y="3078045"/>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E92FCED-5FED-CC23-8464-55AC0C39CF95}"/>
              </a:ext>
            </a:extLst>
          </p:cNvPr>
          <p:cNvCxnSpPr>
            <a:cxnSpLocks/>
          </p:cNvCxnSpPr>
          <p:nvPr/>
        </p:nvCxnSpPr>
        <p:spPr>
          <a:xfrm flipV="1">
            <a:off x="4791193" y="1456649"/>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A5D7591-3BA4-899E-D213-CC3D80F6B39E}"/>
              </a:ext>
            </a:extLst>
          </p:cNvPr>
          <p:cNvCxnSpPr>
            <a:cxnSpLocks/>
          </p:cNvCxnSpPr>
          <p:nvPr/>
        </p:nvCxnSpPr>
        <p:spPr>
          <a:xfrm>
            <a:off x="6058000" y="1291455"/>
            <a:ext cx="2741843" cy="7655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170A807-2C20-1D07-0920-89C842B94330}"/>
              </a:ext>
            </a:extLst>
          </p:cNvPr>
          <p:cNvCxnSpPr>
            <a:cxnSpLocks/>
          </p:cNvCxnSpPr>
          <p:nvPr/>
        </p:nvCxnSpPr>
        <p:spPr>
          <a:xfrm>
            <a:off x="6031909" y="1396135"/>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E159F53-42E5-B7D1-28E4-D816C330E53B}"/>
              </a:ext>
            </a:extLst>
          </p:cNvPr>
          <p:cNvCxnSpPr>
            <a:cxnSpLocks/>
          </p:cNvCxnSpPr>
          <p:nvPr/>
        </p:nvCxnSpPr>
        <p:spPr>
          <a:xfrm>
            <a:off x="7427204" y="3134582"/>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3A25071-F48A-1E29-298D-9159A6926C53}"/>
              </a:ext>
            </a:extLst>
          </p:cNvPr>
          <p:cNvCxnSpPr>
            <a:cxnSpLocks/>
          </p:cNvCxnSpPr>
          <p:nvPr/>
        </p:nvCxnSpPr>
        <p:spPr>
          <a:xfrm flipV="1">
            <a:off x="5195584" y="3985348"/>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438C04-70CB-A27B-015D-A107FFBE389A}"/>
              </a:ext>
            </a:extLst>
          </p:cNvPr>
          <p:cNvCxnSpPr>
            <a:cxnSpLocks/>
          </p:cNvCxnSpPr>
          <p:nvPr/>
        </p:nvCxnSpPr>
        <p:spPr>
          <a:xfrm flipH="1" flipV="1">
            <a:off x="6412862" y="3985348"/>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99C9F08-3B9E-65F7-8BA8-DA058B8ADFE9}"/>
              </a:ext>
            </a:extLst>
          </p:cNvPr>
          <p:cNvCxnSpPr>
            <a:cxnSpLocks/>
          </p:cNvCxnSpPr>
          <p:nvPr/>
        </p:nvCxnSpPr>
        <p:spPr>
          <a:xfrm>
            <a:off x="3953427" y="4024645"/>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3500FCE-A2F5-1BDB-644C-7E9629AF6D57}"/>
              </a:ext>
            </a:extLst>
          </p:cNvPr>
          <p:cNvCxnSpPr>
            <a:cxnSpLocks/>
          </p:cNvCxnSpPr>
          <p:nvPr/>
        </p:nvCxnSpPr>
        <p:spPr>
          <a:xfrm flipV="1">
            <a:off x="6412862" y="3134582"/>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11BB9ED-5193-9F78-8075-F6179D15F89A}"/>
              </a:ext>
            </a:extLst>
          </p:cNvPr>
          <p:cNvCxnSpPr>
            <a:cxnSpLocks/>
          </p:cNvCxnSpPr>
          <p:nvPr/>
        </p:nvCxnSpPr>
        <p:spPr>
          <a:xfrm flipV="1">
            <a:off x="6775794" y="3985348"/>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8BC541-0776-C977-1FD0-C47879E0D3E1}"/>
              </a:ext>
            </a:extLst>
          </p:cNvPr>
          <p:cNvCxnSpPr>
            <a:cxnSpLocks/>
          </p:cNvCxnSpPr>
          <p:nvPr/>
        </p:nvCxnSpPr>
        <p:spPr>
          <a:xfrm>
            <a:off x="5195584" y="5262681"/>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D5E17AD-017E-2DF7-2AFD-DB8682B2FE0C}"/>
              </a:ext>
            </a:extLst>
          </p:cNvPr>
          <p:cNvCxnSpPr>
            <a:cxnSpLocks/>
          </p:cNvCxnSpPr>
          <p:nvPr/>
        </p:nvCxnSpPr>
        <p:spPr>
          <a:xfrm flipV="1">
            <a:off x="5854980" y="5207691"/>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5BDB251-7FF0-1FFC-6984-AD80967CF235}"/>
              </a:ext>
            </a:extLst>
          </p:cNvPr>
          <p:cNvCxnSpPr>
            <a:cxnSpLocks/>
          </p:cNvCxnSpPr>
          <p:nvPr/>
        </p:nvCxnSpPr>
        <p:spPr>
          <a:xfrm flipV="1">
            <a:off x="8332604" y="2106280"/>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D9D535-6137-DAEF-C872-86BEFF5B3541}"/>
              </a:ext>
            </a:extLst>
          </p:cNvPr>
          <p:cNvSpPr txBox="1"/>
          <p:nvPr/>
        </p:nvSpPr>
        <p:spPr>
          <a:xfrm>
            <a:off x="5138531" y="2554355"/>
            <a:ext cx="217005" cy="361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2" name="TextBox 61">
            <a:extLst>
              <a:ext uri="{FF2B5EF4-FFF2-40B4-BE49-F238E27FC236}">
                <a16:creationId xmlns:a16="http://schemas.microsoft.com/office/drawing/2014/main" id="{6889AC0A-2DB7-8B4B-C4D6-972349463740}"/>
              </a:ext>
            </a:extLst>
          </p:cNvPr>
          <p:cNvSpPr txBox="1"/>
          <p:nvPr/>
        </p:nvSpPr>
        <p:spPr>
          <a:xfrm>
            <a:off x="2365927" y="2688949"/>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1</a:t>
            </a:r>
          </a:p>
        </p:txBody>
      </p:sp>
      <p:sp>
        <p:nvSpPr>
          <p:cNvPr id="64" name="TextBox 63">
            <a:extLst>
              <a:ext uri="{FF2B5EF4-FFF2-40B4-BE49-F238E27FC236}">
                <a16:creationId xmlns:a16="http://schemas.microsoft.com/office/drawing/2014/main" id="{923B6075-E704-CE7D-21AA-30C599CDC505}"/>
              </a:ext>
            </a:extLst>
          </p:cNvPr>
          <p:cNvSpPr txBox="1"/>
          <p:nvPr/>
        </p:nvSpPr>
        <p:spPr>
          <a:xfrm>
            <a:off x="4194315" y="2430117"/>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6" name="TextBox 65">
            <a:extLst>
              <a:ext uri="{FF2B5EF4-FFF2-40B4-BE49-F238E27FC236}">
                <a16:creationId xmlns:a16="http://schemas.microsoft.com/office/drawing/2014/main" id="{EAEEF24A-CFB1-38CE-5E57-14BDB065D420}"/>
              </a:ext>
            </a:extLst>
          </p:cNvPr>
          <p:cNvSpPr txBox="1"/>
          <p:nvPr/>
        </p:nvSpPr>
        <p:spPr>
          <a:xfrm>
            <a:off x="7623315" y="2869095"/>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8" name="TextBox 67">
            <a:extLst>
              <a:ext uri="{FF2B5EF4-FFF2-40B4-BE49-F238E27FC236}">
                <a16:creationId xmlns:a16="http://schemas.microsoft.com/office/drawing/2014/main" id="{C4F8191F-ADF5-E4FE-47A0-5B53E951E8A0}"/>
              </a:ext>
            </a:extLst>
          </p:cNvPr>
          <p:cNvSpPr txBox="1"/>
          <p:nvPr/>
        </p:nvSpPr>
        <p:spPr>
          <a:xfrm>
            <a:off x="9006509" y="1958007"/>
            <a:ext cx="3660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0" name="TextBox 69">
            <a:extLst>
              <a:ext uri="{FF2B5EF4-FFF2-40B4-BE49-F238E27FC236}">
                <a16:creationId xmlns:a16="http://schemas.microsoft.com/office/drawing/2014/main" id="{C94301E9-5E62-76AA-F47D-FBBDC2C07475}"/>
              </a:ext>
            </a:extLst>
          </p:cNvPr>
          <p:cNvSpPr txBox="1"/>
          <p:nvPr/>
        </p:nvSpPr>
        <p:spPr>
          <a:xfrm>
            <a:off x="3134139" y="3655944"/>
            <a:ext cx="407505"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2</a:t>
            </a:r>
          </a:p>
        </p:txBody>
      </p:sp>
      <p:sp>
        <p:nvSpPr>
          <p:cNvPr id="72" name="TextBox 71">
            <a:extLst>
              <a:ext uri="{FF2B5EF4-FFF2-40B4-BE49-F238E27FC236}">
                <a16:creationId xmlns:a16="http://schemas.microsoft.com/office/drawing/2014/main" id="{43C2CF40-F892-E9F1-4FFC-AF1A004A08EB}"/>
              </a:ext>
            </a:extLst>
          </p:cNvPr>
          <p:cNvSpPr txBox="1"/>
          <p:nvPr/>
        </p:nvSpPr>
        <p:spPr>
          <a:xfrm>
            <a:off x="5685184" y="36559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4" name="TextBox 73">
            <a:extLst>
              <a:ext uri="{FF2B5EF4-FFF2-40B4-BE49-F238E27FC236}">
                <a16:creationId xmlns:a16="http://schemas.microsoft.com/office/drawing/2014/main" id="{7698E53F-313A-9D89-C69D-E2017D6B23B2}"/>
              </a:ext>
            </a:extLst>
          </p:cNvPr>
          <p:cNvSpPr txBox="1"/>
          <p:nvPr/>
        </p:nvSpPr>
        <p:spPr>
          <a:xfrm>
            <a:off x="4542183" y="4906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3</a:t>
            </a:r>
          </a:p>
        </p:txBody>
      </p:sp>
      <p:sp>
        <p:nvSpPr>
          <p:cNvPr id="76" name="TextBox 75">
            <a:extLst>
              <a:ext uri="{FF2B5EF4-FFF2-40B4-BE49-F238E27FC236}">
                <a16:creationId xmlns:a16="http://schemas.microsoft.com/office/drawing/2014/main" id="{01272345-4DDE-E59C-5329-2A5B36B097F0}"/>
              </a:ext>
            </a:extLst>
          </p:cNvPr>
          <p:cNvSpPr txBox="1"/>
          <p:nvPr/>
        </p:nvSpPr>
        <p:spPr>
          <a:xfrm>
            <a:off x="6828183" y="4898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3</a:t>
            </a:r>
          </a:p>
        </p:txBody>
      </p:sp>
      <p:sp>
        <p:nvSpPr>
          <p:cNvPr id="77" name="TextBox 76">
            <a:extLst>
              <a:ext uri="{FF2B5EF4-FFF2-40B4-BE49-F238E27FC236}">
                <a16:creationId xmlns:a16="http://schemas.microsoft.com/office/drawing/2014/main" id="{DE1686B0-E066-6703-F5E5-13168CD78EB5}"/>
              </a:ext>
            </a:extLst>
          </p:cNvPr>
          <p:cNvSpPr txBox="1"/>
          <p:nvPr/>
        </p:nvSpPr>
        <p:spPr>
          <a:xfrm>
            <a:off x="8534400" y="3631096"/>
            <a:ext cx="2718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2</a:t>
            </a:r>
          </a:p>
        </p:txBody>
      </p:sp>
      <p:sp>
        <p:nvSpPr>
          <p:cNvPr id="78" name="TextBox 77">
            <a:extLst>
              <a:ext uri="{FF2B5EF4-FFF2-40B4-BE49-F238E27FC236}">
                <a16:creationId xmlns:a16="http://schemas.microsoft.com/office/drawing/2014/main" id="{4215470A-CF31-15D5-13A0-B0B565C087A9}"/>
              </a:ext>
            </a:extLst>
          </p:cNvPr>
          <p:cNvSpPr txBox="1"/>
          <p:nvPr/>
        </p:nvSpPr>
        <p:spPr>
          <a:xfrm>
            <a:off x="5536096" y="6033052"/>
            <a:ext cx="399221"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6</a:t>
            </a:r>
          </a:p>
        </p:txBody>
      </p:sp>
      <p:cxnSp>
        <p:nvCxnSpPr>
          <p:cNvPr id="43" name="Straight Arrow Connector 42">
            <a:extLst>
              <a:ext uri="{FF2B5EF4-FFF2-40B4-BE49-F238E27FC236}">
                <a16:creationId xmlns:a16="http://schemas.microsoft.com/office/drawing/2014/main" id="{927E6A59-2BC8-7218-A7D6-05F49D0296B1}"/>
              </a:ext>
            </a:extLst>
          </p:cNvPr>
          <p:cNvCxnSpPr/>
          <p:nvPr/>
        </p:nvCxnSpPr>
        <p:spPr>
          <a:xfrm>
            <a:off x="1253765" y="2327339"/>
            <a:ext cx="0" cy="368781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3D80194B-3CBC-98F5-3DF0-E2AD2666F0D3}"/>
                  </a:ext>
                </a:extLst>
              </p:cNvPr>
              <p:cNvSpPr txBox="1"/>
              <p:nvPr/>
            </p:nvSpPr>
            <p:spPr>
              <a:xfrm>
                <a:off x="8828104" y="4497570"/>
                <a:ext cx="2623410" cy="707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b>
                        <m:sup/>
                        <m:e>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e>
                      </m:nary>
                    </m:oMath>
                  </m:oMathPara>
                </a14:m>
                <a:endParaRPr lang="en-GB"/>
              </a:p>
            </p:txBody>
          </p:sp>
        </mc:Choice>
        <mc:Fallback>
          <p:sp>
            <p:nvSpPr>
              <p:cNvPr id="45" name="TextBox 44">
                <a:extLst>
                  <a:ext uri="{FF2B5EF4-FFF2-40B4-BE49-F238E27FC236}">
                    <a16:creationId xmlns:a16="http://schemas.microsoft.com/office/drawing/2014/main" id="{3D80194B-3CBC-98F5-3DF0-E2AD2666F0D3}"/>
                  </a:ext>
                </a:extLst>
              </p:cNvPr>
              <p:cNvSpPr txBox="1">
                <a:spLocks noRot="1" noChangeAspect="1" noMove="1" noResize="1" noEditPoints="1" noAdjustHandles="1" noChangeArrowheads="1" noChangeShapeType="1" noTextEdit="1"/>
              </p:cNvSpPr>
              <p:nvPr/>
            </p:nvSpPr>
            <p:spPr>
              <a:xfrm>
                <a:off x="8828104" y="4497570"/>
                <a:ext cx="2623410" cy="70788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0141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76842-8C5C-A5D0-6C9A-44D1D0DFBFC5}"/>
              </a:ext>
            </a:extLst>
          </p:cNvPr>
          <p:cNvPicPr>
            <a:picLocks noChangeAspect="1"/>
          </p:cNvPicPr>
          <p:nvPr/>
        </p:nvPicPr>
        <p:blipFill>
          <a:blip r:embed="rId2"/>
          <a:stretch>
            <a:fillRect/>
          </a:stretch>
        </p:blipFill>
        <p:spPr>
          <a:xfrm>
            <a:off x="2543979" y="2148729"/>
            <a:ext cx="7254869" cy="2560542"/>
          </a:xfrm>
          <a:prstGeom prst="rect">
            <a:avLst/>
          </a:prstGeom>
        </p:spPr>
      </p:pic>
      <p:sp>
        <p:nvSpPr>
          <p:cNvPr id="5" name="TextBox 4">
            <a:extLst>
              <a:ext uri="{FF2B5EF4-FFF2-40B4-BE49-F238E27FC236}">
                <a16:creationId xmlns:a16="http://schemas.microsoft.com/office/drawing/2014/main" id="{9ED59F84-A0B2-A655-3FEA-64F82CD8012C}"/>
              </a:ext>
            </a:extLst>
          </p:cNvPr>
          <p:cNvSpPr txBox="1"/>
          <p:nvPr/>
        </p:nvSpPr>
        <p:spPr>
          <a:xfrm>
            <a:off x="4415715" y="265464"/>
            <a:ext cx="6097656" cy="369332"/>
          </a:xfrm>
          <a:prstGeom prst="rect">
            <a:avLst/>
          </a:prstGeom>
          <a:noFill/>
        </p:spPr>
        <p:txBody>
          <a:bodyPr wrap="square">
            <a:spAutoFit/>
          </a:bodyPr>
          <a:lstStyle/>
          <a:p>
            <a:r>
              <a:rPr lang="en-IN" sz="1800" b="1" u="sng"/>
              <a:t>PHASE 2  - Pseudocode </a:t>
            </a:r>
          </a:p>
        </p:txBody>
      </p:sp>
    </p:spTree>
    <p:extLst>
      <p:ext uri="{BB962C8B-B14F-4D97-AF65-F5344CB8AC3E}">
        <p14:creationId xmlns:p14="http://schemas.microsoft.com/office/powerpoint/2010/main" val="3542154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380DC8-3C3C-2180-A9BA-8C36D6698BBC}"/>
              </a:ext>
            </a:extLst>
          </p:cNvPr>
          <p:cNvSpPr txBox="1"/>
          <p:nvPr/>
        </p:nvSpPr>
        <p:spPr>
          <a:xfrm>
            <a:off x="2549183" y="189408"/>
            <a:ext cx="6097554" cy="369332"/>
          </a:xfrm>
          <a:prstGeom prst="rect">
            <a:avLst/>
          </a:prstGeom>
          <a:noFill/>
        </p:spPr>
        <p:txBody>
          <a:bodyPr wrap="square">
            <a:spAutoFit/>
          </a:bodyPr>
          <a:lstStyle/>
          <a:p>
            <a:r>
              <a:rPr lang="en-US" b="1"/>
              <a:t>Step 3 - Calculate δ(</a:t>
            </a:r>
            <a:r>
              <a:rPr lang="en-US" b="1" err="1"/>
              <a:t>s|v</a:t>
            </a:r>
            <a:r>
              <a:rPr lang="en-US" b="1"/>
              <a:t>), the dependency of s on v</a:t>
            </a:r>
            <a:endParaRPr lang="en-IN" b="1"/>
          </a:p>
        </p:txBody>
      </p:sp>
      <p:sp>
        <p:nvSpPr>
          <p:cNvPr id="6" name="Flowchart: Connector 5">
            <a:extLst>
              <a:ext uri="{FF2B5EF4-FFF2-40B4-BE49-F238E27FC236}">
                <a16:creationId xmlns:a16="http://schemas.microsoft.com/office/drawing/2014/main" id="{E4BFDF44-87EB-2C5A-C981-9CDB96907E54}"/>
              </a:ext>
            </a:extLst>
          </p:cNvPr>
          <p:cNvSpPr/>
          <p:nvPr/>
        </p:nvSpPr>
        <p:spPr>
          <a:xfrm>
            <a:off x="4960875" y="89136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10" name="Flowchart: Connector 9">
            <a:extLst>
              <a:ext uri="{FF2B5EF4-FFF2-40B4-BE49-F238E27FC236}">
                <a16:creationId xmlns:a16="http://schemas.microsoft.com/office/drawing/2014/main" id="{134B23C4-CD31-8CFA-3BA7-51C44DD51639}"/>
              </a:ext>
            </a:extLst>
          </p:cNvPr>
          <p:cNvSpPr/>
          <p:nvPr/>
        </p:nvSpPr>
        <p:spPr>
          <a:xfrm>
            <a:off x="3720158" y="242006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2" name="Flowchart: Connector 11">
            <a:extLst>
              <a:ext uri="{FF2B5EF4-FFF2-40B4-BE49-F238E27FC236}">
                <a16:creationId xmlns:a16="http://schemas.microsoft.com/office/drawing/2014/main" id="{8CA7C08E-2542-0398-68A6-9E598F2C256B}"/>
              </a:ext>
            </a:extLst>
          </p:cNvPr>
          <p:cNvSpPr/>
          <p:nvPr/>
        </p:nvSpPr>
        <p:spPr>
          <a:xfrm>
            <a:off x="1969084" y="251276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4" name="Flowchart: Connector 13">
            <a:extLst>
              <a:ext uri="{FF2B5EF4-FFF2-40B4-BE49-F238E27FC236}">
                <a16:creationId xmlns:a16="http://schemas.microsoft.com/office/drawing/2014/main" id="{754AE97C-DCC5-EB07-ADBE-9B4A8AA92B27}"/>
              </a:ext>
            </a:extLst>
          </p:cNvPr>
          <p:cNvSpPr/>
          <p:nvPr/>
        </p:nvSpPr>
        <p:spPr>
          <a:xfrm>
            <a:off x="3017083" y="345936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FA0EBC9D-AEBF-C803-6F33-0406A232ACD8}"/>
              </a:ext>
            </a:extLst>
          </p:cNvPr>
          <p:cNvSpPr/>
          <p:nvPr/>
        </p:nvSpPr>
        <p:spPr>
          <a:xfrm>
            <a:off x="7900044" y="180604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8" name="Flowchart: Connector 17">
            <a:extLst>
              <a:ext uri="{FF2B5EF4-FFF2-40B4-BE49-F238E27FC236}">
                <a16:creationId xmlns:a16="http://schemas.microsoft.com/office/drawing/2014/main" id="{6E535874-936C-B48F-590C-801379EED4CA}"/>
              </a:ext>
            </a:extLst>
          </p:cNvPr>
          <p:cNvSpPr/>
          <p:nvPr/>
        </p:nvSpPr>
        <p:spPr>
          <a:xfrm>
            <a:off x="6356172" y="262981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20" name="Flowchart: Connector 19">
            <a:extLst>
              <a:ext uri="{FF2B5EF4-FFF2-40B4-BE49-F238E27FC236}">
                <a16:creationId xmlns:a16="http://schemas.microsoft.com/office/drawing/2014/main" id="{1E40ECC7-B89E-F9F6-B3D4-CE7CEC7D6955}"/>
              </a:ext>
            </a:extLst>
          </p:cNvPr>
          <p:cNvSpPr/>
          <p:nvPr/>
        </p:nvSpPr>
        <p:spPr>
          <a:xfrm>
            <a:off x="5341828" y="348058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22" name="Flowchart: Connector 21">
            <a:extLst>
              <a:ext uri="{FF2B5EF4-FFF2-40B4-BE49-F238E27FC236}">
                <a16:creationId xmlns:a16="http://schemas.microsoft.com/office/drawing/2014/main" id="{C8655BDD-8378-2F2E-C66F-06D4A6303C17}"/>
              </a:ext>
            </a:extLst>
          </p:cNvPr>
          <p:cNvSpPr/>
          <p:nvPr/>
        </p:nvSpPr>
        <p:spPr>
          <a:xfrm>
            <a:off x="7396262" y="348058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24" name="Flowchart: Connector 23">
            <a:extLst>
              <a:ext uri="{FF2B5EF4-FFF2-40B4-BE49-F238E27FC236}">
                <a16:creationId xmlns:a16="http://schemas.microsoft.com/office/drawing/2014/main" id="{B8CB431E-CB7B-523F-BDF8-440E927DB42E}"/>
              </a:ext>
            </a:extLst>
          </p:cNvPr>
          <p:cNvSpPr/>
          <p:nvPr/>
        </p:nvSpPr>
        <p:spPr>
          <a:xfrm>
            <a:off x="5645539" y="470292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26" name="Flowchart: Connector 25">
            <a:extLst>
              <a:ext uri="{FF2B5EF4-FFF2-40B4-BE49-F238E27FC236}">
                <a16:creationId xmlns:a16="http://schemas.microsoft.com/office/drawing/2014/main" id="{3462F566-78DB-65D5-1964-E4AFB8DE05BD}"/>
              </a:ext>
            </a:extLst>
          </p:cNvPr>
          <p:cNvSpPr/>
          <p:nvPr/>
        </p:nvSpPr>
        <p:spPr>
          <a:xfrm>
            <a:off x="4124550" y="475791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28" name="Flowchart: Connector 27">
            <a:extLst>
              <a:ext uri="{FF2B5EF4-FFF2-40B4-BE49-F238E27FC236}">
                <a16:creationId xmlns:a16="http://schemas.microsoft.com/office/drawing/2014/main" id="{F5BFAF9A-8097-65F7-8414-71D43ADDF245}"/>
              </a:ext>
            </a:extLst>
          </p:cNvPr>
          <p:cNvSpPr/>
          <p:nvPr/>
        </p:nvSpPr>
        <p:spPr>
          <a:xfrm>
            <a:off x="4783946" y="546992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30" name="Straight Connector 29">
            <a:extLst>
              <a:ext uri="{FF2B5EF4-FFF2-40B4-BE49-F238E27FC236}">
                <a16:creationId xmlns:a16="http://schemas.microsoft.com/office/drawing/2014/main" id="{B59EBF17-9626-E4B3-AAF6-B4B46BE2F693}"/>
              </a:ext>
            </a:extLst>
          </p:cNvPr>
          <p:cNvCxnSpPr/>
          <p:nvPr/>
        </p:nvCxnSpPr>
        <p:spPr>
          <a:xfrm flipV="1">
            <a:off x="2314254" y="1097972"/>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D593BFA-6F5C-C98E-4520-9D45606C8BBD}"/>
              </a:ext>
            </a:extLst>
          </p:cNvPr>
          <p:cNvCxnSpPr>
            <a:cxnSpLocks/>
          </p:cNvCxnSpPr>
          <p:nvPr/>
        </p:nvCxnSpPr>
        <p:spPr>
          <a:xfrm flipV="1">
            <a:off x="2373476" y="2626666"/>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2638F2E-0714-27C3-66AE-86D97EF2B769}"/>
              </a:ext>
            </a:extLst>
          </p:cNvPr>
          <p:cNvCxnSpPr>
            <a:cxnSpLocks/>
          </p:cNvCxnSpPr>
          <p:nvPr/>
        </p:nvCxnSpPr>
        <p:spPr>
          <a:xfrm flipV="1">
            <a:off x="3337406" y="2706498"/>
            <a:ext cx="450257" cy="7885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7A3DEAE-B875-F3EA-C6BB-840DF28539FC}"/>
              </a:ext>
            </a:extLst>
          </p:cNvPr>
          <p:cNvCxnSpPr>
            <a:cxnSpLocks/>
          </p:cNvCxnSpPr>
          <p:nvPr/>
        </p:nvCxnSpPr>
        <p:spPr>
          <a:xfrm>
            <a:off x="2171281" y="2925975"/>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570046-0196-F65C-ABB5-1DF63EC1BBEE}"/>
              </a:ext>
            </a:extLst>
          </p:cNvPr>
          <p:cNvCxnSpPr>
            <a:cxnSpLocks/>
          </p:cNvCxnSpPr>
          <p:nvPr/>
        </p:nvCxnSpPr>
        <p:spPr>
          <a:xfrm flipV="1">
            <a:off x="4065329" y="1304579"/>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1E481E-A019-0E5B-8625-7B286A25F7F9}"/>
              </a:ext>
            </a:extLst>
          </p:cNvPr>
          <p:cNvCxnSpPr>
            <a:cxnSpLocks/>
          </p:cNvCxnSpPr>
          <p:nvPr/>
        </p:nvCxnSpPr>
        <p:spPr>
          <a:xfrm>
            <a:off x="5332136" y="1139385"/>
            <a:ext cx="2741843" cy="7655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034DAF-5644-D037-14E3-9722D4EF22EF}"/>
              </a:ext>
            </a:extLst>
          </p:cNvPr>
          <p:cNvCxnSpPr>
            <a:cxnSpLocks/>
          </p:cNvCxnSpPr>
          <p:nvPr/>
        </p:nvCxnSpPr>
        <p:spPr>
          <a:xfrm>
            <a:off x="5306045" y="1244065"/>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6ADCFCF-AF72-2ECC-B5B9-B57BD448C66A}"/>
              </a:ext>
            </a:extLst>
          </p:cNvPr>
          <p:cNvCxnSpPr>
            <a:cxnSpLocks/>
          </p:cNvCxnSpPr>
          <p:nvPr/>
        </p:nvCxnSpPr>
        <p:spPr>
          <a:xfrm>
            <a:off x="6701340" y="2982512"/>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1B6544-6C16-A399-5928-63EC504CB317}"/>
              </a:ext>
            </a:extLst>
          </p:cNvPr>
          <p:cNvCxnSpPr>
            <a:cxnSpLocks/>
          </p:cNvCxnSpPr>
          <p:nvPr/>
        </p:nvCxnSpPr>
        <p:spPr>
          <a:xfrm flipV="1">
            <a:off x="4469720" y="3833278"/>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7454859-5408-4F29-6544-862FD9013E46}"/>
              </a:ext>
            </a:extLst>
          </p:cNvPr>
          <p:cNvCxnSpPr>
            <a:cxnSpLocks/>
          </p:cNvCxnSpPr>
          <p:nvPr/>
        </p:nvCxnSpPr>
        <p:spPr>
          <a:xfrm flipH="1" flipV="1">
            <a:off x="5686998" y="3833278"/>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4979D30-31F3-4AF0-EE53-B4AA12ED93A8}"/>
              </a:ext>
            </a:extLst>
          </p:cNvPr>
          <p:cNvCxnSpPr>
            <a:cxnSpLocks/>
          </p:cNvCxnSpPr>
          <p:nvPr/>
        </p:nvCxnSpPr>
        <p:spPr>
          <a:xfrm>
            <a:off x="3227563" y="3872575"/>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C4B6212-F5BC-B564-89E0-BA7F3AAEF201}"/>
              </a:ext>
            </a:extLst>
          </p:cNvPr>
          <p:cNvCxnSpPr>
            <a:cxnSpLocks/>
          </p:cNvCxnSpPr>
          <p:nvPr/>
        </p:nvCxnSpPr>
        <p:spPr>
          <a:xfrm flipV="1">
            <a:off x="5686998" y="2982512"/>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A68734E-F85D-83EB-A104-0010F168D11F}"/>
              </a:ext>
            </a:extLst>
          </p:cNvPr>
          <p:cNvCxnSpPr>
            <a:cxnSpLocks/>
          </p:cNvCxnSpPr>
          <p:nvPr/>
        </p:nvCxnSpPr>
        <p:spPr>
          <a:xfrm flipV="1">
            <a:off x="6049930" y="3833278"/>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CEA049-DD93-C748-335D-D04EB1802863}"/>
              </a:ext>
            </a:extLst>
          </p:cNvPr>
          <p:cNvCxnSpPr>
            <a:cxnSpLocks/>
          </p:cNvCxnSpPr>
          <p:nvPr/>
        </p:nvCxnSpPr>
        <p:spPr>
          <a:xfrm>
            <a:off x="4469720" y="5110611"/>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4682C07-DE59-D8A9-D594-C9D12F24FA23}"/>
              </a:ext>
            </a:extLst>
          </p:cNvPr>
          <p:cNvCxnSpPr>
            <a:cxnSpLocks/>
          </p:cNvCxnSpPr>
          <p:nvPr/>
        </p:nvCxnSpPr>
        <p:spPr>
          <a:xfrm flipV="1">
            <a:off x="5129116" y="5055621"/>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337541F-5D71-B5ED-3A0B-8D9453D99DDB}"/>
              </a:ext>
            </a:extLst>
          </p:cNvPr>
          <p:cNvCxnSpPr>
            <a:cxnSpLocks/>
          </p:cNvCxnSpPr>
          <p:nvPr/>
        </p:nvCxnSpPr>
        <p:spPr>
          <a:xfrm flipV="1">
            <a:off x="7606740" y="1954210"/>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0793580-7D95-70A3-15AD-294248C6094A}"/>
              </a:ext>
            </a:extLst>
          </p:cNvPr>
          <p:cNvSpPr txBox="1"/>
          <p:nvPr/>
        </p:nvSpPr>
        <p:spPr>
          <a:xfrm>
            <a:off x="4412667" y="2402285"/>
            <a:ext cx="217005" cy="361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4" name="TextBox 63">
            <a:extLst>
              <a:ext uri="{FF2B5EF4-FFF2-40B4-BE49-F238E27FC236}">
                <a16:creationId xmlns:a16="http://schemas.microsoft.com/office/drawing/2014/main" id="{92C01E01-839E-2A66-BD14-BE94A832B679}"/>
              </a:ext>
            </a:extLst>
          </p:cNvPr>
          <p:cNvSpPr txBox="1"/>
          <p:nvPr/>
        </p:nvSpPr>
        <p:spPr>
          <a:xfrm>
            <a:off x="1640063" y="2536879"/>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1</a:t>
            </a:r>
          </a:p>
        </p:txBody>
      </p:sp>
      <p:sp>
        <p:nvSpPr>
          <p:cNvPr id="66" name="TextBox 65">
            <a:extLst>
              <a:ext uri="{FF2B5EF4-FFF2-40B4-BE49-F238E27FC236}">
                <a16:creationId xmlns:a16="http://schemas.microsoft.com/office/drawing/2014/main" id="{35A1769F-FF12-054A-51F1-007A62B7238B}"/>
              </a:ext>
            </a:extLst>
          </p:cNvPr>
          <p:cNvSpPr txBox="1"/>
          <p:nvPr/>
        </p:nvSpPr>
        <p:spPr>
          <a:xfrm>
            <a:off x="3468451" y="2278047"/>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8" name="TextBox 67">
            <a:extLst>
              <a:ext uri="{FF2B5EF4-FFF2-40B4-BE49-F238E27FC236}">
                <a16:creationId xmlns:a16="http://schemas.microsoft.com/office/drawing/2014/main" id="{216B082A-5B5D-685B-2F1F-8B3C6F6D52FA}"/>
              </a:ext>
            </a:extLst>
          </p:cNvPr>
          <p:cNvSpPr txBox="1"/>
          <p:nvPr/>
        </p:nvSpPr>
        <p:spPr>
          <a:xfrm>
            <a:off x="6897451" y="2717025"/>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0" name="TextBox 69">
            <a:extLst>
              <a:ext uri="{FF2B5EF4-FFF2-40B4-BE49-F238E27FC236}">
                <a16:creationId xmlns:a16="http://schemas.microsoft.com/office/drawing/2014/main" id="{868CA3E0-B826-BB0F-8330-8256601A1412}"/>
              </a:ext>
            </a:extLst>
          </p:cNvPr>
          <p:cNvSpPr txBox="1"/>
          <p:nvPr/>
        </p:nvSpPr>
        <p:spPr>
          <a:xfrm>
            <a:off x="8280645" y="1805937"/>
            <a:ext cx="3660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2" name="TextBox 71">
            <a:extLst>
              <a:ext uri="{FF2B5EF4-FFF2-40B4-BE49-F238E27FC236}">
                <a16:creationId xmlns:a16="http://schemas.microsoft.com/office/drawing/2014/main" id="{144897C7-1CA0-D164-027D-DD4568F6DFA5}"/>
              </a:ext>
            </a:extLst>
          </p:cNvPr>
          <p:cNvSpPr txBox="1"/>
          <p:nvPr/>
        </p:nvSpPr>
        <p:spPr>
          <a:xfrm>
            <a:off x="2408275" y="3503874"/>
            <a:ext cx="407505"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2</a:t>
            </a:r>
          </a:p>
        </p:txBody>
      </p:sp>
      <p:sp>
        <p:nvSpPr>
          <p:cNvPr id="74" name="TextBox 73">
            <a:extLst>
              <a:ext uri="{FF2B5EF4-FFF2-40B4-BE49-F238E27FC236}">
                <a16:creationId xmlns:a16="http://schemas.microsoft.com/office/drawing/2014/main" id="{5A6BC4D2-CD99-336B-A115-3D8D9816B53A}"/>
              </a:ext>
            </a:extLst>
          </p:cNvPr>
          <p:cNvSpPr txBox="1"/>
          <p:nvPr/>
        </p:nvSpPr>
        <p:spPr>
          <a:xfrm>
            <a:off x="4959320" y="35038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6" name="TextBox 75">
            <a:extLst>
              <a:ext uri="{FF2B5EF4-FFF2-40B4-BE49-F238E27FC236}">
                <a16:creationId xmlns:a16="http://schemas.microsoft.com/office/drawing/2014/main" id="{C7689064-AD51-A6DA-42F6-A96257F19CD1}"/>
              </a:ext>
            </a:extLst>
          </p:cNvPr>
          <p:cNvSpPr txBox="1"/>
          <p:nvPr/>
        </p:nvSpPr>
        <p:spPr>
          <a:xfrm>
            <a:off x="3816319" y="4754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3</a:t>
            </a:r>
          </a:p>
        </p:txBody>
      </p:sp>
      <p:sp>
        <p:nvSpPr>
          <p:cNvPr id="78" name="TextBox 77">
            <a:extLst>
              <a:ext uri="{FF2B5EF4-FFF2-40B4-BE49-F238E27FC236}">
                <a16:creationId xmlns:a16="http://schemas.microsoft.com/office/drawing/2014/main" id="{C807411E-2C52-4176-FA13-33FD3BB2C134}"/>
              </a:ext>
            </a:extLst>
          </p:cNvPr>
          <p:cNvSpPr txBox="1"/>
          <p:nvPr/>
        </p:nvSpPr>
        <p:spPr>
          <a:xfrm>
            <a:off x="6102319" y="47462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3</a:t>
            </a:r>
          </a:p>
        </p:txBody>
      </p:sp>
      <p:sp>
        <p:nvSpPr>
          <p:cNvPr id="80" name="TextBox 79">
            <a:extLst>
              <a:ext uri="{FF2B5EF4-FFF2-40B4-BE49-F238E27FC236}">
                <a16:creationId xmlns:a16="http://schemas.microsoft.com/office/drawing/2014/main" id="{1719D86F-E860-AA4E-2E80-1437E9F5F2C4}"/>
              </a:ext>
            </a:extLst>
          </p:cNvPr>
          <p:cNvSpPr txBox="1"/>
          <p:nvPr/>
        </p:nvSpPr>
        <p:spPr>
          <a:xfrm>
            <a:off x="7808536" y="3479026"/>
            <a:ext cx="2718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2</a:t>
            </a:r>
          </a:p>
        </p:txBody>
      </p:sp>
      <p:sp>
        <p:nvSpPr>
          <p:cNvPr id="82" name="TextBox 81">
            <a:extLst>
              <a:ext uri="{FF2B5EF4-FFF2-40B4-BE49-F238E27FC236}">
                <a16:creationId xmlns:a16="http://schemas.microsoft.com/office/drawing/2014/main" id="{0822746F-BC80-267C-7919-2EDDAFE2F913}"/>
              </a:ext>
            </a:extLst>
          </p:cNvPr>
          <p:cNvSpPr txBox="1"/>
          <p:nvPr/>
        </p:nvSpPr>
        <p:spPr>
          <a:xfrm>
            <a:off x="4836376" y="5875707"/>
            <a:ext cx="399221"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6</a:t>
            </a:r>
          </a:p>
        </p:txBody>
      </p:sp>
      <p:sp>
        <p:nvSpPr>
          <p:cNvPr id="83" name="TextBox 82">
            <a:extLst>
              <a:ext uri="{FF2B5EF4-FFF2-40B4-BE49-F238E27FC236}">
                <a16:creationId xmlns:a16="http://schemas.microsoft.com/office/drawing/2014/main" id="{A1D79F7D-BD71-63D0-3F4D-D9AC7570727F}"/>
              </a:ext>
            </a:extLst>
          </p:cNvPr>
          <p:cNvSpPr txBox="1"/>
          <p:nvPr/>
        </p:nvSpPr>
        <p:spPr>
          <a:xfrm>
            <a:off x="5191232" y="55082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a:solidFill>
                  <a:srgbClr val="92D050"/>
                </a:solidFill>
              </a:rPr>
              <a:t>0</a:t>
            </a:r>
          </a:p>
        </p:txBody>
      </p:sp>
      <p:cxnSp>
        <p:nvCxnSpPr>
          <p:cNvPr id="45" name="Straight Arrow Connector 44">
            <a:extLst>
              <a:ext uri="{FF2B5EF4-FFF2-40B4-BE49-F238E27FC236}">
                <a16:creationId xmlns:a16="http://schemas.microsoft.com/office/drawing/2014/main" id="{A77F5E5D-16CD-CD87-9606-14A052444325}"/>
              </a:ext>
            </a:extLst>
          </p:cNvPr>
          <p:cNvCxnSpPr>
            <a:cxnSpLocks/>
          </p:cNvCxnSpPr>
          <p:nvPr/>
        </p:nvCxnSpPr>
        <p:spPr>
          <a:xfrm flipV="1">
            <a:off x="1244337" y="1195244"/>
            <a:ext cx="0" cy="47432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D5C5C38-C784-30B3-95A2-05CCC7984578}"/>
                  </a:ext>
                </a:extLst>
              </p:cNvPr>
              <p:cNvSpPr txBox="1"/>
              <p:nvPr/>
            </p:nvSpPr>
            <p:spPr>
              <a:xfrm>
                <a:off x="5955662" y="5770284"/>
                <a:ext cx="6044661" cy="723916"/>
              </a:xfrm>
              <a:prstGeom prst="rect">
                <a:avLst/>
              </a:prstGeom>
              <a:noFill/>
            </p:spPr>
            <p:txBody>
              <a:bodyPr wrap="square">
                <a:spAutoFit/>
              </a:bodyPr>
              <a:lstStyle/>
              <a:p>
                <a:r>
                  <a:rPr lang="pl-PL"/>
                  <a:t>δ(s|v) = </a:t>
                </a:r>
                <a14:m>
                  <m:oMath xmlns:m="http://schemas.openxmlformats.org/officeDocument/2006/math">
                    <m:nary>
                      <m:naryPr>
                        <m:chr m:val="∑"/>
                        <m:supHide m:val="on"/>
                        <m:ctrlPr>
                          <a:rPr lang="pl-PL" i="1" smtClean="0">
                            <a:latin typeface="Cambria Math" panose="02040503050406030204" pitchFamily="18" charset="0"/>
                          </a:rPr>
                        </m:ctrlPr>
                      </m:naryPr>
                      <m:sub>
                        <m:eqArr>
                          <m:eqArrPr>
                            <m:ctrlPr>
                              <a:rPr lang="pl-PL" i="1">
                                <a:latin typeface="Cambria Math" panose="02040503050406030204" pitchFamily="18" charset="0"/>
                              </a:rPr>
                            </m:ctrlPr>
                          </m:eqArrPr>
                          <m:e>
                            <m:r>
                              <m:rPr>
                                <m:nor/>
                              </m:rPr>
                              <a:rPr lang="pl-PL"/>
                              <m:t>(</m:t>
                            </m:r>
                            <m:r>
                              <m:rPr>
                                <m:nor/>
                              </m:rPr>
                              <a:rPr lang="pl-PL"/>
                              <m:t>v</m:t>
                            </m:r>
                            <m:r>
                              <m:rPr>
                                <m:nor/>
                              </m:rPr>
                              <a:rPr lang="pl-PL"/>
                              <m:t>,</m:t>
                            </m:r>
                            <m:r>
                              <m:rPr>
                                <m:nor/>
                              </m:rPr>
                              <a:rPr lang="pl-PL"/>
                              <m:t>w</m:t>
                            </m:r>
                            <m:r>
                              <m:rPr>
                                <m:nor/>
                              </m:rPr>
                              <a:rPr lang="pl-PL"/>
                              <m:t>)∈</m:t>
                            </m:r>
                            <m:r>
                              <m:rPr>
                                <m:nor/>
                              </m:rPr>
                              <a:rPr lang="pl-PL"/>
                              <m:t>E</m:t>
                            </m:r>
                          </m:e>
                          <m:e>
                            <m:r>
                              <m:rPr>
                                <m:nor/>
                              </m:rPr>
                              <a:rPr lang="pl-PL"/>
                              <m:t>w</m:t>
                            </m:r>
                            <m:r>
                              <m:rPr>
                                <m:nor/>
                              </m:rPr>
                              <a:rPr lang="pl-PL"/>
                              <m:t> : </m:t>
                            </m:r>
                            <m:r>
                              <m:rPr>
                                <m:nor/>
                              </m:rPr>
                              <a:rPr lang="pl-PL"/>
                              <m:t>d</m:t>
                            </m:r>
                            <m:r>
                              <m:rPr>
                                <m:nor/>
                              </m:rPr>
                              <a:rPr lang="pl-PL"/>
                              <m:t>(</m:t>
                            </m:r>
                            <m:r>
                              <m:rPr>
                                <m:nor/>
                              </m:rPr>
                              <a:rPr lang="pl-PL"/>
                              <m:t>s</m:t>
                            </m:r>
                            <m:r>
                              <m:rPr>
                                <m:nor/>
                              </m:rPr>
                              <a:rPr lang="pl-PL"/>
                              <m:t>,</m:t>
                            </m:r>
                            <m:r>
                              <m:rPr>
                                <m:nor/>
                              </m:rPr>
                              <a:rPr lang="pl-PL"/>
                              <m:t>w</m:t>
                            </m:r>
                            <m:r>
                              <m:rPr>
                                <m:nor/>
                              </m:rPr>
                              <a:rPr lang="pl-PL"/>
                              <m:t>)=</m:t>
                            </m:r>
                            <m:r>
                              <m:rPr>
                                <m:nor/>
                              </m:rPr>
                              <a:rPr lang="pl-PL"/>
                              <m:t>d</m:t>
                            </m:r>
                            <m:r>
                              <m:rPr>
                                <m:nor/>
                              </m:rPr>
                              <a:rPr lang="pl-PL"/>
                              <m:t>(</m:t>
                            </m:r>
                            <m:r>
                              <m:rPr>
                                <m:nor/>
                              </m:rPr>
                              <a:rPr lang="pl-PL"/>
                              <m:t>s</m:t>
                            </m:r>
                            <m:r>
                              <m:rPr>
                                <m:nor/>
                              </m:rPr>
                              <a:rPr lang="pl-PL"/>
                              <m:t>,</m:t>
                            </m:r>
                            <m:r>
                              <m:rPr>
                                <m:nor/>
                              </m:rPr>
                              <a:rPr lang="pl-PL"/>
                              <m:t>v</m:t>
                            </m:r>
                            <m:r>
                              <m:rPr>
                                <m:nor/>
                              </m:rPr>
                              <a:rPr lang="pl-PL"/>
                              <m:t>)+1</m:t>
                            </m:r>
                          </m:e>
                        </m:eqArr>
                      </m:sub>
                      <m:sup/>
                      <m:e>
                        <m:r>
                          <m:rPr>
                            <m:nor/>
                          </m:rPr>
                          <a:rPr lang="pl-PL" dirty="0"/>
                          <m:t>σ</m:t>
                        </m:r>
                        <m:r>
                          <m:rPr>
                            <m:nor/>
                          </m:rPr>
                          <a:rPr lang="pl-PL" dirty="0"/>
                          <m:t>(</m:t>
                        </m:r>
                        <m:r>
                          <m:rPr>
                            <m:nor/>
                          </m:rPr>
                          <a:rPr lang="pl-PL" dirty="0"/>
                          <m:t>s</m:t>
                        </m:r>
                        <m:r>
                          <m:rPr>
                            <m:nor/>
                          </m:rPr>
                          <a:rPr lang="pl-PL" dirty="0"/>
                          <m:t>, </m:t>
                        </m:r>
                        <m:r>
                          <m:rPr>
                            <m:nor/>
                          </m:rPr>
                          <a:rPr lang="pl-PL" dirty="0"/>
                          <m:t>v</m:t>
                        </m:r>
                        <m:r>
                          <m:rPr>
                            <m:nor/>
                          </m:rPr>
                          <a:rPr lang="pl-PL" dirty="0"/>
                          <m:t>)/</m:t>
                        </m:r>
                        <m:r>
                          <m:rPr>
                            <m:nor/>
                          </m:rPr>
                          <a:rPr lang="pl-PL" dirty="0"/>
                          <m:t>σ</m:t>
                        </m:r>
                        <m:r>
                          <m:rPr>
                            <m:nor/>
                          </m:rPr>
                          <a:rPr lang="pl-PL" dirty="0"/>
                          <m:t>(</m:t>
                        </m:r>
                        <m:r>
                          <m:rPr>
                            <m:nor/>
                          </m:rPr>
                          <a:rPr lang="pl-PL" dirty="0"/>
                          <m:t>s</m:t>
                        </m:r>
                        <m:r>
                          <m:rPr>
                            <m:nor/>
                          </m:rPr>
                          <a:rPr lang="pl-PL" dirty="0"/>
                          <m:t>, </m:t>
                        </m:r>
                        <m:r>
                          <m:rPr>
                            <m:nor/>
                          </m:rPr>
                          <a:rPr lang="pl-PL" dirty="0"/>
                          <m:t>w</m:t>
                        </m:r>
                        <m:r>
                          <m:rPr>
                            <m:nor/>
                          </m:rPr>
                          <a:rPr lang="pl-PL" dirty="0"/>
                          <m:t>).(1 + </m:t>
                        </m:r>
                        <m:r>
                          <m:rPr>
                            <m:nor/>
                          </m:rPr>
                          <a:rPr lang="pl-PL" dirty="0"/>
                          <m:t>δ</m:t>
                        </m:r>
                        <m:r>
                          <m:rPr>
                            <m:nor/>
                          </m:rPr>
                          <a:rPr lang="pl-PL" dirty="0"/>
                          <m:t>(</m:t>
                        </m:r>
                        <m:r>
                          <m:rPr>
                            <m:nor/>
                          </m:rPr>
                          <a:rPr lang="pl-PL" dirty="0"/>
                          <m:t>s</m:t>
                        </m:r>
                        <m:r>
                          <m:rPr>
                            <m:nor/>
                          </m:rPr>
                          <a:rPr lang="pl-PL" dirty="0"/>
                          <m:t>|</m:t>
                        </m:r>
                        <m:r>
                          <m:rPr>
                            <m:nor/>
                          </m:rPr>
                          <a:rPr lang="pl-PL" dirty="0"/>
                          <m:t>w</m:t>
                        </m:r>
                        <m:r>
                          <m:rPr>
                            <m:nor/>
                          </m:rPr>
                          <a:rPr lang="pl-PL" dirty="0"/>
                          <m:t>))</m:t>
                        </m:r>
                      </m:e>
                    </m:nary>
                  </m:oMath>
                </a14:m>
                <a:endParaRPr lang="en-IN"/>
              </a:p>
            </p:txBody>
          </p:sp>
        </mc:Choice>
        <mc:Fallback>
          <p:sp>
            <p:nvSpPr>
              <p:cNvPr id="51" name="TextBox 50">
                <a:extLst>
                  <a:ext uri="{FF2B5EF4-FFF2-40B4-BE49-F238E27FC236}">
                    <a16:creationId xmlns:a16="http://schemas.microsoft.com/office/drawing/2014/main" id="{ED5C5C38-C784-30B3-95A2-05CCC7984578}"/>
                  </a:ext>
                </a:extLst>
              </p:cNvPr>
              <p:cNvSpPr txBox="1">
                <a:spLocks noRot="1" noChangeAspect="1" noMove="1" noResize="1" noEditPoints="1" noAdjustHandles="1" noChangeArrowheads="1" noChangeShapeType="1" noTextEdit="1"/>
              </p:cNvSpPr>
              <p:nvPr/>
            </p:nvSpPr>
            <p:spPr>
              <a:xfrm>
                <a:off x="5955662" y="5770284"/>
                <a:ext cx="6044661" cy="723916"/>
              </a:xfrm>
              <a:prstGeom prst="rect">
                <a:avLst/>
              </a:prstGeom>
              <a:blipFill>
                <a:blip r:embed="rId2"/>
                <a:stretch>
                  <a:fillRect l="-907" t="-61017" b="-47458"/>
                </a:stretch>
              </a:blipFill>
            </p:spPr>
            <p:txBody>
              <a:bodyPr/>
              <a:lstStyle/>
              <a:p>
                <a:r>
                  <a:rPr lang="en-US">
                    <a:noFill/>
                  </a:rPr>
                  <a:t> </a:t>
                </a:r>
              </a:p>
            </p:txBody>
          </p:sp>
        </mc:Fallback>
      </mc:AlternateContent>
    </p:spTree>
    <p:extLst>
      <p:ext uri="{BB962C8B-B14F-4D97-AF65-F5344CB8AC3E}">
        <p14:creationId xmlns:p14="http://schemas.microsoft.com/office/powerpoint/2010/main" val="335404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C2CEF38-823F-5EB7-1C08-406ED2281D9B}"/>
              </a:ext>
            </a:extLst>
          </p:cNvPr>
          <p:cNvSpPr/>
          <p:nvPr/>
        </p:nvSpPr>
        <p:spPr>
          <a:xfrm>
            <a:off x="5686739" y="104343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9" name="Flowchart: Connector 8">
            <a:extLst>
              <a:ext uri="{FF2B5EF4-FFF2-40B4-BE49-F238E27FC236}">
                <a16:creationId xmlns:a16="http://schemas.microsoft.com/office/drawing/2014/main" id="{C772CA2A-2149-E895-B520-64CD0D3344BE}"/>
              </a:ext>
            </a:extLst>
          </p:cNvPr>
          <p:cNvSpPr/>
          <p:nvPr/>
        </p:nvSpPr>
        <p:spPr>
          <a:xfrm>
            <a:off x="4446022" y="257213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1" name="Flowchart: Connector 10">
            <a:extLst>
              <a:ext uri="{FF2B5EF4-FFF2-40B4-BE49-F238E27FC236}">
                <a16:creationId xmlns:a16="http://schemas.microsoft.com/office/drawing/2014/main" id="{B749706F-517F-84F6-BFFD-A345F06BEC0B}"/>
              </a:ext>
            </a:extLst>
          </p:cNvPr>
          <p:cNvSpPr/>
          <p:nvPr/>
        </p:nvSpPr>
        <p:spPr>
          <a:xfrm>
            <a:off x="2694948" y="266483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3" name="Flowchart: Connector 12">
            <a:extLst>
              <a:ext uri="{FF2B5EF4-FFF2-40B4-BE49-F238E27FC236}">
                <a16:creationId xmlns:a16="http://schemas.microsoft.com/office/drawing/2014/main" id="{240EA811-A96B-A374-24D2-FEEE3635C098}"/>
              </a:ext>
            </a:extLst>
          </p:cNvPr>
          <p:cNvSpPr/>
          <p:nvPr/>
        </p:nvSpPr>
        <p:spPr>
          <a:xfrm>
            <a:off x="3742947" y="361143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5" name="Flowchart: Connector 14">
            <a:extLst>
              <a:ext uri="{FF2B5EF4-FFF2-40B4-BE49-F238E27FC236}">
                <a16:creationId xmlns:a16="http://schemas.microsoft.com/office/drawing/2014/main" id="{5BA5A568-2914-0552-388E-B6B1DF2DC8D5}"/>
              </a:ext>
            </a:extLst>
          </p:cNvPr>
          <p:cNvSpPr/>
          <p:nvPr/>
        </p:nvSpPr>
        <p:spPr>
          <a:xfrm>
            <a:off x="8625908" y="195811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D700EED3-7799-D553-E133-606400755060}"/>
              </a:ext>
            </a:extLst>
          </p:cNvPr>
          <p:cNvSpPr/>
          <p:nvPr/>
        </p:nvSpPr>
        <p:spPr>
          <a:xfrm>
            <a:off x="7082036" y="27818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19" name="Flowchart: Connector 18">
            <a:extLst>
              <a:ext uri="{FF2B5EF4-FFF2-40B4-BE49-F238E27FC236}">
                <a16:creationId xmlns:a16="http://schemas.microsoft.com/office/drawing/2014/main" id="{7A918F9D-65E3-B8CD-14CC-EF37C2726794}"/>
              </a:ext>
            </a:extLst>
          </p:cNvPr>
          <p:cNvSpPr/>
          <p:nvPr/>
        </p:nvSpPr>
        <p:spPr>
          <a:xfrm>
            <a:off x="6067692"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21" name="Flowchart: Connector 20">
            <a:extLst>
              <a:ext uri="{FF2B5EF4-FFF2-40B4-BE49-F238E27FC236}">
                <a16:creationId xmlns:a16="http://schemas.microsoft.com/office/drawing/2014/main" id="{6EF08203-7BAA-FAAB-63A0-AB63EBAE5D03}"/>
              </a:ext>
            </a:extLst>
          </p:cNvPr>
          <p:cNvSpPr/>
          <p:nvPr/>
        </p:nvSpPr>
        <p:spPr>
          <a:xfrm>
            <a:off x="8122126"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23" name="Flowchart: Connector 22">
            <a:extLst>
              <a:ext uri="{FF2B5EF4-FFF2-40B4-BE49-F238E27FC236}">
                <a16:creationId xmlns:a16="http://schemas.microsoft.com/office/drawing/2014/main" id="{51DBFE70-0718-B03E-5494-9077BE2D16EB}"/>
              </a:ext>
            </a:extLst>
          </p:cNvPr>
          <p:cNvSpPr/>
          <p:nvPr/>
        </p:nvSpPr>
        <p:spPr>
          <a:xfrm>
            <a:off x="6371403" y="485499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25" name="Flowchart: Connector 24">
            <a:extLst>
              <a:ext uri="{FF2B5EF4-FFF2-40B4-BE49-F238E27FC236}">
                <a16:creationId xmlns:a16="http://schemas.microsoft.com/office/drawing/2014/main" id="{CA23F4E9-261B-6ADF-609F-EA174486B500}"/>
              </a:ext>
            </a:extLst>
          </p:cNvPr>
          <p:cNvSpPr/>
          <p:nvPr/>
        </p:nvSpPr>
        <p:spPr>
          <a:xfrm>
            <a:off x="4850414" y="49099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27" name="Flowchart: Connector 26">
            <a:extLst>
              <a:ext uri="{FF2B5EF4-FFF2-40B4-BE49-F238E27FC236}">
                <a16:creationId xmlns:a16="http://schemas.microsoft.com/office/drawing/2014/main" id="{08743A6C-64D4-4221-18CB-5201242F3318}"/>
              </a:ext>
            </a:extLst>
          </p:cNvPr>
          <p:cNvSpPr/>
          <p:nvPr/>
        </p:nvSpPr>
        <p:spPr>
          <a:xfrm>
            <a:off x="5509810" y="562199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29" name="Straight Connector 28">
            <a:extLst>
              <a:ext uri="{FF2B5EF4-FFF2-40B4-BE49-F238E27FC236}">
                <a16:creationId xmlns:a16="http://schemas.microsoft.com/office/drawing/2014/main" id="{BFFF7B23-95ED-542A-CACD-32026F981C88}"/>
              </a:ext>
            </a:extLst>
          </p:cNvPr>
          <p:cNvCxnSpPr/>
          <p:nvPr/>
        </p:nvCxnSpPr>
        <p:spPr>
          <a:xfrm flipV="1">
            <a:off x="3040118" y="1250042"/>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57961E-79B2-473E-78A8-FF30FA7DB08C}"/>
              </a:ext>
            </a:extLst>
          </p:cNvPr>
          <p:cNvCxnSpPr>
            <a:cxnSpLocks/>
          </p:cNvCxnSpPr>
          <p:nvPr/>
        </p:nvCxnSpPr>
        <p:spPr>
          <a:xfrm flipV="1">
            <a:off x="3099340" y="2778736"/>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E425BB-B97B-29EE-6565-165D1C48E6EC}"/>
              </a:ext>
            </a:extLst>
          </p:cNvPr>
          <p:cNvCxnSpPr>
            <a:cxnSpLocks/>
          </p:cNvCxnSpPr>
          <p:nvPr/>
        </p:nvCxnSpPr>
        <p:spPr>
          <a:xfrm flipV="1">
            <a:off x="4063270" y="2858568"/>
            <a:ext cx="450257" cy="7885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E0F4B5A-6AB6-8118-5175-882E8DE75E18}"/>
              </a:ext>
            </a:extLst>
          </p:cNvPr>
          <p:cNvCxnSpPr>
            <a:cxnSpLocks/>
          </p:cNvCxnSpPr>
          <p:nvPr/>
        </p:nvCxnSpPr>
        <p:spPr>
          <a:xfrm>
            <a:off x="2897145" y="3078045"/>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8C09CC-249F-74D1-1181-EF8ECC27941C}"/>
              </a:ext>
            </a:extLst>
          </p:cNvPr>
          <p:cNvCxnSpPr>
            <a:cxnSpLocks/>
          </p:cNvCxnSpPr>
          <p:nvPr/>
        </p:nvCxnSpPr>
        <p:spPr>
          <a:xfrm flipV="1">
            <a:off x="4791193" y="1456649"/>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A4C5669-C2FF-E554-A010-587152C09895}"/>
              </a:ext>
            </a:extLst>
          </p:cNvPr>
          <p:cNvCxnSpPr>
            <a:cxnSpLocks/>
          </p:cNvCxnSpPr>
          <p:nvPr/>
        </p:nvCxnSpPr>
        <p:spPr>
          <a:xfrm>
            <a:off x="6058000" y="1291455"/>
            <a:ext cx="2741843" cy="7655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A61E18-DE76-49D4-352C-75206BDC46A2}"/>
              </a:ext>
            </a:extLst>
          </p:cNvPr>
          <p:cNvCxnSpPr>
            <a:cxnSpLocks/>
          </p:cNvCxnSpPr>
          <p:nvPr/>
        </p:nvCxnSpPr>
        <p:spPr>
          <a:xfrm>
            <a:off x="6031909" y="1396135"/>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471CC7-8DFE-015F-E323-89D0F7FBB427}"/>
              </a:ext>
            </a:extLst>
          </p:cNvPr>
          <p:cNvCxnSpPr>
            <a:cxnSpLocks/>
          </p:cNvCxnSpPr>
          <p:nvPr/>
        </p:nvCxnSpPr>
        <p:spPr>
          <a:xfrm>
            <a:off x="7427204" y="3134582"/>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E457E4-10BB-4FE3-B464-580FE0D69415}"/>
              </a:ext>
            </a:extLst>
          </p:cNvPr>
          <p:cNvCxnSpPr>
            <a:cxnSpLocks/>
          </p:cNvCxnSpPr>
          <p:nvPr/>
        </p:nvCxnSpPr>
        <p:spPr>
          <a:xfrm flipV="1">
            <a:off x="5195584" y="3985348"/>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F1E9266-97D2-D62A-256B-BA1D3E4B019F}"/>
              </a:ext>
            </a:extLst>
          </p:cNvPr>
          <p:cNvCxnSpPr>
            <a:cxnSpLocks/>
          </p:cNvCxnSpPr>
          <p:nvPr/>
        </p:nvCxnSpPr>
        <p:spPr>
          <a:xfrm flipH="1" flipV="1">
            <a:off x="6412862" y="3985348"/>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829B5BF-DDF1-6BEA-A881-9B5C0EE37AE8}"/>
              </a:ext>
            </a:extLst>
          </p:cNvPr>
          <p:cNvCxnSpPr>
            <a:cxnSpLocks/>
          </p:cNvCxnSpPr>
          <p:nvPr/>
        </p:nvCxnSpPr>
        <p:spPr>
          <a:xfrm>
            <a:off x="3953427" y="4024645"/>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77B2DCE-BAD7-D0B0-3EF8-B3CEA6DF23E5}"/>
              </a:ext>
            </a:extLst>
          </p:cNvPr>
          <p:cNvCxnSpPr>
            <a:cxnSpLocks/>
          </p:cNvCxnSpPr>
          <p:nvPr/>
        </p:nvCxnSpPr>
        <p:spPr>
          <a:xfrm flipV="1">
            <a:off x="6412862" y="3134582"/>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77DE4F7-85BF-09C6-5AFD-5DA7898617F3}"/>
              </a:ext>
            </a:extLst>
          </p:cNvPr>
          <p:cNvCxnSpPr>
            <a:cxnSpLocks/>
          </p:cNvCxnSpPr>
          <p:nvPr/>
        </p:nvCxnSpPr>
        <p:spPr>
          <a:xfrm flipV="1">
            <a:off x="6775794" y="3985348"/>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A9232B-B834-7858-46D2-4F14BD875317}"/>
              </a:ext>
            </a:extLst>
          </p:cNvPr>
          <p:cNvCxnSpPr>
            <a:cxnSpLocks/>
          </p:cNvCxnSpPr>
          <p:nvPr/>
        </p:nvCxnSpPr>
        <p:spPr>
          <a:xfrm>
            <a:off x="5195584" y="5262681"/>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6BFBAB0-10A3-07E6-4A34-66E609F44026}"/>
              </a:ext>
            </a:extLst>
          </p:cNvPr>
          <p:cNvCxnSpPr>
            <a:cxnSpLocks/>
          </p:cNvCxnSpPr>
          <p:nvPr/>
        </p:nvCxnSpPr>
        <p:spPr>
          <a:xfrm flipV="1">
            <a:off x="5854980" y="5207691"/>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7A818E7-11E0-A8B2-33C7-2406411EB29A}"/>
              </a:ext>
            </a:extLst>
          </p:cNvPr>
          <p:cNvCxnSpPr>
            <a:cxnSpLocks/>
          </p:cNvCxnSpPr>
          <p:nvPr/>
        </p:nvCxnSpPr>
        <p:spPr>
          <a:xfrm flipV="1">
            <a:off x="8332604" y="2106280"/>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B202BCA-8689-4D4A-C497-8AD18402A466}"/>
              </a:ext>
            </a:extLst>
          </p:cNvPr>
          <p:cNvSpPr txBox="1"/>
          <p:nvPr/>
        </p:nvSpPr>
        <p:spPr>
          <a:xfrm>
            <a:off x="5138531" y="2554355"/>
            <a:ext cx="217005" cy="361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3" name="TextBox 62">
            <a:extLst>
              <a:ext uri="{FF2B5EF4-FFF2-40B4-BE49-F238E27FC236}">
                <a16:creationId xmlns:a16="http://schemas.microsoft.com/office/drawing/2014/main" id="{089A79E8-44FB-0689-EE32-E9320B76C138}"/>
              </a:ext>
            </a:extLst>
          </p:cNvPr>
          <p:cNvSpPr txBox="1"/>
          <p:nvPr/>
        </p:nvSpPr>
        <p:spPr>
          <a:xfrm>
            <a:off x="2365927" y="2688949"/>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1</a:t>
            </a:r>
          </a:p>
        </p:txBody>
      </p:sp>
      <p:sp>
        <p:nvSpPr>
          <p:cNvPr id="65" name="TextBox 64">
            <a:extLst>
              <a:ext uri="{FF2B5EF4-FFF2-40B4-BE49-F238E27FC236}">
                <a16:creationId xmlns:a16="http://schemas.microsoft.com/office/drawing/2014/main" id="{D1AA7A63-0707-0BB4-C57B-E8B7DC7D5249}"/>
              </a:ext>
            </a:extLst>
          </p:cNvPr>
          <p:cNvSpPr txBox="1"/>
          <p:nvPr/>
        </p:nvSpPr>
        <p:spPr>
          <a:xfrm>
            <a:off x="4194315" y="2430117"/>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7" name="TextBox 66">
            <a:extLst>
              <a:ext uri="{FF2B5EF4-FFF2-40B4-BE49-F238E27FC236}">
                <a16:creationId xmlns:a16="http://schemas.microsoft.com/office/drawing/2014/main" id="{37AB7EF7-F45B-972D-7B8D-95543DA7836C}"/>
              </a:ext>
            </a:extLst>
          </p:cNvPr>
          <p:cNvSpPr txBox="1"/>
          <p:nvPr/>
        </p:nvSpPr>
        <p:spPr>
          <a:xfrm>
            <a:off x="7623315" y="2869095"/>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9" name="TextBox 68">
            <a:extLst>
              <a:ext uri="{FF2B5EF4-FFF2-40B4-BE49-F238E27FC236}">
                <a16:creationId xmlns:a16="http://schemas.microsoft.com/office/drawing/2014/main" id="{DE3DEE56-D313-85A3-E3E7-46BE78AB9B7A}"/>
              </a:ext>
            </a:extLst>
          </p:cNvPr>
          <p:cNvSpPr txBox="1"/>
          <p:nvPr/>
        </p:nvSpPr>
        <p:spPr>
          <a:xfrm>
            <a:off x="3134139" y="3655944"/>
            <a:ext cx="407505"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2</a:t>
            </a:r>
          </a:p>
        </p:txBody>
      </p:sp>
      <p:sp>
        <p:nvSpPr>
          <p:cNvPr id="71" name="TextBox 70">
            <a:extLst>
              <a:ext uri="{FF2B5EF4-FFF2-40B4-BE49-F238E27FC236}">
                <a16:creationId xmlns:a16="http://schemas.microsoft.com/office/drawing/2014/main" id="{DB4C1EA9-3A82-ADB5-9624-42E7A5A56C87}"/>
              </a:ext>
            </a:extLst>
          </p:cNvPr>
          <p:cNvSpPr txBox="1"/>
          <p:nvPr/>
        </p:nvSpPr>
        <p:spPr>
          <a:xfrm>
            <a:off x="5685184" y="36559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3" name="TextBox 72">
            <a:extLst>
              <a:ext uri="{FF2B5EF4-FFF2-40B4-BE49-F238E27FC236}">
                <a16:creationId xmlns:a16="http://schemas.microsoft.com/office/drawing/2014/main" id="{6015EFF1-4400-EBB0-DD78-8A55BCADF864}"/>
              </a:ext>
            </a:extLst>
          </p:cNvPr>
          <p:cNvSpPr txBox="1"/>
          <p:nvPr/>
        </p:nvSpPr>
        <p:spPr>
          <a:xfrm>
            <a:off x="4542183" y="4906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3</a:t>
            </a:r>
          </a:p>
        </p:txBody>
      </p:sp>
      <p:sp>
        <p:nvSpPr>
          <p:cNvPr id="75" name="TextBox 74">
            <a:extLst>
              <a:ext uri="{FF2B5EF4-FFF2-40B4-BE49-F238E27FC236}">
                <a16:creationId xmlns:a16="http://schemas.microsoft.com/office/drawing/2014/main" id="{37CE5291-BF09-F417-7015-3844C58690EA}"/>
              </a:ext>
            </a:extLst>
          </p:cNvPr>
          <p:cNvSpPr txBox="1"/>
          <p:nvPr/>
        </p:nvSpPr>
        <p:spPr>
          <a:xfrm>
            <a:off x="8534400" y="3631096"/>
            <a:ext cx="2718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2</a:t>
            </a:r>
          </a:p>
        </p:txBody>
      </p:sp>
      <p:sp>
        <p:nvSpPr>
          <p:cNvPr id="77" name="TextBox 76">
            <a:extLst>
              <a:ext uri="{FF2B5EF4-FFF2-40B4-BE49-F238E27FC236}">
                <a16:creationId xmlns:a16="http://schemas.microsoft.com/office/drawing/2014/main" id="{BF7997AC-6B2C-5D6B-3E86-1E468A98ADEE}"/>
              </a:ext>
            </a:extLst>
          </p:cNvPr>
          <p:cNvSpPr txBox="1"/>
          <p:nvPr/>
        </p:nvSpPr>
        <p:spPr>
          <a:xfrm>
            <a:off x="5536096" y="6033052"/>
            <a:ext cx="399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6</a:t>
            </a:r>
          </a:p>
        </p:txBody>
      </p:sp>
      <p:sp>
        <p:nvSpPr>
          <p:cNvPr id="79" name="TextBox 78">
            <a:extLst>
              <a:ext uri="{FF2B5EF4-FFF2-40B4-BE49-F238E27FC236}">
                <a16:creationId xmlns:a16="http://schemas.microsoft.com/office/drawing/2014/main" id="{268EB670-1BFC-4AE5-AC58-688BF16C9CC0}"/>
              </a:ext>
            </a:extLst>
          </p:cNvPr>
          <p:cNvSpPr txBox="1"/>
          <p:nvPr/>
        </p:nvSpPr>
        <p:spPr>
          <a:xfrm>
            <a:off x="5917096" y="5660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a:solidFill>
                  <a:srgbClr val="92D050"/>
                </a:solidFill>
              </a:rPr>
              <a:t>0</a:t>
            </a:r>
          </a:p>
        </p:txBody>
      </p:sp>
      <p:sp>
        <p:nvSpPr>
          <p:cNvPr id="80" name="TextBox 79">
            <a:extLst>
              <a:ext uri="{FF2B5EF4-FFF2-40B4-BE49-F238E27FC236}">
                <a16:creationId xmlns:a16="http://schemas.microsoft.com/office/drawing/2014/main" id="{C510AA64-E26D-AE3B-9E08-C57D85B1FFE5}"/>
              </a:ext>
            </a:extLst>
          </p:cNvPr>
          <p:cNvSpPr txBox="1"/>
          <p:nvPr/>
        </p:nvSpPr>
        <p:spPr>
          <a:xfrm>
            <a:off x="4542182" y="5378727"/>
            <a:ext cx="11280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u="sng">
                <a:solidFill>
                  <a:schemeClr val="accent2">
                    <a:lumMod val="60000"/>
                    <a:lumOff val="40000"/>
                  </a:schemeClr>
                </a:solidFill>
              </a:rPr>
              <a:t>½*(1+0)</a:t>
            </a:r>
          </a:p>
        </p:txBody>
      </p:sp>
      <p:sp>
        <p:nvSpPr>
          <p:cNvPr id="81" name="TextBox 80">
            <a:extLst>
              <a:ext uri="{FF2B5EF4-FFF2-40B4-BE49-F238E27FC236}">
                <a16:creationId xmlns:a16="http://schemas.microsoft.com/office/drawing/2014/main" id="{234503D8-563A-8AFA-75E0-DCB6CC428B77}"/>
              </a:ext>
            </a:extLst>
          </p:cNvPr>
          <p:cNvSpPr txBox="1"/>
          <p:nvPr/>
        </p:nvSpPr>
        <p:spPr>
          <a:xfrm>
            <a:off x="5254487"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2D050"/>
                </a:solidFill>
              </a:rPr>
              <a:t>0.5</a:t>
            </a:r>
            <a:endParaRPr lang="en-US"/>
          </a:p>
        </p:txBody>
      </p:sp>
      <p:sp>
        <p:nvSpPr>
          <p:cNvPr id="82" name="TextBox 81">
            <a:extLst>
              <a:ext uri="{FF2B5EF4-FFF2-40B4-BE49-F238E27FC236}">
                <a16:creationId xmlns:a16="http://schemas.microsoft.com/office/drawing/2014/main" id="{1D361D93-12AB-6DAD-E171-29F1987331B0}"/>
              </a:ext>
            </a:extLst>
          </p:cNvPr>
          <p:cNvSpPr txBox="1"/>
          <p:nvPr/>
        </p:nvSpPr>
        <p:spPr>
          <a:xfrm>
            <a:off x="6828183"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2D050"/>
                </a:solidFill>
              </a:rPr>
              <a:t>0.5</a:t>
            </a:r>
            <a:r>
              <a:rPr lang="en-US"/>
              <a:t>​</a:t>
            </a:r>
          </a:p>
        </p:txBody>
      </p:sp>
      <p:sp>
        <p:nvSpPr>
          <p:cNvPr id="83" name="TextBox 82">
            <a:extLst>
              <a:ext uri="{FF2B5EF4-FFF2-40B4-BE49-F238E27FC236}">
                <a16:creationId xmlns:a16="http://schemas.microsoft.com/office/drawing/2014/main" id="{F53DC244-587A-BED6-4256-B2DB8710E19F}"/>
              </a:ext>
            </a:extLst>
          </p:cNvPr>
          <p:cNvSpPr txBox="1"/>
          <p:nvPr/>
        </p:nvSpPr>
        <p:spPr>
          <a:xfrm>
            <a:off x="6024770"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a:t>
            </a:r>
          </a:p>
        </p:txBody>
      </p:sp>
      <p:sp>
        <p:nvSpPr>
          <p:cNvPr id="84" name="TextBox 83">
            <a:extLst>
              <a:ext uri="{FF2B5EF4-FFF2-40B4-BE49-F238E27FC236}">
                <a16:creationId xmlns:a16="http://schemas.microsoft.com/office/drawing/2014/main" id="{B851BF2D-06D1-2EB2-C80A-D238EB06AA26}"/>
              </a:ext>
            </a:extLst>
          </p:cNvPr>
          <p:cNvSpPr txBox="1"/>
          <p:nvPr/>
        </p:nvSpPr>
        <p:spPr>
          <a:xfrm>
            <a:off x="6140726" y="537872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solidFill>
                  <a:srgbClr val="E5D6A4"/>
                </a:solidFill>
              </a:rPr>
              <a:t>½*(1+0)</a:t>
            </a:r>
            <a:endParaRPr lang="en-US" sz="1400" u="sng"/>
          </a:p>
        </p:txBody>
      </p:sp>
      <p:sp>
        <p:nvSpPr>
          <p:cNvPr id="85" name="TextBox 84">
            <a:extLst>
              <a:ext uri="{FF2B5EF4-FFF2-40B4-BE49-F238E27FC236}">
                <a16:creationId xmlns:a16="http://schemas.microsoft.com/office/drawing/2014/main" id="{4CFC6200-15D9-E7B0-E982-199A67AE9EBE}"/>
              </a:ext>
            </a:extLst>
          </p:cNvPr>
          <p:cNvSpPr txBox="1"/>
          <p:nvPr/>
        </p:nvSpPr>
        <p:spPr>
          <a:xfrm>
            <a:off x="8989943" y="20408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cxnSp>
        <p:nvCxnSpPr>
          <p:cNvPr id="50" name="Straight Arrow Connector 49">
            <a:extLst>
              <a:ext uri="{FF2B5EF4-FFF2-40B4-BE49-F238E27FC236}">
                <a16:creationId xmlns:a16="http://schemas.microsoft.com/office/drawing/2014/main" id="{7C30C2DD-654F-03DE-F5F1-169C4ACEFB07}"/>
              </a:ext>
            </a:extLst>
          </p:cNvPr>
          <p:cNvCxnSpPr>
            <a:cxnSpLocks/>
          </p:cNvCxnSpPr>
          <p:nvPr/>
        </p:nvCxnSpPr>
        <p:spPr>
          <a:xfrm flipV="1">
            <a:off x="1036948" y="1250042"/>
            <a:ext cx="0" cy="47432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37A305A9-9812-B668-7A43-8B018F1E4F9E}"/>
                  </a:ext>
                </a:extLst>
              </p:cNvPr>
              <p:cNvSpPr txBox="1"/>
              <p:nvPr/>
            </p:nvSpPr>
            <p:spPr>
              <a:xfrm>
                <a:off x="6376699" y="310261"/>
                <a:ext cx="6044661" cy="723916"/>
              </a:xfrm>
              <a:prstGeom prst="rect">
                <a:avLst/>
              </a:prstGeom>
              <a:noFill/>
            </p:spPr>
            <p:txBody>
              <a:bodyPr wrap="square">
                <a:spAutoFit/>
              </a:bodyPr>
              <a:lstStyle/>
              <a:p>
                <a:r>
                  <a:rPr lang="pl-PL"/>
                  <a:t>δ(s|v) = </a:t>
                </a:r>
                <a14:m>
                  <m:oMath xmlns:m="http://schemas.openxmlformats.org/officeDocument/2006/math">
                    <m:nary>
                      <m:naryPr>
                        <m:chr m:val="∑"/>
                        <m:supHide m:val="on"/>
                        <m:ctrlPr>
                          <a:rPr lang="pl-PL" i="1" smtClean="0">
                            <a:latin typeface="Cambria Math" panose="02040503050406030204" pitchFamily="18" charset="0"/>
                          </a:rPr>
                        </m:ctrlPr>
                      </m:naryPr>
                      <m:sub>
                        <m:eqArr>
                          <m:eqArrPr>
                            <m:ctrlPr>
                              <a:rPr lang="pl-PL" i="1">
                                <a:latin typeface="Cambria Math" panose="02040503050406030204" pitchFamily="18" charset="0"/>
                              </a:rPr>
                            </m:ctrlPr>
                          </m:eqArrPr>
                          <m:e>
                            <m:r>
                              <m:rPr>
                                <m:nor/>
                              </m:rPr>
                              <a:rPr lang="pl-PL"/>
                              <m:t>(</m:t>
                            </m:r>
                            <m:r>
                              <m:rPr>
                                <m:nor/>
                              </m:rPr>
                              <a:rPr lang="pl-PL"/>
                              <m:t>v</m:t>
                            </m:r>
                            <m:r>
                              <m:rPr>
                                <m:nor/>
                              </m:rPr>
                              <a:rPr lang="pl-PL"/>
                              <m:t>,</m:t>
                            </m:r>
                            <m:r>
                              <m:rPr>
                                <m:nor/>
                              </m:rPr>
                              <a:rPr lang="pl-PL"/>
                              <m:t>w</m:t>
                            </m:r>
                            <m:r>
                              <m:rPr>
                                <m:nor/>
                              </m:rPr>
                              <a:rPr lang="pl-PL"/>
                              <m:t>)∈</m:t>
                            </m:r>
                            <m:r>
                              <m:rPr>
                                <m:nor/>
                              </m:rPr>
                              <a:rPr lang="pl-PL"/>
                              <m:t>E</m:t>
                            </m:r>
                          </m:e>
                          <m:e>
                            <m:r>
                              <m:rPr>
                                <m:nor/>
                              </m:rPr>
                              <a:rPr lang="pl-PL"/>
                              <m:t>w</m:t>
                            </m:r>
                            <m:r>
                              <m:rPr>
                                <m:nor/>
                              </m:rPr>
                              <a:rPr lang="pl-PL"/>
                              <m:t> : </m:t>
                            </m:r>
                            <m:r>
                              <m:rPr>
                                <m:nor/>
                              </m:rPr>
                              <a:rPr lang="pl-PL"/>
                              <m:t>d</m:t>
                            </m:r>
                            <m:r>
                              <m:rPr>
                                <m:nor/>
                              </m:rPr>
                              <a:rPr lang="pl-PL"/>
                              <m:t>(</m:t>
                            </m:r>
                            <m:r>
                              <m:rPr>
                                <m:nor/>
                              </m:rPr>
                              <a:rPr lang="pl-PL"/>
                              <m:t>s</m:t>
                            </m:r>
                            <m:r>
                              <m:rPr>
                                <m:nor/>
                              </m:rPr>
                              <a:rPr lang="pl-PL"/>
                              <m:t>,</m:t>
                            </m:r>
                            <m:r>
                              <m:rPr>
                                <m:nor/>
                              </m:rPr>
                              <a:rPr lang="pl-PL"/>
                              <m:t>w</m:t>
                            </m:r>
                            <m:r>
                              <m:rPr>
                                <m:nor/>
                              </m:rPr>
                              <a:rPr lang="pl-PL"/>
                              <m:t>)=</m:t>
                            </m:r>
                            <m:r>
                              <m:rPr>
                                <m:nor/>
                              </m:rPr>
                              <a:rPr lang="pl-PL"/>
                              <m:t>d</m:t>
                            </m:r>
                            <m:r>
                              <m:rPr>
                                <m:nor/>
                              </m:rPr>
                              <a:rPr lang="pl-PL"/>
                              <m:t>(</m:t>
                            </m:r>
                            <m:r>
                              <m:rPr>
                                <m:nor/>
                              </m:rPr>
                              <a:rPr lang="pl-PL"/>
                              <m:t>s</m:t>
                            </m:r>
                            <m:r>
                              <m:rPr>
                                <m:nor/>
                              </m:rPr>
                              <a:rPr lang="pl-PL"/>
                              <m:t>,</m:t>
                            </m:r>
                            <m:r>
                              <m:rPr>
                                <m:nor/>
                              </m:rPr>
                              <a:rPr lang="pl-PL"/>
                              <m:t>v</m:t>
                            </m:r>
                            <m:r>
                              <m:rPr>
                                <m:nor/>
                              </m:rPr>
                              <a:rPr lang="pl-PL"/>
                              <m:t>)+1</m:t>
                            </m:r>
                          </m:e>
                        </m:eqArr>
                      </m:sub>
                      <m:sup/>
                      <m:e>
                        <m:r>
                          <m:rPr>
                            <m:nor/>
                          </m:rPr>
                          <a:rPr lang="pl-PL" dirty="0"/>
                          <m:t>σ</m:t>
                        </m:r>
                        <m:r>
                          <m:rPr>
                            <m:nor/>
                          </m:rPr>
                          <a:rPr lang="pl-PL" dirty="0"/>
                          <m:t>(</m:t>
                        </m:r>
                        <m:r>
                          <m:rPr>
                            <m:nor/>
                          </m:rPr>
                          <a:rPr lang="pl-PL" dirty="0"/>
                          <m:t>s</m:t>
                        </m:r>
                        <m:r>
                          <m:rPr>
                            <m:nor/>
                          </m:rPr>
                          <a:rPr lang="pl-PL" dirty="0"/>
                          <m:t>, </m:t>
                        </m:r>
                        <m:r>
                          <m:rPr>
                            <m:nor/>
                          </m:rPr>
                          <a:rPr lang="pl-PL" dirty="0"/>
                          <m:t>v</m:t>
                        </m:r>
                        <m:r>
                          <m:rPr>
                            <m:nor/>
                          </m:rPr>
                          <a:rPr lang="pl-PL" dirty="0"/>
                          <m:t>)/</m:t>
                        </m:r>
                        <m:r>
                          <m:rPr>
                            <m:nor/>
                          </m:rPr>
                          <a:rPr lang="pl-PL" dirty="0"/>
                          <m:t>σ</m:t>
                        </m:r>
                        <m:r>
                          <m:rPr>
                            <m:nor/>
                          </m:rPr>
                          <a:rPr lang="pl-PL" dirty="0"/>
                          <m:t>(</m:t>
                        </m:r>
                        <m:r>
                          <m:rPr>
                            <m:nor/>
                          </m:rPr>
                          <a:rPr lang="pl-PL" dirty="0"/>
                          <m:t>s</m:t>
                        </m:r>
                        <m:r>
                          <m:rPr>
                            <m:nor/>
                          </m:rPr>
                          <a:rPr lang="pl-PL" dirty="0"/>
                          <m:t>, </m:t>
                        </m:r>
                        <m:r>
                          <m:rPr>
                            <m:nor/>
                          </m:rPr>
                          <a:rPr lang="pl-PL" dirty="0"/>
                          <m:t>w</m:t>
                        </m:r>
                        <m:r>
                          <m:rPr>
                            <m:nor/>
                          </m:rPr>
                          <a:rPr lang="pl-PL" dirty="0"/>
                          <m:t>).(1 + </m:t>
                        </m:r>
                        <m:r>
                          <m:rPr>
                            <m:nor/>
                          </m:rPr>
                          <a:rPr lang="pl-PL" dirty="0"/>
                          <m:t>δ</m:t>
                        </m:r>
                        <m:r>
                          <m:rPr>
                            <m:nor/>
                          </m:rPr>
                          <a:rPr lang="pl-PL" dirty="0"/>
                          <m:t>(</m:t>
                        </m:r>
                        <m:r>
                          <m:rPr>
                            <m:nor/>
                          </m:rPr>
                          <a:rPr lang="pl-PL" dirty="0"/>
                          <m:t>s</m:t>
                        </m:r>
                        <m:r>
                          <m:rPr>
                            <m:nor/>
                          </m:rPr>
                          <a:rPr lang="pl-PL" dirty="0"/>
                          <m:t>|</m:t>
                        </m:r>
                        <m:r>
                          <m:rPr>
                            <m:nor/>
                          </m:rPr>
                          <a:rPr lang="pl-PL" dirty="0"/>
                          <m:t>w</m:t>
                        </m:r>
                        <m:r>
                          <m:rPr>
                            <m:nor/>
                          </m:rPr>
                          <a:rPr lang="pl-PL" dirty="0"/>
                          <m:t>))</m:t>
                        </m:r>
                      </m:e>
                    </m:nary>
                  </m:oMath>
                </a14:m>
                <a:endParaRPr lang="en-IN"/>
              </a:p>
            </p:txBody>
          </p:sp>
        </mc:Choice>
        <mc:Fallback>
          <p:sp>
            <p:nvSpPr>
              <p:cNvPr id="52" name="TextBox 51">
                <a:extLst>
                  <a:ext uri="{FF2B5EF4-FFF2-40B4-BE49-F238E27FC236}">
                    <a16:creationId xmlns:a16="http://schemas.microsoft.com/office/drawing/2014/main" id="{37A305A9-9812-B668-7A43-8B018F1E4F9E}"/>
                  </a:ext>
                </a:extLst>
              </p:cNvPr>
              <p:cNvSpPr txBox="1">
                <a:spLocks noRot="1" noChangeAspect="1" noMove="1" noResize="1" noEditPoints="1" noAdjustHandles="1" noChangeArrowheads="1" noChangeShapeType="1" noTextEdit="1"/>
              </p:cNvSpPr>
              <p:nvPr/>
            </p:nvSpPr>
            <p:spPr>
              <a:xfrm>
                <a:off x="6376699" y="310261"/>
                <a:ext cx="6044661" cy="723916"/>
              </a:xfrm>
              <a:prstGeom prst="rect">
                <a:avLst/>
              </a:prstGeom>
              <a:blipFill>
                <a:blip r:embed="rId2"/>
                <a:stretch>
                  <a:fillRect l="-806" t="-60504" b="-46218"/>
                </a:stretch>
              </a:blipFill>
            </p:spPr>
            <p:txBody>
              <a:bodyPr/>
              <a:lstStyle/>
              <a:p>
                <a:r>
                  <a:rPr lang="en-US">
                    <a:noFill/>
                  </a:rPr>
                  <a:t> </a:t>
                </a:r>
              </a:p>
            </p:txBody>
          </p:sp>
        </mc:Fallback>
      </mc:AlternateContent>
    </p:spTree>
    <p:extLst>
      <p:ext uri="{BB962C8B-B14F-4D97-AF65-F5344CB8AC3E}">
        <p14:creationId xmlns:p14="http://schemas.microsoft.com/office/powerpoint/2010/main" val="3467872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2104-B7AC-3830-ED27-5FC23CB5A1EE}"/>
              </a:ext>
            </a:extLst>
          </p:cNvPr>
          <p:cNvSpPr>
            <a:spLocks noGrp="1"/>
          </p:cNvSpPr>
          <p:nvPr>
            <p:ph type="title"/>
          </p:nvPr>
        </p:nvSpPr>
        <p:spPr/>
        <p:txBody>
          <a:bodyPr/>
          <a:lstStyle/>
          <a:p>
            <a:r>
              <a:rPr lang="en-GB"/>
              <a:t>Betweenness Centrality</a:t>
            </a:r>
          </a:p>
        </p:txBody>
      </p:sp>
      <p:sp>
        <p:nvSpPr>
          <p:cNvPr id="4" name="TextBox 3">
            <a:extLst>
              <a:ext uri="{FF2B5EF4-FFF2-40B4-BE49-F238E27FC236}">
                <a16:creationId xmlns:a16="http://schemas.microsoft.com/office/drawing/2014/main" id="{B61EA6AB-939F-57EA-CB9B-81A94C79FF45}"/>
              </a:ext>
            </a:extLst>
          </p:cNvPr>
          <p:cNvSpPr txBox="1"/>
          <p:nvPr/>
        </p:nvSpPr>
        <p:spPr>
          <a:xfrm>
            <a:off x="913795" y="2223246"/>
            <a:ext cx="10353762" cy="646331"/>
          </a:xfrm>
          <a:prstGeom prst="rect">
            <a:avLst/>
          </a:prstGeom>
          <a:noFill/>
        </p:spPr>
        <p:txBody>
          <a:bodyPr wrap="square" rtlCol="0">
            <a:spAutoFit/>
          </a:bodyPr>
          <a:lstStyle/>
          <a:p>
            <a:pPr marL="285750" indent="-285750">
              <a:buFont typeface="Arial" panose="020B0604020202020204" pitchFamily="34" charset="0"/>
              <a:buChar char="•"/>
            </a:pPr>
            <a:r>
              <a:rPr lang="en-GB" b="1"/>
              <a:t>Betweenness </a:t>
            </a:r>
            <a:r>
              <a:rPr lang="en-GB"/>
              <a:t>is a centrality measure of a vertex within a graph. Betweenness Centrality quantifies the number of times of node acts as bridge along the shortest path between two other node.</a:t>
            </a:r>
            <a:endParaRPr lang="en-GB" b="1"/>
          </a:p>
        </p:txBody>
      </p:sp>
      <p:sp>
        <p:nvSpPr>
          <p:cNvPr id="5" name="TextBox 4">
            <a:extLst>
              <a:ext uri="{FF2B5EF4-FFF2-40B4-BE49-F238E27FC236}">
                <a16:creationId xmlns:a16="http://schemas.microsoft.com/office/drawing/2014/main" id="{35CB31C4-5A29-A5AE-1245-5546C43BF5F6}"/>
              </a:ext>
            </a:extLst>
          </p:cNvPr>
          <p:cNvSpPr txBox="1"/>
          <p:nvPr/>
        </p:nvSpPr>
        <p:spPr>
          <a:xfrm>
            <a:off x="913795" y="3572435"/>
            <a:ext cx="9851133" cy="646331"/>
          </a:xfrm>
          <a:prstGeom prst="rect">
            <a:avLst/>
          </a:prstGeom>
          <a:noFill/>
        </p:spPr>
        <p:txBody>
          <a:bodyPr wrap="square" rtlCol="0">
            <a:spAutoFit/>
          </a:bodyPr>
          <a:lstStyle/>
          <a:p>
            <a:pPr marL="285750" indent="-285750">
              <a:buFont typeface="Arial" panose="020B0604020202020204" pitchFamily="34" charset="0"/>
              <a:buChar char="•"/>
            </a:pPr>
            <a:r>
              <a:rPr lang="en-GB"/>
              <a:t>Vertices that have  a high probability to occur on a randomly chosen shortest path between two randomly chosen shortest between two randomly chosen vertices have a high betweenness</a:t>
            </a:r>
          </a:p>
        </p:txBody>
      </p:sp>
      <p:sp>
        <p:nvSpPr>
          <p:cNvPr id="6" name="TextBox 5">
            <a:extLst>
              <a:ext uri="{FF2B5EF4-FFF2-40B4-BE49-F238E27FC236}">
                <a16:creationId xmlns:a16="http://schemas.microsoft.com/office/drawing/2014/main" id="{571637AA-039F-8E5F-24F2-49EDD7CC863E}"/>
              </a:ext>
            </a:extLst>
          </p:cNvPr>
          <p:cNvSpPr txBox="1"/>
          <p:nvPr/>
        </p:nvSpPr>
        <p:spPr>
          <a:xfrm>
            <a:off x="913795" y="4921624"/>
            <a:ext cx="6570004" cy="369332"/>
          </a:xfrm>
          <a:prstGeom prst="rect">
            <a:avLst/>
          </a:prstGeom>
          <a:noFill/>
        </p:spPr>
        <p:txBody>
          <a:bodyPr wrap="none" rtlCol="0">
            <a:spAutoFit/>
          </a:bodyPr>
          <a:lstStyle/>
          <a:p>
            <a:pPr marL="285750" indent="-285750">
              <a:buFont typeface="Arial" panose="020B0604020202020204" pitchFamily="34" charset="0"/>
              <a:buChar char="•"/>
            </a:pPr>
            <a:r>
              <a:rPr lang="en-GB"/>
              <a:t>Betweenness centrality values influence shortest path influence.</a:t>
            </a:r>
          </a:p>
        </p:txBody>
      </p:sp>
    </p:spTree>
    <p:extLst>
      <p:ext uri="{BB962C8B-B14F-4D97-AF65-F5344CB8AC3E}">
        <p14:creationId xmlns:p14="http://schemas.microsoft.com/office/powerpoint/2010/main" val="1245336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C2CEF38-823F-5EB7-1C08-406ED2281D9B}"/>
              </a:ext>
            </a:extLst>
          </p:cNvPr>
          <p:cNvSpPr/>
          <p:nvPr/>
        </p:nvSpPr>
        <p:spPr>
          <a:xfrm>
            <a:off x="5686739" y="104343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9" name="Flowchart: Connector 8">
            <a:extLst>
              <a:ext uri="{FF2B5EF4-FFF2-40B4-BE49-F238E27FC236}">
                <a16:creationId xmlns:a16="http://schemas.microsoft.com/office/drawing/2014/main" id="{C772CA2A-2149-E895-B520-64CD0D3344BE}"/>
              </a:ext>
            </a:extLst>
          </p:cNvPr>
          <p:cNvSpPr/>
          <p:nvPr/>
        </p:nvSpPr>
        <p:spPr>
          <a:xfrm>
            <a:off x="4446022" y="257213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1" name="Flowchart: Connector 10">
            <a:extLst>
              <a:ext uri="{FF2B5EF4-FFF2-40B4-BE49-F238E27FC236}">
                <a16:creationId xmlns:a16="http://schemas.microsoft.com/office/drawing/2014/main" id="{B749706F-517F-84F6-BFFD-A345F06BEC0B}"/>
              </a:ext>
            </a:extLst>
          </p:cNvPr>
          <p:cNvSpPr/>
          <p:nvPr/>
        </p:nvSpPr>
        <p:spPr>
          <a:xfrm>
            <a:off x="2694948" y="266483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3" name="Flowchart: Connector 12">
            <a:extLst>
              <a:ext uri="{FF2B5EF4-FFF2-40B4-BE49-F238E27FC236}">
                <a16:creationId xmlns:a16="http://schemas.microsoft.com/office/drawing/2014/main" id="{240EA811-A96B-A374-24D2-FEEE3635C098}"/>
              </a:ext>
            </a:extLst>
          </p:cNvPr>
          <p:cNvSpPr/>
          <p:nvPr/>
        </p:nvSpPr>
        <p:spPr>
          <a:xfrm>
            <a:off x="3742947" y="361143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5" name="Flowchart: Connector 14">
            <a:extLst>
              <a:ext uri="{FF2B5EF4-FFF2-40B4-BE49-F238E27FC236}">
                <a16:creationId xmlns:a16="http://schemas.microsoft.com/office/drawing/2014/main" id="{5BA5A568-2914-0552-388E-B6B1DF2DC8D5}"/>
              </a:ext>
            </a:extLst>
          </p:cNvPr>
          <p:cNvSpPr/>
          <p:nvPr/>
        </p:nvSpPr>
        <p:spPr>
          <a:xfrm>
            <a:off x="8625908" y="195811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D700EED3-7799-D553-E133-606400755060}"/>
              </a:ext>
            </a:extLst>
          </p:cNvPr>
          <p:cNvSpPr/>
          <p:nvPr/>
        </p:nvSpPr>
        <p:spPr>
          <a:xfrm>
            <a:off x="7082036" y="27818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19" name="Flowchart: Connector 18">
            <a:extLst>
              <a:ext uri="{FF2B5EF4-FFF2-40B4-BE49-F238E27FC236}">
                <a16:creationId xmlns:a16="http://schemas.microsoft.com/office/drawing/2014/main" id="{7A918F9D-65E3-B8CD-14CC-EF37C2726794}"/>
              </a:ext>
            </a:extLst>
          </p:cNvPr>
          <p:cNvSpPr/>
          <p:nvPr/>
        </p:nvSpPr>
        <p:spPr>
          <a:xfrm>
            <a:off x="6067692"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21" name="Flowchart: Connector 20">
            <a:extLst>
              <a:ext uri="{FF2B5EF4-FFF2-40B4-BE49-F238E27FC236}">
                <a16:creationId xmlns:a16="http://schemas.microsoft.com/office/drawing/2014/main" id="{6EF08203-7BAA-FAAB-63A0-AB63EBAE5D03}"/>
              </a:ext>
            </a:extLst>
          </p:cNvPr>
          <p:cNvSpPr/>
          <p:nvPr/>
        </p:nvSpPr>
        <p:spPr>
          <a:xfrm>
            <a:off x="8122126"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23" name="Flowchart: Connector 22">
            <a:extLst>
              <a:ext uri="{FF2B5EF4-FFF2-40B4-BE49-F238E27FC236}">
                <a16:creationId xmlns:a16="http://schemas.microsoft.com/office/drawing/2014/main" id="{51DBFE70-0718-B03E-5494-9077BE2D16EB}"/>
              </a:ext>
            </a:extLst>
          </p:cNvPr>
          <p:cNvSpPr/>
          <p:nvPr/>
        </p:nvSpPr>
        <p:spPr>
          <a:xfrm>
            <a:off x="6371403" y="485499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25" name="Flowchart: Connector 24">
            <a:extLst>
              <a:ext uri="{FF2B5EF4-FFF2-40B4-BE49-F238E27FC236}">
                <a16:creationId xmlns:a16="http://schemas.microsoft.com/office/drawing/2014/main" id="{CA23F4E9-261B-6ADF-609F-EA174486B500}"/>
              </a:ext>
            </a:extLst>
          </p:cNvPr>
          <p:cNvSpPr/>
          <p:nvPr/>
        </p:nvSpPr>
        <p:spPr>
          <a:xfrm>
            <a:off x="4850414" y="49099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27" name="Flowchart: Connector 26">
            <a:extLst>
              <a:ext uri="{FF2B5EF4-FFF2-40B4-BE49-F238E27FC236}">
                <a16:creationId xmlns:a16="http://schemas.microsoft.com/office/drawing/2014/main" id="{08743A6C-64D4-4221-18CB-5201242F3318}"/>
              </a:ext>
            </a:extLst>
          </p:cNvPr>
          <p:cNvSpPr/>
          <p:nvPr/>
        </p:nvSpPr>
        <p:spPr>
          <a:xfrm>
            <a:off x="5509810" y="562199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29" name="Straight Connector 28">
            <a:extLst>
              <a:ext uri="{FF2B5EF4-FFF2-40B4-BE49-F238E27FC236}">
                <a16:creationId xmlns:a16="http://schemas.microsoft.com/office/drawing/2014/main" id="{BFFF7B23-95ED-542A-CACD-32026F981C88}"/>
              </a:ext>
            </a:extLst>
          </p:cNvPr>
          <p:cNvCxnSpPr/>
          <p:nvPr/>
        </p:nvCxnSpPr>
        <p:spPr>
          <a:xfrm flipV="1">
            <a:off x="3040118" y="1250042"/>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57961E-79B2-473E-78A8-FF30FA7DB08C}"/>
              </a:ext>
            </a:extLst>
          </p:cNvPr>
          <p:cNvCxnSpPr>
            <a:cxnSpLocks/>
          </p:cNvCxnSpPr>
          <p:nvPr/>
        </p:nvCxnSpPr>
        <p:spPr>
          <a:xfrm flipV="1">
            <a:off x="3099340" y="2778736"/>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E425BB-B97B-29EE-6565-165D1C48E6EC}"/>
              </a:ext>
            </a:extLst>
          </p:cNvPr>
          <p:cNvCxnSpPr>
            <a:cxnSpLocks/>
          </p:cNvCxnSpPr>
          <p:nvPr/>
        </p:nvCxnSpPr>
        <p:spPr>
          <a:xfrm flipV="1">
            <a:off x="4063270" y="2858568"/>
            <a:ext cx="450257" cy="7885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E0F4B5A-6AB6-8118-5175-882E8DE75E18}"/>
              </a:ext>
            </a:extLst>
          </p:cNvPr>
          <p:cNvCxnSpPr>
            <a:cxnSpLocks/>
          </p:cNvCxnSpPr>
          <p:nvPr/>
        </p:nvCxnSpPr>
        <p:spPr>
          <a:xfrm>
            <a:off x="2897145" y="3078045"/>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8C09CC-249F-74D1-1181-EF8ECC27941C}"/>
              </a:ext>
            </a:extLst>
          </p:cNvPr>
          <p:cNvCxnSpPr>
            <a:cxnSpLocks/>
          </p:cNvCxnSpPr>
          <p:nvPr/>
        </p:nvCxnSpPr>
        <p:spPr>
          <a:xfrm flipV="1">
            <a:off x="4791193" y="1456649"/>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A4C5669-C2FF-E554-A010-587152C09895}"/>
              </a:ext>
            </a:extLst>
          </p:cNvPr>
          <p:cNvCxnSpPr>
            <a:cxnSpLocks/>
          </p:cNvCxnSpPr>
          <p:nvPr/>
        </p:nvCxnSpPr>
        <p:spPr>
          <a:xfrm>
            <a:off x="6058000" y="1291455"/>
            <a:ext cx="2741843" cy="7655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A61E18-DE76-49D4-352C-75206BDC46A2}"/>
              </a:ext>
            </a:extLst>
          </p:cNvPr>
          <p:cNvCxnSpPr>
            <a:cxnSpLocks/>
          </p:cNvCxnSpPr>
          <p:nvPr/>
        </p:nvCxnSpPr>
        <p:spPr>
          <a:xfrm>
            <a:off x="6031909" y="1396135"/>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471CC7-8DFE-015F-E323-89D0F7FBB427}"/>
              </a:ext>
            </a:extLst>
          </p:cNvPr>
          <p:cNvCxnSpPr>
            <a:cxnSpLocks/>
          </p:cNvCxnSpPr>
          <p:nvPr/>
        </p:nvCxnSpPr>
        <p:spPr>
          <a:xfrm>
            <a:off x="7427204" y="3134582"/>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E457E4-10BB-4FE3-B464-580FE0D69415}"/>
              </a:ext>
            </a:extLst>
          </p:cNvPr>
          <p:cNvCxnSpPr>
            <a:cxnSpLocks/>
          </p:cNvCxnSpPr>
          <p:nvPr/>
        </p:nvCxnSpPr>
        <p:spPr>
          <a:xfrm flipV="1">
            <a:off x="5195584" y="3985348"/>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F1E9266-97D2-D62A-256B-BA1D3E4B019F}"/>
              </a:ext>
            </a:extLst>
          </p:cNvPr>
          <p:cNvCxnSpPr>
            <a:cxnSpLocks/>
          </p:cNvCxnSpPr>
          <p:nvPr/>
        </p:nvCxnSpPr>
        <p:spPr>
          <a:xfrm flipH="1" flipV="1">
            <a:off x="6412862" y="3985348"/>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829B5BF-DDF1-6BEA-A881-9B5C0EE37AE8}"/>
              </a:ext>
            </a:extLst>
          </p:cNvPr>
          <p:cNvCxnSpPr>
            <a:cxnSpLocks/>
          </p:cNvCxnSpPr>
          <p:nvPr/>
        </p:nvCxnSpPr>
        <p:spPr>
          <a:xfrm>
            <a:off x="3953427" y="4024645"/>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77B2DCE-BAD7-D0B0-3EF8-B3CEA6DF23E5}"/>
              </a:ext>
            </a:extLst>
          </p:cNvPr>
          <p:cNvCxnSpPr>
            <a:cxnSpLocks/>
          </p:cNvCxnSpPr>
          <p:nvPr/>
        </p:nvCxnSpPr>
        <p:spPr>
          <a:xfrm flipV="1">
            <a:off x="6412862" y="3134582"/>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77DE4F7-85BF-09C6-5AFD-5DA7898617F3}"/>
              </a:ext>
            </a:extLst>
          </p:cNvPr>
          <p:cNvCxnSpPr>
            <a:cxnSpLocks/>
          </p:cNvCxnSpPr>
          <p:nvPr/>
        </p:nvCxnSpPr>
        <p:spPr>
          <a:xfrm flipV="1">
            <a:off x="6775794" y="3985348"/>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A9232B-B834-7858-46D2-4F14BD875317}"/>
              </a:ext>
            </a:extLst>
          </p:cNvPr>
          <p:cNvCxnSpPr>
            <a:cxnSpLocks/>
          </p:cNvCxnSpPr>
          <p:nvPr/>
        </p:nvCxnSpPr>
        <p:spPr>
          <a:xfrm>
            <a:off x="5195584" y="5262681"/>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6BFBAB0-10A3-07E6-4A34-66E609F44026}"/>
              </a:ext>
            </a:extLst>
          </p:cNvPr>
          <p:cNvCxnSpPr>
            <a:cxnSpLocks/>
          </p:cNvCxnSpPr>
          <p:nvPr/>
        </p:nvCxnSpPr>
        <p:spPr>
          <a:xfrm flipV="1">
            <a:off x="5854980" y="5207691"/>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7A818E7-11E0-A8B2-33C7-2406411EB29A}"/>
              </a:ext>
            </a:extLst>
          </p:cNvPr>
          <p:cNvCxnSpPr>
            <a:cxnSpLocks/>
          </p:cNvCxnSpPr>
          <p:nvPr/>
        </p:nvCxnSpPr>
        <p:spPr>
          <a:xfrm flipV="1">
            <a:off x="8332604" y="2106280"/>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B202BCA-8689-4D4A-C497-8AD18402A466}"/>
              </a:ext>
            </a:extLst>
          </p:cNvPr>
          <p:cNvSpPr txBox="1"/>
          <p:nvPr/>
        </p:nvSpPr>
        <p:spPr>
          <a:xfrm rot="3000000">
            <a:off x="3966348" y="4241884"/>
            <a:ext cx="118607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solidFill>
                  <a:srgbClr val="E5D6A4"/>
                </a:solidFill>
                <a:latin typeface="Calisto MT"/>
              </a:rPr>
              <a:t>2/3*(1+0.5)</a:t>
            </a:r>
            <a:r>
              <a:rPr lang="en-US" sz="1400">
                <a:latin typeface="Calisto MT"/>
                <a:ea typeface="Calisto MT"/>
                <a:cs typeface="Calisto MT"/>
              </a:rPr>
              <a:t>​</a:t>
            </a:r>
            <a:endParaRPr lang="en-US" sz="1400"/>
          </a:p>
        </p:txBody>
      </p:sp>
      <p:sp>
        <p:nvSpPr>
          <p:cNvPr id="63" name="TextBox 62">
            <a:extLst>
              <a:ext uri="{FF2B5EF4-FFF2-40B4-BE49-F238E27FC236}">
                <a16:creationId xmlns:a16="http://schemas.microsoft.com/office/drawing/2014/main" id="{089A79E8-44FB-0689-EE32-E9320B76C138}"/>
              </a:ext>
            </a:extLst>
          </p:cNvPr>
          <p:cNvSpPr txBox="1"/>
          <p:nvPr/>
        </p:nvSpPr>
        <p:spPr>
          <a:xfrm>
            <a:off x="2365927" y="2688949"/>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1</a:t>
            </a:r>
          </a:p>
        </p:txBody>
      </p:sp>
      <p:sp>
        <p:nvSpPr>
          <p:cNvPr id="65" name="TextBox 64">
            <a:extLst>
              <a:ext uri="{FF2B5EF4-FFF2-40B4-BE49-F238E27FC236}">
                <a16:creationId xmlns:a16="http://schemas.microsoft.com/office/drawing/2014/main" id="{D1AA7A63-0707-0BB4-C57B-E8B7DC7D5249}"/>
              </a:ext>
            </a:extLst>
          </p:cNvPr>
          <p:cNvSpPr txBox="1"/>
          <p:nvPr/>
        </p:nvSpPr>
        <p:spPr>
          <a:xfrm>
            <a:off x="4194315" y="2430117"/>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7" name="TextBox 66">
            <a:extLst>
              <a:ext uri="{FF2B5EF4-FFF2-40B4-BE49-F238E27FC236}">
                <a16:creationId xmlns:a16="http://schemas.microsoft.com/office/drawing/2014/main" id="{37AB7EF7-F45B-972D-7B8D-95543DA7836C}"/>
              </a:ext>
            </a:extLst>
          </p:cNvPr>
          <p:cNvSpPr txBox="1"/>
          <p:nvPr/>
        </p:nvSpPr>
        <p:spPr>
          <a:xfrm>
            <a:off x="7623315" y="2869095"/>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9" name="TextBox 68">
            <a:extLst>
              <a:ext uri="{FF2B5EF4-FFF2-40B4-BE49-F238E27FC236}">
                <a16:creationId xmlns:a16="http://schemas.microsoft.com/office/drawing/2014/main" id="{DE3DEE56-D313-85A3-E3E7-46BE78AB9B7A}"/>
              </a:ext>
            </a:extLst>
          </p:cNvPr>
          <p:cNvSpPr txBox="1"/>
          <p:nvPr/>
        </p:nvSpPr>
        <p:spPr>
          <a:xfrm>
            <a:off x="3241813" y="3622814"/>
            <a:ext cx="407505"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2</a:t>
            </a:r>
          </a:p>
        </p:txBody>
      </p:sp>
      <p:sp>
        <p:nvSpPr>
          <p:cNvPr id="71" name="TextBox 70">
            <a:extLst>
              <a:ext uri="{FF2B5EF4-FFF2-40B4-BE49-F238E27FC236}">
                <a16:creationId xmlns:a16="http://schemas.microsoft.com/office/drawing/2014/main" id="{DB4C1EA9-3A82-ADB5-9624-42E7A5A56C87}"/>
              </a:ext>
            </a:extLst>
          </p:cNvPr>
          <p:cNvSpPr txBox="1"/>
          <p:nvPr/>
        </p:nvSpPr>
        <p:spPr>
          <a:xfrm>
            <a:off x="5685184" y="36559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3" name="TextBox 72">
            <a:extLst>
              <a:ext uri="{FF2B5EF4-FFF2-40B4-BE49-F238E27FC236}">
                <a16:creationId xmlns:a16="http://schemas.microsoft.com/office/drawing/2014/main" id="{6015EFF1-4400-EBB0-DD78-8A55BCADF864}"/>
              </a:ext>
            </a:extLst>
          </p:cNvPr>
          <p:cNvSpPr txBox="1"/>
          <p:nvPr/>
        </p:nvSpPr>
        <p:spPr>
          <a:xfrm>
            <a:off x="4542183" y="4906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3</a:t>
            </a:r>
          </a:p>
        </p:txBody>
      </p:sp>
      <p:sp>
        <p:nvSpPr>
          <p:cNvPr id="75" name="TextBox 74">
            <a:extLst>
              <a:ext uri="{FF2B5EF4-FFF2-40B4-BE49-F238E27FC236}">
                <a16:creationId xmlns:a16="http://schemas.microsoft.com/office/drawing/2014/main" id="{37CE5291-BF09-F417-7015-3844C58690EA}"/>
              </a:ext>
            </a:extLst>
          </p:cNvPr>
          <p:cNvSpPr txBox="1"/>
          <p:nvPr/>
        </p:nvSpPr>
        <p:spPr>
          <a:xfrm>
            <a:off x="7805530" y="3647661"/>
            <a:ext cx="2718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2</a:t>
            </a:r>
          </a:p>
        </p:txBody>
      </p:sp>
      <p:sp>
        <p:nvSpPr>
          <p:cNvPr id="77" name="TextBox 76">
            <a:extLst>
              <a:ext uri="{FF2B5EF4-FFF2-40B4-BE49-F238E27FC236}">
                <a16:creationId xmlns:a16="http://schemas.microsoft.com/office/drawing/2014/main" id="{BF7997AC-6B2C-5D6B-3E86-1E468A98ADEE}"/>
              </a:ext>
            </a:extLst>
          </p:cNvPr>
          <p:cNvSpPr txBox="1"/>
          <p:nvPr/>
        </p:nvSpPr>
        <p:spPr>
          <a:xfrm>
            <a:off x="5536096" y="6033052"/>
            <a:ext cx="399221"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6</a:t>
            </a:r>
          </a:p>
        </p:txBody>
      </p:sp>
      <p:sp>
        <p:nvSpPr>
          <p:cNvPr id="79" name="TextBox 78">
            <a:extLst>
              <a:ext uri="{FF2B5EF4-FFF2-40B4-BE49-F238E27FC236}">
                <a16:creationId xmlns:a16="http://schemas.microsoft.com/office/drawing/2014/main" id="{268EB670-1BFC-4AE5-AC58-688BF16C9CC0}"/>
              </a:ext>
            </a:extLst>
          </p:cNvPr>
          <p:cNvSpPr txBox="1"/>
          <p:nvPr/>
        </p:nvSpPr>
        <p:spPr>
          <a:xfrm>
            <a:off x="5917096" y="5660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a:solidFill>
                  <a:srgbClr val="92D050"/>
                </a:solidFill>
              </a:rPr>
              <a:t>0</a:t>
            </a:r>
          </a:p>
        </p:txBody>
      </p:sp>
      <p:sp>
        <p:nvSpPr>
          <p:cNvPr id="80" name="TextBox 79">
            <a:extLst>
              <a:ext uri="{FF2B5EF4-FFF2-40B4-BE49-F238E27FC236}">
                <a16:creationId xmlns:a16="http://schemas.microsoft.com/office/drawing/2014/main" id="{C510AA64-E26D-AE3B-9E08-C57D85B1FFE5}"/>
              </a:ext>
            </a:extLst>
          </p:cNvPr>
          <p:cNvSpPr txBox="1"/>
          <p:nvPr/>
        </p:nvSpPr>
        <p:spPr>
          <a:xfrm>
            <a:off x="4542182" y="5378727"/>
            <a:ext cx="11280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u="sng">
                <a:solidFill>
                  <a:schemeClr val="accent2">
                    <a:lumMod val="60000"/>
                    <a:lumOff val="40000"/>
                  </a:schemeClr>
                </a:solidFill>
              </a:rPr>
              <a:t>½*(1+0)</a:t>
            </a:r>
          </a:p>
        </p:txBody>
      </p:sp>
      <p:sp>
        <p:nvSpPr>
          <p:cNvPr id="81" name="TextBox 80">
            <a:extLst>
              <a:ext uri="{FF2B5EF4-FFF2-40B4-BE49-F238E27FC236}">
                <a16:creationId xmlns:a16="http://schemas.microsoft.com/office/drawing/2014/main" id="{234503D8-563A-8AFA-75E0-DCB6CC428B77}"/>
              </a:ext>
            </a:extLst>
          </p:cNvPr>
          <p:cNvSpPr txBox="1"/>
          <p:nvPr/>
        </p:nvSpPr>
        <p:spPr>
          <a:xfrm>
            <a:off x="5254487"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2D050"/>
                </a:solidFill>
              </a:rPr>
              <a:t>0.5</a:t>
            </a:r>
            <a:endParaRPr lang="en-US"/>
          </a:p>
        </p:txBody>
      </p:sp>
      <p:sp>
        <p:nvSpPr>
          <p:cNvPr id="82" name="TextBox 81">
            <a:extLst>
              <a:ext uri="{FF2B5EF4-FFF2-40B4-BE49-F238E27FC236}">
                <a16:creationId xmlns:a16="http://schemas.microsoft.com/office/drawing/2014/main" id="{1D361D93-12AB-6DAD-E171-29F1987331B0}"/>
              </a:ext>
            </a:extLst>
          </p:cNvPr>
          <p:cNvSpPr txBox="1"/>
          <p:nvPr/>
        </p:nvSpPr>
        <p:spPr>
          <a:xfrm>
            <a:off x="6828183"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2D050"/>
                </a:solidFill>
              </a:rPr>
              <a:t>0.5</a:t>
            </a:r>
            <a:r>
              <a:rPr lang="en-US"/>
              <a:t>​</a:t>
            </a:r>
          </a:p>
        </p:txBody>
      </p:sp>
      <p:sp>
        <p:nvSpPr>
          <p:cNvPr id="83" name="TextBox 82">
            <a:extLst>
              <a:ext uri="{FF2B5EF4-FFF2-40B4-BE49-F238E27FC236}">
                <a16:creationId xmlns:a16="http://schemas.microsoft.com/office/drawing/2014/main" id="{F53DC244-587A-BED6-4256-B2DB8710E19F}"/>
              </a:ext>
            </a:extLst>
          </p:cNvPr>
          <p:cNvSpPr txBox="1"/>
          <p:nvPr/>
        </p:nvSpPr>
        <p:spPr>
          <a:xfrm>
            <a:off x="5999922" y="48569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3​</a:t>
            </a:r>
          </a:p>
        </p:txBody>
      </p:sp>
      <p:sp>
        <p:nvSpPr>
          <p:cNvPr id="84" name="TextBox 83">
            <a:extLst>
              <a:ext uri="{FF2B5EF4-FFF2-40B4-BE49-F238E27FC236}">
                <a16:creationId xmlns:a16="http://schemas.microsoft.com/office/drawing/2014/main" id="{B851BF2D-06D1-2EB2-C80A-D238EB06AA26}"/>
              </a:ext>
            </a:extLst>
          </p:cNvPr>
          <p:cNvSpPr txBox="1"/>
          <p:nvPr/>
        </p:nvSpPr>
        <p:spPr>
          <a:xfrm>
            <a:off x="6140726" y="537872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solidFill>
                  <a:srgbClr val="E5D6A4"/>
                </a:solidFill>
              </a:rPr>
              <a:t>½*(1+0)</a:t>
            </a:r>
            <a:endParaRPr lang="en-US" sz="1400" u="sng"/>
          </a:p>
        </p:txBody>
      </p:sp>
      <p:sp>
        <p:nvSpPr>
          <p:cNvPr id="6" name="TextBox 5">
            <a:extLst>
              <a:ext uri="{FF2B5EF4-FFF2-40B4-BE49-F238E27FC236}">
                <a16:creationId xmlns:a16="http://schemas.microsoft.com/office/drawing/2014/main" id="{81C02C28-5C2D-BCE2-3947-A150D4E851D3}"/>
              </a:ext>
            </a:extLst>
          </p:cNvPr>
          <p:cNvSpPr txBox="1"/>
          <p:nvPr/>
        </p:nvSpPr>
        <p:spPr>
          <a:xfrm>
            <a:off x="4061792" y="36062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p>
        </p:txBody>
      </p:sp>
      <p:sp>
        <p:nvSpPr>
          <p:cNvPr id="7" name="TextBox 6">
            <a:extLst>
              <a:ext uri="{FF2B5EF4-FFF2-40B4-BE49-F238E27FC236}">
                <a16:creationId xmlns:a16="http://schemas.microsoft.com/office/drawing/2014/main" id="{324AF569-7837-7E54-48F2-4774D4E7EFE5}"/>
              </a:ext>
            </a:extLst>
          </p:cNvPr>
          <p:cNvSpPr txBox="1"/>
          <p:nvPr/>
        </p:nvSpPr>
        <p:spPr>
          <a:xfrm>
            <a:off x="6496878" y="3631096"/>
            <a:ext cx="979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endParaRPr lang="en-US" u="sng"/>
          </a:p>
        </p:txBody>
      </p:sp>
      <p:sp>
        <p:nvSpPr>
          <p:cNvPr id="8" name="TextBox 7">
            <a:extLst>
              <a:ext uri="{FF2B5EF4-FFF2-40B4-BE49-F238E27FC236}">
                <a16:creationId xmlns:a16="http://schemas.microsoft.com/office/drawing/2014/main" id="{FA178D22-B336-6E5F-0C5E-D3859AD21FE2}"/>
              </a:ext>
            </a:extLst>
          </p:cNvPr>
          <p:cNvSpPr txBox="1"/>
          <p:nvPr/>
        </p:nvSpPr>
        <p:spPr>
          <a:xfrm>
            <a:off x="8517835" y="36476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endParaRPr lang="en-US" u="sng"/>
          </a:p>
        </p:txBody>
      </p:sp>
      <p:sp>
        <p:nvSpPr>
          <p:cNvPr id="10" name="TextBox 9">
            <a:extLst>
              <a:ext uri="{FF2B5EF4-FFF2-40B4-BE49-F238E27FC236}">
                <a16:creationId xmlns:a16="http://schemas.microsoft.com/office/drawing/2014/main" id="{9C429B4B-0A5B-5BAE-60DC-AF552112EA4E}"/>
              </a:ext>
            </a:extLst>
          </p:cNvPr>
          <p:cNvSpPr txBox="1"/>
          <p:nvPr/>
        </p:nvSpPr>
        <p:spPr>
          <a:xfrm rot="-2100000">
            <a:off x="7109791" y="4382459"/>
            <a:ext cx="14345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E5D6A4"/>
                </a:solidFill>
              </a:rPr>
              <a:t>2/3*(1+0.5)</a:t>
            </a:r>
            <a:r>
              <a:rPr lang="en-US" sz="1400"/>
              <a:t>​​</a:t>
            </a:r>
          </a:p>
        </p:txBody>
      </p:sp>
      <p:sp>
        <p:nvSpPr>
          <p:cNvPr id="12" name="TextBox 11">
            <a:extLst>
              <a:ext uri="{FF2B5EF4-FFF2-40B4-BE49-F238E27FC236}">
                <a16:creationId xmlns:a16="http://schemas.microsoft.com/office/drawing/2014/main" id="{B020A185-51D9-C50E-A64A-ACE6EFFB212E}"/>
              </a:ext>
            </a:extLst>
          </p:cNvPr>
          <p:cNvSpPr txBox="1"/>
          <p:nvPr/>
        </p:nvSpPr>
        <p:spPr>
          <a:xfrm rot="-2460000">
            <a:off x="5024863" y="4117547"/>
            <a:ext cx="13682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E5D6A4"/>
                </a:solidFill>
              </a:rPr>
              <a:t>1/3*(1+0.5)</a:t>
            </a:r>
            <a:r>
              <a:rPr lang="en-US" sz="1200"/>
              <a:t>​​​</a:t>
            </a:r>
          </a:p>
        </p:txBody>
      </p:sp>
      <p:sp>
        <p:nvSpPr>
          <p:cNvPr id="14" name="TextBox 13">
            <a:extLst>
              <a:ext uri="{FF2B5EF4-FFF2-40B4-BE49-F238E27FC236}">
                <a16:creationId xmlns:a16="http://schemas.microsoft.com/office/drawing/2014/main" id="{4E721946-33EF-CC2A-FB37-626E53BAF58F}"/>
              </a:ext>
            </a:extLst>
          </p:cNvPr>
          <p:cNvSpPr txBox="1"/>
          <p:nvPr/>
        </p:nvSpPr>
        <p:spPr>
          <a:xfrm rot="4680000">
            <a:off x="6113956" y="4436425"/>
            <a:ext cx="123576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E5D6A4"/>
                </a:solidFill>
              </a:rPr>
              <a:t>1/3*(1+0.5)</a:t>
            </a:r>
            <a:r>
              <a:rPr lang="en-US" sz="1100"/>
              <a:t>​​​</a:t>
            </a:r>
          </a:p>
        </p:txBody>
      </p:sp>
      <p:cxnSp>
        <p:nvCxnSpPr>
          <p:cNvPr id="50" name="Straight Arrow Connector 49">
            <a:extLst>
              <a:ext uri="{FF2B5EF4-FFF2-40B4-BE49-F238E27FC236}">
                <a16:creationId xmlns:a16="http://schemas.microsoft.com/office/drawing/2014/main" id="{CB5027E8-B2CC-02A7-53E6-89140A29B732}"/>
              </a:ext>
            </a:extLst>
          </p:cNvPr>
          <p:cNvCxnSpPr>
            <a:cxnSpLocks/>
          </p:cNvCxnSpPr>
          <p:nvPr/>
        </p:nvCxnSpPr>
        <p:spPr>
          <a:xfrm flipV="1">
            <a:off x="1036948" y="1250042"/>
            <a:ext cx="0" cy="47432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5E183578-8948-F957-EA14-7EF17AF7E556}"/>
                  </a:ext>
                </a:extLst>
              </p:cNvPr>
              <p:cNvSpPr txBox="1"/>
              <p:nvPr/>
            </p:nvSpPr>
            <p:spPr>
              <a:xfrm>
                <a:off x="301857" y="312158"/>
                <a:ext cx="6044661" cy="723916"/>
              </a:xfrm>
              <a:prstGeom prst="rect">
                <a:avLst/>
              </a:prstGeom>
              <a:noFill/>
            </p:spPr>
            <p:txBody>
              <a:bodyPr wrap="square">
                <a:spAutoFit/>
              </a:bodyPr>
              <a:lstStyle/>
              <a:p>
                <a:r>
                  <a:rPr lang="pl-PL"/>
                  <a:t>δ(s|v) = </a:t>
                </a:r>
                <a14:m>
                  <m:oMath xmlns:m="http://schemas.openxmlformats.org/officeDocument/2006/math">
                    <m:nary>
                      <m:naryPr>
                        <m:chr m:val="∑"/>
                        <m:supHide m:val="on"/>
                        <m:ctrlPr>
                          <a:rPr lang="pl-PL" i="1" smtClean="0">
                            <a:latin typeface="Cambria Math" panose="02040503050406030204" pitchFamily="18" charset="0"/>
                          </a:rPr>
                        </m:ctrlPr>
                      </m:naryPr>
                      <m:sub>
                        <m:eqArr>
                          <m:eqArrPr>
                            <m:ctrlPr>
                              <a:rPr lang="pl-PL" i="1">
                                <a:latin typeface="Cambria Math" panose="02040503050406030204" pitchFamily="18" charset="0"/>
                              </a:rPr>
                            </m:ctrlPr>
                          </m:eqArrPr>
                          <m:e>
                            <m:r>
                              <m:rPr>
                                <m:nor/>
                              </m:rPr>
                              <a:rPr lang="pl-PL"/>
                              <m:t>(</m:t>
                            </m:r>
                            <m:r>
                              <m:rPr>
                                <m:nor/>
                              </m:rPr>
                              <a:rPr lang="pl-PL"/>
                              <m:t>v</m:t>
                            </m:r>
                            <m:r>
                              <m:rPr>
                                <m:nor/>
                              </m:rPr>
                              <a:rPr lang="pl-PL"/>
                              <m:t>,</m:t>
                            </m:r>
                            <m:r>
                              <m:rPr>
                                <m:nor/>
                              </m:rPr>
                              <a:rPr lang="pl-PL"/>
                              <m:t>w</m:t>
                            </m:r>
                            <m:r>
                              <m:rPr>
                                <m:nor/>
                              </m:rPr>
                              <a:rPr lang="pl-PL"/>
                              <m:t>)∈</m:t>
                            </m:r>
                            <m:r>
                              <m:rPr>
                                <m:nor/>
                              </m:rPr>
                              <a:rPr lang="pl-PL"/>
                              <m:t>E</m:t>
                            </m:r>
                          </m:e>
                          <m:e>
                            <m:r>
                              <m:rPr>
                                <m:nor/>
                              </m:rPr>
                              <a:rPr lang="pl-PL"/>
                              <m:t>w</m:t>
                            </m:r>
                            <m:r>
                              <m:rPr>
                                <m:nor/>
                              </m:rPr>
                              <a:rPr lang="pl-PL"/>
                              <m:t> : </m:t>
                            </m:r>
                            <m:r>
                              <m:rPr>
                                <m:nor/>
                              </m:rPr>
                              <a:rPr lang="pl-PL"/>
                              <m:t>d</m:t>
                            </m:r>
                            <m:r>
                              <m:rPr>
                                <m:nor/>
                              </m:rPr>
                              <a:rPr lang="pl-PL"/>
                              <m:t>(</m:t>
                            </m:r>
                            <m:r>
                              <m:rPr>
                                <m:nor/>
                              </m:rPr>
                              <a:rPr lang="pl-PL"/>
                              <m:t>s</m:t>
                            </m:r>
                            <m:r>
                              <m:rPr>
                                <m:nor/>
                              </m:rPr>
                              <a:rPr lang="pl-PL"/>
                              <m:t>,</m:t>
                            </m:r>
                            <m:r>
                              <m:rPr>
                                <m:nor/>
                              </m:rPr>
                              <a:rPr lang="pl-PL"/>
                              <m:t>w</m:t>
                            </m:r>
                            <m:r>
                              <m:rPr>
                                <m:nor/>
                              </m:rPr>
                              <a:rPr lang="pl-PL"/>
                              <m:t>)=</m:t>
                            </m:r>
                            <m:r>
                              <m:rPr>
                                <m:nor/>
                              </m:rPr>
                              <a:rPr lang="pl-PL"/>
                              <m:t>d</m:t>
                            </m:r>
                            <m:r>
                              <m:rPr>
                                <m:nor/>
                              </m:rPr>
                              <a:rPr lang="pl-PL"/>
                              <m:t>(</m:t>
                            </m:r>
                            <m:r>
                              <m:rPr>
                                <m:nor/>
                              </m:rPr>
                              <a:rPr lang="pl-PL"/>
                              <m:t>s</m:t>
                            </m:r>
                            <m:r>
                              <m:rPr>
                                <m:nor/>
                              </m:rPr>
                              <a:rPr lang="pl-PL"/>
                              <m:t>,</m:t>
                            </m:r>
                            <m:r>
                              <m:rPr>
                                <m:nor/>
                              </m:rPr>
                              <a:rPr lang="pl-PL"/>
                              <m:t>v</m:t>
                            </m:r>
                            <m:r>
                              <m:rPr>
                                <m:nor/>
                              </m:rPr>
                              <a:rPr lang="pl-PL"/>
                              <m:t>)+1</m:t>
                            </m:r>
                          </m:e>
                        </m:eqArr>
                      </m:sub>
                      <m:sup/>
                      <m:e>
                        <m:r>
                          <m:rPr>
                            <m:nor/>
                          </m:rPr>
                          <a:rPr lang="pl-PL" dirty="0"/>
                          <m:t>σ</m:t>
                        </m:r>
                        <m:r>
                          <m:rPr>
                            <m:nor/>
                          </m:rPr>
                          <a:rPr lang="pl-PL" dirty="0"/>
                          <m:t>(</m:t>
                        </m:r>
                        <m:r>
                          <m:rPr>
                            <m:nor/>
                          </m:rPr>
                          <a:rPr lang="pl-PL" dirty="0"/>
                          <m:t>s</m:t>
                        </m:r>
                        <m:r>
                          <m:rPr>
                            <m:nor/>
                          </m:rPr>
                          <a:rPr lang="pl-PL" dirty="0"/>
                          <m:t>, </m:t>
                        </m:r>
                        <m:r>
                          <m:rPr>
                            <m:nor/>
                          </m:rPr>
                          <a:rPr lang="pl-PL" dirty="0"/>
                          <m:t>v</m:t>
                        </m:r>
                        <m:r>
                          <m:rPr>
                            <m:nor/>
                          </m:rPr>
                          <a:rPr lang="pl-PL" dirty="0"/>
                          <m:t>)/</m:t>
                        </m:r>
                        <m:r>
                          <m:rPr>
                            <m:nor/>
                          </m:rPr>
                          <a:rPr lang="pl-PL" dirty="0"/>
                          <m:t>σ</m:t>
                        </m:r>
                        <m:r>
                          <m:rPr>
                            <m:nor/>
                          </m:rPr>
                          <a:rPr lang="pl-PL" dirty="0"/>
                          <m:t>(</m:t>
                        </m:r>
                        <m:r>
                          <m:rPr>
                            <m:nor/>
                          </m:rPr>
                          <a:rPr lang="pl-PL" dirty="0"/>
                          <m:t>s</m:t>
                        </m:r>
                        <m:r>
                          <m:rPr>
                            <m:nor/>
                          </m:rPr>
                          <a:rPr lang="pl-PL" dirty="0"/>
                          <m:t>, </m:t>
                        </m:r>
                        <m:r>
                          <m:rPr>
                            <m:nor/>
                          </m:rPr>
                          <a:rPr lang="pl-PL" dirty="0"/>
                          <m:t>w</m:t>
                        </m:r>
                        <m:r>
                          <m:rPr>
                            <m:nor/>
                          </m:rPr>
                          <a:rPr lang="pl-PL" dirty="0"/>
                          <m:t>).(1 + </m:t>
                        </m:r>
                        <m:r>
                          <m:rPr>
                            <m:nor/>
                          </m:rPr>
                          <a:rPr lang="pl-PL" dirty="0"/>
                          <m:t>δ</m:t>
                        </m:r>
                        <m:r>
                          <m:rPr>
                            <m:nor/>
                          </m:rPr>
                          <a:rPr lang="pl-PL" dirty="0"/>
                          <m:t>(</m:t>
                        </m:r>
                        <m:r>
                          <m:rPr>
                            <m:nor/>
                          </m:rPr>
                          <a:rPr lang="pl-PL" dirty="0"/>
                          <m:t>s</m:t>
                        </m:r>
                        <m:r>
                          <m:rPr>
                            <m:nor/>
                          </m:rPr>
                          <a:rPr lang="pl-PL" dirty="0"/>
                          <m:t>|</m:t>
                        </m:r>
                        <m:r>
                          <m:rPr>
                            <m:nor/>
                          </m:rPr>
                          <a:rPr lang="pl-PL" dirty="0"/>
                          <m:t>w</m:t>
                        </m:r>
                        <m:r>
                          <m:rPr>
                            <m:nor/>
                          </m:rPr>
                          <a:rPr lang="pl-PL" dirty="0"/>
                          <m:t>))</m:t>
                        </m:r>
                      </m:e>
                    </m:nary>
                  </m:oMath>
                </a14:m>
                <a:endParaRPr lang="en-IN"/>
              </a:p>
            </p:txBody>
          </p:sp>
        </mc:Choice>
        <mc:Fallback>
          <p:sp>
            <p:nvSpPr>
              <p:cNvPr id="52" name="TextBox 51">
                <a:extLst>
                  <a:ext uri="{FF2B5EF4-FFF2-40B4-BE49-F238E27FC236}">
                    <a16:creationId xmlns:a16="http://schemas.microsoft.com/office/drawing/2014/main" id="{5E183578-8948-F957-EA14-7EF17AF7E556}"/>
                  </a:ext>
                </a:extLst>
              </p:cNvPr>
              <p:cNvSpPr txBox="1">
                <a:spLocks noRot="1" noChangeAspect="1" noMove="1" noResize="1" noEditPoints="1" noAdjustHandles="1" noChangeArrowheads="1" noChangeShapeType="1" noTextEdit="1"/>
              </p:cNvSpPr>
              <p:nvPr/>
            </p:nvSpPr>
            <p:spPr>
              <a:xfrm>
                <a:off x="301857" y="312158"/>
                <a:ext cx="6044661" cy="723916"/>
              </a:xfrm>
              <a:prstGeom prst="rect">
                <a:avLst/>
              </a:prstGeom>
              <a:blipFill>
                <a:blip r:embed="rId2"/>
                <a:stretch>
                  <a:fillRect l="-908" t="-60504" b="-46218"/>
                </a:stretch>
              </a:blipFill>
            </p:spPr>
            <p:txBody>
              <a:bodyPr/>
              <a:lstStyle/>
              <a:p>
                <a:r>
                  <a:rPr lang="en-US">
                    <a:noFill/>
                  </a:rPr>
                  <a:t> </a:t>
                </a:r>
              </a:p>
            </p:txBody>
          </p:sp>
        </mc:Fallback>
      </mc:AlternateContent>
    </p:spTree>
    <p:extLst>
      <p:ext uri="{BB962C8B-B14F-4D97-AF65-F5344CB8AC3E}">
        <p14:creationId xmlns:p14="http://schemas.microsoft.com/office/powerpoint/2010/main" val="1064022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C2CEF38-823F-5EB7-1C08-406ED2281D9B}"/>
              </a:ext>
            </a:extLst>
          </p:cNvPr>
          <p:cNvSpPr/>
          <p:nvPr/>
        </p:nvSpPr>
        <p:spPr>
          <a:xfrm>
            <a:off x="5686739" y="104343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9" name="Flowchart: Connector 8">
            <a:extLst>
              <a:ext uri="{FF2B5EF4-FFF2-40B4-BE49-F238E27FC236}">
                <a16:creationId xmlns:a16="http://schemas.microsoft.com/office/drawing/2014/main" id="{C772CA2A-2149-E895-B520-64CD0D3344BE}"/>
              </a:ext>
            </a:extLst>
          </p:cNvPr>
          <p:cNvSpPr/>
          <p:nvPr/>
        </p:nvSpPr>
        <p:spPr>
          <a:xfrm>
            <a:off x="4446022" y="2572131"/>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11" name="Flowchart: Connector 10">
            <a:extLst>
              <a:ext uri="{FF2B5EF4-FFF2-40B4-BE49-F238E27FC236}">
                <a16:creationId xmlns:a16="http://schemas.microsoft.com/office/drawing/2014/main" id="{B749706F-517F-84F6-BFFD-A345F06BEC0B}"/>
              </a:ext>
            </a:extLst>
          </p:cNvPr>
          <p:cNvSpPr/>
          <p:nvPr/>
        </p:nvSpPr>
        <p:spPr>
          <a:xfrm>
            <a:off x="2694948" y="266483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sp>
        <p:nvSpPr>
          <p:cNvPr id="13" name="Flowchart: Connector 12">
            <a:extLst>
              <a:ext uri="{FF2B5EF4-FFF2-40B4-BE49-F238E27FC236}">
                <a16:creationId xmlns:a16="http://schemas.microsoft.com/office/drawing/2014/main" id="{240EA811-A96B-A374-24D2-FEEE3635C098}"/>
              </a:ext>
            </a:extLst>
          </p:cNvPr>
          <p:cNvSpPr/>
          <p:nvPr/>
        </p:nvSpPr>
        <p:spPr>
          <a:xfrm>
            <a:off x="3742947" y="361143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5" name="Flowchart: Connector 14">
            <a:extLst>
              <a:ext uri="{FF2B5EF4-FFF2-40B4-BE49-F238E27FC236}">
                <a16:creationId xmlns:a16="http://schemas.microsoft.com/office/drawing/2014/main" id="{5BA5A568-2914-0552-388E-B6B1DF2DC8D5}"/>
              </a:ext>
            </a:extLst>
          </p:cNvPr>
          <p:cNvSpPr/>
          <p:nvPr/>
        </p:nvSpPr>
        <p:spPr>
          <a:xfrm>
            <a:off x="8625908" y="195811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D700EED3-7799-D553-E133-606400755060}"/>
              </a:ext>
            </a:extLst>
          </p:cNvPr>
          <p:cNvSpPr/>
          <p:nvPr/>
        </p:nvSpPr>
        <p:spPr>
          <a:xfrm>
            <a:off x="7082036" y="27818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sp>
        <p:nvSpPr>
          <p:cNvPr id="19" name="Flowchart: Connector 18">
            <a:extLst>
              <a:ext uri="{FF2B5EF4-FFF2-40B4-BE49-F238E27FC236}">
                <a16:creationId xmlns:a16="http://schemas.microsoft.com/office/drawing/2014/main" id="{7A918F9D-65E3-B8CD-14CC-EF37C2726794}"/>
              </a:ext>
            </a:extLst>
          </p:cNvPr>
          <p:cNvSpPr/>
          <p:nvPr/>
        </p:nvSpPr>
        <p:spPr>
          <a:xfrm>
            <a:off x="6067692"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21" name="Flowchart: Connector 20">
            <a:extLst>
              <a:ext uri="{FF2B5EF4-FFF2-40B4-BE49-F238E27FC236}">
                <a16:creationId xmlns:a16="http://schemas.microsoft.com/office/drawing/2014/main" id="{6EF08203-7BAA-FAAB-63A0-AB63EBAE5D03}"/>
              </a:ext>
            </a:extLst>
          </p:cNvPr>
          <p:cNvSpPr/>
          <p:nvPr/>
        </p:nvSpPr>
        <p:spPr>
          <a:xfrm>
            <a:off x="8122126" y="3632650"/>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IN"/>
          </a:p>
        </p:txBody>
      </p:sp>
      <p:sp>
        <p:nvSpPr>
          <p:cNvPr id="23" name="Flowchart: Connector 22">
            <a:extLst>
              <a:ext uri="{FF2B5EF4-FFF2-40B4-BE49-F238E27FC236}">
                <a16:creationId xmlns:a16="http://schemas.microsoft.com/office/drawing/2014/main" id="{51DBFE70-0718-B03E-5494-9077BE2D16EB}"/>
              </a:ext>
            </a:extLst>
          </p:cNvPr>
          <p:cNvSpPr/>
          <p:nvPr/>
        </p:nvSpPr>
        <p:spPr>
          <a:xfrm>
            <a:off x="6371403" y="4854993"/>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t>
            </a:r>
            <a:endParaRPr lang="en-IN"/>
          </a:p>
        </p:txBody>
      </p:sp>
      <p:sp>
        <p:nvSpPr>
          <p:cNvPr id="25" name="Flowchart: Connector 24">
            <a:extLst>
              <a:ext uri="{FF2B5EF4-FFF2-40B4-BE49-F238E27FC236}">
                <a16:creationId xmlns:a16="http://schemas.microsoft.com/office/drawing/2014/main" id="{CA23F4E9-261B-6ADF-609F-EA174486B500}"/>
              </a:ext>
            </a:extLst>
          </p:cNvPr>
          <p:cNvSpPr/>
          <p:nvPr/>
        </p:nvSpPr>
        <p:spPr>
          <a:xfrm>
            <a:off x="4850414" y="4909982"/>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IN"/>
          </a:p>
        </p:txBody>
      </p:sp>
      <p:sp>
        <p:nvSpPr>
          <p:cNvPr id="27" name="Flowchart: Connector 26">
            <a:extLst>
              <a:ext uri="{FF2B5EF4-FFF2-40B4-BE49-F238E27FC236}">
                <a16:creationId xmlns:a16="http://schemas.microsoft.com/office/drawing/2014/main" id="{08743A6C-64D4-4221-18CB-5201242F3318}"/>
              </a:ext>
            </a:extLst>
          </p:cNvPr>
          <p:cNvSpPr/>
          <p:nvPr/>
        </p:nvSpPr>
        <p:spPr>
          <a:xfrm>
            <a:off x="5509810" y="5621997"/>
            <a:ext cx="404392" cy="4132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a:t>
            </a:r>
            <a:endParaRPr lang="en-IN"/>
          </a:p>
        </p:txBody>
      </p:sp>
      <p:cxnSp>
        <p:nvCxnSpPr>
          <p:cNvPr id="29" name="Straight Connector 28">
            <a:extLst>
              <a:ext uri="{FF2B5EF4-FFF2-40B4-BE49-F238E27FC236}">
                <a16:creationId xmlns:a16="http://schemas.microsoft.com/office/drawing/2014/main" id="{BFFF7B23-95ED-542A-CACD-32026F981C88}"/>
              </a:ext>
            </a:extLst>
          </p:cNvPr>
          <p:cNvCxnSpPr/>
          <p:nvPr/>
        </p:nvCxnSpPr>
        <p:spPr>
          <a:xfrm flipV="1">
            <a:off x="3040118" y="1250042"/>
            <a:ext cx="2646621" cy="147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57961E-79B2-473E-78A8-FF30FA7DB08C}"/>
              </a:ext>
            </a:extLst>
          </p:cNvPr>
          <p:cNvCxnSpPr>
            <a:cxnSpLocks/>
          </p:cNvCxnSpPr>
          <p:nvPr/>
        </p:nvCxnSpPr>
        <p:spPr>
          <a:xfrm flipV="1">
            <a:off x="3099340" y="2778736"/>
            <a:ext cx="1346682" cy="9270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E425BB-B97B-29EE-6565-165D1C48E6EC}"/>
              </a:ext>
            </a:extLst>
          </p:cNvPr>
          <p:cNvCxnSpPr>
            <a:cxnSpLocks/>
          </p:cNvCxnSpPr>
          <p:nvPr/>
        </p:nvCxnSpPr>
        <p:spPr>
          <a:xfrm flipV="1">
            <a:off x="4063270" y="2858568"/>
            <a:ext cx="450257" cy="7885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E0F4B5A-6AB6-8118-5175-882E8DE75E18}"/>
              </a:ext>
            </a:extLst>
          </p:cNvPr>
          <p:cNvCxnSpPr>
            <a:cxnSpLocks/>
          </p:cNvCxnSpPr>
          <p:nvPr/>
        </p:nvCxnSpPr>
        <p:spPr>
          <a:xfrm>
            <a:off x="2897145" y="3078045"/>
            <a:ext cx="854086" cy="739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8C09CC-249F-74D1-1181-EF8ECC27941C}"/>
              </a:ext>
            </a:extLst>
          </p:cNvPr>
          <p:cNvCxnSpPr>
            <a:cxnSpLocks/>
          </p:cNvCxnSpPr>
          <p:nvPr/>
        </p:nvCxnSpPr>
        <p:spPr>
          <a:xfrm flipV="1">
            <a:off x="4791193" y="1456649"/>
            <a:ext cx="1097743" cy="1175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A4C5669-C2FF-E554-A010-587152C09895}"/>
              </a:ext>
            </a:extLst>
          </p:cNvPr>
          <p:cNvCxnSpPr>
            <a:cxnSpLocks/>
          </p:cNvCxnSpPr>
          <p:nvPr/>
        </p:nvCxnSpPr>
        <p:spPr>
          <a:xfrm>
            <a:off x="6058000" y="1291455"/>
            <a:ext cx="2741843" cy="7655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A61E18-DE76-49D4-352C-75206BDC46A2}"/>
              </a:ext>
            </a:extLst>
          </p:cNvPr>
          <p:cNvCxnSpPr>
            <a:cxnSpLocks/>
          </p:cNvCxnSpPr>
          <p:nvPr/>
        </p:nvCxnSpPr>
        <p:spPr>
          <a:xfrm>
            <a:off x="6031909" y="1396135"/>
            <a:ext cx="1109348" cy="14462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471CC7-8DFE-015F-E323-89D0F7FBB427}"/>
              </a:ext>
            </a:extLst>
          </p:cNvPr>
          <p:cNvCxnSpPr>
            <a:cxnSpLocks/>
          </p:cNvCxnSpPr>
          <p:nvPr/>
        </p:nvCxnSpPr>
        <p:spPr>
          <a:xfrm>
            <a:off x="7427204" y="3134582"/>
            <a:ext cx="754142"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E457E4-10BB-4FE3-B464-580FE0D69415}"/>
              </a:ext>
            </a:extLst>
          </p:cNvPr>
          <p:cNvCxnSpPr>
            <a:cxnSpLocks/>
          </p:cNvCxnSpPr>
          <p:nvPr/>
        </p:nvCxnSpPr>
        <p:spPr>
          <a:xfrm flipV="1">
            <a:off x="5195584" y="3985348"/>
            <a:ext cx="931330" cy="9851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F1E9266-97D2-D62A-256B-BA1D3E4B019F}"/>
              </a:ext>
            </a:extLst>
          </p:cNvPr>
          <p:cNvCxnSpPr>
            <a:cxnSpLocks/>
          </p:cNvCxnSpPr>
          <p:nvPr/>
        </p:nvCxnSpPr>
        <p:spPr>
          <a:xfrm flipH="1" flipV="1">
            <a:off x="6412862" y="3985348"/>
            <a:ext cx="160736" cy="8696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829B5BF-DDF1-6BEA-A881-9B5C0EE37AE8}"/>
              </a:ext>
            </a:extLst>
          </p:cNvPr>
          <p:cNvCxnSpPr>
            <a:cxnSpLocks/>
          </p:cNvCxnSpPr>
          <p:nvPr/>
        </p:nvCxnSpPr>
        <p:spPr>
          <a:xfrm>
            <a:off x="3953427" y="4024645"/>
            <a:ext cx="956210" cy="9458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77B2DCE-BAD7-D0B0-3EF8-B3CEA6DF23E5}"/>
              </a:ext>
            </a:extLst>
          </p:cNvPr>
          <p:cNvCxnSpPr>
            <a:cxnSpLocks/>
          </p:cNvCxnSpPr>
          <p:nvPr/>
        </p:nvCxnSpPr>
        <p:spPr>
          <a:xfrm flipV="1">
            <a:off x="6412862" y="3134582"/>
            <a:ext cx="728395" cy="5585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77DE4F7-85BF-09C6-5AFD-5DA7898617F3}"/>
              </a:ext>
            </a:extLst>
          </p:cNvPr>
          <p:cNvCxnSpPr>
            <a:cxnSpLocks/>
          </p:cNvCxnSpPr>
          <p:nvPr/>
        </p:nvCxnSpPr>
        <p:spPr>
          <a:xfrm flipV="1">
            <a:off x="6775794" y="3985348"/>
            <a:ext cx="1405553" cy="10762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A9232B-B834-7858-46D2-4F14BD875317}"/>
              </a:ext>
            </a:extLst>
          </p:cNvPr>
          <p:cNvCxnSpPr>
            <a:cxnSpLocks/>
          </p:cNvCxnSpPr>
          <p:nvPr/>
        </p:nvCxnSpPr>
        <p:spPr>
          <a:xfrm>
            <a:off x="5195584" y="5262681"/>
            <a:ext cx="373448" cy="4446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6BFBAB0-10A3-07E6-4A34-66E609F44026}"/>
              </a:ext>
            </a:extLst>
          </p:cNvPr>
          <p:cNvCxnSpPr>
            <a:cxnSpLocks/>
          </p:cNvCxnSpPr>
          <p:nvPr/>
        </p:nvCxnSpPr>
        <p:spPr>
          <a:xfrm flipV="1">
            <a:off x="5854980" y="5207691"/>
            <a:ext cx="575644" cy="49966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7A818E7-11E0-A8B2-33C7-2406411EB29A}"/>
              </a:ext>
            </a:extLst>
          </p:cNvPr>
          <p:cNvCxnSpPr>
            <a:cxnSpLocks/>
          </p:cNvCxnSpPr>
          <p:nvPr/>
        </p:nvCxnSpPr>
        <p:spPr>
          <a:xfrm flipV="1">
            <a:off x="8332604" y="2106280"/>
            <a:ext cx="404392" cy="161747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B202BCA-8689-4D4A-C497-8AD18402A466}"/>
              </a:ext>
            </a:extLst>
          </p:cNvPr>
          <p:cNvSpPr txBox="1"/>
          <p:nvPr/>
        </p:nvSpPr>
        <p:spPr>
          <a:xfrm rot="3000000">
            <a:off x="3966348" y="4241884"/>
            <a:ext cx="118607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solidFill>
                  <a:srgbClr val="E5D6A4"/>
                </a:solidFill>
                <a:latin typeface="Calisto MT"/>
              </a:rPr>
              <a:t>2/3*(1+0.5)</a:t>
            </a:r>
            <a:r>
              <a:rPr lang="en-US" sz="1400">
                <a:latin typeface="Calisto MT"/>
                <a:ea typeface="Calisto MT"/>
                <a:cs typeface="Calisto MT"/>
              </a:rPr>
              <a:t>​</a:t>
            </a:r>
            <a:endParaRPr lang="en-US" sz="1400"/>
          </a:p>
        </p:txBody>
      </p:sp>
      <p:sp>
        <p:nvSpPr>
          <p:cNvPr id="63" name="TextBox 62">
            <a:extLst>
              <a:ext uri="{FF2B5EF4-FFF2-40B4-BE49-F238E27FC236}">
                <a16:creationId xmlns:a16="http://schemas.microsoft.com/office/drawing/2014/main" id="{089A79E8-44FB-0689-EE32-E9320B76C138}"/>
              </a:ext>
            </a:extLst>
          </p:cNvPr>
          <p:cNvSpPr txBox="1"/>
          <p:nvPr/>
        </p:nvSpPr>
        <p:spPr>
          <a:xfrm>
            <a:off x="2365927" y="2688949"/>
            <a:ext cx="382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1</a:t>
            </a:r>
          </a:p>
        </p:txBody>
      </p:sp>
      <p:sp>
        <p:nvSpPr>
          <p:cNvPr id="65" name="TextBox 64">
            <a:extLst>
              <a:ext uri="{FF2B5EF4-FFF2-40B4-BE49-F238E27FC236}">
                <a16:creationId xmlns:a16="http://schemas.microsoft.com/office/drawing/2014/main" id="{D1AA7A63-0707-0BB4-C57B-E8B7DC7D5249}"/>
              </a:ext>
            </a:extLst>
          </p:cNvPr>
          <p:cNvSpPr txBox="1"/>
          <p:nvPr/>
        </p:nvSpPr>
        <p:spPr>
          <a:xfrm>
            <a:off x="4194315" y="2430117"/>
            <a:ext cx="506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7" name="TextBox 66">
            <a:extLst>
              <a:ext uri="{FF2B5EF4-FFF2-40B4-BE49-F238E27FC236}">
                <a16:creationId xmlns:a16="http://schemas.microsoft.com/office/drawing/2014/main" id="{37AB7EF7-F45B-972D-7B8D-95543DA7836C}"/>
              </a:ext>
            </a:extLst>
          </p:cNvPr>
          <p:cNvSpPr txBox="1"/>
          <p:nvPr/>
        </p:nvSpPr>
        <p:spPr>
          <a:xfrm>
            <a:off x="7490793" y="2736573"/>
            <a:ext cx="217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69" name="TextBox 68">
            <a:extLst>
              <a:ext uri="{FF2B5EF4-FFF2-40B4-BE49-F238E27FC236}">
                <a16:creationId xmlns:a16="http://schemas.microsoft.com/office/drawing/2014/main" id="{DE3DEE56-D313-85A3-E3E7-46BE78AB9B7A}"/>
              </a:ext>
            </a:extLst>
          </p:cNvPr>
          <p:cNvSpPr txBox="1"/>
          <p:nvPr/>
        </p:nvSpPr>
        <p:spPr>
          <a:xfrm>
            <a:off x="3241813" y="3622814"/>
            <a:ext cx="407505"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2</a:t>
            </a:r>
          </a:p>
        </p:txBody>
      </p:sp>
      <p:sp>
        <p:nvSpPr>
          <p:cNvPr id="71" name="TextBox 70">
            <a:extLst>
              <a:ext uri="{FF2B5EF4-FFF2-40B4-BE49-F238E27FC236}">
                <a16:creationId xmlns:a16="http://schemas.microsoft.com/office/drawing/2014/main" id="{DB4C1EA9-3A82-ADB5-9624-42E7A5A56C87}"/>
              </a:ext>
            </a:extLst>
          </p:cNvPr>
          <p:cNvSpPr txBox="1"/>
          <p:nvPr/>
        </p:nvSpPr>
        <p:spPr>
          <a:xfrm>
            <a:off x="5685184" y="36559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1</a:t>
            </a:r>
          </a:p>
        </p:txBody>
      </p:sp>
      <p:sp>
        <p:nvSpPr>
          <p:cNvPr id="73" name="TextBox 72">
            <a:extLst>
              <a:ext uri="{FF2B5EF4-FFF2-40B4-BE49-F238E27FC236}">
                <a16:creationId xmlns:a16="http://schemas.microsoft.com/office/drawing/2014/main" id="{6015EFF1-4400-EBB0-DD78-8A55BCADF864}"/>
              </a:ext>
            </a:extLst>
          </p:cNvPr>
          <p:cNvSpPr txBox="1"/>
          <p:nvPr/>
        </p:nvSpPr>
        <p:spPr>
          <a:xfrm>
            <a:off x="4542183" y="4906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3</a:t>
            </a:r>
          </a:p>
        </p:txBody>
      </p:sp>
      <p:sp>
        <p:nvSpPr>
          <p:cNvPr id="75" name="TextBox 74">
            <a:extLst>
              <a:ext uri="{FF2B5EF4-FFF2-40B4-BE49-F238E27FC236}">
                <a16:creationId xmlns:a16="http://schemas.microsoft.com/office/drawing/2014/main" id="{37CE5291-BF09-F417-7015-3844C58690EA}"/>
              </a:ext>
            </a:extLst>
          </p:cNvPr>
          <p:cNvSpPr txBox="1"/>
          <p:nvPr/>
        </p:nvSpPr>
        <p:spPr>
          <a:xfrm>
            <a:off x="7805530" y="3647661"/>
            <a:ext cx="2718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2</a:t>
            </a:r>
          </a:p>
        </p:txBody>
      </p:sp>
      <p:sp>
        <p:nvSpPr>
          <p:cNvPr id="77" name="TextBox 76">
            <a:extLst>
              <a:ext uri="{FF2B5EF4-FFF2-40B4-BE49-F238E27FC236}">
                <a16:creationId xmlns:a16="http://schemas.microsoft.com/office/drawing/2014/main" id="{BF7997AC-6B2C-5D6B-3E86-1E468A98ADEE}"/>
              </a:ext>
            </a:extLst>
          </p:cNvPr>
          <p:cNvSpPr txBox="1"/>
          <p:nvPr/>
        </p:nvSpPr>
        <p:spPr>
          <a:xfrm>
            <a:off x="5536096" y="6033052"/>
            <a:ext cx="399221" cy="37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6</a:t>
            </a:r>
          </a:p>
        </p:txBody>
      </p:sp>
      <p:sp>
        <p:nvSpPr>
          <p:cNvPr id="79" name="TextBox 78">
            <a:extLst>
              <a:ext uri="{FF2B5EF4-FFF2-40B4-BE49-F238E27FC236}">
                <a16:creationId xmlns:a16="http://schemas.microsoft.com/office/drawing/2014/main" id="{268EB670-1BFC-4AE5-AC58-688BF16C9CC0}"/>
              </a:ext>
            </a:extLst>
          </p:cNvPr>
          <p:cNvSpPr txBox="1"/>
          <p:nvPr/>
        </p:nvSpPr>
        <p:spPr>
          <a:xfrm>
            <a:off x="5917096" y="5660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a:solidFill>
                  <a:srgbClr val="92D050"/>
                </a:solidFill>
              </a:rPr>
              <a:t>0</a:t>
            </a:r>
          </a:p>
        </p:txBody>
      </p:sp>
      <p:sp>
        <p:nvSpPr>
          <p:cNvPr id="80" name="TextBox 79">
            <a:extLst>
              <a:ext uri="{FF2B5EF4-FFF2-40B4-BE49-F238E27FC236}">
                <a16:creationId xmlns:a16="http://schemas.microsoft.com/office/drawing/2014/main" id="{C510AA64-E26D-AE3B-9E08-C57D85B1FFE5}"/>
              </a:ext>
            </a:extLst>
          </p:cNvPr>
          <p:cNvSpPr txBox="1"/>
          <p:nvPr/>
        </p:nvSpPr>
        <p:spPr>
          <a:xfrm>
            <a:off x="4542182" y="5378727"/>
            <a:ext cx="11280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u="sng">
                <a:solidFill>
                  <a:schemeClr val="accent2">
                    <a:lumMod val="60000"/>
                    <a:lumOff val="40000"/>
                  </a:schemeClr>
                </a:solidFill>
              </a:rPr>
              <a:t>½*(1+0)</a:t>
            </a:r>
          </a:p>
        </p:txBody>
      </p:sp>
      <p:sp>
        <p:nvSpPr>
          <p:cNvPr id="81" name="TextBox 80">
            <a:extLst>
              <a:ext uri="{FF2B5EF4-FFF2-40B4-BE49-F238E27FC236}">
                <a16:creationId xmlns:a16="http://schemas.microsoft.com/office/drawing/2014/main" id="{234503D8-563A-8AFA-75E0-DCB6CC428B77}"/>
              </a:ext>
            </a:extLst>
          </p:cNvPr>
          <p:cNvSpPr txBox="1"/>
          <p:nvPr/>
        </p:nvSpPr>
        <p:spPr>
          <a:xfrm>
            <a:off x="5254487"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2D050"/>
                </a:solidFill>
              </a:rPr>
              <a:t>0.5</a:t>
            </a:r>
            <a:endParaRPr lang="en-US"/>
          </a:p>
        </p:txBody>
      </p:sp>
      <p:sp>
        <p:nvSpPr>
          <p:cNvPr id="82" name="TextBox 81">
            <a:extLst>
              <a:ext uri="{FF2B5EF4-FFF2-40B4-BE49-F238E27FC236}">
                <a16:creationId xmlns:a16="http://schemas.microsoft.com/office/drawing/2014/main" id="{1D361D93-12AB-6DAD-E171-29F1987331B0}"/>
              </a:ext>
            </a:extLst>
          </p:cNvPr>
          <p:cNvSpPr txBox="1"/>
          <p:nvPr/>
        </p:nvSpPr>
        <p:spPr>
          <a:xfrm>
            <a:off x="6828183"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2D050"/>
                </a:solidFill>
              </a:rPr>
              <a:t>0.5</a:t>
            </a:r>
            <a:r>
              <a:rPr lang="en-US"/>
              <a:t>​</a:t>
            </a:r>
          </a:p>
        </p:txBody>
      </p:sp>
      <p:sp>
        <p:nvSpPr>
          <p:cNvPr id="83" name="TextBox 82">
            <a:extLst>
              <a:ext uri="{FF2B5EF4-FFF2-40B4-BE49-F238E27FC236}">
                <a16:creationId xmlns:a16="http://schemas.microsoft.com/office/drawing/2014/main" id="{F53DC244-587A-BED6-4256-B2DB8710E19F}"/>
              </a:ext>
            </a:extLst>
          </p:cNvPr>
          <p:cNvSpPr txBox="1"/>
          <p:nvPr/>
        </p:nvSpPr>
        <p:spPr>
          <a:xfrm>
            <a:off x="6024770" y="493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a:t>
            </a:r>
          </a:p>
        </p:txBody>
      </p:sp>
      <p:sp>
        <p:nvSpPr>
          <p:cNvPr id="84" name="TextBox 83">
            <a:extLst>
              <a:ext uri="{FF2B5EF4-FFF2-40B4-BE49-F238E27FC236}">
                <a16:creationId xmlns:a16="http://schemas.microsoft.com/office/drawing/2014/main" id="{B851BF2D-06D1-2EB2-C80A-D238EB06AA26}"/>
              </a:ext>
            </a:extLst>
          </p:cNvPr>
          <p:cNvSpPr txBox="1"/>
          <p:nvPr/>
        </p:nvSpPr>
        <p:spPr>
          <a:xfrm>
            <a:off x="6140726" y="537872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solidFill>
                  <a:srgbClr val="E5D6A4"/>
                </a:solidFill>
              </a:rPr>
              <a:t>½*(1+0)</a:t>
            </a:r>
            <a:endParaRPr lang="en-US" sz="1400" u="sng"/>
          </a:p>
        </p:txBody>
      </p:sp>
      <p:sp>
        <p:nvSpPr>
          <p:cNvPr id="6" name="TextBox 5">
            <a:extLst>
              <a:ext uri="{FF2B5EF4-FFF2-40B4-BE49-F238E27FC236}">
                <a16:creationId xmlns:a16="http://schemas.microsoft.com/office/drawing/2014/main" id="{81C02C28-5C2D-BCE2-3947-A150D4E851D3}"/>
              </a:ext>
            </a:extLst>
          </p:cNvPr>
          <p:cNvSpPr txBox="1"/>
          <p:nvPr/>
        </p:nvSpPr>
        <p:spPr>
          <a:xfrm>
            <a:off x="4061792" y="36062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p>
        </p:txBody>
      </p:sp>
      <p:sp>
        <p:nvSpPr>
          <p:cNvPr id="7" name="TextBox 6">
            <a:extLst>
              <a:ext uri="{FF2B5EF4-FFF2-40B4-BE49-F238E27FC236}">
                <a16:creationId xmlns:a16="http://schemas.microsoft.com/office/drawing/2014/main" id="{324AF569-7837-7E54-48F2-4774D4E7EFE5}"/>
              </a:ext>
            </a:extLst>
          </p:cNvPr>
          <p:cNvSpPr txBox="1"/>
          <p:nvPr/>
        </p:nvSpPr>
        <p:spPr>
          <a:xfrm>
            <a:off x="6496878" y="3631096"/>
            <a:ext cx="979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endParaRPr lang="en-US" u="sng"/>
          </a:p>
        </p:txBody>
      </p:sp>
      <p:sp>
        <p:nvSpPr>
          <p:cNvPr id="8" name="TextBox 7">
            <a:extLst>
              <a:ext uri="{FF2B5EF4-FFF2-40B4-BE49-F238E27FC236}">
                <a16:creationId xmlns:a16="http://schemas.microsoft.com/office/drawing/2014/main" id="{FA178D22-B336-6E5F-0C5E-D3859AD21FE2}"/>
              </a:ext>
            </a:extLst>
          </p:cNvPr>
          <p:cNvSpPr txBox="1"/>
          <p:nvPr/>
        </p:nvSpPr>
        <p:spPr>
          <a:xfrm>
            <a:off x="8517835" y="36476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endParaRPr lang="en-US" u="sng"/>
          </a:p>
        </p:txBody>
      </p:sp>
      <p:sp>
        <p:nvSpPr>
          <p:cNvPr id="10" name="TextBox 9">
            <a:extLst>
              <a:ext uri="{FF2B5EF4-FFF2-40B4-BE49-F238E27FC236}">
                <a16:creationId xmlns:a16="http://schemas.microsoft.com/office/drawing/2014/main" id="{9C429B4B-0A5B-5BAE-60DC-AF552112EA4E}"/>
              </a:ext>
            </a:extLst>
          </p:cNvPr>
          <p:cNvSpPr txBox="1"/>
          <p:nvPr/>
        </p:nvSpPr>
        <p:spPr>
          <a:xfrm rot="-2100000">
            <a:off x="7109791" y="4382459"/>
            <a:ext cx="14345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E5D6A4"/>
                </a:solidFill>
              </a:rPr>
              <a:t>2/3*(1+0.5)</a:t>
            </a:r>
            <a:r>
              <a:rPr lang="en-US" sz="1400"/>
              <a:t>​​</a:t>
            </a:r>
          </a:p>
        </p:txBody>
      </p:sp>
      <p:sp>
        <p:nvSpPr>
          <p:cNvPr id="12" name="TextBox 11">
            <a:extLst>
              <a:ext uri="{FF2B5EF4-FFF2-40B4-BE49-F238E27FC236}">
                <a16:creationId xmlns:a16="http://schemas.microsoft.com/office/drawing/2014/main" id="{B020A185-51D9-C50E-A64A-ACE6EFFB212E}"/>
              </a:ext>
            </a:extLst>
          </p:cNvPr>
          <p:cNvSpPr txBox="1"/>
          <p:nvPr/>
        </p:nvSpPr>
        <p:spPr>
          <a:xfrm rot="-2460000">
            <a:off x="5024863" y="4117547"/>
            <a:ext cx="13682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E5D6A4"/>
                </a:solidFill>
              </a:rPr>
              <a:t>1/3*(1+0.5)</a:t>
            </a:r>
            <a:r>
              <a:rPr lang="en-US" sz="1200"/>
              <a:t>​​​</a:t>
            </a:r>
          </a:p>
        </p:txBody>
      </p:sp>
      <p:sp>
        <p:nvSpPr>
          <p:cNvPr id="14" name="TextBox 13">
            <a:extLst>
              <a:ext uri="{FF2B5EF4-FFF2-40B4-BE49-F238E27FC236}">
                <a16:creationId xmlns:a16="http://schemas.microsoft.com/office/drawing/2014/main" id="{4E721946-33EF-CC2A-FB37-626E53BAF58F}"/>
              </a:ext>
            </a:extLst>
          </p:cNvPr>
          <p:cNvSpPr txBox="1"/>
          <p:nvPr/>
        </p:nvSpPr>
        <p:spPr>
          <a:xfrm rot="4680000">
            <a:off x="6014565" y="4436425"/>
            <a:ext cx="123576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E5D6A4"/>
                </a:solidFill>
              </a:rPr>
              <a:t>1/3*(1+0.5)</a:t>
            </a:r>
            <a:r>
              <a:rPr lang="en-US" sz="1100"/>
              <a:t>​​​</a:t>
            </a:r>
          </a:p>
        </p:txBody>
      </p:sp>
      <p:sp>
        <p:nvSpPr>
          <p:cNvPr id="18" name="TextBox 17">
            <a:extLst>
              <a:ext uri="{FF2B5EF4-FFF2-40B4-BE49-F238E27FC236}">
                <a16:creationId xmlns:a16="http://schemas.microsoft.com/office/drawing/2014/main" id="{9B25D6F7-08AD-4C5B-5D40-ABA09A8F63E9}"/>
              </a:ext>
            </a:extLst>
          </p:cNvPr>
          <p:cNvSpPr txBox="1"/>
          <p:nvPr/>
        </p:nvSpPr>
        <p:spPr>
          <a:xfrm rot="2520000">
            <a:off x="2728291" y="377072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E5D6A4"/>
                </a:solidFill>
              </a:rPr>
              <a:t>1/2*(1+1)</a:t>
            </a:r>
            <a:endParaRPr lang="en-US" sz="1200"/>
          </a:p>
        </p:txBody>
      </p:sp>
      <p:sp>
        <p:nvSpPr>
          <p:cNvPr id="20" name="TextBox 19">
            <a:extLst>
              <a:ext uri="{FF2B5EF4-FFF2-40B4-BE49-F238E27FC236}">
                <a16:creationId xmlns:a16="http://schemas.microsoft.com/office/drawing/2014/main" id="{448ACBA0-FF61-823D-B17F-E61B789BA654}"/>
              </a:ext>
            </a:extLst>
          </p:cNvPr>
          <p:cNvSpPr txBox="1"/>
          <p:nvPr/>
        </p:nvSpPr>
        <p:spPr>
          <a:xfrm rot="18060000">
            <a:off x="4010190" y="3177217"/>
            <a:ext cx="94587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E5D6A4"/>
                </a:solidFill>
              </a:rPr>
              <a:t>1/2*(1+1)</a:t>
            </a:r>
            <a:r>
              <a:rPr lang="en-US" sz="1200"/>
              <a:t>​</a:t>
            </a:r>
          </a:p>
        </p:txBody>
      </p:sp>
      <p:sp>
        <p:nvSpPr>
          <p:cNvPr id="22" name="TextBox 21">
            <a:extLst>
              <a:ext uri="{FF2B5EF4-FFF2-40B4-BE49-F238E27FC236}">
                <a16:creationId xmlns:a16="http://schemas.microsoft.com/office/drawing/2014/main" id="{606A1136-4304-C475-D879-773F8E757C57}"/>
              </a:ext>
            </a:extLst>
          </p:cNvPr>
          <p:cNvSpPr txBox="1"/>
          <p:nvPr/>
        </p:nvSpPr>
        <p:spPr>
          <a:xfrm rot="2400000">
            <a:off x="7486689" y="3300983"/>
            <a:ext cx="103698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E5D6A4"/>
                </a:solidFill>
              </a:rPr>
              <a:t>1/2*(1+1)</a:t>
            </a:r>
            <a:r>
              <a:rPr lang="en-US" sz="1100"/>
              <a:t>​</a:t>
            </a:r>
          </a:p>
        </p:txBody>
      </p:sp>
      <p:sp>
        <p:nvSpPr>
          <p:cNvPr id="24" name="TextBox 23">
            <a:extLst>
              <a:ext uri="{FF2B5EF4-FFF2-40B4-BE49-F238E27FC236}">
                <a16:creationId xmlns:a16="http://schemas.microsoft.com/office/drawing/2014/main" id="{21AD1685-EC0D-554C-F87E-E03DD43DB8D1}"/>
              </a:ext>
            </a:extLst>
          </p:cNvPr>
          <p:cNvSpPr txBox="1"/>
          <p:nvPr/>
        </p:nvSpPr>
        <p:spPr>
          <a:xfrm rot="16920000">
            <a:off x="8151030" y="2775360"/>
            <a:ext cx="118607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E5D6A4"/>
                </a:solidFill>
              </a:rPr>
              <a:t>1/2*(1+1)</a:t>
            </a:r>
            <a:r>
              <a:rPr lang="en-US" sz="1200"/>
              <a:t>​</a:t>
            </a:r>
          </a:p>
        </p:txBody>
      </p:sp>
      <p:sp>
        <p:nvSpPr>
          <p:cNvPr id="26" name="TextBox 25">
            <a:extLst>
              <a:ext uri="{FF2B5EF4-FFF2-40B4-BE49-F238E27FC236}">
                <a16:creationId xmlns:a16="http://schemas.microsoft.com/office/drawing/2014/main" id="{31216415-1AB3-2E71-2DDB-66400848C8CF}"/>
              </a:ext>
            </a:extLst>
          </p:cNvPr>
          <p:cNvSpPr txBox="1"/>
          <p:nvPr/>
        </p:nvSpPr>
        <p:spPr>
          <a:xfrm>
            <a:off x="9047922" y="19994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r>
              <a:rPr lang="en-US" u="sng"/>
              <a:t>​</a:t>
            </a:r>
          </a:p>
        </p:txBody>
      </p:sp>
      <p:sp>
        <p:nvSpPr>
          <p:cNvPr id="28" name="TextBox 27">
            <a:extLst>
              <a:ext uri="{FF2B5EF4-FFF2-40B4-BE49-F238E27FC236}">
                <a16:creationId xmlns:a16="http://schemas.microsoft.com/office/drawing/2014/main" id="{B5836139-0603-12AC-3AF0-404787C55E9D}"/>
              </a:ext>
            </a:extLst>
          </p:cNvPr>
          <p:cNvSpPr txBox="1"/>
          <p:nvPr/>
        </p:nvSpPr>
        <p:spPr>
          <a:xfrm>
            <a:off x="4848639" y="25377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r>
              <a:rPr lang="en-US" u="sng"/>
              <a:t>​</a:t>
            </a:r>
          </a:p>
        </p:txBody>
      </p:sp>
      <p:sp>
        <p:nvSpPr>
          <p:cNvPr id="30" name="TextBox 29">
            <a:extLst>
              <a:ext uri="{FF2B5EF4-FFF2-40B4-BE49-F238E27FC236}">
                <a16:creationId xmlns:a16="http://schemas.microsoft.com/office/drawing/2014/main" id="{4449ACD2-0C18-9644-AD13-1123651DE071}"/>
              </a:ext>
            </a:extLst>
          </p:cNvPr>
          <p:cNvSpPr txBox="1"/>
          <p:nvPr/>
        </p:nvSpPr>
        <p:spPr>
          <a:xfrm>
            <a:off x="3109291" y="2645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r>
              <a:rPr lang="en-US" u="sng"/>
              <a:t>​</a:t>
            </a:r>
          </a:p>
        </p:txBody>
      </p:sp>
      <p:sp>
        <p:nvSpPr>
          <p:cNvPr id="32" name="TextBox 31">
            <a:extLst>
              <a:ext uri="{FF2B5EF4-FFF2-40B4-BE49-F238E27FC236}">
                <a16:creationId xmlns:a16="http://schemas.microsoft.com/office/drawing/2014/main" id="{EA157E11-3E77-AA93-BCC6-C95BE0D4CA9F}"/>
              </a:ext>
            </a:extLst>
          </p:cNvPr>
          <p:cNvSpPr txBox="1"/>
          <p:nvPr/>
        </p:nvSpPr>
        <p:spPr>
          <a:xfrm>
            <a:off x="6066183" y="8067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92D050"/>
                </a:solidFill>
              </a:rPr>
              <a:t>1​</a:t>
            </a:r>
            <a:r>
              <a:rPr lang="en-US" u="sng">
                <a:solidFill>
                  <a:srgbClr val="92D050"/>
                </a:solidFill>
              </a:rPr>
              <a:t>​0</a:t>
            </a:r>
          </a:p>
        </p:txBody>
      </p:sp>
      <p:sp>
        <p:nvSpPr>
          <p:cNvPr id="34" name="TextBox 33">
            <a:extLst>
              <a:ext uri="{FF2B5EF4-FFF2-40B4-BE49-F238E27FC236}">
                <a16:creationId xmlns:a16="http://schemas.microsoft.com/office/drawing/2014/main" id="{07BEE35C-35C8-C78F-7D8A-3A79DA01BFA4}"/>
              </a:ext>
            </a:extLst>
          </p:cNvPr>
          <p:cNvSpPr txBox="1"/>
          <p:nvPr/>
        </p:nvSpPr>
        <p:spPr>
          <a:xfrm>
            <a:off x="1692965" y="326335"/>
            <a:ext cx="1049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t>Now we have calculated the dependency metrics in reverse order for the total Graph </a:t>
            </a:r>
            <a:r>
              <a:rPr lang="en-US"/>
              <a:t>​</a:t>
            </a:r>
          </a:p>
        </p:txBody>
      </p:sp>
      <p:sp>
        <p:nvSpPr>
          <p:cNvPr id="2" name="TextBox 1">
            <a:extLst>
              <a:ext uri="{FF2B5EF4-FFF2-40B4-BE49-F238E27FC236}">
                <a16:creationId xmlns:a16="http://schemas.microsoft.com/office/drawing/2014/main" id="{4676B4D0-0CFA-BC24-C79B-CE970898AB79}"/>
              </a:ext>
            </a:extLst>
          </p:cNvPr>
          <p:cNvSpPr txBox="1"/>
          <p:nvPr/>
        </p:nvSpPr>
        <p:spPr>
          <a:xfrm rot="19920000">
            <a:off x="3272287" y="11731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5D6A4"/>
                </a:solidFill>
              </a:rPr>
              <a:t>1*(1+1)</a:t>
            </a:r>
            <a:r>
              <a:rPr lang="en-US"/>
              <a:t>​​​​</a:t>
            </a:r>
          </a:p>
        </p:txBody>
      </p:sp>
      <p:sp>
        <p:nvSpPr>
          <p:cNvPr id="3" name="TextBox 2">
            <a:extLst>
              <a:ext uri="{FF2B5EF4-FFF2-40B4-BE49-F238E27FC236}">
                <a16:creationId xmlns:a16="http://schemas.microsoft.com/office/drawing/2014/main" id="{07EBD4AE-1198-90C0-00DE-4EA1EFF30941}"/>
              </a:ext>
            </a:extLst>
          </p:cNvPr>
          <p:cNvSpPr txBox="1"/>
          <p:nvPr/>
        </p:nvSpPr>
        <p:spPr>
          <a:xfrm rot="19500000">
            <a:off x="4387157" y="13583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5D6A4"/>
                </a:solidFill>
              </a:rPr>
              <a:t>1*(1+1)</a:t>
            </a:r>
            <a:r>
              <a:rPr lang="en-US"/>
              <a:t>​​​​​</a:t>
            </a:r>
          </a:p>
        </p:txBody>
      </p:sp>
      <p:sp>
        <p:nvSpPr>
          <p:cNvPr id="5" name="TextBox 4">
            <a:extLst>
              <a:ext uri="{FF2B5EF4-FFF2-40B4-BE49-F238E27FC236}">
                <a16:creationId xmlns:a16="http://schemas.microsoft.com/office/drawing/2014/main" id="{5C190F54-25DB-C740-1984-087DCD45CEFD}"/>
              </a:ext>
            </a:extLst>
          </p:cNvPr>
          <p:cNvSpPr txBox="1"/>
          <p:nvPr/>
        </p:nvSpPr>
        <p:spPr>
          <a:xfrm rot="1260000">
            <a:off x="7010400" y="16101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5D6A4"/>
                </a:solidFill>
              </a:rPr>
              <a:t>1*(1+1)</a:t>
            </a:r>
            <a:r>
              <a:rPr lang="en-US"/>
              <a:t>​​​​​</a:t>
            </a:r>
          </a:p>
        </p:txBody>
      </p:sp>
      <p:sp>
        <p:nvSpPr>
          <p:cNvPr id="16" name="TextBox 15">
            <a:extLst>
              <a:ext uri="{FF2B5EF4-FFF2-40B4-BE49-F238E27FC236}">
                <a16:creationId xmlns:a16="http://schemas.microsoft.com/office/drawing/2014/main" id="{FB4C206E-F16D-70CD-1291-FADD48969108}"/>
              </a:ext>
            </a:extLst>
          </p:cNvPr>
          <p:cNvSpPr txBox="1"/>
          <p:nvPr/>
        </p:nvSpPr>
        <p:spPr>
          <a:xfrm rot="2820000">
            <a:off x="6091030" y="26206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5D6A4"/>
                </a:solidFill>
              </a:rPr>
              <a:t>1*(1+3)</a:t>
            </a:r>
            <a:r>
              <a:rPr lang="en-US"/>
              <a:t>​​​​​</a:t>
            </a:r>
          </a:p>
        </p:txBody>
      </p:sp>
      <p:cxnSp>
        <p:nvCxnSpPr>
          <p:cNvPr id="64" name="Straight Arrow Connector 63">
            <a:extLst>
              <a:ext uri="{FF2B5EF4-FFF2-40B4-BE49-F238E27FC236}">
                <a16:creationId xmlns:a16="http://schemas.microsoft.com/office/drawing/2014/main" id="{D175FCA4-3C58-AD88-8513-7B52B45EA7A1}"/>
              </a:ext>
            </a:extLst>
          </p:cNvPr>
          <p:cNvCxnSpPr>
            <a:cxnSpLocks/>
          </p:cNvCxnSpPr>
          <p:nvPr/>
        </p:nvCxnSpPr>
        <p:spPr>
          <a:xfrm flipV="1">
            <a:off x="1036948" y="1250042"/>
            <a:ext cx="0" cy="47432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7399B42D-9F2B-DBBF-DCF8-138913CA4AC5}"/>
                  </a:ext>
                </a:extLst>
              </p:cNvPr>
              <p:cNvSpPr txBox="1"/>
              <p:nvPr/>
            </p:nvSpPr>
            <p:spPr>
              <a:xfrm>
                <a:off x="6220239" y="5938578"/>
                <a:ext cx="5874351" cy="723916"/>
              </a:xfrm>
              <a:prstGeom prst="rect">
                <a:avLst/>
              </a:prstGeom>
              <a:noFill/>
            </p:spPr>
            <p:txBody>
              <a:bodyPr wrap="square">
                <a:spAutoFit/>
              </a:bodyPr>
              <a:lstStyle/>
              <a:p>
                <a:r>
                  <a:rPr lang="pl-PL"/>
                  <a:t>δ(s|v) = </a:t>
                </a:r>
                <a14:m>
                  <m:oMath xmlns:m="http://schemas.openxmlformats.org/officeDocument/2006/math">
                    <m:nary>
                      <m:naryPr>
                        <m:chr m:val="∑"/>
                        <m:supHide m:val="on"/>
                        <m:ctrlPr>
                          <a:rPr lang="pl-PL" i="1" smtClean="0">
                            <a:latin typeface="Cambria Math" panose="02040503050406030204" pitchFamily="18" charset="0"/>
                          </a:rPr>
                        </m:ctrlPr>
                      </m:naryPr>
                      <m:sub>
                        <m:eqArr>
                          <m:eqArrPr>
                            <m:ctrlPr>
                              <a:rPr lang="pl-PL" i="1">
                                <a:latin typeface="Cambria Math" panose="02040503050406030204" pitchFamily="18" charset="0"/>
                              </a:rPr>
                            </m:ctrlPr>
                          </m:eqArrPr>
                          <m:e>
                            <m:r>
                              <m:rPr>
                                <m:nor/>
                              </m:rPr>
                              <a:rPr lang="pl-PL"/>
                              <m:t>(</m:t>
                            </m:r>
                            <m:r>
                              <m:rPr>
                                <m:nor/>
                              </m:rPr>
                              <a:rPr lang="pl-PL"/>
                              <m:t>v</m:t>
                            </m:r>
                            <m:r>
                              <m:rPr>
                                <m:nor/>
                              </m:rPr>
                              <a:rPr lang="pl-PL"/>
                              <m:t>,</m:t>
                            </m:r>
                            <m:r>
                              <m:rPr>
                                <m:nor/>
                              </m:rPr>
                              <a:rPr lang="pl-PL"/>
                              <m:t>w</m:t>
                            </m:r>
                            <m:r>
                              <m:rPr>
                                <m:nor/>
                              </m:rPr>
                              <a:rPr lang="pl-PL"/>
                              <m:t>)∈</m:t>
                            </m:r>
                            <m:r>
                              <m:rPr>
                                <m:nor/>
                              </m:rPr>
                              <a:rPr lang="pl-PL"/>
                              <m:t>E</m:t>
                            </m:r>
                          </m:e>
                          <m:e>
                            <m:r>
                              <m:rPr>
                                <m:nor/>
                              </m:rPr>
                              <a:rPr lang="pl-PL"/>
                              <m:t>w</m:t>
                            </m:r>
                            <m:r>
                              <m:rPr>
                                <m:nor/>
                              </m:rPr>
                              <a:rPr lang="pl-PL"/>
                              <m:t> : </m:t>
                            </m:r>
                            <m:r>
                              <m:rPr>
                                <m:nor/>
                              </m:rPr>
                              <a:rPr lang="pl-PL"/>
                              <m:t>d</m:t>
                            </m:r>
                            <m:r>
                              <m:rPr>
                                <m:nor/>
                              </m:rPr>
                              <a:rPr lang="pl-PL"/>
                              <m:t>(</m:t>
                            </m:r>
                            <m:r>
                              <m:rPr>
                                <m:nor/>
                              </m:rPr>
                              <a:rPr lang="pl-PL"/>
                              <m:t>s</m:t>
                            </m:r>
                            <m:r>
                              <m:rPr>
                                <m:nor/>
                              </m:rPr>
                              <a:rPr lang="pl-PL"/>
                              <m:t>,</m:t>
                            </m:r>
                            <m:r>
                              <m:rPr>
                                <m:nor/>
                              </m:rPr>
                              <a:rPr lang="pl-PL"/>
                              <m:t>w</m:t>
                            </m:r>
                            <m:r>
                              <m:rPr>
                                <m:nor/>
                              </m:rPr>
                              <a:rPr lang="pl-PL"/>
                              <m:t>)=</m:t>
                            </m:r>
                            <m:r>
                              <m:rPr>
                                <m:nor/>
                              </m:rPr>
                              <a:rPr lang="pl-PL"/>
                              <m:t>d</m:t>
                            </m:r>
                            <m:r>
                              <m:rPr>
                                <m:nor/>
                              </m:rPr>
                              <a:rPr lang="pl-PL"/>
                              <m:t>(</m:t>
                            </m:r>
                            <m:r>
                              <m:rPr>
                                <m:nor/>
                              </m:rPr>
                              <a:rPr lang="pl-PL"/>
                              <m:t>s</m:t>
                            </m:r>
                            <m:r>
                              <m:rPr>
                                <m:nor/>
                              </m:rPr>
                              <a:rPr lang="pl-PL"/>
                              <m:t>,</m:t>
                            </m:r>
                            <m:r>
                              <m:rPr>
                                <m:nor/>
                              </m:rPr>
                              <a:rPr lang="pl-PL"/>
                              <m:t>v</m:t>
                            </m:r>
                            <m:r>
                              <m:rPr>
                                <m:nor/>
                              </m:rPr>
                              <a:rPr lang="pl-PL"/>
                              <m:t>)+1</m:t>
                            </m:r>
                          </m:e>
                        </m:eqArr>
                      </m:sub>
                      <m:sup/>
                      <m:e>
                        <m:r>
                          <m:rPr>
                            <m:nor/>
                          </m:rPr>
                          <a:rPr lang="pl-PL" dirty="0"/>
                          <m:t>σ</m:t>
                        </m:r>
                        <m:r>
                          <m:rPr>
                            <m:nor/>
                          </m:rPr>
                          <a:rPr lang="pl-PL" dirty="0"/>
                          <m:t>(</m:t>
                        </m:r>
                        <m:r>
                          <m:rPr>
                            <m:nor/>
                          </m:rPr>
                          <a:rPr lang="pl-PL" dirty="0"/>
                          <m:t>s</m:t>
                        </m:r>
                        <m:r>
                          <m:rPr>
                            <m:nor/>
                          </m:rPr>
                          <a:rPr lang="pl-PL" dirty="0"/>
                          <m:t>, </m:t>
                        </m:r>
                        <m:r>
                          <m:rPr>
                            <m:nor/>
                          </m:rPr>
                          <a:rPr lang="pl-PL" dirty="0"/>
                          <m:t>v</m:t>
                        </m:r>
                        <m:r>
                          <m:rPr>
                            <m:nor/>
                          </m:rPr>
                          <a:rPr lang="pl-PL" dirty="0"/>
                          <m:t>)/</m:t>
                        </m:r>
                        <m:r>
                          <m:rPr>
                            <m:nor/>
                          </m:rPr>
                          <a:rPr lang="pl-PL" dirty="0"/>
                          <m:t>σ</m:t>
                        </m:r>
                        <m:r>
                          <m:rPr>
                            <m:nor/>
                          </m:rPr>
                          <a:rPr lang="pl-PL" dirty="0"/>
                          <m:t>(</m:t>
                        </m:r>
                        <m:r>
                          <m:rPr>
                            <m:nor/>
                          </m:rPr>
                          <a:rPr lang="pl-PL" dirty="0"/>
                          <m:t>s</m:t>
                        </m:r>
                        <m:r>
                          <m:rPr>
                            <m:nor/>
                          </m:rPr>
                          <a:rPr lang="pl-PL" dirty="0"/>
                          <m:t>, </m:t>
                        </m:r>
                        <m:r>
                          <m:rPr>
                            <m:nor/>
                          </m:rPr>
                          <a:rPr lang="pl-PL" dirty="0"/>
                          <m:t>w</m:t>
                        </m:r>
                        <m:r>
                          <m:rPr>
                            <m:nor/>
                          </m:rPr>
                          <a:rPr lang="pl-PL" dirty="0"/>
                          <m:t>).(1 + </m:t>
                        </m:r>
                        <m:r>
                          <m:rPr>
                            <m:nor/>
                          </m:rPr>
                          <a:rPr lang="pl-PL" dirty="0"/>
                          <m:t>δ</m:t>
                        </m:r>
                        <m:r>
                          <m:rPr>
                            <m:nor/>
                          </m:rPr>
                          <a:rPr lang="pl-PL" dirty="0"/>
                          <m:t>(</m:t>
                        </m:r>
                        <m:r>
                          <m:rPr>
                            <m:nor/>
                          </m:rPr>
                          <a:rPr lang="pl-PL" dirty="0"/>
                          <m:t>s</m:t>
                        </m:r>
                        <m:r>
                          <m:rPr>
                            <m:nor/>
                          </m:rPr>
                          <a:rPr lang="pl-PL" dirty="0"/>
                          <m:t>|</m:t>
                        </m:r>
                        <m:r>
                          <m:rPr>
                            <m:nor/>
                          </m:rPr>
                          <a:rPr lang="pl-PL" dirty="0"/>
                          <m:t>w</m:t>
                        </m:r>
                        <m:r>
                          <m:rPr>
                            <m:nor/>
                          </m:rPr>
                          <a:rPr lang="pl-PL" dirty="0"/>
                          <m:t>))</m:t>
                        </m:r>
                      </m:e>
                    </m:nary>
                  </m:oMath>
                </a14:m>
                <a:endParaRPr lang="en-IN"/>
              </a:p>
            </p:txBody>
          </p:sp>
        </mc:Choice>
        <mc:Fallback>
          <p:sp>
            <p:nvSpPr>
              <p:cNvPr id="66" name="TextBox 65">
                <a:extLst>
                  <a:ext uri="{FF2B5EF4-FFF2-40B4-BE49-F238E27FC236}">
                    <a16:creationId xmlns:a16="http://schemas.microsoft.com/office/drawing/2014/main" id="{7399B42D-9F2B-DBBF-DCF8-138913CA4AC5}"/>
                  </a:ext>
                </a:extLst>
              </p:cNvPr>
              <p:cNvSpPr txBox="1">
                <a:spLocks noRot="1" noChangeAspect="1" noMove="1" noResize="1" noEditPoints="1" noAdjustHandles="1" noChangeArrowheads="1" noChangeShapeType="1" noTextEdit="1"/>
              </p:cNvSpPr>
              <p:nvPr/>
            </p:nvSpPr>
            <p:spPr>
              <a:xfrm>
                <a:off x="6220239" y="5938578"/>
                <a:ext cx="5874351" cy="723916"/>
              </a:xfrm>
              <a:prstGeom prst="rect">
                <a:avLst/>
              </a:prstGeom>
              <a:blipFill>
                <a:blip r:embed="rId2"/>
                <a:stretch>
                  <a:fillRect l="-830" t="-60504" b="-46218"/>
                </a:stretch>
              </a:blipFill>
            </p:spPr>
            <p:txBody>
              <a:bodyPr/>
              <a:lstStyle/>
              <a:p>
                <a:r>
                  <a:rPr lang="en-US">
                    <a:noFill/>
                  </a:rPr>
                  <a:t> </a:t>
                </a:r>
              </a:p>
            </p:txBody>
          </p:sp>
        </mc:Fallback>
      </mc:AlternateContent>
    </p:spTree>
    <p:extLst>
      <p:ext uri="{BB962C8B-B14F-4D97-AF65-F5344CB8AC3E}">
        <p14:creationId xmlns:p14="http://schemas.microsoft.com/office/powerpoint/2010/main" val="2316444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F2E82-9EB0-57C2-CAF9-FB2573D88E1D}"/>
              </a:ext>
            </a:extLst>
          </p:cNvPr>
          <p:cNvSpPr txBox="1"/>
          <p:nvPr/>
        </p:nvSpPr>
        <p:spPr>
          <a:xfrm>
            <a:off x="2899488" y="1312898"/>
            <a:ext cx="6925647" cy="523220"/>
          </a:xfrm>
          <a:prstGeom prst="rect">
            <a:avLst/>
          </a:prstGeom>
          <a:noFill/>
        </p:spPr>
        <p:txBody>
          <a:bodyPr wrap="square">
            <a:spAutoFit/>
          </a:bodyPr>
          <a:lstStyle/>
          <a:p>
            <a:r>
              <a:rPr lang="en-US" sz="2800" b="1"/>
              <a:t>Step 4 - Calculate betweenness centrality</a:t>
            </a:r>
            <a:endParaRPr lang="en-IN" sz="2800" b="1"/>
          </a:p>
        </p:txBody>
      </p:sp>
      <p:sp>
        <p:nvSpPr>
          <p:cNvPr id="5" name="TextBox 4">
            <a:extLst>
              <a:ext uri="{FF2B5EF4-FFF2-40B4-BE49-F238E27FC236}">
                <a16:creationId xmlns:a16="http://schemas.microsoft.com/office/drawing/2014/main" id="{F0974401-806C-90DF-BAEA-DE949B9AAA01}"/>
              </a:ext>
            </a:extLst>
          </p:cNvPr>
          <p:cNvSpPr txBox="1"/>
          <p:nvPr/>
        </p:nvSpPr>
        <p:spPr>
          <a:xfrm>
            <a:off x="1765429" y="2459504"/>
            <a:ext cx="8250593" cy="1938992"/>
          </a:xfrm>
          <a:prstGeom prst="rect">
            <a:avLst/>
          </a:prstGeom>
          <a:noFill/>
        </p:spPr>
        <p:txBody>
          <a:bodyPr wrap="square">
            <a:spAutoFit/>
          </a:bodyPr>
          <a:lstStyle/>
          <a:p>
            <a:pPr marL="285750" indent="-285750">
              <a:buFont typeface="Wingdings" panose="05000000000000000000" pitchFamily="2" charset="2"/>
              <a:buChar char="v"/>
            </a:pPr>
            <a:r>
              <a:rPr lang="en-US" sz="2000">
                <a:latin typeface="Bahnschrift Light" panose="020B0502040204020203" pitchFamily="34" charset="0"/>
              </a:rPr>
              <a:t>You saw one iteration with s = A. </a:t>
            </a:r>
          </a:p>
          <a:p>
            <a:pPr marL="285750" indent="-285750">
              <a:buFont typeface="Wingdings" panose="05000000000000000000" pitchFamily="2" charset="2"/>
              <a:buChar char="v"/>
            </a:pPr>
            <a:endParaRPr lang="en-US" sz="2000">
              <a:latin typeface="Bahnschrift Light" panose="020B0502040204020203" pitchFamily="34" charset="0"/>
            </a:endParaRPr>
          </a:p>
          <a:p>
            <a:pPr marL="285750" indent="-285750">
              <a:buFont typeface="Wingdings" panose="05000000000000000000" pitchFamily="2" charset="2"/>
              <a:buChar char="v"/>
            </a:pPr>
            <a:r>
              <a:rPr lang="en-US" sz="2000">
                <a:latin typeface="Bahnschrift Light" panose="020B0502040204020203" pitchFamily="34" charset="0"/>
              </a:rPr>
              <a:t>Now perform V iterations, once with each node as source.</a:t>
            </a:r>
          </a:p>
          <a:p>
            <a:pPr marL="285750" indent="-285750">
              <a:buFont typeface="Wingdings" panose="05000000000000000000" pitchFamily="2" charset="2"/>
              <a:buChar char="v"/>
            </a:pPr>
            <a:endParaRPr lang="en-US" sz="2000">
              <a:latin typeface="Bahnschrift Light" panose="020B0502040204020203" pitchFamily="34" charset="0"/>
            </a:endParaRPr>
          </a:p>
          <a:p>
            <a:pPr marL="285750" indent="-285750">
              <a:buFont typeface="Wingdings" panose="05000000000000000000" pitchFamily="2" charset="2"/>
              <a:buChar char="v"/>
            </a:pPr>
            <a:r>
              <a:rPr lang="en-US" sz="2000">
                <a:latin typeface="Bahnschrift Light" panose="020B0502040204020203" pitchFamily="34" charset="0"/>
              </a:rPr>
              <a:t> Sum up the δ(</a:t>
            </a:r>
            <a:r>
              <a:rPr lang="en-US" sz="2000" err="1">
                <a:latin typeface="Bahnschrift Light" panose="020B0502040204020203" pitchFamily="34" charset="0"/>
              </a:rPr>
              <a:t>s|v</a:t>
            </a:r>
            <a:r>
              <a:rPr lang="en-US" sz="2000">
                <a:latin typeface="Bahnschrift Light" panose="020B0502040204020203" pitchFamily="34" charset="0"/>
              </a:rPr>
              <a:t>) for each node: this gives the node’s betweenness centrality.</a:t>
            </a:r>
            <a:endParaRPr lang="en-IN" sz="2000">
              <a:latin typeface="Bahnschrift Light" panose="020B0502040204020203" pitchFamily="34" charset="0"/>
            </a:endParaRPr>
          </a:p>
        </p:txBody>
      </p:sp>
    </p:spTree>
    <p:extLst>
      <p:ext uri="{BB962C8B-B14F-4D97-AF65-F5344CB8AC3E}">
        <p14:creationId xmlns:p14="http://schemas.microsoft.com/office/powerpoint/2010/main" val="50265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80F8-F1B6-AF6E-06C2-E3585543553A}"/>
              </a:ext>
            </a:extLst>
          </p:cNvPr>
          <p:cNvSpPr>
            <a:spLocks noGrp="1"/>
          </p:cNvSpPr>
          <p:nvPr>
            <p:ph type="title"/>
          </p:nvPr>
        </p:nvSpPr>
        <p:spPr>
          <a:xfrm>
            <a:off x="919119" y="326796"/>
            <a:ext cx="10353762" cy="970450"/>
          </a:xfrm>
        </p:spPr>
        <p:txBody>
          <a:bodyPr/>
          <a:lstStyle/>
          <a:p>
            <a:r>
              <a:rPr lang="en-US"/>
              <a:t> Vertex Complexity </a:t>
            </a:r>
            <a:endParaRPr lang="en-IN"/>
          </a:p>
        </p:txBody>
      </p:sp>
      <p:sp>
        <p:nvSpPr>
          <p:cNvPr id="4" name="TextBox 3">
            <a:extLst>
              <a:ext uri="{FF2B5EF4-FFF2-40B4-BE49-F238E27FC236}">
                <a16:creationId xmlns:a16="http://schemas.microsoft.com/office/drawing/2014/main" id="{D4A73756-F041-C3B9-7248-BDDE72E69E5F}"/>
              </a:ext>
            </a:extLst>
          </p:cNvPr>
          <p:cNvSpPr txBox="1"/>
          <p:nvPr/>
        </p:nvSpPr>
        <p:spPr>
          <a:xfrm>
            <a:off x="750348" y="1898393"/>
            <a:ext cx="9141989" cy="3847207"/>
          </a:xfrm>
          <a:prstGeom prst="rect">
            <a:avLst/>
          </a:prstGeom>
          <a:noFill/>
        </p:spPr>
        <p:txBody>
          <a:bodyPr wrap="square" lIns="91440" tIns="45720" rIns="91440" bIns="45720" anchor="t">
            <a:spAutoFit/>
          </a:bodyPr>
          <a:lstStyle/>
          <a:p>
            <a:r>
              <a:rPr lang="en-US" sz="2400">
                <a:ea typeface="+mn-lt"/>
                <a:cs typeface="+mn-lt"/>
              </a:rPr>
              <a:t>The breadth-first search -  </a:t>
            </a:r>
            <a:r>
              <a:rPr lang="en-US" sz="3200">
                <a:ea typeface="+mn-lt"/>
                <a:cs typeface="+mn-lt"/>
              </a:rPr>
              <a:t>O</a:t>
            </a:r>
            <a:r>
              <a:rPr lang="en-US" sz="2400">
                <a:ea typeface="+mn-lt"/>
                <a:cs typeface="+mn-lt"/>
              </a:rPr>
              <a:t>(N + M)</a:t>
            </a:r>
          </a:p>
          <a:p>
            <a:endParaRPr lang="en-US" sz="2400">
              <a:latin typeface="Calisto MT"/>
            </a:endParaRPr>
          </a:p>
          <a:p>
            <a:r>
              <a:rPr lang="en-IN" sz="2400"/>
              <a:t>The centrality updates</a:t>
            </a:r>
            <a:r>
              <a:rPr lang="en-US" sz="2400">
                <a:latin typeface="Calisto MT"/>
              </a:rPr>
              <a:t> - </a:t>
            </a:r>
            <a:r>
              <a:rPr lang="en-US" sz="3200">
                <a:ea typeface="+mn-lt"/>
                <a:cs typeface="+mn-lt"/>
              </a:rPr>
              <a:t>O</a:t>
            </a:r>
            <a:r>
              <a:rPr lang="en-US" sz="2400">
                <a:ea typeface="+mn-lt"/>
                <a:cs typeface="+mn-lt"/>
              </a:rPr>
              <a:t>(N + M)</a:t>
            </a:r>
          </a:p>
          <a:p>
            <a:endParaRPr lang="en-US" sz="2400">
              <a:ea typeface="+mn-lt"/>
              <a:cs typeface="+mn-lt"/>
            </a:endParaRPr>
          </a:p>
          <a:p>
            <a:r>
              <a:rPr lang="en-US" sz="2400">
                <a:ea typeface="+mn-lt"/>
                <a:cs typeface="+mn-lt"/>
              </a:rPr>
              <a:t>For each vertex acting as source in one-sided dependency,</a:t>
            </a:r>
          </a:p>
          <a:p>
            <a:endParaRPr lang="en-US" sz="2400">
              <a:ea typeface="+mn-lt"/>
              <a:cs typeface="+mn-lt"/>
            </a:endParaRPr>
          </a:p>
          <a:p>
            <a:r>
              <a:rPr lang="en-US" sz="2400">
                <a:ea typeface="+mn-lt"/>
                <a:cs typeface="+mn-lt"/>
              </a:rPr>
              <a:t>These two loops are performed </a:t>
            </a:r>
            <a:r>
              <a:rPr lang="en-US" sz="3200">
                <a:ea typeface="+mn-lt"/>
                <a:cs typeface="+mn-lt"/>
              </a:rPr>
              <a:t>O</a:t>
            </a:r>
            <a:r>
              <a:rPr lang="en-US" sz="2400">
                <a:ea typeface="+mn-lt"/>
                <a:cs typeface="+mn-lt"/>
              </a:rPr>
              <a:t>(N) times</a:t>
            </a:r>
            <a:endParaRPr lang="en-US" sz="1600"/>
          </a:p>
          <a:p>
            <a:endParaRPr lang="en-US" sz="2400">
              <a:ea typeface="+mn-lt"/>
              <a:cs typeface="+mn-lt"/>
            </a:endParaRPr>
          </a:p>
          <a:p>
            <a:pPr algn="ctr"/>
            <a:r>
              <a:rPr lang="en-US" sz="2800">
                <a:ea typeface="+mn-lt"/>
                <a:cs typeface="+mn-lt"/>
              </a:rPr>
              <a:t>Overall time complexity = O(N</a:t>
            </a:r>
            <a:r>
              <a:rPr lang="en-US" sz="2800" baseline="30000">
                <a:ea typeface="+mn-lt"/>
                <a:cs typeface="+mn-lt"/>
              </a:rPr>
              <a:t>2</a:t>
            </a:r>
            <a:r>
              <a:rPr lang="en-US" sz="2800">
                <a:ea typeface="+mn-lt"/>
                <a:cs typeface="+mn-lt"/>
              </a:rPr>
              <a:t> + MN)</a:t>
            </a:r>
          </a:p>
        </p:txBody>
      </p:sp>
      <p:pic>
        <p:nvPicPr>
          <p:cNvPr id="5" name="Picture 5" descr="Table&#10;&#10;Description automatically generated">
            <a:extLst>
              <a:ext uri="{FF2B5EF4-FFF2-40B4-BE49-F238E27FC236}">
                <a16:creationId xmlns:a16="http://schemas.microsoft.com/office/drawing/2014/main" id="{28BD4D26-4662-FCCC-DD25-6D8FFA6D2A1D}"/>
              </a:ext>
            </a:extLst>
          </p:cNvPr>
          <p:cNvPicPr>
            <a:picLocks noChangeAspect="1"/>
          </p:cNvPicPr>
          <p:nvPr/>
        </p:nvPicPr>
        <p:blipFill>
          <a:blip r:embed="rId2"/>
          <a:stretch>
            <a:fillRect/>
          </a:stretch>
        </p:blipFill>
        <p:spPr>
          <a:xfrm>
            <a:off x="9091867" y="2077770"/>
            <a:ext cx="2387904" cy="2989414"/>
          </a:xfrm>
          <a:prstGeom prst="rect">
            <a:avLst/>
          </a:prstGeom>
        </p:spPr>
      </p:pic>
    </p:spTree>
    <p:extLst>
      <p:ext uri="{BB962C8B-B14F-4D97-AF65-F5344CB8AC3E}">
        <p14:creationId xmlns:p14="http://schemas.microsoft.com/office/powerpoint/2010/main" val="7245865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A1D4CE-D4BD-4458-1B78-573F11E8F377}"/>
              </a:ext>
            </a:extLst>
          </p:cNvPr>
          <p:cNvSpPr txBox="1"/>
          <p:nvPr/>
        </p:nvSpPr>
        <p:spPr>
          <a:xfrm>
            <a:off x="3464194" y="807033"/>
            <a:ext cx="6094428" cy="584775"/>
          </a:xfrm>
          <a:prstGeom prst="rect">
            <a:avLst/>
          </a:prstGeom>
          <a:noFill/>
        </p:spPr>
        <p:txBody>
          <a:bodyPr wrap="square">
            <a:spAutoFit/>
          </a:bodyPr>
          <a:lstStyle/>
          <a:p>
            <a:r>
              <a:rPr lang="en-US" sz="3200"/>
              <a:t>Edge Betweenness Centrality </a:t>
            </a:r>
            <a:endParaRPr lang="en-IN" sz="3200"/>
          </a:p>
        </p:txBody>
      </p:sp>
      <p:sp>
        <p:nvSpPr>
          <p:cNvPr id="2" name="TextBox 1">
            <a:extLst>
              <a:ext uri="{FF2B5EF4-FFF2-40B4-BE49-F238E27FC236}">
                <a16:creationId xmlns:a16="http://schemas.microsoft.com/office/drawing/2014/main" id="{D9FEA5A3-6AA8-65E3-DAF4-A084B6700EC3}"/>
              </a:ext>
            </a:extLst>
          </p:cNvPr>
          <p:cNvSpPr txBox="1"/>
          <p:nvPr/>
        </p:nvSpPr>
        <p:spPr>
          <a:xfrm>
            <a:off x="1445491" y="2326639"/>
            <a:ext cx="9692640" cy="3046988"/>
          </a:xfrm>
          <a:prstGeom prst="rect">
            <a:avLst/>
          </a:prstGeom>
          <a:noFill/>
        </p:spPr>
        <p:txBody>
          <a:bodyPr wrap="square" lIns="91440" tIns="45720" rIns="91440" bIns="45720" rtlCol="0" anchor="t">
            <a:spAutoFit/>
          </a:bodyPr>
          <a:lstStyle/>
          <a:p>
            <a:r>
              <a:rPr lang="en-IN" sz="2400"/>
              <a:t>The edge betweenness centrality is defined as the number of the shortest paths that go through an edge in a graph or network . Each edge in the network can be associated with an edge betweenness centrality value. </a:t>
            </a:r>
            <a:endParaRPr lang="en-GB" sz="2400"/>
          </a:p>
          <a:p>
            <a:endParaRPr lang="en-IN" sz="2400"/>
          </a:p>
          <a:p>
            <a:r>
              <a:rPr lang="en-IN" sz="2400"/>
              <a:t>An edge with a high edge betweenness centrality score represents a bridge-like connector between two parts of a network, and the removal of which may affect the communication between many pairs of nodes through the shortest paths between them.</a:t>
            </a:r>
            <a:endParaRPr lang="en-GB" sz="2400"/>
          </a:p>
        </p:txBody>
      </p:sp>
    </p:spTree>
    <p:extLst>
      <p:ext uri="{BB962C8B-B14F-4D97-AF65-F5344CB8AC3E}">
        <p14:creationId xmlns:p14="http://schemas.microsoft.com/office/powerpoint/2010/main" val="1930087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153F8-F2FE-1A3A-2AED-19155D2EE43F}"/>
              </a:ext>
            </a:extLst>
          </p:cNvPr>
          <p:cNvSpPr txBox="1"/>
          <p:nvPr/>
        </p:nvSpPr>
        <p:spPr>
          <a:xfrm>
            <a:off x="4180744" y="457222"/>
            <a:ext cx="4769963" cy="523220"/>
          </a:xfrm>
          <a:prstGeom prst="rect">
            <a:avLst/>
          </a:prstGeom>
          <a:noFill/>
        </p:spPr>
        <p:txBody>
          <a:bodyPr wrap="square" rtlCol="0">
            <a:spAutoFit/>
          </a:bodyPr>
          <a:lstStyle/>
          <a:p>
            <a:r>
              <a:rPr lang="en-US" sz="2800"/>
              <a:t>Edge Betweenness Centrality </a:t>
            </a:r>
            <a:endParaRPr lang="en-IN" sz="2800"/>
          </a:p>
        </p:txBody>
      </p:sp>
      <p:pic>
        <p:nvPicPr>
          <p:cNvPr id="4" name="Picture 3">
            <a:extLst>
              <a:ext uri="{FF2B5EF4-FFF2-40B4-BE49-F238E27FC236}">
                <a16:creationId xmlns:a16="http://schemas.microsoft.com/office/drawing/2014/main" id="{C896CEC1-8BE8-2A13-B20B-08602C642722}"/>
              </a:ext>
            </a:extLst>
          </p:cNvPr>
          <p:cNvPicPr>
            <a:picLocks noChangeAspect="1"/>
          </p:cNvPicPr>
          <p:nvPr/>
        </p:nvPicPr>
        <p:blipFill rotWithShape="1">
          <a:blip r:embed="rId2"/>
          <a:srcRect t="7351"/>
          <a:stretch/>
        </p:blipFill>
        <p:spPr>
          <a:xfrm>
            <a:off x="2585510" y="1352266"/>
            <a:ext cx="7020979" cy="2494722"/>
          </a:xfrm>
          <a:prstGeom prst="rect">
            <a:avLst/>
          </a:prstGeom>
        </p:spPr>
      </p:pic>
      <p:sp>
        <p:nvSpPr>
          <p:cNvPr id="5" name="TextBox 4">
            <a:extLst>
              <a:ext uri="{FF2B5EF4-FFF2-40B4-BE49-F238E27FC236}">
                <a16:creationId xmlns:a16="http://schemas.microsoft.com/office/drawing/2014/main" id="{69DDA4CC-F016-8BF2-86C0-566BFF2D75D3}"/>
              </a:ext>
            </a:extLst>
          </p:cNvPr>
          <p:cNvSpPr txBox="1"/>
          <p:nvPr/>
        </p:nvSpPr>
        <p:spPr>
          <a:xfrm>
            <a:off x="1060938" y="4240523"/>
            <a:ext cx="10062140" cy="1938992"/>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v"/>
            </a:pPr>
            <a:r>
              <a:rPr lang="en-US" sz="2000">
                <a:latin typeface="Bahnschrift Light"/>
              </a:rPr>
              <a:t>A Vertex is identified/indexed by a single identifier/index I.e., we use a single value to represent a Vertex.</a:t>
            </a:r>
            <a:endParaRPr lang="en-US" sz="2000">
              <a:latin typeface="Bahnschrift Light" panose="020B0502040204020203" pitchFamily="34" charset="0"/>
            </a:endParaRPr>
          </a:p>
          <a:p>
            <a:pPr marL="285750" indent="-285750">
              <a:buFont typeface="Wingdings" panose="05000000000000000000" pitchFamily="2" charset="2"/>
              <a:buChar char="v"/>
            </a:pPr>
            <a:endParaRPr lang="en-US" sz="2000">
              <a:latin typeface="Bahnschrift Light" panose="020B0502040204020203" pitchFamily="34" charset="0"/>
            </a:endParaRPr>
          </a:p>
          <a:p>
            <a:pPr marL="285750" indent="-285750">
              <a:buFont typeface="Wingdings" panose="05000000000000000000" pitchFamily="2" charset="2"/>
              <a:buChar char="v"/>
            </a:pPr>
            <a:r>
              <a:rPr lang="en-US" sz="2000">
                <a:latin typeface="Bahnschrift Light"/>
              </a:rPr>
              <a:t>Equivalently with the same information an Edge is identified using the Vertices that it connects. Hence, we look for an unordered pair of values to represent an Edge in an undirected graph.</a:t>
            </a:r>
            <a:endParaRPr lang="en-US" sz="2000">
              <a:latin typeface="Bahnschrift Light" panose="020B0502040204020203" pitchFamily="34" charset="0"/>
            </a:endParaRPr>
          </a:p>
        </p:txBody>
      </p:sp>
    </p:spTree>
    <p:extLst>
      <p:ext uri="{BB962C8B-B14F-4D97-AF65-F5344CB8AC3E}">
        <p14:creationId xmlns:p14="http://schemas.microsoft.com/office/powerpoint/2010/main" val="1635053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E7061064-4971-7C3C-918B-89597317A435}"/>
              </a:ext>
            </a:extLst>
          </p:cNvPr>
          <p:cNvPicPr>
            <a:picLocks noChangeAspect="1"/>
          </p:cNvPicPr>
          <p:nvPr/>
        </p:nvPicPr>
        <p:blipFill>
          <a:blip r:embed="rId3"/>
          <a:stretch>
            <a:fillRect/>
          </a:stretch>
        </p:blipFill>
        <p:spPr>
          <a:xfrm>
            <a:off x="1162125" y="967532"/>
            <a:ext cx="9867749" cy="4922936"/>
          </a:xfrm>
          <a:prstGeom prst="rect">
            <a:avLst/>
          </a:prstGeom>
          <a:ln w="190500">
            <a:solidFill>
              <a:schemeClr val="tx1">
                <a:alpha val="7000"/>
              </a:schemeClr>
            </a:solidFill>
          </a:ln>
        </p:spPr>
      </p:pic>
    </p:spTree>
    <p:extLst>
      <p:ext uri="{BB962C8B-B14F-4D97-AF65-F5344CB8AC3E}">
        <p14:creationId xmlns:p14="http://schemas.microsoft.com/office/powerpoint/2010/main" val="2684395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F91F2CF-BC20-E18C-4DBD-AAC37F7C5D95}"/>
              </a:ext>
            </a:extLst>
          </p:cNvPr>
          <p:cNvPicPr>
            <a:picLocks noChangeAspect="1"/>
          </p:cNvPicPr>
          <p:nvPr/>
        </p:nvPicPr>
        <p:blipFill>
          <a:blip r:embed="rId3"/>
          <a:stretch>
            <a:fillRect/>
          </a:stretch>
        </p:blipFill>
        <p:spPr>
          <a:xfrm>
            <a:off x="934633" y="1132191"/>
            <a:ext cx="10322734" cy="4593618"/>
          </a:xfrm>
          <a:prstGeom prst="rect">
            <a:avLst/>
          </a:prstGeom>
          <a:ln w="190500">
            <a:solidFill>
              <a:schemeClr val="tx1">
                <a:alpha val="7000"/>
              </a:schemeClr>
            </a:solidFill>
          </a:ln>
        </p:spPr>
      </p:pic>
    </p:spTree>
    <p:extLst>
      <p:ext uri="{BB962C8B-B14F-4D97-AF65-F5344CB8AC3E}">
        <p14:creationId xmlns:p14="http://schemas.microsoft.com/office/powerpoint/2010/main" val="1135802340"/>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390BC45-7C7B-0FAA-DBF3-A5202233D76E}"/>
              </a:ext>
            </a:extLst>
          </p:cNvPr>
          <p:cNvPicPr>
            <a:picLocks noChangeAspect="1"/>
          </p:cNvPicPr>
          <p:nvPr/>
        </p:nvPicPr>
        <p:blipFill>
          <a:blip r:embed="rId3"/>
          <a:stretch>
            <a:fillRect/>
          </a:stretch>
        </p:blipFill>
        <p:spPr>
          <a:xfrm>
            <a:off x="934633" y="1067674"/>
            <a:ext cx="10322734" cy="4722651"/>
          </a:xfrm>
          <a:prstGeom prst="rect">
            <a:avLst/>
          </a:prstGeom>
          <a:ln w="190500">
            <a:solidFill>
              <a:schemeClr val="tx1">
                <a:alpha val="7000"/>
              </a:schemeClr>
            </a:solidFill>
          </a:ln>
        </p:spPr>
      </p:pic>
    </p:spTree>
    <p:extLst>
      <p:ext uri="{BB962C8B-B14F-4D97-AF65-F5344CB8AC3E}">
        <p14:creationId xmlns:p14="http://schemas.microsoft.com/office/powerpoint/2010/main" val="2872332460"/>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48751F0-9F59-BE7E-F66E-C0D14640146B}"/>
              </a:ext>
            </a:extLst>
          </p:cNvPr>
          <p:cNvPicPr>
            <a:picLocks noChangeAspect="1"/>
          </p:cNvPicPr>
          <p:nvPr/>
        </p:nvPicPr>
        <p:blipFill>
          <a:blip r:embed="rId3"/>
          <a:stretch>
            <a:fillRect/>
          </a:stretch>
        </p:blipFill>
        <p:spPr>
          <a:xfrm>
            <a:off x="1003697" y="967532"/>
            <a:ext cx="10184606" cy="4922936"/>
          </a:xfrm>
          <a:prstGeom prst="rect">
            <a:avLst/>
          </a:prstGeom>
          <a:ln w="190500">
            <a:solidFill>
              <a:schemeClr val="tx1">
                <a:alpha val="7000"/>
              </a:schemeClr>
            </a:solidFill>
          </a:ln>
        </p:spPr>
      </p:pic>
    </p:spTree>
    <p:extLst>
      <p:ext uri="{BB962C8B-B14F-4D97-AF65-F5344CB8AC3E}">
        <p14:creationId xmlns:p14="http://schemas.microsoft.com/office/powerpoint/2010/main" val="28882519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E53F-CD7C-1D0A-D142-9B4F9442FD38}"/>
              </a:ext>
            </a:extLst>
          </p:cNvPr>
          <p:cNvSpPr>
            <a:spLocks noGrp="1"/>
          </p:cNvSpPr>
          <p:nvPr>
            <p:ph type="title"/>
          </p:nvPr>
        </p:nvSpPr>
        <p:spPr/>
        <p:txBody>
          <a:bodyPr/>
          <a:lstStyle/>
          <a:p>
            <a:r>
              <a:rPr lang="en-US"/>
              <a:t>Vertex Betweenness Centrality </a:t>
            </a:r>
            <a:endParaRPr lang="en-GB"/>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0B30BE1-B197-6070-24E5-855B27B7EEB8}"/>
                  </a:ext>
                </a:extLst>
              </p:cNvPr>
              <p:cNvSpPr txBox="1"/>
              <p:nvPr/>
            </p:nvSpPr>
            <p:spPr>
              <a:xfrm>
                <a:off x="661021" y="2289081"/>
                <a:ext cx="11344003" cy="430887"/>
              </a:xfrm>
              <a:prstGeom prst="rect">
                <a:avLst/>
              </a:prstGeom>
              <a:noFill/>
            </p:spPr>
            <p:txBody>
              <a:bodyPr wrap="none" rtlCol="0">
                <a:spAutoFit/>
              </a:bodyPr>
              <a:lstStyle/>
              <a:p>
                <a:r>
                  <a:rPr lang="en-GB" sz="2200"/>
                  <a:t>The betweenness of a vertex  </a:t>
                </a:r>
                <a14:m>
                  <m:oMath xmlns:m="http://schemas.openxmlformats.org/officeDocument/2006/math">
                    <m:r>
                      <a:rPr lang="en-US" sz="2200" b="0" i="1" smtClean="0">
                        <a:latin typeface="Cambria Math" panose="02040503050406030204" pitchFamily="18" charset="0"/>
                      </a:rPr>
                      <m:t>𝑣</m:t>
                    </m:r>
                  </m:oMath>
                </a14:m>
                <a:r>
                  <a:rPr lang="en-GB" sz="2200"/>
                  <a:t> in a graph </a:t>
                </a:r>
                <a14:m>
                  <m:oMath xmlns:m="http://schemas.openxmlformats.org/officeDocument/2006/math">
                    <m:r>
                      <a:rPr lang="en-US" sz="2200" b="0" i="1" smtClean="0">
                        <a:latin typeface="Cambria Math" panose="02040503050406030204" pitchFamily="18" charset="0"/>
                      </a:rPr>
                      <m:t>𝐺</m:t>
                    </m:r>
                    <m:r>
                      <a:rPr lang="en-US" sz="2200" b="0" i="1" smtClean="0">
                        <a:latin typeface="Cambria Math" panose="02040503050406030204" pitchFamily="18" charset="0"/>
                      </a:rPr>
                      <m:t> ≔(</m:t>
                    </m:r>
                    <m:r>
                      <a:rPr lang="en-US" sz="2200" b="0" i="1" smtClean="0">
                        <a:latin typeface="Cambria Math" panose="02040503050406030204" pitchFamily="18" charset="0"/>
                      </a:rPr>
                      <m:t>𝑉</m:t>
                    </m:r>
                    <m:r>
                      <a:rPr lang="en-US" sz="2200" b="0" i="1" smtClean="0">
                        <a:latin typeface="Cambria Math" panose="02040503050406030204" pitchFamily="18" charset="0"/>
                      </a:rPr>
                      <m:t>, </m:t>
                    </m:r>
                    <m:r>
                      <a:rPr lang="en-US" sz="2200" b="0" i="1" smtClean="0">
                        <a:latin typeface="Cambria Math" panose="02040503050406030204" pitchFamily="18" charset="0"/>
                      </a:rPr>
                      <m:t>𝐸</m:t>
                    </m:r>
                    <m:r>
                      <a:rPr lang="en-US" sz="2200" b="0" i="1" smtClean="0">
                        <a:latin typeface="Cambria Math" panose="02040503050406030204" pitchFamily="18" charset="0"/>
                      </a:rPr>
                      <m:t>)</m:t>
                    </m:r>
                  </m:oMath>
                </a14:m>
                <a:r>
                  <a:rPr lang="en-GB" sz="2200"/>
                  <a:t> with </a:t>
                </a:r>
                <a14:m>
                  <m:oMath xmlns:m="http://schemas.openxmlformats.org/officeDocument/2006/math">
                    <m:r>
                      <a:rPr lang="en-US" sz="2200" b="0" i="1" smtClean="0">
                        <a:latin typeface="Cambria Math" panose="02040503050406030204" pitchFamily="18" charset="0"/>
                      </a:rPr>
                      <m:t>𝑉</m:t>
                    </m:r>
                    <m:r>
                      <a:rPr lang="en-US" sz="2200" b="0" i="1" smtClean="0">
                        <a:latin typeface="Cambria Math" panose="02040503050406030204" pitchFamily="18" charset="0"/>
                      </a:rPr>
                      <m:t> </m:t>
                    </m:r>
                  </m:oMath>
                </a14:m>
                <a:r>
                  <a:rPr lang="en-GB" sz="2200"/>
                  <a:t>vertices is computed as follows :</a:t>
                </a:r>
              </a:p>
            </p:txBody>
          </p:sp>
        </mc:Choice>
        <mc:Fallback>
          <p:sp>
            <p:nvSpPr>
              <p:cNvPr id="4" name="TextBox 3">
                <a:extLst>
                  <a:ext uri="{FF2B5EF4-FFF2-40B4-BE49-F238E27FC236}">
                    <a16:creationId xmlns:a16="http://schemas.microsoft.com/office/drawing/2014/main" id="{B0B30BE1-B197-6070-24E5-855B27B7EEB8}"/>
                  </a:ext>
                </a:extLst>
              </p:cNvPr>
              <p:cNvSpPr txBox="1">
                <a:spLocks noRot="1" noChangeAspect="1" noMove="1" noResize="1" noEditPoints="1" noAdjustHandles="1" noChangeArrowheads="1" noChangeShapeType="1" noTextEdit="1"/>
              </p:cNvSpPr>
              <p:nvPr/>
            </p:nvSpPr>
            <p:spPr>
              <a:xfrm>
                <a:off x="661021" y="2289081"/>
                <a:ext cx="11344003" cy="430887"/>
              </a:xfrm>
              <a:prstGeom prst="rect">
                <a:avLst/>
              </a:prstGeom>
              <a:blipFill>
                <a:blip r:embed="rId2"/>
                <a:stretch>
                  <a:fillRect l="-699" t="-10000"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8352F4A-FD69-ECCB-A90A-5F1F35491B5C}"/>
                  </a:ext>
                </a:extLst>
              </p:cNvPr>
              <p:cNvSpPr txBox="1"/>
              <p:nvPr/>
            </p:nvSpPr>
            <p:spPr>
              <a:xfrm>
                <a:off x="1568821" y="3635189"/>
                <a:ext cx="9869063" cy="1938992"/>
              </a:xfrm>
              <a:prstGeom prst="rect">
                <a:avLst/>
              </a:prstGeom>
              <a:noFill/>
            </p:spPr>
            <p:txBody>
              <a:bodyPr wrap="square" rtlCol="0">
                <a:spAutoFit/>
              </a:bodyPr>
              <a:lstStyle/>
              <a:p>
                <a:pPr marL="342900" indent="-342900">
                  <a:buFont typeface="+mj-lt"/>
                  <a:buAutoNum type="arabicPeriod"/>
                </a:pPr>
                <a:r>
                  <a:rPr lang="en-GB" sz="2400"/>
                  <a:t>For each pair of vertices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GB" sz="2400"/>
                  <a:t>, compute the shortest paths between them.</a:t>
                </a:r>
              </a:p>
              <a:p>
                <a:pPr marL="342900" indent="-342900">
                  <a:buFont typeface="+mj-lt"/>
                  <a:buAutoNum type="arabicPeriod"/>
                </a:pPr>
                <a:r>
                  <a:rPr lang="en-GB" sz="2400"/>
                  <a:t>For each pair of vertices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rPr>
                      <m:t>)</m:t>
                    </m:r>
                  </m:oMath>
                </a14:m>
                <a:r>
                  <a:rPr lang="en-GB" sz="2400"/>
                  <a:t>,  determine the fraction of shortest path that passes through the vertex in question (here, vertex </a:t>
                </a:r>
                <a14:m>
                  <m:oMath xmlns:m="http://schemas.openxmlformats.org/officeDocument/2006/math">
                    <m:r>
                      <a:rPr lang="en-US" sz="2400" b="0" i="1" smtClean="0">
                        <a:latin typeface="Cambria Math" panose="02040503050406030204" pitchFamily="18" charset="0"/>
                      </a:rPr>
                      <m:t>𝑣</m:t>
                    </m:r>
                  </m:oMath>
                </a14:m>
                <a:r>
                  <a:rPr lang="en-GB" sz="2400"/>
                  <a:t>).</a:t>
                </a:r>
              </a:p>
              <a:p>
                <a:pPr marL="342900" indent="-342900">
                  <a:buFont typeface="+mj-lt"/>
                  <a:buAutoNum type="arabicPeriod"/>
                </a:pPr>
                <a:r>
                  <a:rPr lang="en-GB" sz="2400"/>
                  <a:t>Sum this fraction over all pairs of vertices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oMath>
                </a14:m>
                <a:endParaRPr lang="en-GB" sz="2400"/>
              </a:p>
            </p:txBody>
          </p:sp>
        </mc:Choice>
        <mc:Fallback>
          <p:sp>
            <p:nvSpPr>
              <p:cNvPr id="5" name="TextBox 4">
                <a:extLst>
                  <a:ext uri="{FF2B5EF4-FFF2-40B4-BE49-F238E27FC236}">
                    <a16:creationId xmlns:a16="http://schemas.microsoft.com/office/drawing/2014/main" id="{18352F4A-FD69-ECCB-A90A-5F1F35491B5C}"/>
                  </a:ext>
                </a:extLst>
              </p:cNvPr>
              <p:cNvSpPr txBox="1">
                <a:spLocks noRot="1" noChangeAspect="1" noMove="1" noResize="1" noEditPoints="1" noAdjustHandles="1" noChangeArrowheads="1" noChangeShapeType="1" noTextEdit="1"/>
              </p:cNvSpPr>
              <p:nvPr/>
            </p:nvSpPr>
            <p:spPr>
              <a:xfrm>
                <a:off x="1568821" y="3635189"/>
                <a:ext cx="9869063" cy="1938992"/>
              </a:xfrm>
              <a:prstGeom prst="rect">
                <a:avLst/>
              </a:prstGeom>
              <a:blipFill>
                <a:blip r:embed="rId3"/>
                <a:stretch>
                  <a:fillRect l="-865"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32986586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0C60FC7-1C24-6797-31C6-0944B6968D85}"/>
              </a:ext>
            </a:extLst>
          </p:cNvPr>
          <p:cNvPicPr>
            <a:picLocks noChangeAspect="1"/>
          </p:cNvPicPr>
          <p:nvPr/>
        </p:nvPicPr>
        <p:blipFill>
          <a:blip r:embed="rId3"/>
          <a:stretch>
            <a:fillRect/>
          </a:stretch>
        </p:blipFill>
        <p:spPr>
          <a:xfrm>
            <a:off x="934633" y="1274130"/>
            <a:ext cx="10322734" cy="4309740"/>
          </a:xfrm>
          <a:prstGeom prst="rect">
            <a:avLst/>
          </a:prstGeom>
          <a:ln w="190500">
            <a:solidFill>
              <a:schemeClr val="tx1">
                <a:alpha val="7000"/>
              </a:schemeClr>
            </a:solidFill>
          </a:ln>
        </p:spPr>
      </p:pic>
    </p:spTree>
    <p:extLst>
      <p:ext uri="{BB962C8B-B14F-4D97-AF65-F5344CB8AC3E}">
        <p14:creationId xmlns:p14="http://schemas.microsoft.com/office/powerpoint/2010/main" val="695717730"/>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1B6E958-CE11-3B80-0616-F9C00F5EBBA5}"/>
              </a:ext>
            </a:extLst>
          </p:cNvPr>
          <p:cNvPicPr>
            <a:picLocks noChangeAspect="1"/>
          </p:cNvPicPr>
          <p:nvPr/>
        </p:nvPicPr>
        <p:blipFill>
          <a:blip r:embed="rId3"/>
          <a:stretch>
            <a:fillRect/>
          </a:stretch>
        </p:blipFill>
        <p:spPr>
          <a:xfrm>
            <a:off x="989884" y="967532"/>
            <a:ext cx="10212231" cy="4922936"/>
          </a:xfrm>
          <a:prstGeom prst="rect">
            <a:avLst/>
          </a:prstGeom>
          <a:ln w="190500">
            <a:solidFill>
              <a:schemeClr val="tx1">
                <a:alpha val="7000"/>
              </a:schemeClr>
            </a:solidFill>
          </a:ln>
        </p:spPr>
      </p:pic>
    </p:spTree>
    <p:extLst>
      <p:ext uri="{BB962C8B-B14F-4D97-AF65-F5344CB8AC3E}">
        <p14:creationId xmlns:p14="http://schemas.microsoft.com/office/powerpoint/2010/main" val="2638833782"/>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80F8-F1B6-AF6E-06C2-E3585543553A}"/>
              </a:ext>
            </a:extLst>
          </p:cNvPr>
          <p:cNvSpPr>
            <a:spLocks noGrp="1"/>
          </p:cNvSpPr>
          <p:nvPr>
            <p:ph type="title"/>
          </p:nvPr>
        </p:nvSpPr>
        <p:spPr>
          <a:xfrm>
            <a:off x="919119" y="326796"/>
            <a:ext cx="10353762" cy="970450"/>
          </a:xfrm>
        </p:spPr>
        <p:txBody>
          <a:bodyPr/>
          <a:lstStyle/>
          <a:p>
            <a:r>
              <a:rPr lang="en-US"/>
              <a:t> Edge Complexity </a:t>
            </a:r>
            <a:endParaRPr lang="en-IN"/>
          </a:p>
        </p:txBody>
      </p:sp>
      <p:sp>
        <p:nvSpPr>
          <p:cNvPr id="4" name="TextBox 3">
            <a:extLst>
              <a:ext uri="{FF2B5EF4-FFF2-40B4-BE49-F238E27FC236}">
                <a16:creationId xmlns:a16="http://schemas.microsoft.com/office/drawing/2014/main" id="{D4A73756-F041-C3B9-7248-BDDE72E69E5F}"/>
              </a:ext>
            </a:extLst>
          </p:cNvPr>
          <p:cNvSpPr txBox="1"/>
          <p:nvPr/>
        </p:nvSpPr>
        <p:spPr>
          <a:xfrm>
            <a:off x="750348" y="1898393"/>
            <a:ext cx="9141989" cy="3847207"/>
          </a:xfrm>
          <a:prstGeom prst="rect">
            <a:avLst/>
          </a:prstGeom>
          <a:noFill/>
        </p:spPr>
        <p:txBody>
          <a:bodyPr wrap="square" lIns="91440" tIns="45720" rIns="91440" bIns="45720" anchor="t">
            <a:spAutoFit/>
          </a:bodyPr>
          <a:lstStyle/>
          <a:p>
            <a:r>
              <a:rPr lang="en-US" sz="2400">
                <a:ea typeface="+mn-lt"/>
                <a:cs typeface="+mn-lt"/>
              </a:rPr>
              <a:t>The breadth-first search -  </a:t>
            </a:r>
            <a:r>
              <a:rPr lang="en-US" sz="3200">
                <a:ea typeface="+mn-lt"/>
                <a:cs typeface="+mn-lt"/>
              </a:rPr>
              <a:t>O</a:t>
            </a:r>
            <a:r>
              <a:rPr lang="en-US" sz="2400">
                <a:ea typeface="+mn-lt"/>
                <a:cs typeface="+mn-lt"/>
              </a:rPr>
              <a:t>(N + M)</a:t>
            </a:r>
          </a:p>
          <a:p>
            <a:endParaRPr lang="en-US" sz="2400">
              <a:latin typeface="Calisto MT"/>
            </a:endParaRPr>
          </a:p>
          <a:p>
            <a:r>
              <a:rPr lang="en-IN" sz="2400"/>
              <a:t>The centrality updates  </a:t>
            </a:r>
            <a:r>
              <a:rPr lang="en-US" sz="2400">
                <a:latin typeface="Calisto MT"/>
              </a:rPr>
              <a:t> - </a:t>
            </a:r>
            <a:r>
              <a:rPr lang="en-US" sz="3200">
                <a:ea typeface="+mn-lt"/>
                <a:cs typeface="+mn-lt"/>
              </a:rPr>
              <a:t>O</a:t>
            </a:r>
            <a:r>
              <a:rPr lang="en-US" sz="2400">
                <a:ea typeface="+mn-lt"/>
                <a:cs typeface="+mn-lt"/>
              </a:rPr>
              <a:t>(N + M)</a:t>
            </a:r>
          </a:p>
          <a:p>
            <a:endParaRPr lang="en-US" sz="2400">
              <a:ea typeface="+mn-lt"/>
              <a:cs typeface="+mn-lt"/>
            </a:endParaRPr>
          </a:p>
          <a:p>
            <a:r>
              <a:rPr lang="en-US" sz="2400">
                <a:ea typeface="+mn-lt"/>
                <a:cs typeface="+mn-lt"/>
              </a:rPr>
              <a:t>For each vertex acting as source in one-sided dependency,</a:t>
            </a:r>
          </a:p>
          <a:p>
            <a:endParaRPr lang="en-US" sz="2400">
              <a:ea typeface="+mn-lt"/>
              <a:cs typeface="+mn-lt"/>
            </a:endParaRPr>
          </a:p>
          <a:p>
            <a:r>
              <a:rPr lang="en-US" sz="2400">
                <a:ea typeface="+mn-lt"/>
                <a:cs typeface="+mn-lt"/>
              </a:rPr>
              <a:t>These two loops are performed </a:t>
            </a:r>
            <a:r>
              <a:rPr lang="en-US" sz="3200">
                <a:ea typeface="+mn-lt"/>
                <a:cs typeface="+mn-lt"/>
              </a:rPr>
              <a:t>O</a:t>
            </a:r>
            <a:r>
              <a:rPr lang="en-US" sz="2400">
                <a:ea typeface="+mn-lt"/>
                <a:cs typeface="+mn-lt"/>
              </a:rPr>
              <a:t>(N) times</a:t>
            </a:r>
            <a:endParaRPr lang="en-US" sz="1600"/>
          </a:p>
          <a:p>
            <a:endParaRPr lang="en-US" sz="2400">
              <a:ea typeface="+mn-lt"/>
              <a:cs typeface="+mn-lt"/>
            </a:endParaRPr>
          </a:p>
          <a:p>
            <a:pPr algn="ctr"/>
            <a:r>
              <a:rPr lang="en-US" sz="2800">
                <a:ea typeface="+mn-lt"/>
                <a:cs typeface="+mn-lt"/>
              </a:rPr>
              <a:t>Overall time complexity = O(N</a:t>
            </a:r>
            <a:r>
              <a:rPr lang="en-US" sz="2800" baseline="30000">
                <a:ea typeface="+mn-lt"/>
                <a:cs typeface="+mn-lt"/>
              </a:rPr>
              <a:t>2</a:t>
            </a:r>
            <a:r>
              <a:rPr lang="en-US" sz="2800">
                <a:ea typeface="+mn-lt"/>
                <a:cs typeface="+mn-lt"/>
              </a:rPr>
              <a:t> + MN)</a:t>
            </a:r>
          </a:p>
        </p:txBody>
      </p:sp>
      <p:pic>
        <p:nvPicPr>
          <p:cNvPr id="3" name="Picture 5" descr="Table&#10;&#10;Description automatically generated">
            <a:extLst>
              <a:ext uri="{FF2B5EF4-FFF2-40B4-BE49-F238E27FC236}">
                <a16:creationId xmlns:a16="http://schemas.microsoft.com/office/drawing/2014/main" id="{76A76870-262A-C129-63AE-6D7A9F721118}"/>
              </a:ext>
            </a:extLst>
          </p:cNvPr>
          <p:cNvPicPr>
            <a:picLocks noChangeAspect="1"/>
          </p:cNvPicPr>
          <p:nvPr/>
        </p:nvPicPr>
        <p:blipFill>
          <a:blip r:embed="rId3"/>
          <a:stretch>
            <a:fillRect/>
          </a:stretch>
        </p:blipFill>
        <p:spPr>
          <a:xfrm>
            <a:off x="8887021" y="1896258"/>
            <a:ext cx="2612068" cy="3566525"/>
          </a:xfrm>
          <a:prstGeom prst="rect">
            <a:avLst/>
          </a:prstGeom>
        </p:spPr>
      </p:pic>
    </p:spTree>
    <p:extLst>
      <p:ext uri="{BB962C8B-B14F-4D97-AF65-F5344CB8AC3E}">
        <p14:creationId xmlns:p14="http://schemas.microsoft.com/office/powerpoint/2010/main" val="3679621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5589B5-9C73-3FE2-C38B-62A3D669BB05}"/>
              </a:ext>
            </a:extLst>
          </p:cNvPr>
          <p:cNvSpPr txBox="1"/>
          <p:nvPr/>
        </p:nvSpPr>
        <p:spPr>
          <a:xfrm>
            <a:off x="3443140" y="2767280"/>
            <a:ext cx="5305720" cy="1323439"/>
          </a:xfrm>
          <a:prstGeom prst="rect">
            <a:avLst/>
          </a:prstGeom>
          <a:noFill/>
        </p:spPr>
        <p:txBody>
          <a:bodyPr wrap="square" rtlCol="0">
            <a:spAutoFit/>
          </a:bodyPr>
          <a:lstStyle/>
          <a:p>
            <a:r>
              <a:rPr lang="en-US" sz="8000"/>
              <a:t>Thank You </a:t>
            </a:r>
            <a:endParaRPr lang="en-IN" sz="8000"/>
          </a:p>
        </p:txBody>
      </p:sp>
    </p:spTree>
    <p:extLst>
      <p:ext uri="{BB962C8B-B14F-4D97-AF65-F5344CB8AC3E}">
        <p14:creationId xmlns:p14="http://schemas.microsoft.com/office/powerpoint/2010/main" val="221310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7000-B87F-D1C8-4D97-067DFECC1F97}"/>
              </a:ext>
            </a:extLst>
          </p:cNvPr>
          <p:cNvSpPr>
            <a:spLocks noGrp="1"/>
          </p:cNvSpPr>
          <p:nvPr>
            <p:ph type="title"/>
          </p:nvPr>
        </p:nvSpPr>
        <p:spPr>
          <a:xfrm>
            <a:off x="819525" y="125030"/>
            <a:ext cx="10353762" cy="970450"/>
          </a:xfrm>
        </p:spPr>
        <p:txBody>
          <a:bodyPr/>
          <a:lstStyle/>
          <a:p>
            <a:r>
              <a:rPr lang="en-GB"/>
              <a:t>Formulation</a:t>
            </a:r>
          </a:p>
        </p:txBody>
      </p:sp>
      <p:sp>
        <p:nvSpPr>
          <p:cNvPr id="4" name="TextBox 3">
            <a:extLst>
              <a:ext uri="{FF2B5EF4-FFF2-40B4-BE49-F238E27FC236}">
                <a16:creationId xmlns:a16="http://schemas.microsoft.com/office/drawing/2014/main" id="{DFDD139B-781A-DBC5-7BA0-E0857B5A5796}"/>
              </a:ext>
            </a:extLst>
          </p:cNvPr>
          <p:cNvSpPr txBox="1"/>
          <p:nvPr/>
        </p:nvSpPr>
        <p:spPr>
          <a:xfrm>
            <a:off x="659271" y="1170353"/>
            <a:ext cx="6970370" cy="430887"/>
          </a:xfrm>
          <a:prstGeom prst="rect">
            <a:avLst/>
          </a:prstGeom>
          <a:noFill/>
        </p:spPr>
        <p:txBody>
          <a:bodyPr wrap="none" rtlCol="0">
            <a:spAutoFit/>
          </a:bodyPr>
          <a:lstStyle/>
          <a:p>
            <a:r>
              <a:rPr lang="en-GB" sz="2200"/>
              <a:t>More compactly the betweenness can be represented as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E69164A-C3A4-B46C-7E77-F5DD9BCFB2A0}"/>
                  </a:ext>
                </a:extLst>
              </p:cNvPr>
              <p:cNvSpPr txBox="1"/>
              <p:nvPr/>
            </p:nvSpPr>
            <p:spPr>
              <a:xfrm>
                <a:off x="4657173" y="2158509"/>
                <a:ext cx="2867003" cy="827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𝐵</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𝑣</m:t>
                          </m:r>
                        </m:e>
                      </m:d>
                      <m:r>
                        <a:rPr lang="en-US" sz="2200" b="0" i="1" smtClean="0">
                          <a:latin typeface="Cambria Math" panose="02040503050406030204" pitchFamily="18" charset="0"/>
                        </a:rPr>
                        <m:t>=</m:t>
                      </m:r>
                      <m:nary>
                        <m:naryPr>
                          <m:chr m:val="∑"/>
                          <m:supHide m:val="on"/>
                          <m:ctrlPr>
                            <a:rPr lang="en-US" sz="2200" b="0" i="1" smtClean="0">
                              <a:latin typeface="Cambria Math" panose="02040503050406030204" pitchFamily="18" charset="0"/>
                            </a:rPr>
                          </m:ctrlPr>
                        </m:naryPr>
                        <m:sub>
                          <m:r>
                            <m:rPr>
                              <m:brk m:alnAt="7"/>
                            </m:rPr>
                            <a:rPr lang="en-US" sz="2200" b="0" i="1" smtClean="0">
                              <a:latin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𝑣</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𝜖</m:t>
                          </m:r>
                          <m:r>
                            <a:rPr lang="en-US" sz="2200" b="0" i="1" smtClean="0">
                              <a:latin typeface="Cambria Math" panose="02040503050406030204" pitchFamily="18" charset="0"/>
                              <a:ea typeface="Cambria Math" panose="02040503050406030204" pitchFamily="18" charset="0"/>
                            </a:rPr>
                            <m:t>𝑉</m:t>
                          </m:r>
                        </m:sub>
                        <m:sup/>
                        <m:e>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𝜎</m:t>
                                  </m:r>
                                </m:e>
                                <m:sub>
                                  <m:r>
                                    <a:rPr lang="en-US" sz="2200" b="0" i="1" smtClean="0">
                                      <a:latin typeface="Cambria Math" panose="02040503050406030204" pitchFamily="18" charset="0"/>
                                    </a:rPr>
                                    <m:t>𝑠𝑡</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𝑣</m:t>
                                  </m:r>
                                </m:e>
                              </m:d>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𝜎</m:t>
                                  </m:r>
                                </m:e>
                                <m:sub>
                                  <m:r>
                                    <a:rPr lang="en-US" sz="2200" b="0" i="1" smtClean="0">
                                      <a:latin typeface="Cambria Math" panose="02040503050406030204" pitchFamily="18" charset="0"/>
                                    </a:rPr>
                                    <m:t>𝑠𝑡</m:t>
                                  </m:r>
                                </m:sub>
                              </m:sSub>
                            </m:den>
                          </m:f>
                        </m:e>
                      </m:nary>
                      <m:r>
                        <a:rPr lang="en-US" sz="2200" b="0" i="1" smtClean="0">
                          <a:latin typeface="Cambria Math" panose="02040503050406030204" pitchFamily="18" charset="0"/>
                        </a:rPr>
                        <m:t> </m:t>
                      </m:r>
                    </m:oMath>
                  </m:oMathPara>
                </a14:m>
                <a:endParaRPr lang="en-GB" sz="2200"/>
              </a:p>
            </p:txBody>
          </p:sp>
        </mc:Choice>
        <mc:Fallback>
          <p:sp>
            <p:nvSpPr>
              <p:cNvPr id="5" name="TextBox 4">
                <a:extLst>
                  <a:ext uri="{FF2B5EF4-FFF2-40B4-BE49-F238E27FC236}">
                    <a16:creationId xmlns:a16="http://schemas.microsoft.com/office/drawing/2014/main" id="{BE69164A-C3A4-B46C-7E77-F5DD9BCFB2A0}"/>
                  </a:ext>
                </a:extLst>
              </p:cNvPr>
              <p:cNvSpPr txBox="1">
                <a:spLocks noRot="1" noChangeAspect="1" noMove="1" noResize="1" noEditPoints="1" noAdjustHandles="1" noChangeArrowheads="1" noChangeShapeType="1" noTextEdit="1"/>
              </p:cNvSpPr>
              <p:nvPr/>
            </p:nvSpPr>
            <p:spPr>
              <a:xfrm>
                <a:off x="4657173" y="2158509"/>
                <a:ext cx="2867003" cy="8275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D7FA391-AE17-BB7A-3A37-2D26D6BBFB19}"/>
                  </a:ext>
                </a:extLst>
              </p:cNvPr>
              <p:cNvSpPr txBox="1"/>
              <p:nvPr/>
            </p:nvSpPr>
            <p:spPr>
              <a:xfrm>
                <a:off x="913793" y="3266063"/>
                <a:ext cx="10353762" cy="1384995"/>
              </a:xfrm>
              <a:prstGeom prst="rect">
                <a:avLst/>
              </a:prstGeom>
              <a:noFill/>
            </p:spPr>
            <p:txBody>
              <a:bodyPr wrap="square" rtlCol="0">
                <a:spAutoFit/>
              </a:bodyPr>
              <a:lstStyle/>
              <a:p>
                <a:r>
                  <a:rPr lang="en-GB" sz="2800"/>
                  <a:t>Where ,</a:t>
                </a:r>
              </a:p>
              <a:p>
                <a:r>
                  <a:rPr lang="en-GB" sz="280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𝜎</m:t>
                        </m:r>
                      </m:e>
                      <m:sub>
                        <m:r>
                          <a:rPr lang="en-US" sz="2800" b="0" i="1" smtClean="0">
                            <a:latin typeface="Cambria Math" panose="02040503050406030204" pitchFamily="18" charset="0"/>
                          </a:rPr>
                          <m:t>𝑠𝑡</m:t>
                        </m:r>
                      </m:sub>
                    </m:sSub>
                  </m:oMath>
                </a14:m>
                <a:r>
                  <a:rPr lang="en-GB" sz="2800"/>
                  <a:t> is total number of shortest paths from node </a:t>
                </a:r>
                <a14:m>
                  <m:oMath xmlns:m="http://schemas.openxmlformats.org/officeDocument/2006/math">
                    <m:r>
                      <a:rPr lang="en-US" sz="2800" b="0" i="1" smtClean="0">
                        <a:latin typeface="Cambria Math" panose="02040503050406030204" pitchFamily="18" charset="0"/>
                      </a:rPr>
                      <m:t>𝑠</m:t>
                    </m:r>
                  </m:oMath>
                </a14:m>
                <a:r>
                  <a:rPr lang="en-GB" sz="2800"/>
                  <a:t> to node </a:t>
                </a:r>
                <a14:m>
                  <m:oMath xmlns:m="http://schemas.openxmlformats.org/officeDocument/2006/math">
                    <m:r>
                      <a:rPr lang="en-US" sz="2800" b="0" i="1" smtClean="0">
                        <a:latin typeface="Cambria Math" panose="02040503050406030204" pitchFamily="18" charset="0"/>
                      </a:rPr>
                      <m:t>𝑡</m:t>
                    </m:r>
                  </m:oMath>
                </a14:m>
                <a:r>
                  <a:rPr lang="en-GB" sz="2800"/>
                  <a:t> and</a:t>
                </a:r>
              </a:p>
              <a:p>
                <a:r>
                  <a:rPr lang="en-GB" sz="280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𝜎</m:t>
                        </m:r>
                      </m:e>
                      <m:sub>
                        <m:r>
                          <a:rPr lang="en-US" sz="2800" b="0" i="1" smtClean="0">
                            <a:latin typeface="Cambria Math" panose="02040503050406030204" pitchFamily="18" charset="0"/>
                          </a:rPr>
                          <m:t>𝑠𝑡</m:t>
                        </m:r>
                      </m:sub>
                    </m:sSub>
                    <m:r>
                      <a:rPr lang="en-US" sz="2800" b="0" i="1" smtClean="0">
                        <a:latin typeface="Cambria Math" panose="02040503050406030204" pitchFamily="18" charset="0"/>
                      </a:rPr>
                      <m:t>(</m:t>
                    </m:r>
                    <m:r>
                      <a:rPr lang="en-US" sz="2800" b="0" i="1" smtClean="0">
                        <a:latin typeface="Cambria Math" panose="02040503050406030204" pitchFamily="18" charset="0"/>
                      </a:rPr>
                      <m:t>𝑣</m:t>
                    </m:r>
                    <m:r>
                      <a:rPr lang="en-US" sz="2800" b="0" i="1" smtClean="0">
                        <a:latin typeface="Cambria Math" panose="02040503050406030204" pitchFamily="18" charset="0"/>
                      </a:rPr>
                      <m:t>)</m:t>
                    </m:r>
                  </m:oMath>
                </a14:m>
                <a:r>
                  <a:rPr lang="en-GB" sz="2800"/>
                  <a:t> is the number of those paths  that pass through </a:t>
                </a:r>
                <a14:m>
                  <m:oMath xmlns:m="http://schemas.openxmlformats.org/officeDocument/2006/math">
                    <m:r>
                      <a:rPr lang="en-US" sz="2800" b="0" i="1" smtClean="0">
                        <a:latin typeface="Cambria Math" panose="02040503050406030204" pitchFamily="18" charset="0"/>
                      </a:rPr>
                      <m:t>𝑣</m:t>
                    </m:r>
                  </m:oMath>
                </a14:m>
                <a:r>
                  <a:rPr lang="en-GB" sz="2800"/>
                  <a:t>. </a:t>
                </a:r>
              </a:p>
            </p:txBody>
          </p:sp>
        </mc:Choice>
        <mc:Fallback>
          <p:sp>
            <p:nvSpPr>
              <p:cNvPr id="6" name="TextBox 5">
                <a:extLst>
                  <a:ext uri="{FF2B5EF4-FFF2-40B4-BE49-F238E27FC236}">
                    <a16:creationId xmlns:a16="http://schemas.microsoft.com/office/drawing/2014/main" id="{AD7FA391-AE17-BB7A-3A37-2D26D6BBFB19}"/>
                  </a:ext>
                </a:extLst>
              </p:cNvPr>
              <p:cNvSpPr txBox="1">
                <a:spLocks noRot="1" noChangeAspect="1" noMove="1" noResize="1" noEditPoints="1" noAdjustHandles="1" noChangeArrowheads="1" noChangeShapeType="1" noTextEdit="1"/>
              </p:cNvSpPr>
              <p:nvPr/>
            </p:nvSpPr>
            <p:spPr>
              <a:xfrm>
                <a:off x="913793" y="3266063"/>
                <a:ext cx="10353762" cy="1384995"/>
              </a:xfrm>
              <a:prstGeom prst="rect">
                <a:avLst/>
              </a:prstGeom>
              <a:blipFill>
                <a:blip r:embed="rId3"/>
                <a:stretch>
                  <a:fillRect l="-1237" t="-4846" b="-11454"/>
                </a:stretch>
              </a:blipFill>
            </p:spPr>
            <p:txBody>
              <a:bodyPr/>
              <a:lstStyle/>
              <a:p>
                <a:r>
                  <a:rPr lang="en-US">
                    <a:noFill/>
                  </a:rPr>
                  <a:t> </a:t>
                </a:r>
              </a:p>
            </p:txBody>
          </p:sp>
        </mc:Fallback>
      </mc:AlternateContent>
    </p:spTree>
    <p:extLst>
      <p:ext uri="{BB962C8B-B14F-4D97-AF65-F5344CB8AC3E}">
        <p14:creationId xmlns:p14="http://schemas.microsoft.com/office/powerpoint/2010/main" val="401622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7000-B87F-D1C8-4D97-067DFECC1F97}"/>
              </a:ext>
            </a:extLst>
          </p:cNvPr>
          <p:cNvSpPr>
            <a:spLocks noGrp="1"/>
          </p:cNvSpPr>
          <p:nvPr>
            <p:ph type="title"/>
          </p:nvPr>
        </p:nvSpPr>
        <p:spPr>
          <a:xfrm>
            <a:off x="819525" y="125030"/>
            <a:ext cx="10353762" cy="970450"/>
          </a:xfrm>
        </p:spPr>
        <p:txBody>
          <a:bodyPr/>
          <a:lstStyle/>
          <a:p>
            <a:r>
              <a:rPr lang="en-GB"/>
              <a:t>Formulation</a:t>
            </a:r>
          </a:p>
        </p:txBody>
      </p:sp>
      <p:sp>
        <p:nvSpPr>
          <p:cNvPr id="4" name="TextBox 3">
            <a:extLst>
              <a:ext uri="{FF2B5EF4-FFF2-40B4-BE49-F238E27FC236}">
                <a16:creationId xmlns:a16="http://schemas.microsoft.com/office/drawing/2014/main" id="{DFDD139B-781A-DBC5-7BA0-E0857B5A5796}"/>
              </a:ext>
            </a:extLst>
          </p:cNvPr>
          <p:cNvSpPr txBox="1"/>
          <p:nvPr/>
        </p:nvSpPr>
        <p:spPr>
          <a:xfrm>
            <a:off x="527745" y="1332300"/>
            <a:ext cx="6970370" cy="430887"/>
          </a:xfrm>
          <a:prstGeom prst="rect">
            <a:avLst/>
          </a:prstGeom>
          <a:noFill/>
        </p:spPr>
        <p:txBody>
          <a:bodyPr wrap="none" rtlCol="0">
            <a:spAutoFit/>
          </a:bodyPr>
          <a:lstStyle/>
          <a:p>
            <a:r>
              <a:rPr lang="en-GB" sz="2200"/>
              <a:t>More compactly the betweenness can be represented as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E69164A-C3A4-B46C-7E77-F5DD9BCFB2A0}"/>
                  </a:ext>
                </a:extLst>
              </p:cNvPr>
              <p:cNvSpPr txBox="1"/>
              <p:nvPr/>
            </p:nvSpPr>
            <p:spPr>
              <a:xfrm>
                <a:off x="4012930" y="2477191"/>
                <a:ext cx="4166140" cy="1203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𝐵</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𝑣</m:t>
                          </m:r>
                        </m:e>
                      </m:d>
                      <m:r>
                        <a:rPr lang="en-US" sz="3200" b="0" i="1" smtClean="0">
                          <a:latin typeface="Cambria Math" panose="02040503050406030204" pitchFamily="18" charset="0"/>
                        </a:rPr>
                        <m:t>=</m:t>
                      </m:r>
                      <m:nary>
                        <m:naryPr>
                          <m:chr m:val="∑"/>
                          <m:supHide m:val="on"/>
                          <m:ctrlPr>
                            <a:rPr lang="en-US" sz="3200" b="0" i="1" smtClean="0">
                              <a:latin typeface="Cambria Math" panose="02040503050406030204" pitchFamily="18" charset="0"/>
                            </a:rPr>
                          </m:ctrlPr>
                        </m:naryPr>
                        <m:sub>
                          <m:r>
                            <m:rPr>
                              <m:brk m:alnAt="7"/>
                            </m:rPr>
                            <a:rPr lang="en-US" sz="3200" b="0" i="1" smtClean="0">
                              <a:latin typeface="Cambria Math" panose="02040503050406030204" pitchFamily="18" charset="0"/>
                            </a:rPr>
                            <m:t>𝑠</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𝑣</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𝑡</m:t>
                          </m:r>
                          <m:r>
                            <a:rPr lang="en-US" sz="3200" b="0" i="1" smtClean="0">
                              <a:latin typeface="Cambria Math" panose="02040503050406030204" pitchFamily="18" charset="0"/>
                              <a:ea typeface="Cambria Math" panose="02040503050406030204" pitchFamily="18" charset="0"/>
                            </a:rPr>
                            <m:t>𝜖</m:t>
                          </m:r>
                          <m:r>
                            <a:rPr lang="en-US" sz="3200" b="0" i="1" smtClean="0">
                              <a:latin typeface="Cambria Math" panose="02040503050406030204" pitchFamily="18" charset="0"/>
                              <a:ea typeface="Cambria Math" panose="02040503050406030204" pitchFamily="18" charset="0"/>
                            </a:rPr>
                            <m:t>𝑉</m:t>
                          </m:r>
                        </m:sub>
                        <m:sup/>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𝑠𝑡</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𝑣</m:t>
                                  </m:r>
                                </m:e>
                              </m:d>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𝑠𝑡</m:t>
                                  </m:r>
                                </m:sub>
                              </m:sSub>
                            </m:den>
                          </m:f>
                        </m:e>
                      </m:nary>
                      <m:r>
                        <a:rPr lang="en-US" sz="3200" b="0" i="1" smtClean="0">
                          <a:latin typeface="Cambria Math" panose="02040503050406030204" pitchFamily="18" charset="0"/>
                        </a:rPr>
                        <m:t> </m:t>
                      </m:r>
                    </m:oMath>
                  </m:oMathPara>
                </a14:m>
                <a:endParaRPr lang="en-GB" sz="3200"/>
              </a:p>
            </p:txBody>
          </p:sp>
        </mc:Choice>
        <mc:Fallback>
          <p:sp>
            <p:nvSpPr>
              <p:cNvPr id="5" name="TextBox 4">
                <a:extLst>
                  <a:ext uri="{FF2B5EF4-FFF2-40B4-BE49-F238E27FC236}">
                    <a16:creationId xmlns:a16="http://schemas.microsoft.com/office/drawing/2014/main" id="{BE69164A-C3A4-B46C-7E77-F5DD9BCFB2A0}"/>
                  </a:ext>
                </a:extLst>
              </p:cNvPr>
              <p:cNvSpPr txBox="1">
                <a:spLocks noRot="1" noChangeAspect="1" noMove="1" noResize="1" noEditPoints="1" noAdjustHandles="1" noChangeArrowheads="1" noChangeShapeType="1" noTextEdit="1"/>
              </p:cNvSpPr>
              <p:nvPr/>
            </p:nvSpPr>
            <p:spPr>
              <a:xfrm>
                <a:off x="4012930" y="2477191"/>
                <a:ext cx="4166140" cy="1203791"/>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24636C3-88E0-5C06-E1FD-D4621E751D26}"/>
              </a:ext>
            </a:extLst>
          </p:cNvPr>
          <p:cNvSpPr txBox="1"/>
          <p:nvPr/>
        </p:nvSpPr>
        <p:spPr>
          <a:xfrm>
            <a:off x="3471421" y="4610429"/>
            <a:ext cx="6094428" cy="1077218"/>
          </a:xfrm>
          <a:prstGeom prst="rect">
            <a:avLst/>
          </a:prstGeom>
          <a:noFill/>
        </p:spPr>
        <p:txBody>
          <a:bodyPr wrap="square">
            <a:spAutoFit/>
          </a:bodyPr>
          <a:lstStyle/>
          <a:p>
            <a:r>
              <a:rPr lang="en-US" sz="3200"/>
              <a:t>If s = t, then </a:t>
            </a:r>
            <a:r>
              <a:rPr lang="en-US" sz="3200" err="1"/>
              <a:t>σ</a:t>
            </a:r>
            <a:r>
              <a:rPr lang="en-US" sz="3200"/>
              <a:t>(s, t) = 1</a:t>
            </a:r>
          </a:p>
          <a:p>
            <a:r>
              <a:rPr lang="en-US" sz="3200"/>
              <a:t>If v ∈ s, t, then </a:t>
            </a:r>
            <a:r>
              <a:rPr lang="en-US" sz="3200" err="1"/>
              <a:t>σ</a:t>
            </a:r>
            <a:r>
              <a:rPr lang="en-US" sz="3200"/>
              <a:t>(s, </a:t>
            </a:r>
            <a:r>
              <a:rPr lang="en-US" sz="3200" err="1"/>
              <a:t>t|v</a:t>
            </a:r>
            <a:r>
              <a:rPr lang="en-US" sz="3200"/>
              <a:t>) = 0</a:t>
            </a:r>
            <a:endParaRPr lang="en-IN" sz="3200"/>
          </a:p>
        </p:txBody>
      </p:sp>
    </p:spTree>
    <p:extLst>
      <p:ext uri="{BB962C8B-B14F-4D97-AF65-F5344CB8AC3E}">
        <p14:creationId xmlns:p14="http://schemas.microsoft.com/office/powerpoint/2010/main" val="47861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9B1-EBB9-2B05-2DE3-1D7AAB7BDAB0}"/>
              </a:ext>
            </a:extLst>
          </p:cNvPr>
          <p:cNvSpPr>
            <a:spLocks noGrp="1"/>
          </p:cNvSpPr>
          <p:nvPr>
            <p:ph type="title"/>
          </p:nvPr>
        </p:nvSpPr>
        <p:spPr>
          <a:xfrm>
            <a:off x="1286133" y="64434"/>
            <a:ext cx="9619734" cy="1140779"/>
          </a:xfrm>
        </p:spPr>
        <p:txBody>
          <a:bodyPr/>
          <a:lstStyle/>
          <a:p>
            <a:r>
              <a:rPr lang="en-US"/>
              <a:t>Example </a:t>
            </a:r>
            <a:endParaRPr lang="en-IN"/>
          </a:p>
        </p:txBody>
      </p:sp>
      <p:sp>
        <p:nvSpPr>
          <p:cNvPr id="3" name="Flowchart: Connector 2">
            <a:extLst>
              <a:ext uri="{FF2B5EF4-FFF2-40B4-BE49-F238E27FC236}">
                <a16:creationId xmlns:a16="http://schemas.microsoft.com/office/drawing/2014/main" id="{3DB73493-428F-4A5F-39F4-C3791E7102E0}"/>
              </a:ext>
            </a:extLst>
          </p:cNvPr>
          <p:cNvSpPr/>
          <p:nvPr/>
        </p:nvSpPr>
        <p:spPr>
          <a:xfrm rot="164820">
            <a:off x="2328588" y="198748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IN"/>
          </a:p>
        </p:txBody>
      </p:sp>
      <p:sp>
        <p:nvSpPr>
          <p:cNvPr id="6" name="Flowchart: Connector 5">
            <a:extLst>
              <a:ext uri="{FF2B5EF4-FFF2-40B4-BE49-F238E27FC236}">
                <a16:creationId xmlns:a16="http://schemas.microsoft.com/office/drawing/2014/main" id="{E9DE42C2-D3C0-72F8-689C-3FB103980C0C}"/>
              </a:ext>
            </a:extLst>
          </p:cNvPr>
          <p:cNvSpPr/>
          <p:nvPr/>
        </p:nvSpPr>
        <p:spPr>
          <a:xfrm>
            <a:off x="4177645" y="342900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IN"/>
          </a:p>
        </p:txBody>
      </p:sp>
      <p:sp>
        <p:nvSpPr>
          <p:cNvPr id="7" name="Flowchart: Connector 6">
            <a:extLst>
              <a:ext uri="{FF2B5EF4-FFF2-40B4-BE49-F238E27FC236}">
                <a16:creationId xmlns:a16="http://schemas.microsoft.com/office/drawing/2014/main" id="{AEC913ED-1CCD-E7E0-679A-A0CB42670CC1}"/>
              </a:ext>
            </a:extLst>
          </p:cNvPr>
          <p:cNvSpPr/>
          <p:nvPr/>
        </p:nvSpPr>
        <p:spPr>
          <a:xfrm>
            <a:off x="2277414" y="4783623"/>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IN"/>
          </a:p>
        </p:txBody>
      </p:sp>
      <p:cxnSp>
        <p:nvCxnSpPr>
          <p:cNvPr id="11" name="Straight Connector 10">
            <a:extLst>
              <a:ext uri="{FF2B5EF4-FFF2-40B4-BE49-F238E27FC236}">
                <a16:creationId xmlns:a16="http://schemas.microsoft.com/office/drawing/2014/main" id="{0574AC54-5B1C-43B8-017E-8BAE30A12C2F}"/>
              </a:ext>
            </a:extLst>
          </p:cNvPr>
          <p:cNvCxnSpPr>
            <a:cxnSpLocks/>
            <a:stCxn id="3" idx="5"/>
            <a:endCxn id="6" idx="1"/>
          </p:cNvCxnSpPr>
          <p:nvPr/>
        </p:nvCxnSpPr>
        <p:spPr>
          <a:xfrm>
            <a:off x="2816678" y="2528186"/>
            <a:ext cx="1446559" cy="9919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E07553E2-5C2A-FB71-3E18-065E0B935B17}"/>
              </a:ext>
            </a:extLst>
          </p:cNvPr>
          <p:cNvSpPr/>
          <p:nvPr/>
        </p:nvSpPr>
        <p:spPr>
          <a:xfrm>
            <a:off x="9104988" y="1937666"/>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IN"/>
          </a:p>
        </p:txBody>
      </p:sp>
      <p:sp>
        <p:nvSpPr>
          <p:cNvPr id="16" name="Flowchart: Connector 15">
            <a:extLst>
              <a:ext uri="{FF2B5EF4-FFF2-40B4-BE49-F238E27FC236}">
                <a16:creationId xmlns:a16="http://schemas.microsoft.com/office/drawing/2014/main" id="{A5693760-357F-18CD-E1BF-EEE15AFAF250}"/>
              </a:ext>
            </a:extLst>
          </p:cNvPr>
          <p:cNvSpPr/>
          <p:nvPr/>
        </p:nvSpPr>
        <p:spPr>
          <a:xfrm rot="21424905">
            <a:off x="9218517" y="5008461"/>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IN"/>
          </a:p>
        </p:txBody>
      </p:sp>
      <p:sp>
        <p:nvSpPr>
          <p:cNvPr id="17" name="Flowchart: Connector 16">
            <a:extLst>
              <a:ext uri="{FF2B5EF4-FFF2-40B4-BE49-F238E27FC236}">
                <a16:creationId xmlns:a16="http://schemas.microsoft.com/office/drawing/2014/main" id="{039D10B7-9C9F-C97B-2586-37A9E3FF99A4}"/>
              </a:ext>
            </a:extLst>
          </p:cNvPr>
          <p:cNvSpPr/>
          <p:nvPr/>
        </p:nvSpPr>
        <p:spPr>
          <a:xfrm>
            <a:off x="6896798" y="3429000"/>
            <a:ext cx="584462" cy="6221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IN"/>
          </a:p>
        </p:txBody>
      </p:sp>
      <p:cxnSp>
        <p:nvCxnSpPr>
          <p:cNvPr id="18" name="Straight Connector 17">
            <a:extLst>
              <a:ext uri="{FF2B5EF4-FFF2-40B4-BE49-F238E27FC236}">
                <a16:creationId xmlns:a16="http://schemas.microsoft.com/office/drawing/2014/main" id="{FCA63967-8752-0F04-E6D1-B2789CB14FCF}"/>
              </a:ext>
            </a:extLst>
          </p:cNvPr>
          <p:cNvCxnSpPr>
            <a:cxnSpLocks/>
            <a:stCxn id="15" idx="4"/>
            <a:endCxn id="16" idx="0"/>
          </p:cNvCxnSpPr>
          <p:nvPr/>
        </p:nvCxnSpPr>
        <p:spPr>
          <a:xfrm>
            <a:off x="9397219" y="2559835"/>
            <a:ext cx="97691" cy="244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939A5E-AF09-EE84-E2DE-A68402245E31}"/>
              </a:ext>
            </a:extLst>
          </p:cNvPr>
          <p:cNvCxnSpPr>
            <a:cxnSpLocks/>
            <a:stCxn id="7" idx="6"/>
            <a:endCxn id="6" idx="3"/>
          </p:cNvCxnSpPr>
          <p:nvPr/>
        </p:nvCxnSpPr>
        <p:spPr>
          <a:xfrm flipV="1">
            <a:off x="2861876" y="3960055"/>
            <a:ext cx="1401361" cy="1134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91E7B-18B8-B45E-4664-831E2B91296C}"/>
              </a:ext>
            </a:extLst>
          </p:cNvPr>
          <p:cNvCxnSpPr>
            <a:cxnSpLocks/>
            <a:stCxn id="6" idx="6"/>
            <a:endCxn id="17" idx="2"/>
          </p:cNvCxnSpPr>
          <p:nvPr/>
        </p:nvCxnSpPr>
        <p:spPr>
          <a:xfrm flipV="1">
            <a:off x="4762107" y="3740085"/>
            <a:ext cx="21346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76EF3C-270A-DF7F-9527-97A72848DF92}"/>
              </a:ext>
            </a:extLst>
          </p:cNvPr>
          <p:cNvCxnSpPr>
            <a:cxnSpLocks/>
            <a:stCxn id="15" idx="3"/>
            <a:endCxn id="17" idx="7"/>
          </p:cNvCxnSpPr>
          <p:nvPr/>
        </p:nvCxnSpPr>
        <p:spPr>
          <a:xfrm flipH="1">
            <a:off x="7395668" y="2468720"/>
            <a:ext cx="1794912" cy="1051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FBC12-0CEB-C533-56AE-D5744D3E564C}"/>
              </a:ext>
            </a:extLst>
          </p:cNvPr>
          <p:cNvCxnSpPr>
            <a:cxnSpLocks/>
            <a:stCxn id="17" idx="5"/>
            <a:endCxn id="16" idx="2"/>
          </p:cNvCxnSpPr>
          <p:nvPr/>
        </p:nvCxnSpPr>
        <p:spPr>
          <a:xfrm>
            <a:off x="7395668" y="3960054"/>
            <a:ext cx="1823228" cy="13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FAB60-AD5D-4638-A6FE-F674BBFF6E34}"/>
              </a:ext>
            </a:extLst>
          </p:cNvPr>
          <p:cNvCxnSpPr>
            <a:cxnSpLocks/>
            <a:stCxn id="3" idx="4"/>
            <a:endCxn id="7" idx="0"/>
          </p:cNvCxnSpPr>
          <p:nvPr/>
        </p:nvCxnSpPr>
        <p:spPr>
          <a:xfrm flipH="1">
            <a:off x="2569645" y="2609293"/>
            <a:ext cx="36265" cy="217433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95" name="Table 94">
                <a:extLst>
                  <a:ext uri="{FF2B5EF4-FFF2-40B4-BE49-F238E27FC236}">
                    <a16:creationId xmlns:a16="http://schemas.microsoft.com/office/drawing/2014/main" id="{ACA60580-9437-5575-0AC4-C5D498EDF322}"/>
                  </a:ext>
                </a:extLst>
              </p:cNvPr>
              <p:cNvGraphicFramePr>
                <a:graphicFrameLocks noGrp="1"/>
              </p:cNvGraphicFramePr>
              <p:nvPr>
                <p:extLst>
                  <p:ext uri="{D42A27DB-BD31-4B8C-83A1-F6EECF244321}">
                    <p14:modId xmlns:p14="http://schemas.microsoft.com/office/powerpoint/2010/main" val="3588114621"/>
                  </p:ext>
                </p:extLst>
              </p:nvPr>
            </p:nvGraphicFramePr>
            <p:xfrm>
              <a:off x="2355952" y="5817555"/>
              <a:ext cx="6947000" cy="79883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3335707472"/>
                        </a:ext>
                      </a:extLst>
                    </a:gridCol>
                    <a:gridCol w="1748118">
                      <a:extLst>
                        <a:ext uri="{9D8B030D-6E8A-4147-A177-3AD203B41FA5}">
                          <a16:colId xmlns:a16="http://schemas.microsoft.com/office/drawing/2014/main" val="1555318918"/>
                        </a:ext>
                      </a:extLst>
                    </a:gridCol>
                    <a:gridCol w="1748118">
                      <a:extLst>
                        <a:ext uri="{9D8B030D-6E8A-4147-A177-3AD203B41FA5}">
                          <a16:colId xmlns:a16="http://schemas.microsoft.com/office/drawing/2014/main" val="3553542750"/>
                        </a:ext>
                      </a:extLst>
                    </a:gridCol>
                    <a:gridCol w="1748118">
                      <a:extLst>
                        <a:ext uri="{9D8B030D-6E8A-4147-A177-3AD203B41FA5}">
                          <a16:colId xmlns:a16="http://schemas.microsoft.com/office/drawing/2014/main" val="670397644"/>
                        </a:ext>
                      </a:extLst>
                    </a:gridCol>
                  </a:tblGrid>
                  <a:tr h="599587">
                    <a:tc>
                      <a:txBody>
                        <a:bodyPr/>
                        <a:lstStyle/>
                        <a:p>
                          <a:pPr algn="ctr"/>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oMath>
                            </m:oMathPara>
                          </a14:m>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𝑣</m:t>
                                </m:r>
                                <m:r>
                                  <a:rPr lang="en-US" sz="2200" b="0" i="1" smtClean="0">
                                    <a:solidFill>
                                      <a:schemeClr val="tx1"/>
                                    </a:solidFill>
                                    <a:latin typeface="Cambria Math" panose="02040503050406030204" pitchFamily="18" charset="0"/>
                                  </a:rPr>
                                  <m:t>)</m:t>
                                </m:r>
                              </m:oMath>
                            </m:oMathPara>
                          </a14:m>
                          <a:endParaRPr lang="en-GB" sz="220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200" b="0" i="1" smtClean="0">
                                        <a:solidFill>
                                          <a:schemeClr val="tx1"/>
                                        </a:solidFill>
                                        <a:latin typeface="Cambria Math" panose="02040503050406030204" pitchFamily="18" charset="0"/>
                                      </a:rPr>
                                    </m:ctrlPr>
                                  </m:fPr>
                                  <m:num>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𝑣</m:t>
                                        </m:r>
                                      </m:e>
                                    </m:d>
                                  </m:num>
                                  <m:den>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𝜎</m:t>
                                        </m:r>
                                      </m:e>
                                      <m:sub>
                                        <m:r>
                                          <a:rPr lang="en-US" sz="2200" b="0" i="1" smtClean="0">
                                            <a:solidFill>
                                              <a:schemeClr val="tx1"/>
                                            </a:solidFill>
                                            <a:latin typeface="Cambria Math" panose="02040503050406030204" pitchFamily="18" charset="0"/>
                                          </a:rPr>
                                          <m:t>𝑢𝑤</m:t>
                                        </m:r>
                                      </m:sub>
                                    </m:sSub>
                                  </m:den>
                                </m:f>
                              </m:oMath>
                            </m:oMathPara>
                          </a14:m>
                          <a:endParaRPr lang="en-GB" sz="2200">
                            <a:solidFill>
                              <a:schemeClr val="tx1"/>
                            </a:solidFill>
                          </a:endParaRPr>
                        </a:p>
                      </a:txBody>
                      <a:tcPr/>
                    </a:tc>
                    <a:extLst>
                      <a:ext uri="{0D108BD9-81ED-4DB2-BD59-A6C34878D82A}">
                        <a16:rowId xmlns:a16="http://schemas.microsoft.com/office/drawing/2014/main" val="2388803370"/>
                      </a:ext>
                    </a:extLst>
                  </a:tr>
                </a:tbl>
              </a:graphicData>
            </a:graphic>
          </p:graphicFrame>
        </mc:Choice>
        <mc:Fallback>
          <p:graphicFrame>
            <p:nvGraphicFramePr>
              <p:cNvPr id="95" name="Table 94">
                <a:extLst>
                  <a:ext uri="{FF2B5EF4-FFF2-40B4-BE49-F238E27FC236}">
                    <a16:creationId xmlns:a16="http://schemas.microsoft.com/office/drawing/2014/main" id="{ACA60580-9437-5575-0AC4-C5D498EDF322}"/>
                  </a:ext>
                </a:extLst>
              </p:cNvPr>
              <p:cNvGraphicFramePr>
                <a:graphicFrameLocks noGrp="1"/>
              </p:cNvGraphicFramePr>
              <p:nvPr>
                <p:extLst>
                  <p:ext uri="{D42A27DB-BD31-4B8C-83A1-F6EECF244321}">
                    <p14:modId xmlns:p14="http://schemas.microsoft.com/office/powerpoint/2010/main" val="3588114621"/>
                  </p:ext>
                </p:extLst>
              </p:nvPr>
            </p:nvGraphicFramePr>
            <p:xfrm>
              <a:off x="2355952" y="5817555"/>
              <a:ext cx="6947000" cy="798830"/>
            </p:xfrm>
            <a:graphic>
              <a:graphicData uri="http://schemas.openxmlformats.org/drawingml/2006/table">
                <a:tbl>
                  <a:tblPr firstRow="1" bandRow="1">
                    <a:tableStyleId>{5940675A-B579-460E-94D1-54222C63F5DA}</a:tableStyleId>
                  </a:tblPr>
                  <a:tblGrid>
                    <a:gridCol w="1702646">
                      <a:extLst>
                        <a:ext uri="{9D8B030D-6E8A-4147-A177-3AD203B41FA5}">
                          <a16:colId xmlns:a16="http://schemas.microsoft.com/office/drawing/2014/main" val="3335707472"/>
                        </a:ext>
                      </a:extLst>
                    </a:gridCol>
                    <a:gridCol w="1748118">
                      <a:extLst>
                        <a:ext uri="{9D8B030D-6E8A-4147-A177-3AD203B41FA5}">
                          <a16:colId xmlns:a16="http://schemas.microsoft.com/office/drawing/2014/main" val="1555318918"/>
                        </a:ext>
                      </a:extLst>
                    </a:gridCol>
                    <a:gridCol w="1748118">
                      <a:extLst>
                        <a:ext uri="{9D8B030D-6E8A-4147-A177-3AD203B41FA5}">
                          <a16:colId xmlns:a16="http://schemas.microsoft.com/office/drawing/2014/main" val="3553542750"/>
                        </a:ext>
                      </a:extLst>
                    </a:gridCol>
                    <a:gridCol w="1748118">
                      <a:extLst>
                        <a:ext uri="{9D8B030D-6E8A-4147-A177-3AD203B41FA5}">
                          <a16:colId xmlns:a16="http://schemas.microsoft.com/office/drawing/2014/main" val="670397644"/>
                        </a:ext>
                      </a:extLst>
                    </a:gridCol>
                  </a:tblGrid>
                  <a:tr h="798830">
                    <a:tc>
                      <a:txBody>
                        <a:bodyPr/>
                        <a:lstStyle/>
                        <a:p>
                          <a:pPr algn="ctr"/>
                          <a:endParaRPr lang="en-GB" sz="2200">
                            <a:solidFill>
                              <a:schemeClr val="tx1"/>
                            </a:solidFill>
                          </a:endParaRPr>
                        </a:p>
                      </a:txBody>
                      <a:tcPr/>
                    </a:tc>
                    <a:tc>
                      <a:txBody>
                        <a:bodyPr/>
                        <a:lstStyle/>
                        <a:p>
                          <a:endParaRPr lang="en-US"/>
                        </a:p>
                      </a:txBody>
                      <a:tcPr>
                        <a:blipFill>
                          <a:blip r:embed="rId2"/>
                          <a:stretch>
                            <a:fillRect l="-97909" t="-758" r="-200697" b="-1515"/>
                          </a:stretch>
                        </a:blipFill>
                      </a:tcPr>
                    </a:tc>
                    <a:tc>
                      <a:txBody>
                        <a:bodyPr/>
                        <a:lstStyle/>
                        <a:p>
                          <a:endParaRPr lang="en-US"/>
                        </a:p>
                      </a:txBody>
                      <a:tcPr>
                        <a:blipFill>
                          <a:blip r:embed="rId2"/>
                          <a:stretch>
                            <a:fillRect l="-197909" t="-758" r="-100697" b="-1515"/>
                          </a:stretch>
                        </a:blipFill>
                      </a:tcPr>
                    </a:tc>
                    <a:tc>
                      <a:txBody>
                        <a:bodyPr/>
                        <a:lstStyle/>
                        <a:p>
                          <a:endParaRPr lang="en-US"/>
                        </a:p>
                      </a:txBody>
                      <a:tcPr>
                        <a:blipFill>
                          <a:blip r:embed="rId2"/>
                          <a:stretch>
                            <a:fillRect l="-297909" t="-758" r="-697" b="-1515"/>
                          </a:stretch>
                        </a:blipFill>
                      </a:tcPr>
                    </a:tc>
                    <a:extLst>
                      <a:ext uri="{0D108BD9-81ED-4DB2-BD59-A6C34878D82A}">
                        <a16:rowId xmlns:a16="http://schemas.microsoft.com/office/drawing/2014/main" val="2388803370"/>
                      </a:ext>
                    </a:extLst>
                  </a:tr>
                </a:tbl>
              </a:graphicData>
            </a:graphic>
          </p:graphicFrame>
        </mc:Fallback>
      </mc:AlternateContent>
      <p:sp>
        <p:nvSpPr>
          <p:cNvPr id="96" name="TextBox 95">
            <a:extLst>
              <a:ext uri="{FF2B5EF4-FFF2-40B4-BE49-F238E27FC236}">
                <a16:creationId xmlns:a16="http://schemas.microsoft.com/office/drawing/2014/main" id="{B3143A28-62D0-E3F2-D3A8-B08C67B2D449}"/>
              </a:ext>
            </a:extLst>
          </p:cNvPr>
          <p:cNvSpPr txBox="1"/>
          <p:nvPr/>
        </p:nvSpPr>
        <p:spPr>
          <a:xfrm>
            <a:off x="4637988" y="3271101"/>
            <a:ext cx="302442"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321356605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63412CE6C9DB4FAE65F9FEF90AF30F" ma:contentTypeVersion="14" ma:contentTypeDescription="Create a new document." ma:contentTypeScope="" ma:versionID="7f2c4c7a0de1496a8a046f5c15ca5083">
  <xsd:schema xmlns:xsd="http://www.w3.org/2001/XMLSchema" xmlns:xs="http://www.w3.org/2001/XMLSchema" xmlns:p="http://schemas.microsoft.com/office/2006/metadata/properties" xmlns:ns3="a63d3556-14c1-4f86-a0e8-4ad99b74c6aa" xmlns:ns4="6b25c4fa-f291-4632-8a36-1c74be72259a" targetNamespace="http://schemas.microsoft.com/office/2006/metadata/properties" ma:root="true" ma:fieldsID="b7c46a789618be41ae469e58f5b8705e" ns3:_="" ns4:_="">
    <xsd:import namespace="a63d3556-14c1-4f86-a0e8-4ad99b74c6aa"/>
    <xsd:import namespace="6b25c4fa-f291-4632-8a36-1c74be72259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3d3556-14c1-4f86-a0e8-4ad99b74c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25c4fa-f291-4632-8a36-1c74be7225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3208BC-D2F4-4B9C-81A1-3BCCC5DD7F08}">
  <ds:schemaRefs>
    <ds:schemaRef ds:uri="6b25c4fa-f291-4632-8a36-1c74be72259a"/>
    <ds:schemaRef ds:uri="a63d3556-14c1-4f86-a0e8-4ad99b74c6a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8A7F8E-CFC4-43E8-B1C2-3770F14CE16C}">
  <ds:schemaRefs>
    <ds:schemaRef ds:uri="6b25c4fa-f291-4632-8a36-1c74be72259a"/>
    <ds:schemaRef ds:uri="a63d3556-14c1-4f86-a0e8-4ad99b74c6a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E1A7AF8-B394-4317-88F4-D046B11D12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Slate</Template>
  <Application>Microsoft Office PowerPoint</Application>
  <PresentationFormat>Widescreen</PresentationFormat>
  <Slides>63</Slides>
  <Notes>3</Notes>
  <HiddenSlides>0</HiddenSlide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Slate</vt:lpstr>
      <vt:lpstr>PowerPoint Presentation</vt:lpstr>
      <vt:lpstr>PowerPoint Presentation</vt:lpstr>
      <vt:lpstr>Introduction</vt:lpstr>
      <vt:lpstr>What is “Centrality”</vt:lpstr>
      <vt:lpstr>Betweenness Centrality</vt:lpstr>
      <vt:lpstr>Vertex Betweenness Centrality </vt:lpstr>
      <vt:lpstr>Formulation</vt:lpstr>
      <vt:lpstr>Formulation</vt:lpstr>
      <vt:lpstr>Example </vt:lpstr>
      <vt:lpstr>Example </vt:lpstr>
      <vt:lpstr>Example </vt:lpstr>
      <vt:lpstr>Example </vt:lpstr>
      <vt:lpstr>Example </vt:lpstr>
      <vt:lpstr>Example </vt:lpstr>
      <vt:lpstr>Example </vt:lpstr>
      <vt:lpstr>Example </vt:lpstr>
      <vt:lpstr>Example </vt:lpstr>
      <vt:lpstr>Example </vt:lpstr>
      <vt:lpstr>Example </vt:lpstr>
      <vt:lpstr>PowerPoint Presentation</vt:lpstr>
      <vt:lpstr>PowerPoint Presentation</vt:lpstr>
      <vt:lpstr>PowerPoint Presentation</vt:lpstr>
      <vt:lpstr>Directed and Undirected graphs </vt:lpstr>
      <vt:lpstr>Complexities</vt:lpstr>
      <vt:lpstr>Naive Approach</vt:lpstr>
      <vt:lpstr>Breadth First Search</vt:lpstr>
      <vt:lpstr>PowerPoint Presentation</vt:lpstr>
      <vt:lpstr>Improving on the naive approach</vt:lpstr>
      <vt:lpstr>Storage Efficiency </vt:lpstr>
      <vt:lpstr>Integration with the shortest paths algorithm</vt:lpstr>
      <vt:lpstr>PowerPoint Presentation</vt:lpstr>
      <vt:lpstr>Recursive calculation</vt:lpstr>
      <vt:lpstr>PowerPoint Presentation</vt:lpstr>
      <vt:lpstr>PowerPoint Presentation</vt:lpstr>
      <vt:lpstr>Brandes Algorithm</vt:lpstr>
      <vt:lpstr>Pair Wise Dependency</vt:lpstr>
      <vt:lpstr>One-sided dependency</vt:lpstr>
      <vt:lpstr>PowerPoint Presentation</vt:lpstr>
      <vt:lpstr>PowerPoint Presentation</vt:lpstr>
      <vt:lpstr>PowerPoint Presentation</vt:lpstr>
      <vt:lpstr>Prepare for BFS Tree Walk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Vertex Complexity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Edge Complexity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Divi Eswar Chowdary - [CB.EN.U4AIE20012]</dc:creator>
  <cp:revision>1</cp:revision>
  <dcterms:created xsi:type="dcterms:W3CDTF">2022-07-19T16:35:30Z</dcterms:created>
  <dcterms:modified xsi:type="dcterms:W3CDTF">2022-07-21T07:23:21Z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0x0101007963412CE6C9DB4FAE65F9FEF90AF30F</vt:lpwstr>
  </property>
</Properties>
</file>