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8" r:id="rId16"/>
    <p:sldId id="270" r:id="rId17"/>
    <p:sldId id="271" r:id="rId18"/>
    <p:sldId id="272" r:id="rId19"/>
    <p:sldId id="273" r:id="rId20"/>
    <p:sldId id="274" r:id="rId21"/>
    <p:sldId id="275" r:id="rId22"/>
    <p:sldId id="276" r:id="rId23"/>
    <p:sldId id="277" r:id="rId24"/>
    <p:sldId id="278" r:id="rId25"/>
    <p:sldId id="279" r:id="rId26"/>
    <p:sldId id="280" r:id="rId27"/>
    <p:sldId id="289" r:id="rId28"/>
    <p:sldId id="281" r:id="rId29"/>
    <p:sldId id="282" r:id="rId30"/>
    <p:sldId id="283" r:id="rId31"/>
    <p:sldId id="284" r:id="rId32"/>
    <p:sldId id="285" r:id="rId33"/>
    <p:sldId id="286" r:id="rId34"/>
    <p:sldId id="290"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BAE9F-700A-0000-7F35-AF217D64C4E4}" v="2142" dt="2021-02-23T17:21:23.215"/>
    <p1510:client id="{F61CC1CF-5DC5-4CBD-9744-9807AF329BFE}" v="1463" dt="2021-02-23T14:54:26.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5" d="100"/>
          <a:sy n="85" d="100"/>
        </p:scale>
        <p:origin x="5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0F952-9131-4999-A57F-53151430B4E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78AE5E-4199-4DC7-B9FB-2B4524E9B05E}">
      <dgm:prSet/>
      <dgm:spPr/>
      <dgm:t>
        <a:bodyPr/>
        <a:lstStyle/>
        <a:p>
          <a:pPr>
            <a:lnSpc>
              <a:spcPct val="100000"/>
            </a:lnSpc>
          </a:pPr>
          <a:r>
            <a:rPr lang="en-US"/>
            <a:t>A search engine is a software system that is designed to carry out web searches (Internet searches), which means to search the World Wide Web(www) in a systematic way for information specified in a textual web search query.</a:t>
          </a:r>
        </a:p>
      </dgm:t>
    </dgm:pt>
    <dgm:pt modelId="{0B3B7DCF-B036-454A-B140-CF48ECE11B26}" type="parTrans" cxnId="{8AC6A021-8656-4CE7-BD6A-A910CBF5AE33}">
      <dgm:prSet/>
      <dgm:spPr/>
      <dgm:t>
        <a:bodyPr/>
        <a:lstStyle/>
        <a:p>
          <a:endParaRPr lang="en-US"/>
        </a:p>
      </dgm:t>
    </dgm:pt>
    <dgm:pt modelId="{0F7377A3-9C13-4994-8D39-CF33FA67546F}" type="sibTrans" cxnId="{8AC6A021-8656-4CE7-BD6A-A910CBF5AE33}">
      <dgm:prSet/>
      <dgm:spPr/>
      <dgm:t>
        <a:bodyPr/>
        <a:lstStyle/>
        <a:p>
          <a:endParaRPr lang="en-US"/>
        </a:p>
      </dgm:t>
    </dgm:pt>
    <dgm:pt modelId="{51AFE317-1374-4B94-B420-A99DA5C2708D}">
      <dgm:prSet/>
      <dgm:spPr/>
      <dgm:t>
        <a:bodyPr/>
        <a:lstStyle/>
        <a:p>
          <a:pPr>
            <a:lnSpc>
              <a:spcPct val="100000"/>
            </a:lnSpc>
          </a:pPr>
          <a:r>
            <a:rPr lang="en-US"/>
            <a:t>The search results are generally presented in a line of results, often referred to as search engine results pages (SERPs)</a:t>
          </a:r>
        </a:p>
      </dgm:t>
    </dgm:pt>
    <dgm:pt modelId="{E932D6CD-384E-436A-B135-C4F241C67E95}" type="parTrans" cxnId="{63E7C025-46AC-4E04-9453-91917E2730D7}">
      <dgm:prSet/>
      <dgm:spPr/>
      <dgm:t>
        <a:bodyPr/>
        <a:lstStyle/>
        <a:p>
          <a:endParaRPr lang="en-US"/>
        </a:p>
      </dgm:t>
    </dgm:pt>
    <dgm:pt modelId="{B6167258-9249-45E9-B080-ABF18046C274}" type="sibTrans" cxnId="{63E7C025-46AC-4E04-9453-91917E2730D7}">
      <dgm:prSet/>
      <dgm:spPr/>
      <dgm:t>
        <a:bodyPr/>
        <a:lstStyle/>
        <a:p>
          <a:endParaRPr lang="en-US"/>
        </a:p>
      </dgm:t>
    </dgm:pt>
    <dgm:pt modelId="{D7F6252B-2BCD-44E5-890D-129A327DDDC7}" type="pres">
      <dgm:prSet presAssocID="{1BA0F952-9131-4999-A57F-53151430B4E0}" presName="root" presStyleCnt="0">
        <dgm:presLayoutVars>
          <dgm:dir/>
          <dgm:resizeHandles val="exact"/>
        </dgm:presLayoutVars>
      </dgm:prSet>
      <dgm:spPr/>
    </dgm:pt>
    <dgm:pt modelId="{A92734EF-557E-4227-8270-7E6527701460}" type="pres">
      <dgm:prSet presAssocID="{4E78AE5E-4199-4DC7-B9FB-2B4524E9B05E}" presName="compNode" presStyleCnt="0"/>
      <dgm:spPr/>
    </dgm:pt>
    <dgm:pt modelId="{33926619-36A0-401A-9895-E9D9CD94A873}" type="pres">
      <dgm:prSet presAssocID="{4E78AE5E-4199-4DC7-B9FB-2B4524E9B05E}" presName="bgRect" presStyleLbl="bgShp" presStyleIdx="0" presStyleCnt="2"/>
      <dgm:spPr/>
    </dgm:pt>
    <dgm:pt modelId="{066E405C-7DF2-4015-8E69-1FEF047FB34A}" type="pres">
      <dgm:prSet presAssocID="{4E78AE5E-4199-4DC7-B9FB-2B4524E9B0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7B84AF1B-1ED8-41A9-AA29-F9779B715556}" type="pres">
      <dgm:prSet presAssocID="{4E78AE5E-4199-4DC7-B9FB-2B4524E9B05E}" presName="spaceRect" presStyleCnt="0"/>
      <dgm:spPr/>
    </dgm:pt>
    <dgm:pt modelId="{034CD7F6-7D9A-42B4-8FBD-9C0167536E74}" type="pres">
      <dgm:prSet presAssocID="{4E78AE5E-4199-4DC7-B9FB-2B4524E9B05E}" presName="parTx" presStyleLbl="revTx" presStyleIdx="0" presStyleCnt="2">
        <dgm:presLayoutVars>
          <dgm:chMax val="0"/>
          <dgm:chPref val="0"/>
        </dgm:presLayoutVars>
      </dgm:prSet>
      <dgm:spPr/>
    </dgm:pt>
    <dgm:pt modelId="{892B5466-F90A-4052-8F43-89CD16DE8893}" type="pres">
      <dgm:prSet presAssocID="{0F7377A3-9C13-4994-8D39-CF33FA67546F}" presName="sibTrans" presStyleCnt="0"/>
      <dgm:spPr/>
    </dgm:pt>
    <dgm:pt modelId="{E957C4A7-9877-4250-8BF7-8A0B6721E6DE}" type="pres">
      <dgm:prSet presAssocID="{51AFE317-1374-4B94-B420-A99DA5C2708D}" presName="compNode" presStyleCnt="0"/>
      <dgm:spPr/>
    </dgm:pt>
    <dgm:pt modelId="{08ABB3D8-629A-4F5A-BBEC-B5F8A05E1B88}" type="pres">
      <dgm:prSet presAssocID="{51AFE317-1374-4B94-B420-A99DA5C2708D}" presName="bgRect" presStyleLbl="bgShp" presStyleIdx="1" presStyleCnt="2"/>
      <dgm:spPr/>
    </dgm:pt>
    <dgm:pt modelId="{CAA5F7C3-0AB7-4429-B2B1-88ACF19D73E6}" type="pres">
      <dgm:prSet presAssocID="{51AFE317-1374-4B94-B420-A99DA5C270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Zoom In"/>
        </a:ext>
      </dgm:extLst>
    </dgm:pt>
    <dgm:pt modelId="{3EF53637-1F09-488E-B572-40BFA5BAF810}" type="pres">
      <dgm:prSet presAssocID="{51AFE317-1374-4B94-B420-A99DA5C2708D}" presName="spaceRect" presStyleCnt="0"/>
      <dgm:spPr/>
    </dgm:pt>
    <dgm:pt modelId="{174309ED-94FC-49B3-8699-59B6B96EB61D}" type="pres">
      <dgm:prSet presAssocID="{51AFE317-1374-4B94-B420-A99DA5C2708D}" presName="parTx" presStyleLbl="revTx" presStyleIdx="1" presStyleCnt="2">
        <dgm:presLayoutVars>
          <dgm:chMax val="0"/>
          <dgm:chPref val="0"/>
        </dgm:presLayoutVars>
      </dgm:prSet>
      <dgm:spPr/>
    </dgm:pt>
  </dgm:ptLst>
  <dgm:cxnLst>
    <dgm:cxn modelId="{8AC6A021-8656-4CE7-BD6A-A910CBF5AE33}" srcId="{1BA0F952-9131-4999-A57F-53151430B4E0}" destId="{4E78AE5E-4199-4DC7-B9FB-2B4524E9B05E}" srcOrd="0" destOrd="0" parTransId="{0B3B7DCF-B036-454A-B140-CF48ECE11B26}" sibTransId="{0F7377A3-9C13-4994-8D39-CF33FA67546F}"/>
    <dgm:cxn modelId="{63E7C025-46AC-4E04-9453-91917E2730D7}" srcId="{1BA0F952-9131-4999-A57F-53151430B4E0}" destId="{51AFE317-1374-4B94-B420-A99DA5C2708D}" srcOrd="1" destOrd="0" parTransId="{E932D6CD-384E-436A-B135-C4F241C67E95}" sibTransId="{B6167258-9249-45E9-B080-ABF18046C274}"/>
    <dgm:cxn modelId="{D166DF3E-8FAF-44F5-BC94-314689FACB51}" type="presOf" srcId="{51AFE317-1374-4B94-B420-A99DA5C2708D}" destId="{174309ED-94FC-49B3-8699-59B6B96EB61D}" srcOrd="0" destOrd="0" presId="urn:microsoft.com/office/officeart/2018/2/layout/IconVerticalSolidList"/>
    <dgm:cxn modelId="{43CBCD50-6D5A-4BA0-9E85-30967546E462}" type="presOf" srcId="{4E78AE5E-4199-4DC7-B9FB-2B4524E9B05E}" destId="{034CD7F6-7D9A-42B4-8FBD-9C0167536E74}" srcOrd="0" destOrd="0" presId="urn:microsoft.com/office/officeart/2018/2/layout/IconVerticalSolidList"/>
    <dgm:cxn modelId="{A7428AF0-1C49-40F0-8B82-36FA2D828D76}" type="presOf" srcId="{1BA0F952-9131-4999-A57F-53151430B4E0}" destId="{D7F6252B-2BCD-44E5-890D-129A327DDDC7}" srcOrd="0" destOrd="0" presId="urn:microsoft.com/office/officeart/2018/2/layout/IconVerticalSolidList"/>
    <dgm:cxn modelId="{A4F6763D-D501-4498-BA6B-163AEC46C82B}" type="presParOf" srcId="{D7F6252B-2BCD-44E5-890D-129A327DDDC7}" destId="{A92734EF-557E-4227-8270-7E6527701460}" srcOrd="0" destOrd="0" presId="urn:microsoft.com/office/officeart/2018/2/layout/IconVerticalSolidList"/>
    <dgm:cxn modelId="{24AF14C6-4621-4277-8607-FCA1AF9F191C}" type="presParOf" srcId="{A92734EF-557E-4227-8270-7E6527701460}" destId="{33926619-36A0-401A-9895-E9D9CD94A873}" srcOrd="0" destOrd="0" presId="urn:microsoft.com/office/officeart/2018/2/layout/IconVerticalSolidList"/>
    <dgm:cxn modelId="{0159DD80-0A08-4C55-81F4-7EB03E2B9C41}" type="presParOf" srcId="{A92734EF-557E-4227-8270-7E6527701460}" destId="{066E405C-7DF2-4015-8E69-1FEF047FB34A}" srcOrd="1" destOrd="0" presId="urn:microsoft.com/office/officeart/2018/2/layout/IconVerticalSolidList"/>
    <dgm:cxn modelId="{4B3C5D72-002B-4831-8C32-AF61308B89F6}" type="presParOf" srcId="{A92734EF-557E-4227-8270-7E6527701460}" destId="{7B84AF1B-1ED8-41A9-AA29-F9779B715556}" srcOrd="2" destOrd="0" presId="urn:microsoft.com/office/officeart/2018/2/layout/IconVerticalSolidList"/>
    <dgm:cxn modelId="{B81DC869-57EB-4DDB-BA7A-5F9E7DDE02E8}" type="presParOf" srcId="{A92734EF-557E-4227-8270-7E6527701460}" destId="{034CD7F6-7D9A-42B4-8FBD-9C0167536E74}" srcOrd="3" destOrd="0" presId="urn:microsoft.com/office/officeart/2018/2/layout/IconVerticalSolidList"/>
    <dgm:cxn modelId="{325471DE-E8AD-4D2C-8C3B-BD57668FC429}" type="presParOf" srcId="{D7F6252B-2BCD-44E5-890D-129A327DDDC7}" destId="{892B5466-F90A-4052-8F43-89CD16DE8893}" srcOrd="1" destOrd="0" presId="urn:microsoft.com/office/officeart/2018/2/layout/IconVerticalSolidList"/>
    <dgm:cxn modelId="{3CCCA1DC-FBE5-4432-ADAC-9338851E32E0}" type="presParOf" srcId="{D7F6252B-2BCD-44E5-890D-129A327DDDC7}" destId="{E957C4A7-9877-4250-8BF7-8A0B6721E6DE}" srcOrd="2" destOrd="0" presId="urn:microsoft.com/office/officeart/2018/2/layout/IconVerticalSolidList"/>
    <dgm:cxn modelId="{B002D4AE-029A-460F-9802-B180B5F3CC76}" type="presParOf" srcId="{E957C4A7-9877-4250-8BF7-8A0B6721E6DE}" destId="{08ABB3D8-629A-4F5A-BBEC-B5F8A05E1B88}" srcOrd="0" destOrd="0" presId="urn:microsoft.com/office/officeart/2018/2/layout/IconVerticalSolidList"/>
    <dgm:cxn modelId="{91CD6722-1A69-4A95-9B82-D0DD462B4F2D}" type="presParOf" srcId="{E957C4A7-9877-4250-8BF7-8A0B6721E6DE}" destId="{CAA5F7C3-0AB7-4429-B2B1-88ACF19D73E6}" srcOrd="1" destOrd="0" presId="urn:microsoft.com/office/officeart/2018/2/layout/IconVerticalSolidList"/>
    <dgm:cxn modelId="{49CC1170-1BF9-4EBC-97AD-84FAB4FF0868}" type="presParOf" srcId="{E957C4A7-9877-4250-8BF7-8A0B6721E6DE}" destId="{3EF53637-1F09-488E-B572-40BFA5BAF810}" srcOrd="2" destOrd="0" presId="urn:microsoft.com/office/officeart/2018/2/layout/IconVerticalSolidList"/>
    <dgm:cxn modelId="{D9430106-3CB5-4016-9277-943D13553F3D}" type="presParOf" srcId="{E957C4A7-9877-4250-8BF7-8A0B6721E6DE}" destId="{174309ED-94FC-49B3-8699-59B6B96EB6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26619-36A0-401A-9895-E9D9CD94A873}">
      <dsp:nvSpPr>
        <dsp:cNvPr id="0" name=""/>
        <dsp:cNvSpPr/>
      </dsp:nvSpPr>
      <dsp:spPr>
        <a:xfrm>
          <a:off x="0" y="600303"/>
          <a:ext cx="10168127" cy="11082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E405C-7DF2-4015-8E69-1FEF047FB34A}">
      <dsp:nvSpPr>
        <dsp:cNvPr id="0" name=""/>
        <dsp:cNvSpPr/>
      </dsp:nvSpPr>
      <dsp:spPr>
        <a:xfrm>
          <a:off x="335246" y="849660"/>
          <a:ext cx="609539" cy="609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4CD7F6-7D9A-42B4-8FBD-9C0167536E74}">
      <dsp:nvSpPr>
        <dsp:cNvPr id="0" name=""/>
        <dsp:cNvSpPr/>
      </dsp:nvSpPr>
      <dsp:spPr>
        <a:xfrm>
          <a:off x="1280031" y="600303"/>
          <a:ext cx="8888096" cy="110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90" tIns="117290" rIns="117290" bIns="117290" numCol="1" spcCol="1270" anchor="ctr" anchorCtr="0">
          <a:noAutofit/>
        </a:bodyPr>
        <a:lstStyle/>
        <a:p>
          <a:pPr marL="0" lvl="0" indent="0" algn="l" defTabSz="755650">
            <a:lnSpc>
              <a:spcPct val="100000"/>
            </a:lnSpc>
            <a:spcBef>
              <a:spcPct val="0"/>
            </a:spcBef>
            <a:spcAft>
              <a:spcPct val="35000"/>
            </a:spcAft>
            <a:buNone/>
          </a:pPr>
          <a:r>
            <a:rPr lang="en-US" sz="1700" kern="1200"/>
            <a:t>A search engine is a software system that is designed to carry out web searches (Internet searches), which means to search the World Wide Web(www) in a systematic way for information specified in a textual web search query.</a:t>
          </a:r>
        </a:p>
      </dsp:txBody>
      <dsp:txXfrm>
        <a:off x="1280031" y="600303"/>
        <a:ext cx="8888096" cy="1108252"/>
      </dsp:txXfrm>
    </dsp:sp>
    <dsp:sp modelId="{08ABB3D8-629A-4F5A-BBEC-B5F8A05E1B88}">
      <dsp:nvSpPr>
        <dsp:cNvPr id="0" name=""/>
        <dsp:cNvSpPr/>
      </dsp:nvSpPr>
      <dsp:spPr>
        <a:xfrm>
          <a:off x="0" y="1985619"/>
          <a:ext cx="10168127" cy="11082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5F7C3-0AB7-4429-B2B1-88ACF19D73E6}">
      <dsp:nvSpPr>
        <dsp:cNvPr id="0" name=""/>
        <dsp:cNvSpPr/>
      </dsp:nvSpPr>
      <dsp:spPr>
        <a:xfrm>
          <a:off x="335246" y="2234976"/>
          <a:ext cx="609539" cy="609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4309ED-94FC-49B3-8699-59B6B96EB61D}">
      <dsp:nvSpPr>
        <dsp:cNvPr id="0" name=""/>
        <dsp:cNvSpPr/>
      </dsp:nvSpPr>
      <dsp:spPr>
        <a:xfrm>
          <a:off x="1280031" y="1985619"/>
          <a:ext cx="8888096" cy="110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90" tIns="117290" rIns="117290" bIns="117290" numCol="1" spcCol="1270" anchor="ctr" anchorCtr="0">
          <a:noAutofit/>
        </a:bodyPr>
        <a:lstStyle/>
        <a:p>
          <a:pPr marL="0" lvl="0" indent="0" algn="l" defTabSz="755650">
            <a:lnSpc>
              <a:spcPct val="100000"/>
            </a:lnSpc>
            <a:spcBef>
              <a:spcPct val="0"/>
            </a:spcBef>
            <a:spcAft>
              <a:spcPct val="35000"/>
            </a:spcAft>
            <a:buNone/>
          </a:pPr>
          <a:r>
            <a:rPr lang="en-US" sz="1700" kern="1200"/>
            <a:t>The search results are generally presented in a line of results, often referred to as search engine results pages (SERPs)</a:t>
          </a:r>
        </a:p>
      </dsp:txBody>
      <dsp:txXfrm>
        <a:off x="1280031" y="1985619"/>
        <a:ext cx="8888096" cy="11082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9/27/2021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50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323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8512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333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391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9/27/2021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32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9/27/2021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913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9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9/27/2021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719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9/27/2021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452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9/27/2021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165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9/27/2021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416052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tatcounter.com/" TargetMode="External"/><Relationship Id="rId7" Type="http://schemas.openxmlformats.org/officeDocument/2006/relationships/hyperlink" Target="https://www.youtube.com/watch?v=meonLcN7LD4"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6" Type="http://schemas.openxmlformats.org/officeDocument/2006/relationships/hyperlink" Target="https://www.youtube.com/watch?v=qxEkY8OScYY&amp;t=366s" TargetMode="External"/><Relationship Id="rId5" Type="http://schemas.openxmlformats.org/officeDocument/2006/relationships/hyperlink" Target="https://www.youtube.com/watch?v=0eKVizvYSUQ&amp;t=247s" TargetMode="External"/><Relationship Id="rId4" Type="http://schemas.openxmlformats.org/officeDocument/2006/relationships/hyperlink" Target="https://www.deepcrawl.com/knowledge/technical-seo-library/how-do-search-engines-wor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olygons with dots and lines in a white background">
            <a:extLst>
              <a:ext uri="{FF2B5EF4-FFF2-40B4-BE49-F238E27FC236}">
                <a16:creationId xmlns:a16="http://schemas.microsoft.com/office/drawing/2014/main" id="{61AE7B37-D39B-41D9-B2FF-4C37AB973B48}"/>
              </a:ext>
            </a:extLst>
          </p:cNvPr>
          <p:cNvPicPr>
            <a:picLocks noChangeAspect="1"/>
          </p:cNvPicPr>
          <p:nvPr/>
        </p:nvPicPr>
        <p:blipFill rotWithShape="1">
          <a:blip r:embed="rId2"/>
          <a:srcRect r="21947" b="-1"/>
          <a:stretch/>
        </p:blipFill>
        <p:spPr>
          <a:xfrm>
            <a:off x="-2" y="10"/>
            <a:ext cx="8668512" cy="6857990"/>
          </a:xfrm>
          <a:prstGeom prst="rect">
            <a:avLst/>
          </a:prstGeom>
        </p:spPr>
      </p:pic>
      <p:sp>
        <p:nvSpPr>
          <p:cNvPr id="24" name="Rectangle 2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5465520" y="-3987"/>
            <a:ext cx="6726480" cy="3622304"/>
          </a:xfrm>
        </p:spPr>
        <p:txBody>
          <a:bodyPr anchor="b">
            <a:normAutofit/>
          </a:bodyPr>
          <a:lstStyle/>
          <a:p>
            <a:r>
              <a:rPr lang="en-US" sz="4400" dirty="0"/>
              <a:t>FUNDAMENTALS OF GOOGLE SEARCH ENGINE</a:t>
            </a:r>
            <a:endParaRPr lang="tr-TR" sz="23900" dirty="0"/>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7848600" y="4872922"/>
            <a:ext cx="4023360" cy="1208141"/>
          </a:xfrm>
        </p:spPr>
        <p:txBody>
          <a:bodyPr vert="horz" lIns="91440" tIns="45720" rIns="91440" bIns="45720" rtlCol="0" anchor="t">
            <a:normAutofit/>
          </a:bodyPr>
          <a:lstStyle/>
          <a:p>
            <a:r>
              <a:rPr lang="tr-TR" sz="2000" dirty="0"/>
              <a:t>DONE BY:</a:t>
            </a:r>
          </a:p>
          <a:p>
            <a:pPr algn="ctr"/>
            <a:r>
              <a:rPr lang="en-US" sz="2000" dirty="0">
                <a:ea typeface="+mn-lt"/>
                <a:cs typeface="+mn-lt"/>
              </a:rPr>
              <a:t>B.E. PRANAV KUMAAR</a:t>
            </a:r>
            <a:endParaRPr lang="tr-TR" sz="2000" dirty="0">
              <a:ea typeface="+mn-lt"/>
              <a:cs typeface="+mn-lt"/>
            </a:endParaRPr>
          </a:p>
          <a:p>
            <a:endParaRPr lang="tr-TR" sz="2000" dirty="0"/>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868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819AE1-BB02-49E4-BCDE-9430E7533616}"/>
              </a:ext>
            </a:extLst>
          </p:cNvPr>
          <p:cNvSpPr>
            <a:spLocks noGrp="1"/>
          </p:cNvSpPr>
          <p:nvPr>
            <p:ph type="title"/>
          </p:nvPr>
        </p:nvSpPr>
        <p:spPr>
          <a:xfrm>
            <a:off x="1046746" y="586822"/>
            <a:ext cx="3537285" cy="1645920"/>
          </a:xfrm>
        </p:spPr>
        <p:txBody>
          <a:bodyPr>
            <a:normAutofit/>
          </a:bodyPr>
          <a:lstStyle/>
          <a:p>
            <a:r>
              <a:rPr lang="en-US" sz="3200" b="0" dirty="0">
                <a:ea typeface="+mj-lt"/>
                <a:cs typeface="+mj-lt"/>
              </a:rPr>
              <a:t>Mathematical analysis</a:t>
            </a:r>
            <a:endParaRPr lang="en-US" sz="3200" b="0" dirty="0"/>
          </a:p>
        </p:txBody>
      </p:sp>
      <p:sp>
        <p:nvSpPr>
          <p:cNvPr id="14"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C9FD710-05F8-42D5-B8F8-9EF0229EFE0A}"/>
              </a:ext>
            </a:extLst>
          </p:cNvPr>
          <p:cNvSpPr>
            <a:spLocks noGrp="1"/>
          </p:cNvSpPr>
          <p:nvPr>
            <p:ph idx="1"/>
          </p:nvPr>
        </p:nvSpPr>
        <p:spPr>
          <a:xfrm>
            <a:off x="5351164" y="586822"/>
            <a:ext cx="6002636" cy="1645920"/>
          </a:xfrm>
        </p:spPr>
        <p:txBody>
          <a:bodyPr vert="horz" lIns="91440" tIns="45720" rIns="91440" bIns="45720" rtlCol="0" anchor="ctr">
            <a:normAutofit/>
          </a:bodyPr>
          <a:lstStyle/>
          <a:p>
            <a:pPr>
              <a:lnSpc>
                <a:spcPct val="100000"/>
              </a:lnSpc>
            </a:pPr>
            <a:r>
              <a:rPr lang="en-US" sz="1400" dirty="0">
                <a:ea typeface="+mn-lt"/>
                <a:cs typeface="+mn-lt"/>
              </a:rPr>
              <a:t>The method used to determine the PageRank begins in representing the Web in a more mathematically workable manner (so it is easier to perform operations and understand the interaction between various websites).</a:t>
            </a:r>
          </a:p>
          <a:p>
            <a:pPr>
              <a:lnSpc>
                <a:spcPct val="100000"/>
              </a:lnSpc>
            </a:pPr>
            <a:r>
              <a:rPr lang="en-US" sz="1400" dirty="0">
                <a:ea typeface="+mn-lt"/>
                <a:cs typeface="+mn-lt"/>
              </a:rPr>
              <a:t>We do this by expressing the DWG as a </a:t>
            </a:r>
            <a:r>
              <a:rPr lang="en-US" sz="1400" i="1" dirty="0">
                <a:ea typeface="+mn-lt"/>
                <a:cs typeface="+mn-lt"/>
              </a:rPr>
              <a:t>n x n</a:t>
            </a:r>
            <a:r>
              <a:rPr lang="en-US" sz="1400" dirty="0">
                <a:ea typeface="+mn-lt"/>
                <a:cs typeface="+mn-lt"/>
              </a:rPr>
              <a:t> “hyperlink matrix”, H, where </a:t>
            </a:r>
            <a:r>
              <a:rPr lang="en-US" sz="1400" i="1" dirty="0">
                <a:ea typeface="+mn-lt"/>
                <a:cs typeface="+mn-lt"/>
              </a:rPr>
              <a:t>n</a:t>
            </a:r>
            <a:r>
              <a:rPr lang="en-US" sz="1400" dirty="0">
                <a:ea typeface="+mn-lt"/>
                <a:cs typeface="+mn-lt"/>
              </a:rPr>
              <a:t> represents the number of webpages in the DWG. </a:t>
            </a:r>
          </a:p>
        </p:txBody>
      </p:sp>
      <p:pic>
        <p:nvPicPr>
          <p:cNvPr id="4" name="Picture 5" descr="Table&#10;&#10;Description automatically generated">
            <a:extLst>
              <a:ext uri="{FF2B5EF4-FFF2-40B4-BE49-F238E27FC236}">
                <a16:creationId xmlns:a16="http://schemas.microsoft.com/office/drawing/2014/main" id="{85FD5EEF-A223-4409-8EA8-57183224F678}"/>
              </a:ext>
            </a:extLst>
          </p:cNvPr>
          <p:cNvPicPr>
            <a:picLocks noChangeAspect="1"/>
          </p:cNvPicPr>
          <p:nvPr/>
        </p:nvPicPr>
        <p:blipFill>
          <a:blip r:embed="rId2"/>
          <a:stretch>
            <a:fillRect/>
          </a:stretch>
        </p:blipFill>
        <p:spPr>
          <a:xfrm>
            <a:off x="557784" y="2852229"/>
            <a:ext cx="11164824" cy="3247517"/>
          </a:xfrm>
          <a:prstGeom prst="rect">
            <a:avLst/>
          </a:prstGeom>
        </p:spPr>
      </p:pic>
    </p:spTree>
    <p:extLst>
      <p:ext uri="{BB962C8B-B14F-4D97-AF65-F5344CB8AC3E}">
        <p14:creationId xmlns:p14="http://schemas.microsoft.com/office/powerpoint/2010/main" val="259200839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5CC3-9ECB-4217-9191-BC6063C2BDEB}"/>
              </a:ext>
            </a:extLst>
          </p:cNvPr>
          <p:cNvSpPr>
            <a:spLocks noGrp="1"/>
          </p:cNvSpPr>
          <p:nvPr>
            <p:ph type="title"/>
          </p:nvPr>
        </p:nvSpPr>
        <p:spPr/>
        <p:txBody>
          <a:bodyPr/>
          <a:lstStyle/>
          <a:p>
            <a:r>
              <a:rPr lang="en-US" b="0" dirty="0"/>
              <a:t>Filling this matrix</a:t>
            </a:r>
          </a:p>
        </p:txBody>
      </p:sp>
      <p:sp>
        <p:nvSpPr>
          <p:cNvPr id="3" name="Content Placeholder 2">
            <a:extLst>
              <a:ext uri="{FF2B5EF4-FFF2-40B4-BE49-F238E27FC236}">
                <a16:creationId xmlns:a16="http://schemas.microsoft.com/office/drawing/2014/main" id="{788AD4C0-97B8-4C48-B307-E1673C4D7CAD}"/>
              </a:ext>
            </a:extLst>
          </p:cNvPr>
          <p:cNvSpPr>
            <a:spLocks noGrp="1"/>
          </p:cNvSpPr>
          <p:nvPr>
            <p:ph idx="1"/>
          </p:nvPr>
        </p:nvSpPr>
        <p:spPr>
          <a:xfrm>
            <a:off x="622000" y="2304843"/>
            <a:ext cx="10947446" cy="1520743"/>
          </a:xfrm>
        </p:spPr>
        <p:txBody>
          <a:bodyPr vert="horz" lIns="91440" tIns="45720" rIns="91440" bIns="45720" rtlCol="0" anchor="t">
            <a:normAutofit lnSpcReduction="10000"/>
          </a:bodyPr>
          <a:lstStyle/>
          <a:p>
            <a:r>
              <a:rPr lang="en-US" sz="2200" dirty="0">
                <a:ea typeface="+mn-lt"/>
                <a:cs typeface="+mn-lt"/>
              </a:rPr>
              <a:t>If we consider any webpage </a:t>
            </a:r>
            <a:r>
              <a:rPr lang="en-US" sz="2200" i="1" dirty="0" err="1">
                <a:ea typeface="+mn-lt"/>
                <a:cs typeface="+mn-lt"/>
              </a:rPr>
              <a:t>i</a:t>
            </a:r>
            <a:r>
              <a:rPr lang="en-US" sz="2200" dirty="0">
                <a:ea typeface="+mn-lt"/>
                <a:cs typeface="+mn-lt"/>
              </a:rPr>
              <a:t> and that it has at least one link to another webpage</a:t>
            </a:r>
            <a:r>
              <a:rPr lang="en-US" sz="2200" i="1" dirty="0">
                <a:ea typeface="+mn-lt"/>
                <a:cs typeface="+mn-lt"/>
              </a:rPr>
              <a:t> j</a:t>
            </a:r>
            <a:r>
              <a:rPr lang="en-US" sz="2200" dirty="0">
                <a:ea typeface="+mn-lt"/>
                <a:cs typeface="+mn-lt"/>
              </a:rPr>
              <a:t>, then the element in the row </a:t>
            </a:r>
            <a:r>
              <a:rPr lang="en-US" sz="2200" i="1" dirty="0" err="1">
                <a:ea typeface="+mn-lt"/>
                <a:cs typeface="+mn-lt"/>
              </a:rPr>
              <a:t>i</a:t>
            </a:r>
            <a:r>
              <a:rPr lang="en-US" sz="2200" i="1" dirty="0">
                <a:ea typeface="+mn-lt"/>
                <a:cs typeface="+mn-lt"/>
              </a:rPr>
              <a:t> </a:t>
            </a:r>
            <a:r>
              <a:rPr lang="en-US" sz="2200" dirty="0">
                <a:ea typeface="+mn-lt"/>
                <a:cs typeface="+mn-lt"/>
              </a:rPr>
              <a:t>and column</a:t>
            </a:r>
            <a:r>
              <a:rPr lang="en-US" sz="2200" i="1" dirty="0">
                <a:ea typeface="+mn-lt"/>
                <a:cs typeface="+mn-lt"/>
              </a:rPr>
              <a:t> j</a:t>
            </a:r>
            <a:r>
              <a:rPr lang="en-US" sz="2200" dirty="0">
                <a:ea typeface="+mn-lt"/>
                <a:cs typeface="+mn-lt"/>
              </a:rPr>
              <a:t> of H</a:t>
            </a:r>
            <a:r>
              <a:rPr lang="en-US" sz="2200" i="1" dirty="0">
                <a:ea typeface="+mn-lt"/>
                <a:cs typeface="+mn-lt"/>
              </a:rPr>
              <a:t>ij</a:t>
            </a:r>
            <a:r>
              <a:rPr lang="en-US" sz="2200" dirty="0">
                <a:ea typeface="+mn-lt"/>
                <a:cs typeface="+mn-lt"/>
              </a:rPr>
              <a:t> = 1/ (no of links given away by page</a:t>
            </a:r>
            <a:r>
              <a:rPr lang="en-US" sz="2200" i="1" dirty="0">
                <a:ea typeface="+mn-lt"/>
                <a:cs typeface="+mn-lt"/>
              </a:rPr>
              <a:t> </a:t>
            </a:r>
            <a:r>
              <a:rPr lang="en-US" sz="2200" i="1" dirty="0" err="1">
                <a:ea typeface="+mn-lt"/>
                <a:cs typeface="+mn-lt"/>
              </a:rPr>
              <a:t>i</a:t>
            </a:r>
            <a:r>
              <a:rPr lang="en-US" sz="2200" dirty="0">
                <a:ea typeface="+mn-lt"/>
                <a:cs typeface="+mn-lt"/>
              </a:rPr>
              <a:t> or no of red dots) and if it does not have any link then H</a:t>
            </a:r>
            <a:r>
              <a:rPr lang="en-US" sz="2200" i="1" dirty="0">
                <a:ea typeface="+mn-lt"/>
                <a:cs typeface="+mn-lt"/>
              </a:rPr>
              <a:t>ij</a:t>
            </a:r>
            <a:r>
              <a:rPr lang="en-US" sz="2200" dirty="0">
                <a:ea typeface="+mn-lt"/>
                <a:cs typeface="+mn-lt"/>
              </a:rPr>
              <a:t> = 0 (no of red dots = 0).</a:t>
            </a:r>
          </a:p>
          <a:p>
            <a:endParaRPr lang="en-US" dirty="0">
              <a:ea typeface="+mn-lt"/>
              <a:cs typeface="+mn-lt"/>
            </a:endParaRPr>
          </a:p>
        </p:txBody>
      </p:sp>
      <p:sp>
        <p:nvSpPr>
          <p:cNvPr id="4" name="TextBox 3">
            <a:extLst>
              <a:ext uri="{FF2B5EF4-FFF2-40B4-BE49-F238E27FC236}">
                <a16:creationId xmlns:a16="http://schemas.microsoft.com/office/drawing/2014/main" id="{497C59BF-3008-452B-A36B-0837EA3E3985}"/>
              </a:ext>
            </a:extLst>
          </p:cNvPr>
          <p:cNvSpPr txBox="1"/>
          <p:nvPr/>
        </p:nvSpPr>
        <p:spPr>
          <a:xfrm>
            <a:off x="619991" y="3867150"/>
            <a:ext cx="1066626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dirty="0">
                <a:ea typeface="+mn-lt"/>
                <a:cs typeface="+mn-lt"/>
              </a:rPr>
              <a:t>By filling the matrix in the above order, the column represents the link of the webpage found in other webpages (the endorsements that they received) and the row represents the links of other webpages that the given webpage referenced in their webpage (the endorsements that they gave).</a:t>
            </a:r>
            <a:endParaRPr lang="en-US" sz="2200" dirty="0"/>
          </a:p>
        </p:txBody>
      </p:sp>
      <p:sp>
        <p:nvSpPr>
          <p:cNvPr id="5" name="TextBox 4">
            <a:extLst>
              <a:ext uri="{FF2B5EF4-FFF2-40B4-BE49-F238E27FC236}">
                <a16:creationId xmlns:a16="http://schemas.microsoft.com/office/drawing/2014/main" id="{E35E1AAD-F8E5-4C9F-B045-CD7E76DDFA21}"/>
              </a:ext>
            </a:extLst>
          </p:cNvPr>
          <p:cNvSpPr txBox="1"/>
          <p:nvPr/>
        </p:nvSpPr>
        <p:spPr>
          <a:xfrm>
            <a:off x="624321" y="5438775"/>
            <a:ext cx="10943357" cy="1184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Arial"/>
              <a:buChar char="•"/>
            </a:pPr>
            <a:r>
              <a:rPr lang="en-US" sz="2200" dirty="0">
                <a:ea typeface="+mn-lt"/>
                <a:cs typeface="+mn-lt"/>
              </a:rPr>
              <a:t>The H</a:t>
            </a:r>
            <a:r>
              <a:rPr lang="en-US" sz="2200" i="1" dirty="0">
                <a:ea typeface="+mn-lt"/>
                <a:cs typeface="+mn-lt"/>
              </a:rPr>
              <a:t>ij </a:t>
            </a:r>
            <a:r>
              <a:rPr lang="en-US" sz="2200" dirty="0">
                <a:ea typeface="+mn-lt"/>
                <a:cs typeface="+mn-lt"/>
              </a:rPr>
              <a:t>also account for the fact that links are more meaningful if less of them are given as the sum of columns of each row adds up to 1 (this makes it so that a website can split between 1 giving score).</a:t>
            </a:r>
            <a:endParaRPr lang="en-US" sz="2200" dirty="0"/>
          </a:p>
        </p:txBody>
      </p:sp>
    </p:spTree>
    <p:extLst>
      <p:ext uri="{BB962C8B-B14F-4D97-AF65-F5344CB8AC3E}">
        <p14:creationId xmlns:p14="http://schemas.microsoft.com/office/powerpoint/2010/main" val="2227169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757BFD-2367-4AC0-A5C3-0CEF10A86D3F}"/>
              </a:ext>
            </a:extLst>
          </p:cNvPr>
          <p:cNvSpPr>
            <a:spLocks noGrp="1"/>
          </p:cNvSpPr>
          <p:nvPr>
            <p:ph type="title"/>
          </p:nvPr>
        </p:nvSpPr>
        <p:spPr>
          <a:xfrm>
            <a:off x="1046746" y="586822"/>
            <a:ext cx="3537285" cy="1645920"/>
          </a:xfrm>
        </p:spPr>
        <p:txBody>
          <a:bodyPr>
            <a:normAutofit/>
          </a:bodyPr>
          <a:lstStyle/>
          <a:p>
            <a:r>
              <a:rPr lang="en-US" sz="3200" b="0"/>
              <a:t>Observations</a:t>
            </a:r>
            <a:endParaRPr lang="en-US" sz="320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FDB8D25-0E64-4810-9A00-FECA251AE981}"/>
              </a:ext>
            </a:extLst>
          </p:cNvPr>
          <p:cNvSpPr>
            <a:spLocks noGrp="1"/>
          </p:cNvSpPr>
          <p:nvPr>
            <p:ph idx="1"/>
          </p:nvPr>
        </p:nvSpPr>
        <p:spPr>
          <a:xfrm>
            <a:off x="5351164" y="586822"/>
            <a:ext cx="6002636" cy="1645920"/>
          </a:xfrm>
        </p:spPr>
        <p:txBody>
          <a:bodyPr vert="horz" lIns="91440" tIns="45720" rIns="91440" bIns="45720" rtlCol="0" anchor="ctr">
            <a:normAutofit/>
          </a:bodyPr>
          <a:lstStyle/>
          <a:p>
            <a:r>
              <a:rPr lang="en-US" sz="1800">
                <a:ea typeface="+mn-lt"/>
                <a:cs typeface="+mn-lt"/>
              </a:rPr>
              <a:t>We observe from this matrix that all diagonal elements are 0 as it represents the links of the website given and received by itself which is not possible as websites never link to themselves (adds no meaning)</a:t>
            </a:r>
          </a:p>
        </p:txBody>
      </p:sp>
      <p:pic>
        <p:nvPicPr>
          <p:cNvPr id="4" name="Picture 4" descr="A picture containing diagram&#10;&#10;Description automatically generated">
            <a:extLst>
              <a:ext uri="{FF2B5EF4-FFF2-40B4-BE49-F238E27FC236}">
                <a16:creationId xmlns:a16="http://schemas.microsoft.com/office/drawing/2014/main" id="{2BA79A7B-A344-48B5-9787-043AEDC6E63E}"/>
              </a:ext>
            </a:extLst>
          </p:cNvPr>
          <p:cNvPicPr>
            <a:picLocks noChangeAspect="1"/>
          </p:cNvPicPr>
          <p:nvPr/>
        </p:nvPicPr>
        <p:blipFill>
          <a:blip r:embed="rId2"/>
          <a:stretch>
            <a:fillRect/>
          </a:stretch>
        </p:blipFill>
        <p:spPr>
          <a:xfrm>
            <a:off x="557784" y="2852229"/>
            <a:ext cx="11164824" cy="3247517"/>
          </a:xfrm>
          <a:prstGeom prst="rect">
            <a:avLst/>
          </a:prstGeom>
        </p:spPr>
      </p:pic>
    </p:spTree>
    <p:extLst>
      <p:ext uri="{BB962C8B-B14F-4D97-AF65-F5344CB8AC3E}">
        <p14:creationId xmlns:p14="http://schemas.microsoft.com/office/powerpoint/2010/main" val="226794305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91F7DB-D54B-48D5-87FC-402B733CA0E3}"/>
              </a:ext>
            </a:extLst>
          </p:cNvPr>
          <p:cNvSpPr>
            <a:spLocks noGrp="1"/>
          </p:cNvSpPr>
          <p:nvPr>
            <p:ph type="title"/>
          </p:nvPr>
        </p:nvSpPr>
        <p:spPr>
          <a:xfrm>
            <a:off x="1046746" y="586822"/>
            <a:ext cx="3537285" cy="1645920"/>
          </a:xfrm>
        </p:spPr>
        <p:txBody>
          <a:bodyPr>
            <a:normAutofit/>
          </a:bodyPr>
          <a:lstStyle/>
          <a:p>
            <a:r>
              <a:rPr lang="en-US" sz="3200" b="0"/>
              <a:t>Dangling Node</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98DD0CD-D661-4CAF-9B65-087B34F44054}"/>
              </a:ext>
            </a:extLst>
          </p:cNvPr>
          <p:cNvSpPr>
            <a:spLocks noGrp="1"/>
          </p:cNvSpPr>
          <p:nvPr>
            <p:ph idx="1"/>
          </p:nvPr>
        </p:nvSpPr>
        <p:spPr>
          <a:xfrm>
            <a:off x="5351164" y="586822"/>
            <a:ext cx="6002636" cy="1645920"/>
          </a:xfrm>
        </p:spPr>
        <p:txBody>
          <a:bodyPr vert="horz" lIns="91440" tIns="45720" rIns="91440" bIns="45720" rtlCol="0" anchor="ctr">
            <a:normAutofit/>
          </a:bodyPr>
          <a:lstStyle/>
          <a:p>
            <a:endParaRPr lang="en-US" sz="1800">
              <a:ea typeface="+mn-lt"/>
              <a:cs typeface="+mn-lt"/>
            </a:endParaRPr>
          </a:p>
          <a:p>
            <a:endParaRPr lang="en-US" sz="1800">
              <a:ea typeface="+mn-lt"/>
              <a:cs typeface="+mn-lt"/>
            </a:endParaRPr>
          </a:p>
        </p:txBody>
      </p:sp>
      <p:pic>
        <p:nvPicPr>
          <p:cNvPr id="4" name="Picture 4" descr="Table&#10;&#10;Description automatically generated">
            <a:extLst>
              <a:ext uri="{FF2B5EF4-FFF2-40B4-BE49-F238E27FC236}">
                <a16:creationId xmlns:a16="http://schemas.microsoft.com/office/drawing/2014/main" id="{3FCACABA-87F7-4FB5-A8B2-B0CBEBB6F92A}"/>
              </a:ext>
            </a:extLst>
          </p:cNvPr>
          <p:cNvPicPr>
            <a:picLocks noChangeAspect="1"/>
          </p:cNvPicPr>
          <p:nvPr/>
        </p:nvPicPr>
        <p:blipFill>
          <a:blip r:embed="rId2"/>
          <a:stretch>
            <a:fillRect/>
          </a:stretch>
        </p:blipFill>
        <p:spPr>
          <a:xfrm>
            <a:off x="557784" y="2852229"/>
            <a:ext cx="11164824" cy="3247517"/>
          </a:xfrm>
          <a:prstGeom prst="rect">
            <a:avLst/>
          </a:prstGeom>
        </p:spPr>
      </p:pic>
    </p:spTree>
    <p:extLst>
      <p:ext uri="{BB962C8B-B14F-4D97-AF65-F5344CB8AC3E}">
        <p14:creationId xmlns:p14="http://schemas.microsoft.com/office/powerpoint/2010/main" val="329976130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520F-99A1-4519-8D81-B81D7CC78D2C}"/>
              </a:ext>
            </a:extLst>
          </p:cNvPr>
          <p:cNvSpPr>
            <a:spLocks noGrp="1"/>
          </p:cNvSpPr>
          <p:nvPr>
            <p:ph type="title"/>
          </p:nvPr>
        </p:nvSpPr>
        <p:spPr/>
        <p:txBody>
          <a:bodyPr/>
          <a:lstStyle/>
          <a:p>
            <a:r>
              <a:rPr lang="en-US" b="0" dirty="0"/>
              <a:t>What is dangling node</a:t>
            </a:r>
          </a:p>
        </p:txBody>
      </p:sp>
      <p:sp>
        <p:nvSpPr>
          <p:cNvPr id="3" name="Content Placeholder 2">
            <a:extLst>
              <a:ext uri="{FF2B5EF4-FFF2-40B4-BE49-F238E27FC236}">
                <a16:creationId xmlns:a16="http://schemas.microsoft.com/office/drawing/2014/main" id="{041157D7-52FE-42DF-8BCE-989685A9A83B}"/>
              </a:ext>
            </a:extLst>
          </p:cNvPr>
          <p:cNvSpPr>
            <a:spLocks noGrp="1"/>
          </p:cNvSpPr>
          <p:nvPr>
            <p:ph idx="1"/>
          </p:nvPr>
        </p:nvSpPr>
        <p:spPr>
          <a:xfrm>
            <a:off x="595178" y="2478024"/>
            <a:ext cx="11171737" cy="1625709"/>
          </a:xfrm>
        </p:spPr>
        <p:txBody>
          <a:bodyPr vert="horz" lIns="91440" tIns="45720" rIns="91440" bIns="45720" rtlCol="0" anchor="t">
            <a:normAutofit lnSpcReduction="10000"/>
          </a:bodyPr>
          <a:lstStyle/>
          <a:p>
            <a:r>
              <a:rPr lang="en-US" dirty="0">
                <a:ea typeface="+mn-lt"/>
                <a:cs typeface="+mn-lt"/>
              </a:rPr>
              <a:t>A dangling node represents a webpage that references no other webpage or that there are no links to continue to other webpages from it (in this case D is a dangling node). This In the matrix will be a row of zeros. Since majority of websites are dangling nodes, the object has two options </a:t>
            </a:r>
          </a:p>
          <a:p>
            <a:pPr marL="457200" indent="-457200">
              <a:buAutoNum type="arabicPeriod"/>
            </a:pPr>
            <a:endParaRPr lang="en-US" dirty="0">
              <a:ea typeface="+mn-lt"/>
              <a:cs typeface="+mn-lt"/>
            </a:endParaRPr>
          </a:p>
          <a:p>
            <a:pPr marL="457200" indent="-457200">
              <a:buAutoNum type="arabicPeriod"/>
            </a:pPr>
            <a:endParaRPr lang="en-US" dirty="0">
              <a:ea typeface="+mn-lt"/>
              <a:cs typeface="+mn-lt"/>
            </a:endParaRPr>
          </a:p>
          <a:p>
            <a:pPr marL="0" indent="0">
              <a:buNone/>
            </a:pPr>
            <a:endParaRPr lang="en-US" dirty="0">
              <a:ea typeface="+mn-lt"/>
              <a:cs typeface="+mn-lt"/>
            </a:endParaRPr>
          </a:p>
        </p:txBody>
      </p:sp>
      <p:sp>
        <p:nvSpPr>
          <p:cNvPr id="4" name="TextBox 3">
            <a:extLst>
              <a:ext uri="{FF2B5EF4-FFF2-40B4-BE49-F238E27FC236}">
                <a16:creationId xmlns:a16="http://schemas.microsoft.com/office/drawing/2014/main" id="{2C7E136B-D2B9-426B-90D3-5D9635011F6E}"/>
              </a:ext>
            </a:extLst>
          </p:cNvPr>
          <p:cNvSpPr txBox="1"/>
          <p:nvPr/>
        </p:nvSpPr>
        <p:spPr>
          <a:xfrm>
            <a:off x="559378" y="4178877"/>
            <a:ext cx="110126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1. Stop browsing (not possible – since he is an ideal browser)</a:t>
            </a:r>
            <a:endParaRPr lang="en-US" sz="2400" dirty="0"/>
          </a:p>
        </p:txBody>
      </p:sp>
      <p:sp>
        <p:nvSpPr>
          <p:cNvPr id="5" name="TextBox 4">
            <a:extLst>
              <a:ext uri="{FF2B5EF4-FFF2-40B4-BE49-F238E27FC236}">
                <a16:creationId xmlns:a16="http://schemas.microsoft.com/office/drawing/2014/main" id="{B107B9F8-25EF-481A-8798-66B831E36681}"/>
              </a:ext>
            </a:extLst>
          </p:cNvPr>
          <p:cNvSpPr txBox="1"/>
          <p:nvPr/>
        </p:nvSpPr>
        <p:spPr>
          <a:xfrm>
            <a:off x="598344" y="4737389"/>
            <a:ext cx="1116849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2. Enter a custom URL of any other random webpage in the address line of a Web browser.</a:t>
            </a:r>
            <a:endParaRPr lang="en-US" sz="2400" dirty="0"/>
          </a:p>
        </p:txBody>
      </p:sp>
      <p:sp>
        <p:nvSpPr>
          <p:cNvPr id="6" name="TextBox 5">
            <a:extLst>
              <a:ext uri="{FF2B5EF4-FFF2-40B4-BE49-F238E27FC236}">
                <a16:creationId xmlns:a16="http://schemas.microsoft.com/office/drawing/2014/main" id="{8FED0002-9258-4876-ADCF-E36BD3C078E2}"/>
              </a:ext>
            </a:extLst>
          </p:cNvPr>
          <p:cNvSpPr txBox="1"/>
          <p:nvPr/>
        </p:nvSpPr>
        <p:spPr>
          <a:xfrm>
            <a:off x="602673" y="5659581"/>
            <a:ext cx="106835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H alone cannot model the possibility of moving from the dangling node webpages to other webpages, so we add another term to fix this issue.</a:t>
            </a:r>
            <a:endParaRPr lang="en-US" sz="2400" dirty="0"/>
          </a:p>
        </p:txBody>
      </p:sp>
    </p:spTree>
    <p:extLst>
      <p:ext uri="{BB962C8B-B14F-4D97-AF65-F5344CB8AC3E}">
        <p14:creationId xmlns:p14="http://schemas.microsoft.com/office/powerpoint/2010/main" val="98839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xclamation mark on a yellow background">
            <a:extLst>
              <a:ext uri="{FF2B5EF4-FFF2-40B4-BE49-F238E27FC236}">
                <a16:creationId xmlns:a16="http://schemas.microsoft.com/office/drawing/2014/main" id="{6EB68523-626C-4321-9A12-BB7A022A9BB8}"/>
              </a:ext>
            </a:extLst>
          </p:cNvPr>
          <p:cNvPicPr>
            <a:picLocks noChangeAspect="1"/>
          </p:cNvPicPr>
          <p:nvPr/>
        </p:nvPicPr>
        <p:blipFill rotWithShape="1">
          <a:blip r:embed="rId2"/>
          <a:srcRect l="5200" r="4" b="4"/>
          <a:stretch/>
        </p:blipFill>
        <p:spPr>
          <a:xfrm>
            <a:off x="-2" y="10"/>
            <a:ext cx="8668512" cy="6857990"/>
          </a:xfrm>
          <a:prstGeom prst="rect">
            <a:avLst/>
          </a:prstGeom>
        </p:spPr>
      </p:pic>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607E27-6F29-4CAB-A138-B4968C4DF002}"/>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0"/>
              <a:t>Fix and modifying terms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2538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230E-1E23-4EA3-A144-FB526275D24D}"/>
              </a:ext>
            </a:extLst>
          </p:cNvPr>
          <p:cNvSpPr>
            <a:spLocks noGrp="1"/>
          </p:cNvSpPr>
          <p:nvPr>
            <p:ph type="title"/>
          </p:nvPr>
        </p:nvSpPr>
        <p:spPr/>
        <p:txBody>
          <a:bodyPr/>
          <a:lstStyle/>
          <a:p>
            <a:r>
              <a:rPr lang="en-US" b="0" dirty="0">
                <a:ea typeface="+mj-lt"/>
                <a:cs typeface="+mj-lt"/>
              </a:rPr>
              <a:t>0-vector fix</a:t>
            </a:r>
            <a:endParaRPr lang="en-US" dirty="0"/>
          </a:p>
        </p:txBody>
      </p:sp>
      <p:sp>
        <p:nvSpPr>
          <p:cNvPr id="3" name="Content Placeholder 2">
            <a:extLst>
              <a:ext uri="{FF2B5EF4-FFF2-40B4-BE49-F238E27FC236}">
                <a16:creationId xmlns:a16="http://schemas.microsoft.com/office/drawing/2014/main" id="{EB4D7815-55E3-43D1-8CEC-11E116AD1A94}"/>
              </a:ext>
            </a:extLst>
          </p:cNvPr>
          <p:cNvSpPr>
            <a:spLocks noGrp="1"/>
          </p:cNvSpPr>
          <p:nvPr>
            <p:ph idx="1"/>
          </p:nvPr>
        </p:nvSpPr>
        <p:spPr>
          <a:xfrm>
            <a:off x="1115568" y="2478024"/>
            <a:ext cx="10168128" cy="2326040"/>
          </a:xfrm>
        </p:spPr>
        <p:txBody>
          <a:bodyPr vert="horz" lIns="91440" tIns="45720" rIns="91440" bIns="45720" rtlCol="0" anchor="t">
            <a:normAutofit/>
          </a:bodyPr>
          <a:lstStyle/>
          <a:p>
            <a:r>
              <a:rPr lang="en-US" dirty="0">
                <a:ea typeface="+mn-lt"/>
                <a:cs typeface="+mn-lt"/>
              </a:rPr>
              <a:t>General procedure:</a:t>
            </a:r>
          </a:p>
          <a:p>
            <a:r>
              <a:rPr lang="en-US" dirty="0">
                <a:ea typeface="+mn-lt"/>
                <a:cs typeface="+mn-lt"/>
              </a:rPr>
              <a:t>A set of closely related topics and their ranks are given more preference that is determined by a more wholesome calculation. And the term is more or less like the previous one which is then added to get S. </a:t>
            </a:r>
          </a:p>
          <a:p>
            <a:pPr marL="0" indent="0" algn="ctr">
              <a:buNone/>
            </a:pPr>
            <a:endParaRPr lang="en-US" dirty="0">
              <a:ea typeface="+mn-lt"/>
              <a:cs typeface="+mn-lt"/>
            </a:endParaRPr>
          </a:p>
          <a:p>
            <a:endParaRPr lang="en-US" dirty="0"/>
          </a:p>
        </p:txBody>
      </p:sp>
      <p:sp>
        <p:nvSpPr>
          <p:cNvPr id="4" name="TextBox 3">
            <a:extLst>
              <a:ext uri="{FF2B5EF4-FFF2-40B4-BE49-F238E27FC236}">
                <a16:creationId xmlns:a16="http://schemas.microsoft.com/office/drawing/2014/main" id="{3E9908A2-0D5B-4610-BE24-2D0986F2D4AE}"/>
              </a:ext>
            </a:extLst>
          </p:cNvPr>
          <p:cNvSpPr txBox="1"/>
          <p:nvPr/>
        </p:nvSpPr>
        <p:spPr>
          <a:xfrm>
            <a:off x="4178878" y="4906241"/>
            <a:ext cx="38429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S = H + adapting term</a:t>
            </a:r>
            <a:endParaRPr lang="en-US" sz="2400" dirty="0"/>
          </a:p>
        </p:txBody>
      </p:sp>
    </p:spTree>
    <p:extLst>
      <p:ext uri="{BB962C8B-B14F-4D97-AF65-F5344CB8AC3E}">
        <p14:creationId xmlns:p14="http://schemas.microsoft.com/office/powerpoint/2010/main" val="2230200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E440-7838-4D77-BDA2-6737DE6FB552}"/>
              </a:ext>
            </a:extLst>
          </p:cNvPr>
          <p:cNvSpPr>
            <a:spLocks noGrp="1"/>
          </p:cNvSpPr>
          <p:nvPr>
            <p:ph type="title"/>
          </p:nvPr>
        </p:nvSpPr>
        <p:spPr/>
        <p:txBody>
          <a:bodyPr/>
          <a:lstStyle/>
          <a:p>
            <a:r>
              <a:rPr lang="en-US" b="0" dirty="0"/>
              <a:t>One possible method</a:t>
            </a:r>
          </a:p>
        </p:txBody>
      </p:sp>
      <p:sp>
        <p:nvSpPr>
          <p:cNvPr id="3" name="Content Placeholder 2">
            <a:extLst>
              <a:ext uri="{FF2B5EF4-FFF2-40B4-BE49-F238E27FC236}">
                <a16:creationId xmlns:a16="http://schemas.microsoft.com/office/drawing/2014/main" id="{4BA29E00-B0F3-4CD1-92F8-F16013BF5540}"/>
              </a:ext>
            </a:extLst>
          </p:cNvPr>
          <p:cNvSpPr>
            <a:spLocks noGrp="1"/>
          </p:cNvSpPr>
          <p:nvPr>
            <p:ph idx="1"/>
          </p:nvPr>
        </p:nvSpPr>
        <p:spPr>
          <a:xfrm>
            <a:off x="1115568" y="2478024"/>
            <a:ext cx="10168128" cy="2447267"/>
          </a:xfrm>
        </p:spPr>
        <p:txBody>
          <a:bodyPr vert="horz" lIns="91440" tIns="45720" rIns="91440" bIns="45720" rtlCol="0" anchor="t">
            <a:normAutofit lnSpcReduction="10000"/>
          </a:bodyPr>
          <a:lstStyle/>
          <a:p>
            <a:r>
              <a:rPr lang="en-US" dirty="0">
                <a:ea typeface="+mn-lt"/>
                <a:cs typeface="+mn-lt"/>
              </a:rPr>
              <a:t>Each 0-vector row of H is replaced by an equal probability distribution vector, w, a vector with non-negative elements that sum to 1(all elements being 1/n except the one that represents itself which is 0 – cannot link to itself) (this removes any unwanted favorability)</a:t>
            </a:r>
            <a:endParaRPr lang="en-US" dirty="0"/>
          </a:p>
          <a:p>
            <a:r>
              <a:rPr lang="en-US" dirty="0">
                <a:ea typeface="+mn-lt"/>
                <a:cs typeface="+mn-lt"/>
              </a:rPr>
              <a:t>The resulting matrix Is of the form,</a:t>
            </a:r>
          </a:p>
          <a:p>
            <a:pPr marL="0" indent="0" algn="ctr">
              <a:buNone/>
            </a:pPr>
            <a:endParaRPr lang="en-US" dirty="0">
              <a:ea typeface="+mn-lt"/>
              <a:cs typeface="+mn-lt"/>
            </a:endParaRPr>
          </a:p>
          <a:p>
            <a:endParaRPr lang="en-US" dirty="0">
              <a:ea typeface="+mn-lt"/>
              <a:cs typeface="+mn-lt"/>
            </a:endParaRPr>
          </a:p>
        </p:txBody>
      </p:sp>
      <p:sp>
        <p:nvSpPr>
          <p:cNvPr id="4" name="TextBox 3">
            <a:extLst>
              <a:ext uri="{FF2B5EF4-FFF2-40B4-BE49-F238E27FC236}">
                <a16:creationId xmlns:a16="http://schemas.microsoft.com/office/drawing/2014/main" id="{D8AA5174-AAFD-4864-802E-DFC12A124667}"/>
              </a:ext>
            </a:extLst>
          </p:cNvPr>
          <p:cNvSpPr txBox="1"/>
          <p:nvPr/>
        </p:nvSpPr>
        <p:spPr>
          <a:xfrm>
            <a:off x="4826620" y="5096107"/>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S = H + R</a:t>
            </a:r>
            <a:endParaRPr lang="en-US" sz="2800" dirty="0"/>
          </a:p>
        </p:txBody>
      </p:sp>
    </p:spTree>
    <p:extLst>
      <p:ext uri="{BB962C8B-B14F-4D97-AF65-F5344CB8AC3E}">
        <p14:creationId xmlns:p14="http://schemas.microsoft.com/office/powerpoint/2010/main" val="1438327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25EB9F51-9EAB-49E0-8C70-8B07ED439AC0}"/>
              </a:ext>
            </a:extLst>
          </p:cNvPr>
          <p:cNvPicPr>
            <a:picLocks noChangeAspect="1"/>
          </p:cNvPicPr>
          <p:nvPr/>
        </p:nvPicPr>
        <p:blipFill>
          <a:blip r:embed="rId2"/>
          <a:stretch>
            <a:fillRect/>
          </a:stretch>
        </p:blipFill>
        <p:spPr>
          <a:xfrm>
            <a:off x="481446" y="170152"/>
            <a:ext cx="1868631" cy="2369993"/>
          </a:xfrm>
          <a:prstGeom prst="rect">
            <a:avLst/>
          </a:prstGeom>
        </p:spPr>
      </p:pic>
      <p:pic>
        <p:nvPicPr>
          <p:cNvPr id="3" name="Picture 3" descr="A picture containing table&#10;&#10;Description automatically generated">
            <a:extLst>
              <a:ext uri="{FF2B5EF4-FFF2-40B4-BE49-F238E27FC236}">
                <a16:creationId xmlns:a16="http://schemas.microsoft.com/office/drawing/2014/main" id="{A920BF37-45C4-49E2-9492-DB56E23DD0F7}"/>
              </a:ext>
            </a:extLst>
          </p:cNvPr>
          <p:cNvPicPr>
            <a:picLocks noChangeAspect="1"/>
          </p:cNvPicPr>
          <p:nvPr/>
        </p:nvPicPr>
        <p:blipFill>
          <a:blip r:embed="rId3"/>
          <a:stretch>
            <a:fillRect/>
          </a:stretch>
        </p:blipFill>
        <p:spPr>
          <a:xfrm>
            <a:off x="3209058" y="789933"/>
            <a:ext cx="7107382" cy="1052499"/>
          </a:xfrm>
          <a:prstGeom prst="rect">
            <a:avLst/>
          </a:prstGeom>
        </p:spPr>
      </p:pic>
      <p:sp>
        <p:nvSpPr>
          <p:cNvPr id="4" name="TextBox 3">
            <a:extLst>
              <a:ext uri="{FF2B5EF4-FFF2-40B4-BE49-F238E27FC236}">
                <a16:creationId xmlns:a16="http://schemas.microsoft.com/office/drawing/2014/main" id="{F4FB91CD-A06F-4F38-8267-8C1A3291FE6F}"/>
              </a:ext>
            </a:extLst>
          </p:cNvPr>
          <p:cNvSpPr txBox="1"/>
          <p:nvPr/>
        </p:nvSpPr>
        <p:spPr>
          <a:xfrm>
            <a:off x="5105400" y="2403764"/>
            <a:ext cx="13057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rPr>
              <a:t>R = d*w</a:t>
            </a:r>
            <a:r>
              <a:rPr lang="en-US" sz="2400" dirty="0">
                <a:latin typeface="Calibri"/>
                <a:cs typeface="Calibri"/>
              </a:rPr>
              <a:t> </a:t>
            </a:r>
            <a:endParaRPr lang="en-US" sz="3200" dirty="0"/>
          </a:p>
        </p:txBody>
      </p:sp>
      <p:pic>
        <p:nvPicPr>
          <p:cNvPr id="5" name="Picture 5">
            <a:extLst>
              <a:ext uri="{FF2B5EF4-FFF2-40B4-BE49-F238E27FC236}">
                <a16:creationId xmlns:a16="http://schemas.microsoft.com/office/drawing/2014/main" id="{3F695042-E751-4FA6-B2B9-6B1F4441BB5C}"/>
              </a:ext>
            </a:extLst>
          </p:cNvPr>
          <p:cNvPicPr>
            <a:picLocks noChangeAspect="1"/>
          </p:cNvPicPr>
          <p:nvPr/>
        </p:nvPicPr>
        <p:blipFill>
          <a:blip r:embed="rId4"/>
          <a:stretch>
            <a:fillRect/>
          </a:stretch>
        </p:blipFill>
        <p:spPr>
          <a:xfrm>
            <a:off x="2247901" y="2925284"/>
            <a:ext cx="7289221" cy="2124454"/>
          </a:xfrm>
          <a:prstGeom prst="rect">
            <a:avLst/>
          </a:prstGeom>
        </p:spPr>
      </p:pic>
      <p:sp>
        <p:nvSpPr>
          <p:cNvPr id="6" name="TextBox 5">
            <a:extLst>
              <a:ext uri="{FF2B5EF4-FFF2-40B4-BE49-F238E27FC236}">
                <a16:creationId xmlns:a16="http://schemas.microsoft.com/office/drawing/2014/main" id="{70A623A2-604B-4A8F-A937-1A41D6301FFD}"/>
              </a:ext>
            </a:extLst>
          </p:cNvPr>
          <p:cNvSpPr txBox="1"/>
          <p:nvPr/>
        </p:nvSpPr>
        <p:spPr>
          <a:xfrm>
            <a:off x="611332" y="5105400"/>
            <a:ext cx="1109922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Segoe UI"/>
              </a:rPr>
              <a:t>Here d is a column vector the identifies dangling nodes, d is filled by the condition that if all elements of a row is 0 then the value of the corresponding element is 1 otherwise it is 0.</a:t>
            </a:r>
            <a:r>
              <a:rPr lang="en-US" sz="2000" dirty="0">
                <a:latin typeface="Calibri"/>
                <a:cs typeface="Calibri"/>
              </a:rPr>
              <a:t> </a:t>
            </a:r>
          </a:p>
          <a:p>
            <a:r>
              <a:rPr lang="en-US" sz="2000" dirty="0">
                <a:latin typeface="Calibri"/>
                <a:cs typeface="Segoe UI"/>
              </a:rPr>
              <a:t>What this allows us to do is by matrix multiplication it generates the missing terms without changing the old ones</a:t>
            </a:r>
            <a:r>
              <a:rPr lang="en-US" sz="2000" dirty="0">
                <a:latin typeface="Calibri"/>
                <a:cs typeface="Calibri"/>
              </a:rPr>
              <a:t> </a:t>
            </a:r>
          </a:p>
        </p:txBody>
      </p:sp>
    </p:spTree>
    <p:extLst>
      <p:ext uri="{BB962C8B-B14F-4D97-AF65-F5344CB8AC3E}">
        <p14:creationId xmlns:p14="http://schemas.microsoft.com/office/powerpoint/2010/main" val="921490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57481B-ED02-402A-BCD1-E20DFAF518D3}"/>
              </a:ext>
            </a:extLst>
          </p:cNvPr>
          <p:cNvSpPr>
            <a:spLocks noGrp="1"/>
          </p:cNvSpPr>
          <p:nvPr>
            <p:ph type="title"/>
          </p:nvPr>
        </p:nvSpPr>
        <p:spPr>
          <a:xfrm>
            <a:off x="1051560" y="586822"/>
            <a:ext cx="3538728" cy="1645920"/>
          </a:xfrm>
        </p:spPr>
        <p:txBody>
          <a:bodyPr>
            <a:normAutofit/>
          </a:bodyPr>
          <a:lstStyle/>
          <a:p>
            <a:r>
              <a:rPr lang="en-US" sz="3200" b="0"/>
              <a:t>Revisualizing the Change</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5716FE5-530F-402B-B87C-ED6DACC59D1B}"/>
              </a:ext>
            </a:extLst>
          </p:cNvPr>
          <p:cNvSpPr>
            <a:spLocks noGrp="1"/>
          </p:cNvSpPr>
          <p:nvPr>
            <p:ph idx="1"/>
          </p:nvPr>
        </p:nvSpPr>
        <p:spPr>
          <a:xfrm>
            <a:off x="5349240" y="586822"/>
            <a:ext cx="6007608" cy="1645920"/>
          </a:xfrm>
        </p:spPr>
        <p:txBody>
          <a:bodyPr anchor="ctr">
            <a:normAutofit/>
          </a:bodyPr>
          <a:lstStyle/>
          <a:p>
            <a:r>
              <a:rPr lang="en-US" sz="1800" dirty="0">
                <a:ea typeface="+mn-lt"/>
                <a:cs typeface="+mn-lt"/>
              </a:rPr>
              <a:t>we can note here that this is a for of adapting term</a:t>
            </a:r>
          </a:p>
        </p:txBody>
      </p:sp>
      <p:pic>
        <p:nvPicPr>
          <p:cNvPr id="5" name="Picture 5" descr="Diagram, schematic&#10;&#10;Description automatically generated">
            <a:extLst>
              <a:ext uri="{FF2B5EF4-FFF2-40B4-BE49-F238E27FC236}">
                <a16:creationId xmlns:a16="http://schemas.microsoft.com/office/drawing/2014/main" id="{D8E906D6-27DA-4B71-A250-C95CA7031FDE}"/>
              </a:ext>
            </a:extLst>
          </p:cNvPr>
          <p:cNvPicPr>
            <a:picLocks noChangeAspect="1"/>
          </p:cNvPicPr>
          <p:nvPr/>
        </p:nvPicPr>
        <p:blipFill>
          <a:blip r:embed="rId2"/>
          <a:stretch>
            <a:fillRect/>
          </a:stretch>
        </p:blipFill>
        <p:spPr>
          <a:xfrm>
            <a:off x="557783" y="3013481"/>
            <a:ext cx="5481509" cy="2915695"/>
          </a:xfrm>
          <a:prstGeom prst="rect">
            <a:avLst/>
          </a:prstGeom>
        </p:spPr>
      </p:pic>
      <p:pic>
        <p:nvPicPr>
          <p:cNvPr id="4" name="Picture 4">
            <a:extLst>
              <a:ext uri="{FF2B5EF4-FFF2-40B4-BE49-F238E27FC236}">
                <a16:creationId xmlns:a16="http://schemas.microsoft.com/office/drawing/2014/main" id="{7EE88DE4-9836-490A-86FC-3A316640B3B8}"/>
              </a:ext>
            </a:extLst>
          </p:cNvPr>
          <p:cNvPicPr>
            <a:picLocks noChangeAspect="1"/>
          </p:cNvPicPr>
          <p:nvPr/>
        </p:nvPicPr>
        <p:blipFill>
          <a:blip r:embed="rId3"/>
          <a:stretch>
            <a:fillRect/>
          </a:stretch>
        </p:blipFill>
        <p:spPr>
          <a:xfrm>
            <a:off x="6198781" y="3653310"/>
            <a:ext cx="5523082" cy="1636038"/>
          </a:xfrm>
          <a:prstGeom prst="rect">
            <a:avLst/>
          </a:prstGeom>
        </p:spPr>
      </p:pic>
    </p:spTree>
    <p:extLst>
      <p:ext uri="{BB962C8B-B14F-4D97-AF65-F5344CB8AC3E}">
        <p14:creationId xmlns:p14="http://schemas.microsoft.com/office/powerpoint/2010/main" val="28815925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26B1-34DB-4A3C-B0DE-58785C1A5B8E}"/>
              </a:ext>
            </a:extLst>
          </p:cNvPr>
          <p:cNvSpPr>
            <a:spLocks noGrp="1"/>
          </p:cNvSpPr>
          <p:nvPr>
            <p:ph type="title"/>
          </p:nvPr>
        </p:nvSpPr>
        <p:spPr/>
        <p:txBody>
          <a:bodyPr/>
          <a:lstStyle/>
          <a:p>
            <a:r>
              <a:rPr lang="en-US" b="0" dirty="0">
                <a:ea typeface="+mj-lt"/>
                <a:cs typeface="+mj-lt"/>
              </a:rPr>
              <a:t>INTRODUCTION</a:t>
            </a:r>
            <a:endParaRPr lang="en-US" dirty="0"/>
          </a:p>
        </p:txBody>
      </p:sp>
      <p:graphicFrame>
        <p:nvGraphicFramePr>
          <p:cNvPr id="6" name="Content Placeholder 2">
            <a:extLst>
              <a:ext uri="{FF2B5EF4-FFF2-40B4-BE49-F238E27FC236}">
                <a16:creationId xmlns:a16="http://schemas.microsoft.com/office/drawing/2014/main" id="{2D50240C-0EA1-4D0C-81BA-F9370AE7369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4725075-6AC8-483E-AA61-6E4651496367}"/>
              </a:ext>
            </a:extLst>
          </p:cNvPr>
          <p:cNvSpPr txBox="1"/>
          <p:nvPr/>
        </p:nvSpPr>
        <p:spPr>
          <a:xfrm>
            <a:off x="1118839" y="1499839"/>
            <a:ext cx="39326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What is a search engine?</a:t>
            </a:r>
          </a:p>
        </p:txBody>
      </p:sp>
    </p:spTree>
    <p:extLst>
      <p:ext uri="{BB962C8B-B14F-4D97-AF65-F5344CB8AC3E}">
        <p14:creationId xmlns:p14="http://schemas.microsoft.com/office/powerpoint/2010/main" val="3676043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D8000-C128-4F24-938B-F3964DBC5491}"/>
              </a:ext>
            </a:extLst>
          </p:cNvPr>
          <p:cNvSpPr>
            <a:spLocks noGrp="1"/>
          </p:cNvSpPr>
          <p:nvPr>
            <p:ph type="title"/>
          </p:nvPr>
        </p:nvSpPr>
        <p:spPr>
          <a:xfrm>
            <a:off x="841248" y="426720"/>
            <a:ext cx="10506456" cy="1919141"/>
          </a:xfrm>
        </p:spPr>
        <p:txBody>
          <a:bodyPr anchor="b">
            <a:normAutofit/>
          </a:bodyPr>
          <a:lstStyle/>
          <a:p>
            <a:r>
              <a:rPr lang="en-US" sz="6000" b="0"/>
              <a:t>Have we completely modeled a simulation ?</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D5A37E1-E636-4B27-8056-A936606BAF94}"/>
              </a:ext>
            </a:extLst>
          </p:cNvPr>
          <p:cNvSpPr>
            <a:spLocks noGrp="1"/>
          </p:cNvSpPr>
          <p:nvPr>
            <p:ph idx="1"/>
          </p:nvPr>
        </p:nvSpPr>
        <p:spPr>
          <a:xfrm>
            <a:off x="841248" y="4266538"/>
            <a:ext cx="10500845" cy="2048436"/>
          </a:xfrm>
        </p:spPr>
        <p:txBody>
          <a:bodyPr vert="horz" lIns="91440" tIns="45720" rIns="91440" bIns="45720" rtlCol="0">
            <a:normAutofit/>
          </a:bodyPr>
          <a:lstStyle/>
          <a:p>
            <a:pPr marL="0" indent="0">
              <a:buNone/>
            </a:pPr>
            <a:r>
              <a:rPr lang="en-US" sz="2000">
                <a:ea typeface="+mn-lt"/>
                <a:cs typeface="+mn-lt"/>
              </a:rPr>
              <a:t>Why ?</a:t>
            </a:r>
          </a:p>
          <a:p>
            <a:r>
              <a:rPr lang="en-US" sz="2000">
                <a:ea typeface="+mn-lt"/>
                <a:cs typeface="+mn-lt"/>
              </a:rPr>
              <a:t>Even after we deal with the 0-vector we need to address another possible way a real user would navigate through the web, he/she can also just hop from one site to another without using the links by using URLs and now we see how we can handle that situation.</a:t>
            </a:r>
            <a:endParaRPr lang="en-US" sz="2000"/>
          </a:p>
        </p:txBody>
      </p:sp>
      <p:sp>
        <p:nvSpPr>
          <p:cNvPr id="4" name="TextBox 3">
            <a:extLst>
              <a:ext uri="{FF2B5EF4-FFF2-40B4-BE49-F238E27FC236}">
                <a16:creationId xmlns:a16="http://schemas.microsoft.com/office/drawing/2014/main" id="{64F85E77-B344-4346-B6E5-70B450D06FCB}"/>
              </a:ext>
            </a:extLst>
          </p:cNvPr>
          <p:cNvSpPr txBox="1"/>
          <p:nvPr/>
        </p:nvSpPr>
        <p:spPr>
          <a:xfrm>
            <a:off x="840059" y="3358375"/>
            <a:ext cx="33286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Ans: No</a:t>
            </a:r>
          </a:p>
        </p:txBody>
      </p:sp>
    </p:spTree>
    <p:extLst>
      <p:ext uri="{BB962C8B-B14F-4D97-AF65-F5344CB8AC3E}">
        <p14:creationId xmlns:p14="http://schemas.microsoft.com/office/powerpoint/2010/main" val="3228976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B167-F38C-4F66-B705-64A74321B346}"/>
              </a:ext>
            </a:extLst>
          </p:cNvPr>
          <p:cNvSpPr>
            <a:spLocks noGrp="1"/>
          </p:cNvSpPr>
          <p:nvPr>
            <p:ph type="title"/>
          </p:nvPr>
        </p:nvSpPr>
        <p:spPr/>
        <p:txBody>
          <a:bodyPr/>
          <a:lstStyle/>
          <a:p>
            <a:r>
              <a:rPr lang="en-US" b="0" dirty="0">
                <a:ea typeface="+mj-lt"/>
                <a:cs typeface="+mj-lt"/>
              </a:rPr>
              <a:t>Hopping fix</a:t>
            </a:r>
            <a:endParaRPr lang="en-US" dirty="0"/>
          </a:p>
        </p:txBody>
      </p:sp>
      <p:sp>
        <p:nvSpPr>
          <p:cNvPr id="3" name="Content Placeholder 2">
            <a:extLst>
              <a:ext uri="{FF2B5EF4-FFF2-40B4-BE49-F238E27FC236}">
                <a16:creationId xmlns:a16="http://schemas.microsoft.com/office/drawing/2014/main" id="{E6602C97-C9DB-445C-9D30-212D6EBCA6C4}"/>
              </a:ext>
            </a:extLst>
          </p:cNvPr>
          <p:cNvSpPr>
            <a:spLocks noGrp="1"/>
          </p:cNvSpPr>
          <p:nvPr>
            <p:ph idx="1"/>
          </p:nvPr>
        </p:nvSpPr>
        <p:spPr>
          <a:xfrm>
            <a:off x="604682" y="2148979"/>
            <a:ext cx="10679014" cy="4542766"/>
          </a:xfrm>
        </p:spPr>
        <p:txBody>
          <a:bodyPr vert="horz" lIns="91440" tIns="45720" rIns="91440" bIns="45720" rtlCol="0" anchor="t">
            <a:normAutofit fontScale="85000" lnSpcReduction="20000"/>
          </a:bodyPr>
          <a:lstStyle/>
          <a:p>
            <a:r>
              <a:rPr lang="en-US">
                <a:ea typeface="+mn-lt"/>
                <a:cs typeface="+mn-lt"/>
              </a:rPr>
              <a:t>The general form of the matrix that accounts for hopping behavior of users is represented by G. we can also account for another feature of the search engine by making it user specific (we need to adjust for users based on their personal preferences on using the search engine) and this is done by using a personalization vector, v. This uses data from previous searches of its users to keep adjusting its values giving more frequently visited websites better probabilities than those less frequent.</a:t>
            </a:r>
          </a:p>
          <a:p>
            <a:r>
              <a:rPr lang="en-US">
                <a:ea typeface="+mn-lt"/>
                <a:cs typeface="+mn-lt"/>
              </a:rPr>
              <a:t>V-vector is used to mimic user preferences. (the data required for these changes can be made to a ratio and appended to are stored in the cloud segment of each user).</a:t>
            </a:r>
          </a:p>
          <a:p>
            <a:r>
              <a:rPr lang="en-US">
                <a:ea typeface="+mn-lt"/>
                <a:cs typeface="+mn-lt"/>
              </a:rPr>
              <a:t>The hopping is a common behavior for most users, and it also requires and experimental term with a ratio(value). This term is referred to as damping factor, a (scalar; 1&gt;a&gt;=0), in the matrix indicates that random Web surfer move to a different webpage by some means other than selecting a link with probability 1-a.(the range of values from 0.85 to 0.99</a:t>
            </a:r>
            <a:r>
              <a:rPr lang="en-US" dirty="0">
                <a:ea typeface="+mn-lt"/>
                <a:cs typeface="+mn-lt"/>
              </a:rPr>
              <a:t>)</a:t>
            </a:r>
          </a:p>
        </p:txBody>
      </p:sp>
    </p:spTree>
    <p:extLst>
      <p:ext uri="{BB962C8B-B14F-4D97-AF65-F5344CB8AC3E}">
        <p14:creationId xmlns:p14="http://schemas.microsoft.com/office/powerpoint/2010/main" val="328660865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B895-44EB-48B5-B296-E90DB2114EE6}"/>
              </a:ext>
            </a:extLst>
          </p:cNvPr>
          <p:cNvSpPr>
            <a:spLocks noGrp="1"/>
          </p:cNvSpPr>
          <p:nvPr>
            <p:ph type="title"/>
          </p:nvPr>
        </p:nvSpPr>
        <p:spPr/>
        <p:txBody>
          <a:bodyPr/>
          <a:lstStyle/>
          <a:p>
            <a:r>
              <a:rPr lang="en-US" b="0"/>
              <a:t>Formulation</a:t>
            </a:r>
          </a:p>
        </p:txBody>
      </p:sp>
      <p:sp>
        <p:nvSpPr>
          <p:cNvPr id="3" name="Content Placeholder 2">
            <a:extLst>
              <a:ext uri="{FF2B5EF4-FFF2-40B4-BE49-F238E27FC236}">
                <a16:creationId xmlns:a16="http://schemas.microsoft.com/office/drawing/2014/main" id="{482FA640-7959-4DF0-8505-1AEC13FE03E1}"/>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Final Matrix:</a:t>
            </a:r>
          </a:p>
          <a:p>
            <a:pPr algn="ctr">
              <a:buNone/>
            </a:pPr>
            <a:r>
              <a:rPr lang="en-US" dirty="0">
                <a:ea typeface="+mn-lt"/>
                <a:cs typeface="+mn-lt"/>
              </a:rPr>
              <a:t>G = a*S + (1-a) *İ*v</a:t>
            </a:r>
          </a:p>
          <a:p>
            <a:pPr marL="0" indent="0">
              <a:buNone/>
            </a:pPr>
            <a:endParaRPr lang="en-US" dirty="0"/>
          </a:p>
        </p:txBody>
      </p:sp>
      <p:pic>
        <p:nvPicPr>
          <p:cNvPr id="4" name="Picture 4" descr="Table&#10;&#10;Description automatically generated">
            <a:extLst>
              <a:ext uri="{FF2B5EF4-FFF2-40B4-BE49-F238E27FC236}">
                <a16:creationId xmlns:a16="http://schemas.microsoft.com/office/drawing/2014/main" id="{D6084623-2B5E-4716-AE5B-2B33D966A7B9}"/>
              </a:ext>
            </a:extLst>
          </p:cNvPr>
          <p:cNvPicPr>
            <a:picLocks noChangeAspect="1"/>
          </p:cNvPicPr>
          <p:nvPr/>
        </p:nvPicPr>
        <p:blipFill>
          <a:blip r:embed="rId2"/>
          <a:stretch>
            <a:fillRect/>
          </a:stretch>
        </p:blipFill>
        <p:spPr>
          <a:xfrm>
            <a:off x="3676186" y="3714348"/>
            <a:ext cx="5047785" cy="2409772"/>
          </a:xfrm>
          <a:prstGeom prst="rect">
            <a:avLst/>
          </a:prstGeom>
        </p:spPr>
      </p:pic>
    </p:spTree>
    <p:extLst>
      <p:ext uri="{BB962C8B-B14F-4D97-AF65-F5344CB8AC3E}">
        <p14:creationId xmlns:p14="http://schemas.microsoft.com/office/powerpoint/2010/main" val="333786527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D2EC9BC9-5FC2-49B9-9A31-107C31E63EDD}"/>
              </a:ext>
            </a:extLst>
          </p:cNvPr>
          <p:cNvPicPr>
            <a:picLocks noChangeAspect="1"/>
          </p:cNvPicPr>
          <p:nvPr/>
        </p:nvPicPr>
        <p:blipFill>
          <a:blip r:embed="rId2"/>
          <a:stretch>
            <a:fillRect/>
          </a:stretch>
        </p:blipFill>
        <p:spPr>
          <a:xfrm>
            <a:off x="2689304" y="409842"/>
            <a:ext cx="6804101" cy="6029024"/>
          </a:xfrm>
          <a:prstGeom prst="rect">
            <a:avLst/>
          </a:prstGeom>
        </p:spPr>
      </p:pic>
    </p:spTree>
    <p:extLst>
      <p:ext uri="{BB962C8B-B14F-4D97-AF65-F5344CB8AC3E}">
        <p14:creationId xmlns:p14="http://schemas.microsoft.com/office/powerpoint/2010/main" val="398762249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56F0F4-5C54-4580-89D5-056CE50CD13D}"/>
              </a:ext>
            </a:extLst>
          </p:cNvPr>
          <p:cNvSpPr>
            <a:spLocks noGrp="1"/>
          </p:cNvSpPr>
          <p:nvPr>
            <p:ph type="title"/>
          </p:nvPr>
        </p:nvSpPr>
        <p:spPr>
          <a:xfrm>
            <a:off x="1046746" y="586822"/>
            <a:ext cx="3537285" cy="1645920"/>
          </a:xfrm>
        </p:spPr>
        <p:txBody>
          <a:bodyPr>
            <a:normAutofit/>
          </a:bodyPr>
          <a:lstStyle/>
          <a:p>
            <a:r>
              <a:rPr lang="en-US" sz="3200" b="0"/>
              <a:t>Revisualizing the change</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86FF771-5865-480E-AABF-1943AF3A9373}"/>
              </a:ext>
            </a:extLst>
          </p:cNvPr>
          <p:cNvSpPr>
            <a:spLocks noGrp="1"/>
          </p:cNvSpPr>
          <p:nvPr>
            <p:ph idx="1"/>
          </p:nvPr>
        </p:nvSpPr>
        <p:spPr>
          <a:xfrm>
            <a:off x="5351164" y="586822"/>
            <a:ext cx="6002636" cy="1645920"/>
          </a:xfrm>
        </p:spPr>
        <p:txBody>
          <a:bodyPr anchor="ctr">
            <a:normAutofit/>
          </a:bodyPr>
          <a:lstStyle/>
          <a:p>
            <a:r>
              <a:rPr lang="en-US" sz="1800" dirty="0"/>
              <a:t>Every possible hop for considered DWG</a:t>
            </a:r>
          </a:p>
        </p:txBody>
      </p:sp>
      <p:pic>
        <p:nvPicPr>
          <p:cNvPr id="4" name="Picture 4" descr="Diagram&#10;&#10;Description automatically generated">
            <a:extLst>
              <a:ext uri="{FF2B5EF4-FFF2-40B4-BE49-F238E27FC236}">
                <a16:creationId xmlns:a16="http://schemas.microsoft.com/office/drawing/2014/main" id="{884194F9-D99E-4782-B5F3-B159EF98B10F}"/>
              </a:ext>
            </a:extLst>
          </p:cNvPr>
          <p:cNvPicPr>
            <a:picLocks noChangeAspect="1"/>
          </p:cNvPicPr>
          <p:nvPr/>
        </p:nvPicPr>
        <p:blipFill>
          <a:blip r:embed="rId2"/>
          <a:stretch>
            <a:fillRect/>
          </a:stretch>
        </p:blipFill>
        <p:spPr>
          <a:xfrm>
            <a:off x="551485" y="2743349"/>
            <a:ext cx="6549665" cy="3483864"/>
          </a:xfrm>
          <a:prstGeom prst="rect">
            <a:avLst/>
          </a:prstGeom>
        </p:spPr>
      </p:pic>
      <p:sp>
        <p:nvSpPr>
          <p:cNvPr id="5" name="TextBox 4">
            <a:extLst>
              <a:ext uri="{FF2B5EF4-FFF2-40B4-BE49-F238E27FC236}">
                <a16:creationId xmlns:a16="http://schemas.microsoft.com/office/drawing/2014/main" id="{3424A831-E5EC-4AEC-974F-8FA60ED86A3D}"/>
              </a:ext>
            </a:extLst>
          </p:cNvPr>
          <p:cNvSpPr txBox="1"/>
          <p:nvPr/>
        </p:nvSpPr>
        <p:spPr>
          <a:xfrm>
            <a:off x="7270595" y="2745059"/>
            <a:ext cx="47039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t>In the above matrix G is correct theoretically but we see that matrix diagonal terms are not zero – this represents the probability of entering the same link. (hopping to the same site)</a:t>
            </a:r>
          </a:p>
        </p:txBody>
      </p:sp>
      <p:sp>
        <p:nvSpPr>
          <p:cNvPr id="6" name="TextBox 5">
            <a:extLst>
              <a:ext uri="{FF2B5EF4-FFF2-40B4-BE49-F238E27FC236}">
                <a16:creationId xmlns:a16="http://schemas.microsoft.com/office/drawing/2014/main" id="{FE9A254D-32AB-41E9-8742-4A62C518F15C}"/>
              </a:ext>
            </a:extLst>
          </p:cNvPr>
          <p:cNvSpPr txBox="1"/>
          <p:nvPr/>
        </p:nvSpPr>
        <p:spPr>
          <a:xfrm>
            <a:off x="7270173" y="4481945"/>
            <a:ext cx="470881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2. İ is a column vector used to identify all rows of the matrix which can be used to add the personalized hop from any website in combination with the probability to do so.</a:t>
            </a:r>
            <a:endParaRPr lang="en-US" dirty="0"/>
          </a:p>
        </p:txBody>
      </p:sp>
    </p:spTree>
    <p:extLst>
      <p:ext uri="{BB962C8B-B14F-4D97-AF65-F5344CB8AC3E}">
        <p14:creationId xmlns:p14="http://schemas.microsoft.com/office/powerpoint/2010/main" val="3806595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D49C-4E80-4929-BF27-B5F246DC9B39}"/>
              </a:ext>
            </a:extLst>
          </p:cNvPr>
          <p:cNvSpPr>
            <a:spLocks noGrp="1"/>
          </p:cNvSpPr>
          <p:nvPr>
            <p:ph type="title"/>
          </p:nvPr>
        </p:nvSpPr>
        <p:spPr/>
        <p:txBody>
          <a:bodyPr/>
          <a:lstStyle/>
          <a:p>
            <a:r>
              <a:rPr lang="en-US" b="0" dirty="0">
                <a:ea typeface="+mj-lt"/>
                <a:cs typeface="+mj-lt"/>
              </a:rPr>
              <a:t>Spam protection</a:t>
            </a:r>
            <a:endParaRPr lang="en-US" dirty="0"/>
          </a:p>
        </p:txBody>
      </p:sp>
      <p:sp>
        <p:nvSpPr>
          <p:cNvPr id="3" name="Content Placeholder 2">
            <a:extLst>
              <a:ext uri="{FF2B5EF4-FFF2-40B4-BE49-F238E27FC236}">
                <a16:creationId xmlns:a16="http://schemas.microsoft.com/office/drawing/2014/main" id="{B5B561C2-C31B-4F96-8F75-C8D3D694D96C}"/>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If we closely look to inspect the final matrix, we see that on using v = w we make the matrix exposed to link spamming. Link spamming is the practice by some search engine optimization experts of adding more links to their clients’ webpages for the sole purpose of increasing the PageRank score of those webpages. This attempt to manipulate PageRank scores is one reason Google does not reveal the current damping factor or personalization vector for the Google matrix (we can be pretty sure that v is not equal to w). In </a:t>
            </a:r>
            <a:endParaRPr lang="en-US"/>
          </a:p>
          <a:p>
            <a:r>
              <a:rPr lang="en-US" dirty="0">
                <a:ea typeface="+mn-lt"/>
                <a:cs typeface="+mn-lt"/>
              </a:rPr>
              <a:t>2004, however, </a:t>
            </a:r>
            <a:r>
              <a:rPr lang="en-US" dirty="0" err="1">
                <a:ea typeface="+mn-lt"/>
                <a:cs typeface="+mn-lt"/>
              </a:rPr>
              <a:t>Gy¨ongyi</a:t>
            </a:r>
            <a:r>
              <a:rPr lang="en-US" dirty="0">
                <a:ea typeface="+mn-lt"/>
                <a:cs typeface="+mn-lt"/>
              </a:rPr>
              <a:t>, Garcia-Molina, and Pederson developed the </a:t>
            </a:r>
            <a:r>
              <a:rPr lang="en-US" dirty="0" err="1">
                <a:ea typeface="+mn-lt"/>
                <a:cs typeface="+mn-lt"/>
              </a:rPr>
              <a:t>TrustRank</a:t>
            </a:r>
            <a:r>
              <a:rPr lang="en-US" dirty="0">
                <a:ea typeface="+mn-lt"/>
                <a:cs typeface="+mn-lt"/>
              </a:rPr>
              <a:t> algorithm to create a personalization vector that decreases the harmful effect of link spamming, and Google registered the trademark for </a:t>
            </a:r>
            <a:r>
              <a:rPr lang="en-US" dirty="0" err="1">
                <a:ea typeface="+mn-lt"/>
                <a:cs typeface="+mn-lt"/>
              </a:rPr>
              <a:t>TrustRank</a:t>
            </a:r>
            <a:r>
              <a:rPr lang="en-US" dirty="0">
                <a:ea typeface="+mn-lt"/>
                <a:cs typeface="+mn-lt"/>
              </a:rPr>
              <a:t> on March 16, 2005.</a:t>
            </a:r>
            <a:endParaRPr lang="en-US"/>
          </a:p>
        </p:txBody>
      </p:sp>
    </p:spTree>
    <p:extLst>
      <p:ext uri="{BB962C8B-B14F-4D97-AF65-F5344CB8AC3E}">
        <p14:creationId xmlns:p14="http://schemas.microsoft.com/office/powerpoint/2010/main" val="405450624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2C96-F312-4C11-B762-C9A4E0B4E756}"/>
              </a:ext>
            </a:extLst>
          </p:cNvPr>
          <p:cNvSpPr>
            <a:spLocks noGrp="1"/>
          </p:cNvSpPr>
          <p:nvPr>
            <p:ph type="title"/>
          </p:nvPr>
        </p:nvSpPr>
        <p:spPr/>
        <p:txBody>
          <a:bodyPr/>
          <a:lstStyle/>
          <a:p>
            <a:r>
              <a:rPr lang="en-US" b="0" dirty="0">
                <a:ea typeface="+mj-lt"/>
                <a:cs typeface="+mj-lt"/>
              </a:rPr>
              <a:t>Interesting observations of G</a:t>
            </a:r>
            <a:endParaRPr lang="en-US" dirty="0"/>
          </a:p>
        </p:txBody>
      </p:sp>
      <p:sp>
        <p:nvSpPr>
          <p:cNvPr id="3" name="Content Placeholder 2">
            <a:extLst>
              <a:ext uri="{FF2B5EF4-FFF2-40B4-BE49-F238E27FC236}">
                <a16:creationId xmlns:a16="http://schemas.microsoft.com/office/drawing/2014/main" id="{5E48A609-DBCF-44D2-B2C1-83F7779DC059}"/>
              </a:ext>
            </a:extLst>
          </p:cNvPr>
          <p:cNvSpPr>
            <a:spLocks noGrp="1"/>
          </p:cNvSpPr>
          <p:nvPr>
            <p:ph idx="1"/>
          </p:nvPr>
        </p:nvSpPr>
        <p:spPr>
          <a:xfrm>
            <a:off x="1115568" y="2478024"/>
            <a:ext cx="7594055" cy="4288907"/>
          </a:xfrm>
        </p:spPr>
        <p:txBody>
          <a:bodyPr vert="horz" lIns="91440" tIns="45720" rIns="91440" bIns="45720" rtlCol="0" anchor="t">
            <a:normAutofit fontScale="77500" lnSpcReduction="20000"/>
          </a:bodyPr>
          <a:lstStyle/>
          <a:p>
            <a:r>
              <a:rPr lang="en-US" dirty="0">
                <a:ea typeface="+mn-lt"/>
                <a:cs typeface="+mn-lt"/>
              </a:rPr>
              <a:t>All elements of G lie between 0 and 1 and the sum of each element in each row of G is 1 by definition this makes it a stochastic matrix.</a:t>
            </a:r>
          </a:p>
          <a:p>
            <a:r>
              <a:rPr lang="en-US" dirty="0">
                <a:ea typeface="+mn-lt"/>
                <a:cs typeface="+mn-lt"/>
              </a:rPr>
              <a:t>Though not required, the personalization vector, v, and dangling node vector, w, often are defined to have all positive entries that sum to 1 instead of all nonnegative entries that sum to 1. Defined this way, the PageRank vector also has all positive entries that sum to 1.</a:t>
            </a:r>
          </a:p>
          <a:p>
            <a:r>
              <a:rPr lang="en-US" dirty="0">
                <a:ea typeface="+mn-lt"/>
                <a:cs typeface="+mn-lt"/>
              </a:rPr>
              <a:t> λ = 1 is not a repeated eigenvalue of G and is greater in magnitude than any other eigenvalue of G. Hence, the eigensystem, πG = π, has a unique solution, where π is a row probability distribution vector. </a:t>
            </a:r>
          </a:p>
          <a:p>
            <a:r>
              <a:rPr lang="en-US" dirty="0">
                <a:ea typeface="+mn-lt"/>
                <a:cs typeface="+mn-lt"/>
              </a:rPr>
              <a:t>For smaller a, v plays more role in G and vice-versa. Complimentary to the relation between a and S.</a:t>
            </a:r>
          </a:p>
          <a:p>
            <a:endParaRPr lang="en-US" dirty="0"/>
          </a:p>
        </p:txBody>
      </p:sp>
      <p:pic>
        <p:nvPicPr>
          <p:cNvPr id="4" name="Picture 4" descr="Text&#10;&#10;Description automatically generated">
            <a:extLst>
              <a:ext uri="{FF2B5EF4-FFF2-40B4-BE49-F238E27FC236}">
                <a16:creationId xmlns:a16="http://schemas.microsoft.com/office/drawing/2014/main" id="{D2AED155-8856-4A5B-AAC2-4F7EB33B2B87}"/>
              </a:ext>
            </a:extLst>
          </p:cNvPr>
          <p:cNvPicPr>
            <a:picLocks noChangeAspect="1"/>
          </p:cNvPicPr>
          <p:nvPr/>
        </p:nvPicPr>
        <p:blipFill>
          <a:blip r:embed="rId2"/>
          <a:stretch>
            <a:fillRect/>
          </a:stretch>
        </p:blipFill>
        <p:spPr>
          <a:xfrm>
            <a:off x="9054791" y="2651695"/>
            <a:ext cx="2743200" cy="1164316"/>
          </a:xfrm>
          <a:prstGeom prst="rect">
            <a:avLst/>
          </a:prstGeom>
        </p:spPr>
      </p:pic>
      <p:pic>
        <p:nvPicPr>
          <p:cNvPr id="5" name="Picture 5">
            <a:extLst>
              <a:ext uri="{FF2B5EF4-FFF2-40B4-BE49-F238E27FC236}">
                <a16:creationId xmlns:a16="http://schemas.microsoft.com/office/drawing/2014/main" id="{50FC88DA-0242-4569-B715-64942132A55A}"/>
              </a:ext>
            </a:extLst>
          </p:cNvPr>
          <p:cNvPicPr>
            <a:picLocks noChangeAspect="1"/>
          </p:cNvPicPr>
          <p:nvPr/>
        </p:nvPicPr>
        <p:blipFill>
          <a:blip r:embed="rId3"/>
          <a:stretch>
            <a:fillRect/>
          </a:stretch>
        </p:blipFill>
        <p:spPr>
          <a:xfrm>
            <a:off x="9816790" y="4512527"/>
            <a:ext cx="1219200" cy="1066800"/>
          </a:xfrm>
          <a:prstGeom prst="rect">
            <a:avLst/>
          </a:prstGeom>
        </p:spPr>
      </p:pic>
    </p:spTree>
    <p:extLst>
      <p:ext uri="{BB962C8B-B14F-4D97-AF65-F5344CB8AC3E}">
        <p14:creationId xmlns:p14="http://schemas.microsoft.com/office/powerpoint/2010/main" val="2751851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a red, blue and orange LED screen">
            <a:extLst>
              <a:ext uri="{FF2B5EF4-FFF2-40B4-BE49-F238E27FC236}">
                <a16:creationId xmlns:a16="http://schemas.microsoft.com/office/drawing/2014/main" id="{7D4B9EC0-C95E-48F6-ACDB-C65104F3DDB6}"/>
              </a:ext>
            </a:extLst>
          </p:cNvPr>
          <p:cNvPicPr>
            <a:picLocks noChangeAspect="1"/>
          </p:cNvPicPr>
          <p:nvPr/>
        </p:nvPicPr>
        <p:blipFill rotWithShape="1">
          <a:blip r:embed="rId2"/>
          <a:srcRect l="6770" r="8981" b="-3"/>
          <a:stretch/>
        </p:blipFill>
        <p:spPr>
          <a:xfrm>
            <a:off x="-2" y="10"/>
            <a:ext cx="8668512" cy="6857990"/>
          </a:xfrm>
          <a:prstGeom prst="rect">
            <a:avLst/>
          </a:prstGeom>
        </p:spPr>
      </p:pic>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73C1F-48B9-4CD9-BA2E-0F219D84A0C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0"/>
              <a:t>Evaluation of G matrix</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003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FE0F-E8D4-4C1D-9077-5700EBA6275E}"/>
              </a:ext>
            </a:extLst>
          </p:cNvPr>
          <p:cNvSpPr>
            <a:spLocks noGrp="1"/>
          </p:cNvSpPr>
          <p:nvPr>
            <p:ph type="title"/>
          </p:nvPr>
        </p:nvSpPr>
        <p:spPr/>
        <p:txBody>
          <a:bodyPr/>
          <a:lstStyle/>
          <a:p>
            <a:r>
              <a:rPr lang="en-US" b="0" dirty="0">
                <a:ea typeface="+mj-lt"/>
                <a:cs typeface="+mj-lt"/>
              </a:rPr>
              <a:t>PageRank Scores</a:t>
            </a:r>
            <a:endParaRPr lang="en-US" dirty="0"/>
          </a:p>
        </p:txBody>
      </p:sp>
      <p:sp>
        <p:nvSpPr>
          <p:cNvPr id="3" name="Content Placeholder 2">
            <a:extLst>
              <a:ext uri="{FF2B5EF4-FFF2-40B4-BE49-F238E27FC236}">
                <a16:creationId xmlns:a16="http://schemas.microsoft.com/office/drawing/2014/main" id="{CB3FD906-F236-4EE0-8BC0-92896CA928ED}"/>
              </a:ext>
            </a:extLst>
          </p:cNvPr>
          <p:cNvSpPr>
            <a:spLocks noGrp="1"/>
          </p:cNvSpPr>
          <p:nvPr>
            <p:ph idx="1"/>
          </p:nvPr>
        </p:nvSpPr>
        <p:spPr/>
        <p:txBody>
          <a:bodyPr vert="horz" lIns="91440" tIns="45720" rIns="91440" bIns="45720" rtlCol="0" anchor="t">
            <a:normAutofit lnSpcReduction="10000"/>
          </a:bodyPr>
          <a:lstStyle/>
          <a:p>
            <a:r>
              <a:rPr lang="en-US" dirty="0"/>
              <a:t>The web has 6 billion webpages, a matrix account for all of these pages becomes computationally extensive. here we can use some clever mathematics to get an approximate value with control over the error term.</a:t>
            </a:r>
          </a:p>
          <a:p>
            <a:r>
              <a:rPr lang="en-US" dirty="0">
                <a:ea typeface="+mn-lt"/>
                <a:cs typeface="+mn-lt"/>
              </a:rPr>
              <a:t>The power method converges when the dominant eigenvalue is not a repeated eigenvalue for most starting vectors. Since λ = 1 is the dominant eigenvalue of G and π is the dominant left eigenvector, the power method applied to G converges to the PageRank vector. This method was the original choice for computing the PageRank vector. </a:t>
            </a:r>
          </a:p>
        </p:txBody>
      </p:sp>
    </p:spTree>
    <p:extLst>
      <p:ext uri="{BB962C8B-B14F-4D97-AF65-F5344CB8AC3E}">
        <p14:creationId xmlns:p14="http://schemas.microsoft.com/office/powerpoint/2010/main" val="23797864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270E-5267-4E19-861D-3362CDDFDC1D}"/>
              </a:ext>
            </a:extLst>
          </p:cNvPr>
          <p:cNvSpPr>
            <a:spLocks noGrp="1"/>
          </p:cNvSpPr>
          <p:nvPr>
            <p:ph type="title"/>
          </p:nvPr>
        </p:nvSpPr>
        <p:spPr/>
        <p:txBody>
          <a:bodyPr/>
          <a:lstStyle/>
          <a:p>
            <a:r>
              <a:rPr lang="en-US" b="0" dirty="0"/>
              <a:t>Score calculation</a:t>
            </a:r>
          </a:p>
        </p:txBody>
      </p:sp>
      <p:sp>
        <p:nvSpPr>
          <p:cNvPr id="3" name="Content Placeholder 2">
            <a:extLst>
              <a:ext uri="{FF2B5EF4-FFF2-40B4-BE49-F238E27FC236}">
                <a16:creationId xmlns:a16="http://schemas.microsoft.com/office/drawing/2014/main" id="{8DF4D9F6-F921-4E0E-AF50-7B7CBF9DF80D}"/>
              </a:ext>
            </a:extLst>
          </p:cNvPr>
          <p:cNvSpPr>
            <a:spLocks noGrp="1"/>
          </p:cNvSpPr>
          <p:nvPr>
            <p:ph idx="1"/>
          </p:nvPr>
        </p:nvSpPr>
        <p:spPr>
          <a:xfrm>
            <a:off x="595178" y="2264293"/>
            <a:ext cx="11115981" cy="4363248"/>
          </a:xfrm>
        </p:spPr>
        <p:txBody>
          <a:bodyPr vert="horz" lIns="91440" tIns="45720" rIns="91440" bIns="45720" rtlCol="0" anchor="t">
            <a:normAutofit fontScale="70000" lnSpcReduction="20000"/>
          </a:bodyPr>
          <a:lstStyle/>
          <a:p>
            <a:pPr marL="0" indent="0">
              <a:buNone/>
            </a:pPr>
            <a:r>
              <a:rPr lang="en-US" dirty="0">
                <a:ea typeface="+mn-lt"/>
                <a:cs typeface="+mn-lt"/>
              </a:rPr>
              <a:t>Given a starting vector π (0), e.g., π (0) = v, the power method calculates successive iterates </a:t>
            </a:r>
            <a:endParaRPr lang="en-US" dirty="0"/>
          </a:p>
          <a:p>
            <a:r>
              <a:rPr lang="en-US" dirty="0">
                <a:ea typeface="+mn-lt"/>
                <a:cs typeface="+mn-lt"/>
              </a:rPr>
              <a:t>π (k) = π (k−1) G, where k = 1, 2, ...,</a:t>
            </a:r>
          </a:p>
          <a:p>
            <a:pPr marL="0" indent="0">
              <a:buNone/>
            </a:pPr>
            <a:r>
              <a:rPr lang="en-US" dirty="0">
                <a:ea typeface="+mn-lt"/>
                <a:cs typeface="+mn-lt"/>
              </a:rPr>
              <a:t>until some convergence criterion is satisfied. Notice that π (k) = π (k−1) G can also be stated π (k) = π (0)</a:t>
            </a:r>
            <a:r>
              <a:rPr lang="en-US" dirty="0" err="1">
                <a:ea typeface="+mn-lt"/>
                <a:cs typeface="+mn-lt"/>
              </a:rPr>
              <a:t>Gk</a:t>
            </a:r>
            <a:r>
              <a:rPr lang="en-US" dirty="0">
                <a:ea typeface="+mn-lt"/>
                <a:cs typeface="+mn-lt"/>
              </a:rPr>
              <a:t> . As the number of nonzero elements of the personalization vector increases, the number of nonzero elements of G increases. Thus, the multiplication of π (k−1) with G is expensive; however, since S = H + </a:t>
            </a:r>
            <a:r>
              <a:rPr lang="en-US" dirty="0" err="1">
                <a:ea typeface="+mn-lt"/>
                <a:cs typeface="+mn-lt"/>
              </a:rPr>
              <a:t>dw</a:t>
            </a:r>
            <a:r>
              <a:rPr lang="en-US" dirty="0">
                <a:ea typeface="+mn-lt"/>
                <a:cs typeface="+mn-lt"/>
              </a:rPr>
              <a:t> and G = αS + (1 − α)11v, we can express the multiplication as follows: </a:t>
            </a:r>
          </a:p>
          <a:p>
            <a:pPr marL="0" indent="0" algn="ctr">
              <a:buNone/>
            </a:pPr>
            <a:endParaRPr lang="en-US" dirty="0">
              <a:ea typeface="+mn-lt"/>
              <a:cs typeface="+mn-lt"/>
            </a:endParaRPr>
          </a:p>
          <a:p>
            <a:pPr>
              <a:buFont typeface="Wingdings" panose="020B0604020202020204" pitchFamily="34" charset="0"/>
              <a:buChar char="Ø"/>
            </a:pPr>
            <a:r>
              <a:rPr lang="en-US" dirty="0">
                <a:ea typeface="+mn-lt"/>
                <a:cs typeface="+mn-lt"/>
              </a:rPr>
              <a:t> = π (k−1) [α (H + </a:t>
            </a:r>
            <a:r>
              <a:rPr lang="en-US" dirty="0" err="1">
                <a:ea typeface="+mn-lt"/>
                <a:cs typeface="+mn-lt"/>
              </a:rPr>
              <a:t>dw</a:t>
            </a:r>
            <a:r>
              <a:rPr lang="en-US" dirty="0">
                <a:ea typeface="+mn-lt"/>
                <a:cs typeface="+mn-lt"/>
              </a:rPr>
              <a:t>) + (1 − α) İ v] </a:t>
            </a:r>
          </a:p>
          <a:p>
            <a:pPr>
              <a:buFont typeface="Wingdings" panose="020B0604020202020204" pitchFamily="34" charset="0"/>
              <a:buChar char="Ø"/>
            </a:pPr>
            <a:r>
              <a:rPr lang="en-US" dirty="0">
                <a:ea typeface="+mn-lt"/>
                <a:cs typeface="+mn-lt"/>
              </a:rPr>
              <a:t> = απ(k−1) H + α (π (k−1) d) w + (1 − α) (π (k−1) İ) v </a:t>
            </a:r>
          </a:p>
          <a:p>
            <a:pPr>
              <a:buFont typeface="Wingdings" panose="020B0604020202020204" pitchFamily="34" charset="0"/>
              <a:buChar char="Ø"/>
            </a:pPr>
            <a:r>
              <a:rPr lang="en-US" dirty="0">
                <a:ea typeface="+mn-lt"/>
                <a:cs typeface="+mn-lt"/>
              </a:rPr>
              <a:t> = απ(k−1) H + α (π (k−1) d) w + (1 − α) v ,                                                                </a:t>
            </a:r>
          </a:p>
          <a:p>
            <a:pPr marL="0" indent="0">
              <a:buNone/>
            </a:pPr>
            <a:r>
              <a:rPr lang="en-US" dirty="0">
                <a:ea typeface="+mn-lt"/>
                <a:cs typeface="+mn-lt"/>
              </a:rPr>
              <a:t>since π (k−1) İ = 1. </a:t>
            </a:r>
            <a:endParaRPr lang="en-US" dirty="0"/>
          </a:p>
          <a:p>
            <a:pPr marL="0" indent="0">
              <a:buNone/>
            </a:pPr>
            <a:r>
              <a:rPr lang="en-US" dirty="0">
                <a:ea typeface="+mn-lt"/>
                <a:cs typeface="+mn-lt"/>
              </a:rPr>
              <a:t>The criterion used in the following code is e which stands for error (it is a term that replaces (k−1) in the above formula with error-controlled accuracy term e)</a:t>
            </a:r>
          </a:p>
          <a:p>
            <a:pPr marL="0" indent="0">
              <a:buNone/>
            </a:pPr>
            <a:endParaRPr lang="en-US" dirty="0">
              <a:ea typeface="+mn-lt"/>
              <a:cs typeface="+mn-lt"/>
            </a:endParaRPr>
          </a:p>
          <a:p>
            <a:endParaRPr lang="en-US" dirty="0"/>
          </a:p>
        </p:txBody>
      </p:sp>
      <p:sp>
        <p:nvSpPr>
          <p:cNvPr id="4" name="TextBox 3">
            <a:extLst>
              <a:ext uri="{FF2B5EF4-FFF2-40B4-BE49-F238E27FC236}">
                <a16:creationId xmlns:a16="http://schemas.microsoft.com/office/drawing/2014/main" id="{B55ABC01-75CF-4B24-A9CC-B6DEC486A17B}"/>
              </a:ext>
            </a:extLst>
          </p:cNvPr>
          <p:cNvSpPr txBox="1"/>
          <p:nvPr/>
        </p:nvSpPr>
        <p:spPr>
          <a:xfrm>
            <a:off x="4785014" y="405765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π (k) = π (k−1) G</a:t>
            </a:r>
            <a:endParaRPr lang="en-US" sz="2400" dirty="0"/>
          </a:p>
        </p:txBody>
      </p:sp>
    </p:spTree>
    <p:extLst>
      <p:ext uri="{BB962C8B-B14F-4D97-AF65-F5344CB8AC3E}">
        <p14:creationId xmlns:p14="http://schemas.microsoft.com/office/powerpoint/2010/main" val="1924273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F82068-834B-485E-9F0D-D6D599B50FC5}"/>
              </a:ext>
            </a:extLst>
          </p:cNvPr>
          <p:cNvSpPr>
            <a:spLocks noGrp="1"/>
          </p:cNvSpPr>
          <p:nvPr>
            <p:ph type="title"/>
          </p:nvPr>
        </p:nvSpPr>
        <p:spPr>
          <a:xfrm>
            <a:off x="371094" y="1161288"/>
            <a:ext cx="3438144" cy="1124712"/>
          </a:xfrm>
        </p:spPr>
        <p:txBody>
          <a:bodyPr anchor="b">
            <a:normAutofit/>
          </a:bodyPr>
          <a:lstStyle/>
          <a:p>
            <a:r>
              <a:rPr lang="en-US" sz="2800" b="0"/>
              <a:t>ANALYTICS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0B85A6-DEF5-45B4-B095-D7254FE19958}"/>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700">
                <a:ea typeface="+mn-lt"/>
                <a:cs typeface="+mn-lt"/>
              </a:rPr>
              <a:t>A quick search shows the following information on the search engine market share over the last 3 months (Nov 2020 - Jan 2021) globally,</a:t>
            </a:r>
          </a:p>
        </p:txBody>
      </p:sp>
      <p:sp>
        <p:nvSpPr>
          <p:cNvPr id="5" name="TextBox 4">
            <a:extLst>
              <a:ext uri="{FF2B5EF4-FFF2-40B4-BE49-F238E27FC236}">
                <a16:creationId xmlns:a16="http://schemas.microsoft.com/office/drawing/2014/main" id="{684212F9-2835-4D54-928C-945D62BB0D3C}"/>
              </a:ext>
            </a:extLst>
          </p:cNvPr>
          <p:cNvSpPr txBox="1"/>
          <p:nvPr/>
        </p:nvSpPr>
        <p:spPr>
          <a:xfrm>
            <a:off x="5077521" y="4575718"/>
            <a:ext cx="683198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From the above chart we can see that google is the indisputable champion having more than 90% of the entire share. It is also individually the most used search engine in every country around the world except only to Baidu in China. Needless to say, Google has had a significant lead for long time now.</a:t>
            </a:r>
          </a:p>
        </p:txBody>
      </p:sp>
      <p:sp>
        <p:nvSpPr>
          <p:cNvPr id="6" name="TextBox 5">
            <a:extLst>
              <a:ext uri="{FF2B5EF4-FFF2-40B4-BE49-F238E27FC236}">
                <a16:creationId xmlns:a16="http://schemas.microsoft.com/office/drawing/2014/main" id="{5C34AFE5-A528-4C9A-AEB5-0CB5503751C0}"/>
              </a:ext>
            </a:extLst>
          </p:cNvPr>
          <p:cNvSpPr txBox="1"/>
          <p:nvPr/>
        </p:nvSpPr>
        <p:spPr>
          <a:xfrm>
            <a:off x="5081007" y="4021641"/>
            <a:ext cx="31985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Inference :</a:t>
            </a:r>
          </a:p>
        </p:txBody>
      </p:sp>
      <p:pic>
        <p:nvPicPr>
          <p:cNvPr id="8" name="Picture 9" descr="Chart&#10;&#10;Description automatically generated">
            <a:extLst>
              <a:ext uri="{FF2B5EF4-FFF2-40B4-BE49-F238E27FC236}">
                <a16:creationId xmlns:a16="http://schemas.microsoft.com/office/drawing/2014/main" id="{C0E81135-2640-4EA3-A71C-C5A1E5CADC22}"/>
              </a:ext>
            </a:extLst>
          </p:cNvPr>
          <p:cNvPicPr>
            <a:picLocks noChangeAspect="1"/>
          </p:cNvPicPr>
          <p:nvPr/>
        </p:nvPicPr>
        <p:blipFill>
          <a:blip r:embed="rId2"/>
          <a:stretch>
            <a:fillRect/>
          </a:stretch>
        </p:blipFill>
        <p:spPr>
          <a:xfrm>
            <a:off x="4808034" y="559158"/>
            <a:ext cx="6934200" cy="3044807"/>
          </a:xfrm>
          <a:prstGeom prst="rect">
            <a:avLst/>
          </a:prstGeom>
        </p:spPr>
      </p:pic>
    </p:spTree>
    <p:extLst>
      <p:ext uri="{BB962C8B-B14F-4D97-AF65-F5344CB8AC3E}">
        <p14:creationId xmlns:p14="http://schemas.microsoft.com/office/powerpoint/2010/main" val="1185495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A41610-298B-4AF5-92DB-313D4683340C}"/>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MatLab code:</a:t>
            </a:r>
          </a:p>
        </p:txBody>
      </p:sp>
      <p:sp>
        <p:nvSpPr>
          <p:cNvPr id="10"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F698DB8-CB9F-4C34-80EF-158CCD93AD7C}"/>
              </a:ext>
            </a:extLst>
          </p:cNvPr>
          <p:cNvSpPr txBox="1"/>
          <p:nvPr/>
        </p:nvSpPr>
        <p:spPr>
          <a:xfrm>
            <a:off x="5349240" y="586822"/>
            <a:ext cx="6007608"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a:t>This shows the priority order as D&gt;B&gt;C&gt;A </a:t>
            </a:r>
          </a:p>
          <a:p>
            <a:pPr indent="-228600" defTabSz="914400">
              <a:lnSpc>
                <a:spcPct val="110000"/>
              </a:lnSpc>
              <a:spcAft>
                <a:spcPts val="600"/>
              </a:spcAft>
              <a:buFont typeface="Arial" panose="020B0604020202020204" pitchFamily="34" charset="0"/>
              <a:buChar char="•"/>
            </a:pPr>
            <a:r>
              <a:rPr lang="en-US"/>
              <a:t>On observing the used DWG, we can clearly see the pattern. </a:t>
            </a:r>
          </a:p>
        </p:txBody>
      </p:sp>
      <p:pic>
        <p:nvPicPr>
          <p:cNvPr id="4" name="Picture 4" descr="Text, letter&#10;&#10;Description automatically generated">
            <a:extLst>
              <a:ext uri="{FF2B5EF4-FFF2-40B4-BE49-F238E27FC236}">
                <a16:creationId xmlns:a16="http://schemas.microsoft.com/office/drawing/2014/main" id="{060BAE79-01A3-4450-8A3E-AA2F65D37C27}"/>
              </a:ext>
            </a:extLst>
          </p:cNvPr>
          <p:cNvPicPr>
            <a:picLocks noGrp="1" noChangeAspect="1"/>
          </p:cNvPicPr>
          <p:nvPr>
            <p:ph idx="1"/>
          </p:nvPr>
        </p:nvPicPr>
        <p:blipFill>
          <a:blip r:embed="rId2"/>
          <a:stretch>
            <a:fillRect/>
          </a:stretch>
        </p:blipFill>
        <p:spPr>
          <a:xfrm>
            <a:off x="1039393" y="2729397"/>
            <a:ext cx="4518288" cy="3483864"/>
          </a:xfrm>
          <a:prstGeom prst="rect">
            <a:avLst/>
          </a:prstGeom>
        </p:spPr>
      </p:pic>
      <p:pic>
        <p:nvPicPr>
          <p:cNvPr id="5" name="Picture 5" descr="Table&#10;&#10;Description automatically generated">
            <a:extLst>
              <a:ext uri="{FF2B5EF4-FFF2-40B4-BE49-F238E27FC236}">
                <a16:creationId xmlns:a16="http://schemas.microsoft.com/office/drawing/2014/main" id="{A642F827-205C-4F56-AD72-88117ECBA8A8}"/>
              </a:ext>
            </a:extLst>
          </p:cNvPr>
          <p:cNvPicPr>
            <a:picLocks noChangeAspect="1"/>
          </p:cNvPicPr>
          <p:nvPr/>
        </p:nvPicPr>
        <p:blipFill>
          <a:blip r:embed="rId3"/>
          <a:stretch>
            <a:fillRect/>
          </a:stretch>
        </p:blipFill>
        <p:spPr>
          <a:xfrm>
            <a:off x="6198781" y="3659111"/>
            <a:ext cx="5523082" cy="1624435"/>
          </a:xfrm>
          <a:prstGeom prst="rect">
            <a:avLst/>
          </a:prstGeom>
        </p:spPr>
      </p:pic>
    </p:spTree>
    <p:extLst>
      <p:ext uri="{BB962C8B-B14F-4D97-AF65-F5344CB8AC3E}">
        <p14:creationId xmlns:p14="http://schemas.microsoft.com/office/powerpoint/2010/main" val="129382018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CDC3-9036-4184-9FB5-14E675697257}"/>
              </a:ext>
            </a:extLst>
          </p:cNvPr>
          <p:cNvSpPr>
            <a:spLocks noGrp="1"/>
          </p:cNvSpPr>
          <p:nvPr>
            <p:ph type="title"/>
          </p:nvPr>
        </p:nvSpPr>
        <p:spPr/>
        <p:txBody>
          <a:bodyPr/>
          <a:lstStyle/>
          <a:p>
            <a:r>
              <a:rPr lang="en-US" b="0" dirty="0"/>
              <a:t>How can this approximation be justified ?</a:t>
            </a:r>
            <a:endParaRPr lang="en-US" dirty="0"/>
          </a:p>
        </p:txBody>
      </p:sp>
      <p:sp>
        <p:nvSpPr>
          <p:cNvPr id="3" name="Content Placeholder 2">
            <a:extLst>
              <a:ext uri="{FF2B5EF4-FFF2-40B4-BE49-F238E27FC236}">
                <a16:creationId xmlns:a16="http://schemas.microsoft.com/office/drawing/2014/main" id="{6B79AF32-C04E-4D21-9703-C33C10E4894B}"/>
              </a:ext>
            </a:extLst>
          </p:cNvPr>
          <p:cNvSpPr>
            <a:spLocks noGrp="1"/>
          </p:cNvSpPr>
          <p:nvPr>
            <p:ph idx="1"/>
          </p:nvPr>
        </p:nvSpPr>
        <p:spPr>
          <a:xfrm>
            <a:off x="595178" y="2199244"/>
            <a:ext cx="11171737" cy="1526024"/>
          </a:xfrm>
        </p:spPr>
        <p:txBody>
          <a:bodyPr vert="horz" lIns="91440" tIns="45720" rIns="91440" bIns="45720" rtlCol="0" anchor="t">
            <a:normAutofit/>
          </a:bodyPr>
          <a:lstStyle/>
          <a:p>
            <a:r>
              <a:rPr lang="en-US" dirty="0">
                <a:ea typeface="+mn-lt"/>
                <a:cs typeface="+mn-lt"/>
              </a:rPr>
              <a:t>This is a sum of three vectors: a multiple of π (k−1) H, a multiple of w, and a multiple of v. (Notice that π (k−1) d is a scalar.)</a:t>
            </a:r>
          </a:p>
          <a:p>
            <a:r>
              <a:rPr lang="en-US" dirty="0">
                <a:ea typeface="+mn-lt"/>
                <a:cs typeface="+mn-lt"/>
              </a:rPr>
              <a:t>The only matrix-vector multiplication require is with the hyperlink matrix H. </a:t>
            </a:r>
          </a:p>
          <a:p>
            <a:endParaRPr lang="en-US" dirty="0">
              <a:ea typeface="+mn-lt"/>
              <a:cs typeface="+mn-lt"/>
            </a:endParaRPr>
          </a:p>
        </p:txBody>
      </p:sp>
      <p:sp>
        <p:nvSpPr>
          <p:cNvPr id="4" name="TextBox 3">
            <a:extLst>
              <a:ext uri="{FF2B5EF4-FFF2-40B4-BE49-F238E27FC236}">
                <a16:creationId xmlns:a16="http://schemas.microsoft.com/office/drawing/2014/main" id="{CACCBB17-5824-4531-A23C-D4E7C5579480}"/>
              </a:ext>
            </a:extLst>
          </p:cNvPr>
          <p:cNvSpPr txBox="1"/>
          <p:nvPr/>
        </p:nvSpPr>
        <p:spPr>
          <a:xfrm>
            <a:off x="594014" y="3858491"/>
            <a:ext cx="1069224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 A 2004 investigation of Web documents estimates that the average number of out links for a webpage is 52. This means that for a typical row of the hyperlink matrix only 52 of the 25 billion elements are nonzero, so the majority of elements in H are 0 (H is very sparse). Since all computations involve the sparse matrix H and vectors w and v, an iteration of the power method is cheap (the operation count is proportional to the matrix dimension n).</a:t>
            </a:r>
            <a:endParaRPr lang="en-US" sz="2000" dirty="0"/>
          </a:p>
        </p:txBody>
      </p:sp>
    </p:spTree>
    <p:extLst>
      <p:ext uri="{BB962C8B-B14F-4D97-AF65-F5344CB8AC3E}">
        <p14:creationId xmlns:p14="http://schemas.microsoft.com/office/powerpoint/2010/main" val="2757745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20EB-046E-4EB8-B9DE-CA5A4B25E5C5}"/>
              </a:ext>
            </a:extLst>
          </p:cNvPr>
          <p:cNvSpPr>
            <a:spLocks noGrp="1"/>
          </p:cNvSpPr>
          <p:nvPr>
            <p:ph type="title"/>
          </p:nvPr>
        </p:nvSpPr>
        <p:spPr/>
        <p:txBody>
          <a:bodyPr>
            <a:normAutofit fontScale="90000"/>
          </a:bodyPr>
          <a:lstStyle/>
          <a:p>
            <a:r>
              <a:rPr lang="en-US" b="0" dirty="0"/>
              <a:t>Other factors that determine the quality of the result</a:t>
            </a:r>
            <a:endParaRPr lang="en-US" dirty="0"/>
          </a:p>
        </p:txBody>
      </p:sp>
      <p:sp>
        <p:nvSpPr>
          <p:cNvPr id="3" name="Content Placeholder 2">
            <a:extLst>
              <a:ext uri="{FF2B5EF4-FFF2-40B4-BE49-F238E27FC236}">
                <a16:creationId xmlns:a16="http://schemas.microsoft.com/office/drawing/2014/main" id="{2B302EED-11FB-47FB-B956-91B0A91F40FE}"/>
              </a:ext>
            </a:extLst>
          </p:cNvPr>
          <p:cNvSpPr>
            <a:spLocks noGrp="1"/>
          </p:cNvSpPr>
          <p:nvPr>
            <p:ph idx="1"/>
          </p:nvPr>
        </p:nvSpPr>
        <p:spPr>
          <a:xfrm>
            <a:off x="548715" y="2171366"/>
            <a:ext cx="11218200" cy="4685535"/>
          </a:xfrm>
        </p:spPr>
        <p:txBody>
          <a:bodyPr vert="horz" lIns="91440" tIns="45720" rIns="91440" bIns="45720" rtlCol="0" anchor="t">
            <a:normAutofit fontScale="85000" lnSpcReduction="20000"/>
          </a:bodyPr>
          <a:lstStyle/>
          <a:p>
            <a:r>
              <a:rPr lang="en-US" dirty="0">
                <a:ea typeface="+mn-lt"/>
                <a:cs typeface="+mn-lt"/>
              </a:rPr>
              <a:t>Keywords used in the query – any portion of the text query if surrounded by double quotes “example query” is taken as a search query's keyword if not specified, it has a linguistic saturation algorithm to select keywords in a sentence and then bases its SERP on it.</a:t>
            </a:r>
          </a:p>
          <a:p>
            <a:r>
              <a:rPr lang="en-US" dirty="0">
                <a:ea typeface="+mn-lt"/>
                <a:cs typeface="+mn-lt"/>
              </a:rPr>
              <a:t>The location of query – the search results vary based on the location of the request these are often managed by localized control servers and each of them have specific tweaks based off of their location. For example – on an Indian server the search for “Holi colors” lists places to buy colors but the same search on an American server might give results on description of the festival.</a:t>
            </a:r>
          </a:p>
          <a:p>
            <a:r>
              <a:rPr lang="en-US" dirty="0">
                <a:ea typeface="+mn-lt"/>
                <a:cs typeface="+mn-lt"/>
              </a:rPr>
              <a:t>The time relevance of query –the freshness of the webpages also affects the SERP. For example – latest news about a topic is more likely to appear before older ones</a:t>
            </a:r>
            <a:endParaRPr lang="en-US" dirty="0"/>
          </a:p>
          <a:p>
            <a:r>
              <a:rPr lang="en-US" dirty="0"/>
              <a:t>We do not the extent of consideration of the size of the webpage, but we can say strongly that it won't play as big as a role as above factors because as a user is opting to surf to find solutions and won't be impressed by the size.</a:t>
            </a:r>
          </a:p>
          <a:p>
            <a:endParaRPr lang="en-US" dirty="0"/>
          </a:p>
        </p:txBody>
      </p:sp>
    </p:spTree>
    <p:extLst>
      <p:ext uri="{BB962C8B-B14F-4D97-AF65-F5344CB8AC3E}">
        <p14:creationId xmlns:p14="http://schemas.microsoft.com/office/powerpoint/2010/main" val="188361579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BBF2-5C46-48D2-8694-15B59B21C508}"/>
              </a:ext>
            </a:extLst>
          </p:cNvPr>
          <p:cNvSpPr>
            <a:spLocks noGrp="1"/>
          </p:cNvSpPr>
          <p:nvPr>
            <p:ph type="title"/>
          </p:nvPr>
        </p:nvSpPr>
        <p:spPr/>
        <p:txBody>
          <a:bodyPr/>
          <a:lstStyle/>
          <a:p>
            <a:r>
              <a:rPr lang="en-US" b="0" dirty="0"/>
              <a:t>Search engine optimization</a:t>
            </a:r>
          </a:p>
        </p:txBody>
      </p:sp>
      <p:sp>
        <p:nvSpPr>
          <p:cNvPr id="3" name="Content Placeholder 2">
            <a:extLst>
              <a:ext uri="{FF2B5EF4-FFF2-40B4-BE49-F238E27FC236}">
                <a16:creationId xmlns:a16="http://schemas.microsoft.com/office/drawing/2014/main" id="{10303B6A-9E6D-4DD7-B1AB-49AB104404BE}"/>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From all that we have learnt we can conclusively say that in order to optimize any website there are no shortcuts but to be committed towards delivering quality content. These set of rules can serve as a checklist to have the best chance.</a:t>
            </a:r>
          </a:p>
          <a:p>
            <a:pPr marL="457200" indent="-457200">
              <a:buAutoNum type="romanUcPeriod"/>
            </a:pPr>
            <a:r>
              <a:rPr lang="en-US" dirty="0">
                <a:ea typeface="+mn-lt"/>
                <a:cs typeface="+mn-lt"/>
              </a:rPr>
              <a:t>Getting started.</a:t>
            </a:r>
          </a:p>
          <a:p>
            <a:pPr marL="457200" indent="-457200">
              <a:buAutoNum type="romanUcPeriod"/>
            </a:pPr>
            <a:r>
              <a:rPr lang="en-US" dirty="0">
                <a:ea typeface="+mn-lt"/>
                <a:cs typeface="+mn-lt"/>
              </a:rPr>
              <a:t>Help Google find your content.</a:t>
            </a:r>
          </a:p>
          <a:p>
            <a:pPr marL="457200" indent="-457200">
              <a:buAutoNum type="romanUcPeriod"/>
            </a:pPr>
            <a:r>
              <a:rPr lang="en-US" dirty="0">
                <a:ea typeface="+mn-lt"/>
                <a:cs typeface="+mn-lt"/>
              </a:rPr>
              <a:t>Tell Google which pages shouldn't be crawled.</a:t>
            </a:r>
          </a:p>
          <a:p>
            <a:pPr marL="457200" indent="-457200">
              <a:buAutoNum type="romanUcPeriod"/>
            </a:pPr>
            <a:r>
              <a:rPr lang="en-US" dirty="0">
                <a:ea typeface="+mn-lt"/>
                <a:cs typeface="+mn-lt"/>
              </a:rPr>
              <a:t>Help Google (and users) understand your content.</a:t>
            </a:r>
          </a:p>
          <a:p>
            <a:pPr marL="457200" indent="-457200">
              <a:buAutoNum type="romanUcPeriod"/>
            </a:pPr>
            <a:r>
              <a:rPr lang="en-US" dirty="0">
                <a:ea typeface="+mn-lt"/>
                <a:cs typeface="+mn-lt"/>
              </a:rPr>
              <a:t>Manage your appearance in Google Search results.</a:t>
            </a:r>
          </a:p>
          <a:p>
            <a:pPr marL="457200" indent="-457200">
              <a:buAutoNum type="romanUcPeriod"/>
            </a:pPr>
            <a:r>
              <a:rPr lang="en-US" dirty="0">
                <a:ea typeface="+mn-lt"/>
                <a:cs typeface="+mn-lt"/>
              </a:rPr>
              <a:t>Organize your site hierarchy.</a:t>
            </a:r>
          </a:p>
          <a:p>
            <a:pPr marL="457200" indent="-457200">
              <a:buAutoNum type="romanUcPeriod"/>
            </a:pPr>
            <a:r>
              <a:rPr lang="en-US" dirty="0">
                <a:ea typeface="+mn-lt"/>
                <a:cs typeface="+mn-lt"/>
              </a:rPr>
              <a:t>Optimize your content.</a:t>
            </a:r>
          </a:p>
          <a:p>
            <a:pPr marL="457200" indent="-457200">
              <a:buAutoNum type="romanUcPeriod"/>
            </a:pPr>
            <a:r>
              <a:rPr lang="en-US" dirty="0">
                <a:ea typeface="+mn-lt"/>
                <a:cs typeface="+mn-lt"/>
              </a:rPr>
              <a:t>Optimize your images.</a:t>
            </a:r>
          </a:p>
          <a:p>
            <a:endParaRPr lang="en-US" dirty="0"/>
          </a:p>
        </p:txBody>
      </p:sp>
    </p:spTree>
    <p:extLst>
      <p:ext uri="{BB962C8B-B14F-4D97-AF65-F5344CB8AC3E}">
        <p14:creationId xmlns:p14="http://schemas.microsoft.com/office/powerpoint/2010/main" val="132200955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25B1-FDCA-414A-A762-6A3001B99181}"/>
              </a:ext>
            </a:extLst>
          </p:cNvPr>
          <p:cNvSpPr>
            <a:spLocks noGrp="1"/>
          </p:cNvSpPr>
          <p:nvPr>
            <p:ph type="title"/>
          </p:nvPr>
        </p:nvSpPr>
        <p:spPr/>
        <p:txBody>
          <a:bodyPr/>
          <a:lstStyle/>
          <a:p>
            <a:r>
              <a:rPr lang="en-US" b="0" dirty="0"/>
              <a:t>Bibliography</a:t>
            </a:r>
            <a:endParaRPr lang="en-US" dirty="0"/>
          </a:p>
        </p:txBody>
      </p:sp>
      <p:sp>
        <p:nvSpPr>
          <p:cNvPr id="3" name="Content Placeholder 2">
            <a:extLst>
              <a:ext uri="{FF2B5EF4-FFF2-40B4-BE49-F238E27FC236}">
                <a16:creationId xmlns:a16="http://schemas.microsoft.com/office/drawing/2014/main" id="{F801E12D-48AD-4283-A532-56D852AA696A}"/>
              </a:ext>
            </a:extLst>
          </p:cNvPr>
          <p:cNvSpPr>
            <a:spLocks noGrp="1"/>
          </p:cNvSpPr>
          <p:nvPr>
            <p:ph idx="1"/>
          </p:nvPr>
        </p:nvSpPr>
        <p:spPr>
          <a:xfrm>
            <a:off x="1189909" y="2087731"/>
            <a:ext cx="10168128" cy="4772127"/>
          </a:xfrm>
        </p:spPr>
        <p:txBody>
          <a:bodyPr vert="horz" lIns="91440" tIns="45720" rIns="91440" bIns="45720" rtlCol="0" anchor="t">
            <a:normAutofit fontScale="47500" lnSpcReduction="20000"/>
          </a:bodyPr>
          <a:lstStyle/>
          <a:p>
            <a:pPr marL="0" indent="0">
              <a:buNone/>
            </a:pPr>
            <a:r>
              <a:rPr lang="en-US" dirty="0"/>
              <a:t>Definitions:</a:t>
            </a:r>
          </a:p>
          <a:p>
            <a:pPr marL="0" indent="0">
              <a:buNone/>
            </a:pPr>
            <a:r>
              <a:rPr lang="en-US" dirty="0">
                <a:ea typeface="+mn-lt"/>
                <a:cs typeface="+mn-lt"/>
                <a:hlinkClick r:id="rId2"/>
              </a:rPr>
              <a:t>https://www.google.com/</a:t>
            </a:r>
            <a:endParaRPr lang="en-US"/>
          </a:p>
          <a:p>
            <a:pPr marL="0" indent="0">
              <a:buNone/>
            </a:pPr>
            <a:endParaRPr lang="en-US" dirty="0"/>
          </a:p>
          <a:p>
            <a:pPr marL="0" indent="0">
              <a:buNone/>
            </a:pPr>
            <a:r>
              <a:rPr lang="en-US" dirty="0"/>
              <a:t>Images and matrices:</a:t>
            </a:r>
          </a:p>
          <a:p>
            <a:pPr marL="0" indent="0">
              <a:buNone/>
            </a:pPr>
            <a:r>
              <a:rPr lang="en-US" dirty="0"/>
              <a:t>All images used in this were generated as screenshots of computation experiments using Matlab</a:t>
            </a:r>
          </a:p>
          <a:p>
            <a:pPr marL="0" indent="0">
              <a:buNone/>
            </a:pPr>
            <a:r>
              <a:rPr lang="en-US" dirty="0"/>
              <a:t>Only one statistical graph was with relation to </a:t>
            </a:r>
            <a:r>
              <a:rPr lang="en-US" dirty="0">
                <a:ea typeface="+mn-lt"/>
                <a:cs typeface="+mn-lt"/>
                <a:hlinkClick r:id="rId3"/>
              </a:rPr>
              <a:t>https://statcounter.com/</a:t>
            </a:r>
            <a:endParaRPr lang="en-US" dirty="0"/>
          </a:p>
          <a:p>
            <a:pPr marL="0" indent="0">
              <a:buNone/>
            </a:pPr>
            <a:endParaRPr lang="en-US"/>
          </a:p>
          <a:p>
            <a:pPr marL="0" indent="0">
              <a:buNone/>
            </a:pPr>
            <a:r>
              <a:rPr lang="en-US" dirty="0"/>
              <a:t>Referred articles:</a:t>
            </a:r>
            <a:endParaRPr lang="en-US"/>
          </a:p>
          <a:p>
            <a:pPr marL="0" indent="0">
              <a:buNone/>
            </a:pPr>
            <a:r>
              <a:rPr lang="en-US" dirty="0"/>
              <a:t>Article on page rank by </a:t>
            </a:r>
            <a:r>
              <a:rPr lang="en-US" dirty="0">
                <a:ea typeface="+mn-lt"/>
                <a:cs typeface="+mn-lt"/>
              </a:rPr>
              <a:t>Rebecca S. Wills</a:t>
            </a:r>
            <a:endParaRPr lang="en-US" dirty="0"/>
          </a:p>
          <a:p>
            <a:pPr marL="0" indent="0">
              <a:buNone/>
            </a:pPr>
            <a:r>
              <a:rPr lang="en-US" dirty="0"/>
              <a:t>Article on using linear algebra for IIR by M.W Berry, </a:t>
            </a:r>
            <a:r>
              <a:rPr lang="en-US" dirty="0" err="1"/>
              <a:t>S.T.Dumais</a:t>
            </a:r>
            <a:r>
              <a:rPr lang="en-US" dirty="0"/>
              <a:t> and </a:t>
            </a:r>
            <a:r>
              <a:rPr lang="en-US" dirty="0" err="1"/>
              <a:t>G.W.O'Brien</a:t>
            </a:r>
            <a:endParaRPr lang="en-US" dirty="0"/>
          </a:p>
          <a:p>
            <a:pPr marL="0" indent="0">
              <a:buNone/>
            </a:pPr>
            <a:r>
              <a:rPr lang="en-US" dirty="0">
                <a:ea typeface="+mn-lt"/>
                <a:cs typeface="+mn-lt"/>
                <a:hlinkClick r:id="rId4"/>
              </a:rPr>
              <a:t>https://www.deepcrawl.com/knowledge/technical-seo-library/how-do-search-engines-work</a:t>
            </a:r>
            <a:endParaRPr lang="en-US"/>
          </a:p>
          <a:p>
            <a:pPr marL="0" indent="0">
              <a:buNone/>
            </a:pPr>
            <a:endParaRPr lang="en-US" dirty="0"/>
          </a:p>
          <a:p>
            <a:pPr marL="0" indent="0">
              <a:buNone/>
            </a:pPr>
            <a:r>
              <a:rPr lang="en-US" dirty="0"/>
              <a:t>Videos:</a:t>
            </a:r>
          </a:p>
          <a:p>
            <a:pPr marL="0" indent="0">
              <a:buNone/>
            </a:pPr>
            <a:r>
              <a:rPr lang="en-US" dirty="0">
                <a:ea typeface="+mn-lt"/>
                <a:cs typeface="+mn-lt"/>
                <a:hlinkClick r:id="rId5"/>
              </a:rPr>
              <a:t>https://www.youtube.com/watch?v=0eKVizvYSUQ&amp;t=247s</a:t>
            </a:r>
            <a:endParaRPr lang="en-US"/>
          </a:p>
          <a:p>
            <a:pPr marL="0" indent="0">
              <a:buNone/>
            </a:pPr>
            <a:r>
              <a:rPr lang="en-US" dirty="0">
                <a:ea typeface="+mn-lt"/>
                <a:cs typeface="+mn-lt"/>
                <a:hlinkClick r:id="rId6"/>
              </a:rPr>
              <a:t>https://www.youtube.com/watch?v=qxEkY8OScYY&amp;t=366s</a:t>
            </a:r>
            <a:endParaRPr lang="en-US"/>
          </a:p>
          <a:p>
            <a:pPr marL="0" indent="0">
              <a:buNone/>
            </a:pPr>
            <a:r>
              <a:rPr lang="en-US" dirty="0">
                <a:ea typeface="+mn-lt"/>
                <a:cs typeface="+mn-lt"/>
                <a:hlinkClick r:id="rId7"/>
              </a:rPr>
              <a:t>https://www.youtube.com/watch?v=meonLcN7LD4</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9193894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91B4DA-7A4A-444A-9018-1F9DE6EABCC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Thank you</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864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D79A-CE30-4808-B9FE-3B216845BF87}"/>
              </a:ext>
            </a:extLst>
          </p:cNvPr>
          <p:cNvSpPr>
            <a:spLocks noGrp="1"/>
          </p:cNvSpPr>
          <p:nvPr>
            <p:ph type="title"/>
          </p:nvPr>
        </p:nvSpPr>
        <p:spPr>
          <a:xfrm>
            <a:off x="1171324" y="111884"/>
            <a:ext cx="10168128" cy="1179576"/>
          </a:xfrm>
        </p:spPr>
        <p:txBody>
          <a:bodyPr/>
          <a:lstStyle/>
          <a:p>
            <a:r>
              <a:rPr lang="en-US" b="0" dirty="0"/>
              <a:t>Reasons behind the success of google:</a:t>
            </a:r>
            <a:endParaRPr lang="en-US" dirty="0"/>
          </a:p>
        </p:txBody>
      </p:sp>
      <p:sp>
        <p:nvSpPr>
          <p:cNvPr id="3" name="Content Placeholder 2">
            <a:extLst>
              <a:ext uri="{FF2B5EF4-FFF2-40B4-BE49-F238E27FC236}">
                <a16:creationId xmlns:a16="http://schemas.microsoft.com/office/drawing/2014/main" id="{46484C6D-824E-4A7D-B6BA-F079156B8BF4}"/>
              </a:ext>
            </a:extLst>
          </p:cNvPr>
          <p:cNvSpPr>
            <a:spLocks noGrp="1"/>
          </p:cNvSpPr>
          <p:nvPr>
            <p:ph idx="1"/>
          </p:nvPr>
        </p:nvSpPr>
        <p:spPr>
          <a:xfrm>
            <a:off x="576594" y="1446537"/>
            <a:ext cx="11199614" cy="869200"/>
          </a:xfrm>
        </p:spPr>
        <p:txBody>
          <a:bodyPr vert="horz" lIns="91440" tIns="45720" rIns="91440" bIns="45720" rtlCol="0" anchor="t">
            <a:noAutofit/>
          </a:bodyPr>
          <a:lstStyle/>
          <a:p>
            <a:pPr>
              <a:buFont typeface="Wingdings" panose="020B0604020202020204" pitchFamily="34" charset="0"/>
              <a:buChar char="Ø"/>
            </a:pPr>
            <a:r>
              <a:rPr lang="en-US" sz="2600" b="1" dirty="0">
                <a:ea typeface="+mn-lt"/>
                <a:cs typeface="+mn-lt"/>
              </a:rPr>
              <a:t>THE MAIN REASON BEHIND GOOGLES SUCCESS IS ATTRIBUTE TO HIGHER QUALITY OF THEIR SERP’S</a:t>
            </a:r>
            <a:endParaRPr lang="en-US" sz="2600" dirty="0">
              <a:ea typeface="+mn-lt"/>
              <a:cs typeface="+mn-lt"/>
            </a:endParaRPr>
          </a:p>
          <a:p>
            <a:endParaRPr lang="en-US" dirty="0"/>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p>
        </p:txBody>
      </p:sp>
      <p:sp>
        <p:nvSpPr>
          <p:cNvPr id="4" name="TextBox 3">
            <a:extLst>
              <a:ext uri="{FF2B5EF4-FFF2-40B4-BE49-F238E27FC236}">
                <a16:creationId xmlns:a16="http://schemas.microsoft.com/office/drawing/2014/main" id="{14C2320E-8EDB-4171-9F7A-449D3315A739}"/>
              </a:ext>
            </a:extLst>
          </p:cNvPr>
          <p:cNvSpPr txBox="1"/>
          <p:nvPr/>
        </p:nvSpPr>
        <p:spPr>
          <a:xfrm>
            <a:off x="1174595" y="2456986"/>
            <a:ext cx="93502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latin typeface="Neue Haas Grotesk Text Pro"/>
              </a:rPr>
              <a:t>A part of googles fame is attributed to its own web browser</a:t>
            </a:r>
            <a:endParaRPr lang="en-US" dirty="0"/>
          </a:p>
        </p:txBody>
      </p:sp>
      <p:sp>
        <p:nvSpPr>
          <p:cNvPr id="5" name="TextBox 4">
            <a:extLst>
              <a:ext uri="{FF2B5EF4-FFF2-40B4-BE49-F238E27FC236}">
                <a16:creationId xmlns:a16="http://schemas.microsoft.com/office/drawing/2014/main" id="{05BDE8B5-809B-4AD3-BAF8-1D37122BC659}"/>
              </a:ext>
            </a:extLst>
          </p:cNvPr>
          <p:cNvSpPr txBox="1"/>
          <p:nvPr/>
        </p:nvSpPr>
        <p:spPr>
          <a:xfrm>
            <a:off x="1168788" y="2832177"/>
            <a:ext cx="103353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It is user friendly and user appealing – Its simple design invites new users to fully experience it and mistakes are less frustrating as its algorithm copes for user mistakes like spelling. It also provides search suggestions and can give the right results if only a description about the item is given (true clarity of object is not known)</a:t>
            </a:r>
            <a:endParaRPr lang="en-US" dirty="0"/>
          </a:p>
        </p:txBody>
      </p:sp>
      <p:sp>
        <p:nvSpPr>
          <p:cNvPr id="6" name="TextBox 5">
            <a:extLst>
              <a:ext uri="{FF2B5EF4-FFF2-40B4-BE49-F238E27FC236}">
                <a16:creationId xmlns:a16="http://schemas.microsoft.com/office/drawing/2014/main" id="{B27D381A-9DBC-4DC1-88E5-04274FB7D7A3}"/>
              </a:ext>
            </a:extLst>
          </p:cNvPr>
          <p:cNvSpPr txBox="1"/>
          <p:nvPr/>
        </p:nvSpPr>
        <p:spPr>
          <a:xfrm>
            <a:off x="1172272" y="3987954"/>
            <a:ext cx="103353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Framework of compatible apps – It also has multiple external apps like Google Maps, drive, YouTube and these are also very good apps that are complimentary to google providing everything a user might need enforcing the use of google</a:t>
            </a:r>
            <a:endParaRPr lang="en-US" dirty="0"/>
          </a:p>
        </p:txBody>
      </p:sp>
      <p:sp>
        <p:nvSpPr>
          <p:cNvPr id="7" name="TextBox 6">
            <a:extLst>
              <a:ext uri="{FF2B5EF4-FFF2-40B4-BE49-F238E27FC236}">
                <a16:creationId xmlns:a16="http://schemas.microsoft.com/office/drawing/2014/main" id="{20CD5FB1-9BBB-451C-8BFD-5A25B7B586F6}"/>
              </a:ext>
            </a:extLst>
          </p:cNvPr>
          <p:cNvSpPr txBox="1"/>
          <p:nvPr/>
        </p:nvSpPr>
        <p:spPr>
          <a:xfrm>
            <a:off x="1175757" y="4920708"/>
            <a:ext cx="103446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program is highly tested and regularly updated, making its algorithms faster and more efficient. This comes in handy with user satisfaction</a:t>
            </a:r>
            <a:endParaRPr lang="en-US" dirty="0"/>
          </a:p>
        </p:txBody>
      </p:sp>
      <p:sp>
        <p:nvSpPr>
          <p:cNvPr id="8" name="TextBox 7">
            <a:extLst>
              <a:ext uri="{FF2B5EF4-FFF2-40B4-BE49-F238E27FC236}">
                <a16:creationId xmlns:a16="http://schemas.microsoft.com/office/drawing/2014/main" id="{1C94F076-BAFC-4650-9D8F-0FBF701995C3}"/>
              </a:ext>
            </a:extLst>
          </p:cNvPr>
          <p:cNvSpPr txBox="1"/>
          <p:nvPr/>
        </p:nvSpPr>
        <p:spPr>
          <a:xfrm>
            <a:off x="1169949" y="5565388"/>
            <a:ext cx="103446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Despite achieving the top ranks in its field, they strive to delivery further by focusing their research on new technologies</a:t>
            </a:r>
            <a:endParaRPr lang="en-US" dirty="0"/>
          </a:p>
        </p:txBody>
      </p:sp>
      <p:sp>
        <p:nvSpPr>
          <p:cNvPr id="9" name="TextBox 8">
            <a:extLst>
              <a:ext uri="{FF2B5EF4-FFF2-40B4-BE49-F238E27FC236}">
                <a16:creationId xmlns:a16="http://schemas.microsoft.com/office/drawing/2014/main" id="{26503626-EE19-4582-A1DC-092FAE174EAF}"/>
              </a:ext>
            </a:extLst>
          </p:cNvPr>
          <p:cNvSpPr txBox="1"/>
          <p:nvPr/>
        </p:nvSpPr>
        <p:spPr>
          <a:xfrm>
            <a:off x="1117678" y="6172897"/>
            <a:ext cx="10465419" cy="6810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Arial"/>
              <a:buChar char="•"/>
            </a:pPr>
            <a:r>
              <a:rPr lang="en-US" dirty="0">
                <a:ea typeface="+mn-lt"/>
                <a:cs typeface="+mn-lt"/>
              </a:rPr>
              <a:t>Adds – we can pay google to rank our webpage higher than others to serve as advertisements (based on specific search results) this shows how much control they have over their engine.</a:t>
            </a:r>
            <a:endParaRPr lang="en-US"/>
          </a:p>
        </p:txBody>
      </p:sp>
    </p:spTree>
    <p:extLst>
      <p:ext uri="{BB962C8B-B14F-4D97-AF65-F5344CB8AC3E}">
        <p14:creationId xmlns:p14="http://schemas.microsoft.com/office/powerpoint/2010/main" val="1011448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900" decel="100000" fill="hold"/>
                                        <p:tgtEl>
                                          <p:spTgt spid="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32495-E515-4DD8-939A-A3AB5B4960C9}"/>
              </a:ext>
            </a:extLst>
          </p:cNvPr>
          <p:cNvSpPr>
            <a:spLocks noGrp="1"/>
          </p:cNvSpPr>
          <p:nvPr>
            <p:ph type="title"/>
          </p:nvPr>
        </p:nvSpPr>
        <p:spPr>
          <a:xfrm>
            <a:off x="841248" y="941832"/>
            <a:ext cx="10506456" cy="1901952"/>
          </a:xfrm>
        </p:spPr>
        <p:txBody>
          <a:bodyPr anchor="b">
            <a:normAutofit/>
          </a:bodyPr>
          <a:lstStyle/>
          <a:p>
            <a:r>
              <a:rPr lang="en-US" sz="5400" b="0"/>
              <a:t>How are they able to deliver better results ?</a:t>
            </a:r>
          </a:p>
        </p:txBody>
      </p:sp>
      <p:sp>
        <p:nvSpPr>
          <p:cNvPr id="6"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7F81598-C692-4CFA-8EC9-7F392E24AFCA}"/>
              </a:ext>
            </a:extLst>
          </p:cNvPr>
          <p:cNvSpPr>
            <a:spLocks noGrp="1"/>
          </p:cNvSpPr>
          <p:nvPr>
            <p:ph idx="1"/>
          </p:nvPr>
        </p:nvSpPr>
        <p:spPr>
          <a:xfrm>
            <a:off x="841248" y="3668690"/>
            <a:ext cx="10509504" cy="2503510"/>
          </a:xfrm>
        </p:spPr>
        <p:txBody>
          <a:bodyPr vert="horz" lIns="91440" tIns="45720" rIns="91440" bIns="45720" rtlCol="0">
            <a:normAutofit/>
          </a:bodyPr>
          <a:lstStyle/>
          <a:p>
            <a:r>
              <a:rPr lang="en-US" sz="2000"/>
              <a:t>It all comes down to the fact that google has inherently had one of the best SERP generators that is based off of exploiting the link structure of the Web and this ranking system is called PageRank.</a:t>
            </a:r>
          </a:p>
          <a:p>
            <a:r>
              <a:rPr lang="en-US" sz="2000"/>
              <a:t>Page rank was developed as a part of Google by </a:t>
            </a:r>
            <a:r>
              <a:rPr lang="en-US" sz="2000">
                <a:ea typeface="+mn-lt"/>
                <a:cs typeface="+mn-lt"/>
              </a:rPr>
              <a:t>Page and Sergey Brin in 1998.</a:t>
            </a:r>
            <a:endParaRPr lang="en-US" sz="2000"/>
          </a:p>
          <a:p>
            <a:pPr marL="0" indent="0">
              <a:buNone/>
            </a:pPr>
            <a:endParaRPr lang="en-US" sz="2000"/>
          </a:p>
        </p:txBody>
      </p:sp>
    </p:spTree>
    <p:extLst>
      <p:ext uri="{BB962C8B-B14F-4D97-AF65-F5344CB8AC3E}">
        <p14:creationId xmlns:p14="http://schemas.microsoft.com/office/powerpoint/2010/main" val="2339055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esk with technical drawings, pencil and tools">
            <a:extLst>
              <a:ext uri="{FF2B5EF4-FFF2-40B4-BE49-F238E27FC236}">
                <a16:creationId xmlns:a16="http://schemas.microsoft.com/office/drawing/2014/main" id="{D967F13C-33AE-4CCA-B599-6DBE0CAB6E16}"/>
              </a:ext>
            </a:extLst>
          </p:cNvPr>
          <p:cNvPicPr>
            <a:picLocks noChangeAspect="1"/>
          </p:cNvPicPr>
          <p:nvPr/>
        </p:nvPicPr>
        <p:blipFill rotWithShape="1">
          <a:blip r:embed="rId2"/>
          <a:srcRect l="11629" r="3998" b="-1"/>
          <a:stretch/>
        </p:blipFill>
        <p:spPr>
          <a:xfrm>
            <a:off x="-2" y="10"/>
            <a:ext cx="8668512" cy="6857990"/>
          </a:xfrm>
          <a:prstGeom prst="rect">
            <a:avLst/>
          </a:prstGeom>
        </p:spPr>
      </p:pic>
      <p:sp>
        <p:nvSpPr>
          <p:cNvPr id="27" name="Rectangle 2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C4D4D3-FD8F-48E9-9779-21741C9D8F7D}"/>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100" b="0"/>
              <a:t>The Working of PageRank</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986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1C4A-A2AF-4F32-AC47-C1F8B74FAE02}"/>
              </a:ext>
            </a:extLst>
          </p:cNvPr>
          <p:cNvSpPr>
            <a:spLocks noGrp="1"/>
          </p:cNvSpPr>
          <p:nvPr>
            <p:ph type="title"/>
          </p:nvPr>
        </p:nvSpPr>
        <p:spPr/>
        <p:txBody>
          <a:bodyPr/>
          <a:lstStyle/>
          <a:p>
            <a:r>
              <a:rPr lang="en-US" b="0" dirty="0">
                <a:ea typeface="+mj-lt"/>
                <a:cs typeface="+mj-lt"/>
              </a:rPr>
              <a:t>Logical analysis</a:t>
            </a:r>
            <a:endParaRPr lang="en-US" dirty="0"/>
          </a:p>
        </p:txBody>
      </p:sp>
      <p:sp>
        <p:nvSpPr>
          <p:cNvPr id="3" name="Content Placeholder 2">
            <a:extLst>
              <a:ext uri="{FF2B5EF4-FFF2-40B4-BE49-F238E27FC236}">
                <a16:creationId xmlns:a16="http://schemas.microsoft.com/office/drawing/2014/main" id="{5B4758A1-210C-4443-AA85-ABE63A19971D}"/>
              </a:ext>
            </a:extLst>
          </p:cNvPr>
          <p:cNvSpPr>
            <a:spLocks noGrp="1"/>
          </p:cNvSpPr>
          <p:nvPr>
            <p:ph idx="1"/>
          </p:nvPr>
        </p:nvSpPr>
        <p:spPr/>
        <p:txBody>
          <a:bodyPr vert="horz" lIns="91440" tIns="45720" rIns="91440" bIns="45720" rtlCol="0" anchor="t">
            <a:normAutofit/>
          </a:bodyPr>
          <a:lstStyle/>
          <a:p>
            <a:r>
              <a:rPr lang="en-US" dirty="0">
                <a:ea typeface="+mn-lt"/>
                <a:cs typeface="+mn-lt"/>
              </a:rPr>
              <a:t>From the POV of any user, we see that he/she will find the SERP’s more useful if it gives him/her the most useful information.</a:t>
            </a:r>
            <a:endParaRPr lang="en-US" dirty="0"/>
          </a:p>
          <a:p>
            <a:endParaRPr lang="en-US" dirty="0">
              <a:ea typeface="+mn-lt"/>
              <a:cs typeface="+mn-lt"/>
            </a:endParaRPr>
          </a:p>
          <a:p>
            <a:endParaRPr lang="en-US" dirty="0"/>
          </a:p>
          <a:p>
            <a:endParaRPr lang="en-US" dirty="0"/>
          </a:p>
        </p:txBody>
      </p:sp>
      <p:sp>
        <p:nvSpPr>
          <p:cNvPr id="4" name="TextBox 3">
            <a:extLst>
              <a:ext uri="{FF2B5EF4-FFF2-40B4-BE49-F238E27FC236}">
                <a16:creationId xmlns:a16="http://schemas.microsoft.com/office/drawing/2014/main" id="{0642A211-3C9C-4754-AE5E-859325CC10E3}"/>
              </a:ext>
            </a:extLst>
          </p:cNvPr>
          <p:cNvSpPr txBox="1"/>
          <p:nvPr/>
        </p:nvSpPr>
        <p:spPr>
          <a:xfrm>
            <a:off x="1113560" y="3512128"/>
            <a:ext cx="101726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the website he/she is most likely will find what he/she wants and spend most time given he/she spends equal time viewing each webpage.</a:t>
            </a:r>
            <a:endParaRPr lang="en-US" sz="2400" dirty="0"/>
          </a:p>
        </p:txBody>
      </p:sp>
      <p:sp>
        <p:nvSpPr>
          <p:cNvPr id="5" name="TextBox 4">
            <a:extLst>
              <a:ext uri="{FF2B5EF4-FFF2-40B4-BE49-F238E27FC236}">
                <a16:creationId xmlns:a16="http://schemas.microsoft.com/office/drawing/2014/main" id="{4D9A50E5-5780-4206-9580-FB16D4CE9F49}"/>
              </a:ext>
            </a:extLst>
          </p:cNvPr>
          <p:cNvSpPr txBox="1"/>
          <p:nvPr/>
        </p:nvSpPr>
        <p:spPr>
          <a:xfrm>
            <a:off x="1117889" y="4754707"/>
            <a:ext cx="101640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If one spends equal time viewing content of each webpage then the chance that we find he will spend on a page lies on him selecting the page.</a:t>
            </a:r>
            <a:endParaRPr lang="en-US" sz="2400" dirty="0"/>
          </a:p>
        </p:txBody>
      </p:sp>
      <p:sp>
        <p:nvSpPr>
          <p:cNvPr id="6" name="TextBox 5">
            <a:extLst>
              <a:ext uri="{FF2B5EF4-FFF2-40B4-BE49-F238E27FC236}">
                <a16:creationId xmlns:a16="http://schemas.microsoft.com/office/drawing/2014/main" id="{99F86EA0-5038-480C-93CC-89162058BE1D}"/>
              </a:ext>
            </a:extLst>
          </p:cNvPr>
          <p:cNvSpPr txBox="1"/>
          <p:nvPr/>
        </p:nvSpPr>
        <p:spPr>
          <a:xfrm>
            <a:off x="1113559" y="6040581"/>
            <a:ext cx="101726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This makes the ranking of each page a question on probability</a:t>
            </a:r>
            <a:endParaRPr lang="en-US" sz="2400" dirty="0"/>
          </a:p>
        </p:txBody>
      </p:sp>
    </p:spTree>
    <p:extLst>
      <p:ext uri="{BB962C8B-B14F-4D97-AF65-F5344CB8AC3E}">
        <p14:creationId xmlns:p14="http://schemas.microsoft.com/office/powerpoint/2010/main" val="1727969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C8BA-600D-4671-8615-2756737A65BB}"/>
              </a:ext>
            </a:extLst>
          </p:cNvPr>
          <p:cNvSpPr>
            <a:spLocks noGrp="1"/>
          </p:cNvSpPr>
          <p:nvPr>
            <p:ph type="title"/>
          </p:nvPr>
        </p:nvSpPr>
        <p:spPr/>
        <p:txBody>
          <a:bodyPr/>
          <a:lstStyle/>
          <a:p>
            <a:r>
              <a:rPr lang="en-US" b="0" dirty="0"/>
              <a:t>Web Crawlers</a:t>
            </a:r>
          </a:p>
        </p:txBody>
      </p:sp>
      <p:sp>
        <p:nvSpPr>
          <p:cNvPr id="3" name="Content Placeholder 2">
            <a:extLst>
              <a:ext uri="{FF2B5EF4-FFF2-40B4-BE49-F238E27FC236}">
                <a16:creationId xmlns:a16="http://schemas.microsoft.com/office/drawing/2014/main" id="{D045DEC8-73F0-4B91-8A95-331F85E75907}"/>
              </a:ext>
            </a:extLst>
          </p:cNvPr>
          <p:cNvSpPr>
            <a:spLocks noGrp="1"/>
          </p:cNvSpPr>
          <p:nvPr>
            <p:ph idx="1"/>
          </p:nvPr>
        </p:nvSpPr>
        <p:spPr>
          <a:xfrm>
            <a:off x="660227" y="2320048"/>
            <a:ext cx="10865079" cy="4344663"/>
          </a:xfrm>
        </p:spPr>
        <p:txBody>
          <a:bodyPr vert="horz" lIns="91440" tIns="45720" rIns="91440" bIns="45720" rtlCol="0" anchor="t">
            <a:normAutofit fontScale="92500" lnSpcReduction="10000"/>
          </a:bodyPr>
          <a:lstStyle/>
          <a:p>
            <a:r>
              <a:rPr lang="en-US" dirty="0">
                <a:ea typeface="+mn-lt"/>
                <a:cs typeface="+mn-lt"/>
              </a:rPr>
              <a:t>To find how a user will behave, the algorithm models the behavior of an idealized random Web surfer sometimes called Web crawlers.</a:t>
            </a:r>
          </a:p>
          <a:p>
            <a:r>
              <a:rPr lang="en-US" dirty="0">
                <a:ea typeface="+mn-lt"/>
                <a:cs typeface="+mn-lt"/>
              </a:rPr>
              <a:t>This object is subjected to surfing the web endlessly (because an idealized person will never grow tired, and this rules out “starting luck” if enough repetitions and is the goal of the web - to make the user surf as much as possible (if he likes what he/she is given he will naturally do so))</a:t>
            </a:r>
          </a:p>
          <a:p>
            <a:r>
              <a:rPr lang="en-US" dirty="0">
                <a:ea typeface="+mn-lt"/>
                <a:cs typeface="+mn-lt"/>
              </a:rPr>
              <a:t>We use the term PageRank score to evaluate our information as one single parameter.</a:t>
            </a:r>
          </a:p>
          <a:p>
            <a:r>
              <a:rPr lang="en-US" dirty="0">
                <a:ea typeface="+mn-lt"/>
                <a:cs typeface="+mn-lt"/>
              </a:rPr>
              <a:t>Thus, the PageRank score of a webpage represents the probability that a random Web surfer chooses to view the webpage. We will now see that all of this is possible due to the webs structure.</a:t>
            </a:r>
          </a:p>
        </p:txBody>
      </p:sp>
    </p:spTree>
    <p:extLst>
      <p:ext uri="{BB962C8B-B14F-4D97-AF65-F5344CB8AC3E}">
        <p14:creationId xmlns:p14="http://schemas.microsoft.com/office/powerpoint/2010/main" val="24816707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70B010-CF11-4AF5-98B5-99CE364997C5}"/>
              </a:ext>
            </a:extLst>
          </p:cNvPr>
          <p:cNvSpPr>
            <a:spLocks noGrp="1"/>
          </p:cNvSpPr>
          <p:nvPr>
            <p:ph type="title"/>
          </p:nvPr>
        </p:nvSpPr>
        <p:spPr>
          <a:xfrm>
            <a:off x="1115568" y="548640"/>
            <a:ext cx="10168128" cy="1179576"/>
          </a:xfrm>
        </p:spPr>
        <p:txBody>
          <a:bodyPr>
            <a:normAutofit/>
          </a:bodyPr>
          <a:lstStyle/>
          <a:p>
            <a:r>
              <a:rPr lang="en-US" b="0" dirty="0"/>
              <a:t>Structure of the Web</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Diagram&#10;&#10;Description automatically generated">
            <a:extLst>
              <a:ext uri="{FF2B5EF4-FFF2-40B4-BE49-F238E27FC236}">
                <a16:creationId xmlns:a16="http://schemas.microsoft.com/office/drawing/2014/main" id="{9D589F03-82CE-4CD2-99B1-D1EDD71BF61B}"/>
              </a:ext>
            </a:extLst>
          </p:cNvPr>
          <p:cNvPicPr>
            <a:picLocks noChangeAspect="1"/>
          </p:cNvPicPr>
          <p:nvPr/>
        </p:nvPicPr>
        <p:blipFill rotWithShape="1">
          <a:blip r:embed="rId2"/>
          <a:srcRect l="3597" r="9871" b="2"/>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3564CC10-71AB-41EC-AC62-E2F76BD28A03}"/>
              </a:ext>
            </a:extLst>
          </p:cNvPr>
          <p:cNvSpPr>
            <a:spLocks noGrp="1"/>
          </p:cNvSpPr>
          <p:nvPr>
            <p:ph idx="1"/>
          </p:nvPr>
        </p:nvSpPr>
        <p:spPr>
          <a:xfrm>
            <a:off x="7411453" y="2478024"/>
            <a:ext cx="3872243" cy="3694176"/>
          </a:xfrm>
        </p:spPr>
        <p:txBody>
          <a:bodyPr vert="horz" lIns="91440" tIns="45720" rIns="91440" bIns="45720" rtlCol="0" anchor="ctr">
            <a:normAutofit/>
          </a:bodyPr>
          <a:lstStyle/>
          <a:p>
            <a:r>
              <a:rPr lang="en-US" sz="1800" dirty="0">
                <a:ea typeface="+mn-lt"/>
                <a:cs typeface="+mn-lt"/>
              </a:rPr>
              <a:t>This view or manipulation of the web is called as Directed Web Graph (DWG).</a:t>
            </a:r>
            <a:endParaRPr lang="en-US" dirty="0"/>
          </a:p>
          <a:p>
            <a:r>
              <a:rPr lang="en-US" sz="1800" dirty="0">
                <a:ea typeface="+mn-lt"/>
                <a:cs typeface="+mn-lt"/>
              </a:rPr>
              <a:t>This visualization, lets us represent the webpages as nodes (circles A, B, C, D) and the links used to traverse the web are edges (all connecting patterns). This type of visualization can be applied to any scale.</a:t>
            </a:r>
            <a:endParaRPr lang="en-US"/>
          </a:p>
        </p:txBody>
      </p:sp>
      <p:sp>
        <p:nvSpPr>
          <p:cNvPr id="4" name="TextBox 3">
            <a:extLst>
              <a:ext uri="{FF2B5EF4-FFF2-40B4-BE49-F238E27FC236}">
                <a16:creationId xmlns:a16="http://schemas.microsoft.com/office/drawing/2014/main" id="{C445372D-B790-4538-B762-C23719E8B692}"/>
              </a:ext>
            </a:extLst>
          </p:cNvPr>
          <p:cNvSpPr txBox="1"/>
          <p:nvPr/>
        </p:nvSpPr>
        <p:spPr>
          <a:xfrm>
            <a:off x="908304" y="5802783"/>
            <a:ext cx="6009855" cy="36941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900">
                <a:solidFill>
                  <a:srgbClr val="FFFFFF"/>
                </a:solidFill>
              </a:rPr>
              <a:t>This figure shows and example structure (one such possible structure) of the web reduced down to 4webpages – A, B, C, D this can be further used to demonstrate some concepts.</a:t>
            </a:r>
          </a:p>
        </p:txBody>
      </p:sp>
    </p:spTree>
    <p:extLst>
      <p:ext uri="{BB962C8B-B14F-4D97-AF65-F5344CB8AC3E}">
        <p14:creationId xmlns:p14="http://schemas.microsoft.com/office/powerpoint/2010/main" val="1477556570"/>
      </p:ext>
    </p:extLst>
  </p:cSld>
  <p:clrMapOvr>
    <a:masterClrMapping/>
  </p:clrMapOvr>
  <p:transition spd="slow">
    <p:push dir="u"/>
  </p:transition>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Atlas</Template>
  <TotalTime>0</TotalTime>
  <Words>3122</Words>
  <Application>Microsoft Office PowerPoint</Application>
  <PresentationFormat>Widescreen</PresentationFormat>
  <Paragraphs>150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Neue Haas Grotesk Text Pro</vt:lpstr>
      <vt:lpstr>Wingdings</vt:lpstr>
      <vt:lpstr>AccentBoxVTI</vt:lpstr>
      <vt:lpstr>FUNDAMENTALS OF GOOGLE SEARCH ENGINE</vt:lpstr>
      <vt:lpstr>INTRODUCTION</vt:lpstr>
      <vt:lpstr>ANALYTICS</vt:lpstr>
      <vt:lpstr>Reasons behind the success of google:</vt:lpstr>
      <vt:lpstr>How are they able to deliver better results ?</vt:lpstr>
      <vt:lpstr>The Working of PageRank</vt:lpstr>
      <vt:lpstr>Logical analysis</vt:lpstr>
      <vt:lpstr>Web Crawlers</vt:lpstr>
      <vt:lpstr>Structure of the Web</vt:lpstr>
      <vt:lpstr>Mathematical analysis</vt:lpstr>
      <vt:lpstr>Filling this matrix</vt:lpstr>
      <vt:lpstr>Observations</vt:lpstr>
      <vt:lpstr>Dangling Node</vt:lpstr>
      <vt:lpstr>What is dangling node</vt:lpstr>
      <vt:lpstr>Fix and modifying terms</vt:lpstr>
      <vt:lpstr>0-vector fix</vt:lpstr>
      <vt:lpstr>One possible method</vt:lpstr>
      <vt:lpstr>PowerPoint Presentation</vt:lpstr>
      <vt:lpstr>Revisualizing the Change</vt:lpstr>
      <vt:lpstr>Have we completely modeled a simulation ?</vt:lpstr>
      <vt:lpstr>Hopping fix</vt:lpstr>
      <vt:lpstr>Formulation</vt:lpstr>
      <vt:lpstr>PowerPoint Presentation</vt:lpstr>
      <vt:lpstr>Revisualizing the change</vt:lpstr>
      <vt:lpstr>Spam protection</vt:lpstr>
      <vt:lpstr>Interesting observations of G</vt:lpstr>
      <vt:lpstr>Evaluation of G matrix</vt:lpstr>
      <vt:lpstr>PageRank Scores</vt:lpstr>
      <vt:lpstr>Score calculation</vt:lpstr>
      <vt:lpstr>MatLab code:</vt:lpstr>
      <vt:lpstr>How can this approximation be justified ?</vt:lpstr>
      <vt:lpstr>Other factors that determine the quality of the result</vt:lpstr>
      <vt:lpstr>Search engine optimization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pro gamer</cp:lastModifiedBy>
  <cp:revision>673</cp:revision>
  <dcterms:created xsi:type="dcterms:W3CDTF">2021-02-23T13:16:43Z</dcterms:created>
  <dcterms:modified xsi:type="dcterms:W3CDTF">2021-09-27T15:00:48Z</dcterms:modified>
</cp:coreProperties>
</file>