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2" r:id="rId3"/>
    <p:sldId id="277" r:id="rId4"/>
    <p:sldId id="278" r:id="rId5"/>
    <p:sldId id="279" r:id="rId6"/>
    <p:sldId id="257" r:id="rId7"/>
    <p:sldId id="280" r:id="rId8"/>
    <p:sldId id="258" r:id="rId9"/>
    <p:sldId id="259" r:id="rId10"/>
    <p:sldId id="268" r:id="rId11"/>
    <p:sldId id="260" r:id="rId12"/>
    <p:sldId id="261" r:id="rId13"/>
    <p:sldId id="262" r:id="rId14"/>
    <p:sldId id="263" r:id="rId15"/>
    <p:sldId id="267" r:id="rId16"/>
    <p:sldId id="282" r:id="rId17"/>
    <p:sldId id="283" r:id="rId18"/>
    <p:sldId id="286" r:id="rId19"/>
    <p:sldId id="287" r:id="rId20"/>
    <p:sldId id="288" r:id="rId21"/>
    <p:sldId id="289" r:id="rId22"/>
    <p:sldId id="290" r:id="rId23"/>
    <p:sldId id="291" r:id="rId24"/>
    <p:sldId id="284" r:id="rId25"/>
    <p:sldId id="285" r:id="rId26"/>
    <p:sldId id="264" r:id="rId27"/>
    <p:sldId id="265" r:id="rId28"/>
    <p:sldId id="266" r:id="rId29"/>
    <p:sldId id="270" r:id="rId30"/>
    <p:sldId id="271" r:id="rId31"/>
    <p:sldId id="272" r:id="rId32"/>
    <p:sldId id="273" r:id="rId33"/>
    <p:sldId id="281" r:id="rId34"/>
    <p:sldId id="27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4B09F-90BE-0000-7F33-7FF69FB9DE68}" v="142" dt="2021-03-03T03:28:10.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94660"/>
  </p:normalViewPr>
  <p:slideViewPr>
    <p:cSldViewPr snapToGrid="0">
      <p:cViewPr varScale="1">
        <p:scale>
          <a:sx n="86" d="100"/>
          <a:sy n="86" d="100"/>
        </p:scale>
        <p:origin x="35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3895A-5FDA-47BF-A57B-6FCD28BA713F}" type="doc">
      <dgm:prSet loTypeId="urn:microsoft.com/office/officeart/2005/8/layout/vList2" loCatId="list" qsTypeId="urn:microsoft.com/office/officeart/2005/8/quickstyle/simple5" qsCatId="simple" csTypeId="urn:microsoft.com/office/officeart/2005/8/colors/colorful1" csCatId="colorful"/>
      <dgm:spPr/>
      <dgm:t>
        <a:bodyPr/>
        <a:lstStyle/>
        <a:p>
          <a:endParaRPr lang="en-US"/>
        </a:p>
      </dgm:t>
    </dgm:pt>
    <dgm:pt modelId="{EAB492EA-F4E3-4517-8C43-323496313307}">
      <dgm:prSet custT="1"/>
      <dgm:spPr/>
      <dgm:t>
        <a:bodyPr/>
        <a:lstStyle/>
        <a:p>
          <a:r>
            <a:rPr lang="en-US" sz="2000" dirty="0">
              <a:latin typeface="Times New Roman" panose="02020603050405020304" pitchFamily="18" charset="0"/>
              <a:cs typeface="Times New Roman" panose="02020603050405020304" pitchFamily="18" charset="0"/>
            </a:rPr>
            <a:t>A gene is a specific stretch/s of DNA </a:t>
          </a:r>
        </a:p>
      </dgm:t>
    </dgm:pt>
    <dgm:pt modelId="{6DA4F78B-B645-4DEF-8744-5E7905DAC7BC}" type="parTrans" cxnId="{E87085CC-0AEB-4374-837D-BBF6701B8253}">
      <dgm:prSet/>
      <dgm:spPr/>
      <dgm:t>
        <a:bodyPr/>
        <a:lstStyle/>
        <a:p>
          <a:endParaRPr lang="en-US"/>
        </a:p>
      </dgm:t>
    </dgm:pt>
    <dgm:pt modelId="{DD50CF29-4092-47C9-87A8-F15E8B754064}" type="sibTrans" cxnId="{E87085CC-0AEB-4374-837D-BBF6701B8253}">
      <dgm:prSet/>
      <dgm:spPr/>
      <dgm:t>
        <a:bodyPr/>
        <a:lstStyle/>
        <a:p>
          <a:endParaRPr lang="en-US"/>
        </a:p>
      </dgm:t>
    </dgm:pt>
    <dgm:pt modelId="{F63CE217-8BEC-435B-8814-DBA8AEB19FB9}">
      <dgm:prSet custT="1"/>
      <dgm:spPr/>
      <dgm:t>
        <a:bodyPr/>
        <a:lstStyle/>
        <a:p>
          <a:r>
            <a:rPr lang="en-US" sz="2000" dirty="0">
              <a:latin typeface="Times New Roman" panose="02020603050405020304" pitchFamily="18" charset="0"/>
              <a:cs typeface="Times New Roman" panose="02020603050405020304" pitchFamily="18" charset="0"/>
            </a:rPr>
            <a:t>encodes for some trait (contains the blueprint for a feature)</a:t>
          </a:r>
        </a:p>
      </dgm:t>
    </dgm:pt>
    <dgm:pt modelId="{9A1C0328-EAEF-4B36-A5AE-94804EE324B9}" type="parTrans" cxnId="{6DA7B98E-0721-4C7A-878E-60CE5CC8AD82}">
      <dgm:prSet/>
      <dgm:spPr/>
      <dgm:t>
        <a:bodyPr/>
        <a:lstStyle/>
        <a:p>
          <a:endParaRPr lang="en-US"/>
        </a:p>
      </dgm:t>
    </dgm:pt>
    <dgm:pt modelId="{32179A7F-78DB-44C8-BA7D-0E3EB24C95BE}" type="sibTrans" cxnId="{6DA7B98E-0721-4C7A-878E-60CE5CC8AD82}">
      <dgm:prSet/>
      <dgm:spPr/>
      <dgm:t>
        <a:bodyPr/>
        <a:lstStyle/>
        <a:p>
          <a:endParaRPr lang="en-US"/>
        </a:p>
      </dgm:t>
    </dgm:pt>
    <dgm:pt modelId="{4993EFF0-A1BA-4A98-9B87-5E6E8AE981F1}">
      <dgm:prSet custT="1"/>
      <dgm:spPr/>
      <dgm:t>
        <a:bodyPr/>
        <a:lstStyle/>
        <a:p>
          <a:r>
            <a:rPr lang="en-US" sz="2000" dirty="0">
              <a:latin typeface="Times New Roman" panose="02020603050405020304" pitchFamily="18" charset="0"/>
              <a:cs typeface="Times New Roman" panose="02020603050405020304" pitchFamily="18" charset="0"/>
            </a:rPr>
            <a:t>These genes are transcribed and translated to by a cell to make protein molecules </a:t>
          </a:r>
        </a:p>
      </dgm:t>
    </dgm:pt>
    <dgm:pt modelId="{3B66A021-84BD-4BC5-B393-F65B03CE8B81}" type="parTrans" cxnId="{878F669D-48CD-4916-9E28-3DBCF7F9ED06}">
      <dgm:prSet/>
      <dgm:spPr/>
      <dgm:t>
        <a:bodyPr/>
        <a:lstStyle/>
        <a:p>
          <a:endParaRPr lang="en-US"/>
        </a:p>
      </dgm:t>
    </dgm:pt>
    <dgm:pt modelId="{9AEE7931-0BF8-410F-900A-F31E5756A031}" type="sibTrans" cxnId="{878F669D-48CD-4916-9E28-3DBCF7F9ED06}">
      <dgm:prSet/>
      <dgm:spPr/>
      <dgm:t>
        <a:bodyPr/>
        <a:lstStyle/>
        <a:p>
          <a:endParaRPr lang="en-US"/>
        </a:p>
      </dgm:t>
    </dgm:pt>
    <dgm:pt modelId="{CD93D30D-CDFE-4DA0-A46E-FB3CDDCD99AF}">
      <dgm:prSet custT="1"/>
      <dgm:spPr/>
      <dgm:t>
        <a:bodyPr/>
        <a:lstStyle/>
        <a:p>
          <a:r>
            <a:rPr lang="en-US" sz="2000" dirty="0">
              <a:latin typeface="Times New Roman" panose="02020603050405020304" pitchFamily="18" charset="0"/>
              <a:cs typeface="Times New Roman" panose="02020603050405020304" pitchFamily="18" charset="0"/>
            </a:rPr>
            <a:t>This in turn reflects as the phenotype</a:t>
          </a:r>
        </a:p>
      </dgm:t>
    </dgm:pt>
    <dgm:pt modelId="{A26A5028-AE6C-4AAC-B423-C730CF047CC6}" type="parTrans" cxnId="{E168BFFD-26CD-499F-BEFC-93C872504064}">
      <dgm:prSet/>
      <dgm:spPr/>
      <dgm:t>
        <a:bodyPr/>
        <a:lstStyle/>
        <a:p>
          <a:endParaRPr lang="en-US"/>
        </a:p>
      </dgm:t>
    </dgm:pt>
    <dgm:pt modelId="{3018007B-084B-413E-A307-D2E02C897B7C}" type="sibTrans" cxnId="{E168BFFD-26CD-499F-BEFC-93C872504064}">
      <dgm:prSet/>
      <dgm:spPr/>
      <dgm:t>
        <a:bodyPr/>
        <a:lstStyle/>
        <a:p>
          <a:endParaRPr lang="en-US"/>
        </a:p>
      </dgm:t>
    </dgm:pt>
    <dgm:pt modelId="{48F1B89B-353D-45DE-8356-8FCB2B566597}" type="pres">
      <dgm:prSet presAssocID="{B193895A-5FDA-47BF-A57B-6FCD28BA713F}" presName="linear" presStyleCnt="0">
        <dgm:presLayoutVars>
          <dgm:animLvl val="lvl"/>
          <dgm:resizeHandles val="exact"/>
        </dgm:presLayoutVars>
      </dgm:prSet>
      <dgm:spPr/>
    </dgm:pt>
    <dgm:pt modelId="{E69D3050-DEFE-4C1E-BCD7-CCA2F48E2B40}" type="pres">
      <dgm:prSet presAssocID="{EAB492EA-F4E3-4517-8C43-323496313307}" presName="parentText" presStyleLbl="node1" presStyleIdx="0" presStyleCnt="4" custLinFactNeighborX="1571" custLinFactNeighborY="52445">
        <dgm:presLayoutVars>
          <dgm:chMax val="0"/>
          <dgm:bulletEnabled val="1"/>
        </dgm:presLayoutVars>
      </dgm:prSet>
      <dgm:spPr/>
    </dgm:pt>
    <dgm:pt modelId="{437C3741-2C5D-4FAF-8143-2B4D729DBC15}" type="pres">
      <dgm:prSet presAssocID="{DD50CF29-4092-47C9-87A8-F15E8B754064}" presName="spacer" presStyleCnt="0"/>
      <dgm:spPr/>
    </dgm:pt>
    <dgm:pt modelId="{257289D7-672A-4709-848C-7BC8C820229A}" type="pres">
      <dgm:prSet presAssocID="{F63CE217-8BEC-435B-8814-DBA8AEB19FB9}" presName="parentText" presStyleLbl="node1" presStyleIdx="1" presStyleCnt="4" custLinFactNeighborX="1248" custLinFactNeighborY="-54262">
        <dgm:presLayoutVars>
          <dgm:chMax val="0"/>
          <dgm:bulletEnabled val="1"/>
        </dgm:presLayoutVars>
      </dgm:prSet>
      <dgm:spPr/>
    </dgm:pt>
    <dgm:pt modelId="{7160CEC3-1478-4290-BF73-4AEDAC07DF99}" type="pres">
      <dgm:prSet presAssocID="{32179A7F-78DB-44C8-BA7D-0E3EB24C95BE}" presName="spacer" presStyleCnt="0"/>
      <dgm:spPr/>
    </dgm:pt>
    <dgm:pt modelId="{E3755007-A30C-4347-BF9C-26E746654AB3}" type="pres">
      <dgm:prSet presAssocID="{4993EFF0-A1BA-4A98-9B87-5E6E8AE981F1}" presName="parentText" presStyleLbl="node1" presStyleIdx="2" presStyleCnt="4" custLinFactY="-8348" custLinFactNeighborX="185" custLinFactNeighborY="-100000">
        <dgm:presLayoutVars>
          <dgm:chMax val="0"/>
          <dgm:bulletEnabled val="1"/>
        </dgm:presLayoutVars>
      </dgm:prSet>
      <dgm:spPr/>
    </dgm:pt>
    <dgm:pt modelId="{763D15CA-CF5E-4335-86BB-48A78CCC65A0}" type="pres">
      <dgm:prSet presAssocID="{9AEE7931-0BF8-410F-900A-F31E5756A031}" presName="spacer" presStyleCnt="0"/>
      <dgm:spPr/>
    </dgm:pt>
    <dgm:pt modelId="{44F3D32E-C4C8-4345-B608-F843935A1CCF}" type="pres">
      <dgm:prSet presAssocID="{CD93D30D-CDFE-4DA0-A46E-FB3CDDCD99AF}" presName="parentText" presStyleLbl="node1" presStyleIdx="3" presStyleCnt="4" custLinFactY="-24692" custLinFactNeighborX="185" custLinFactNeighborY="-100000">
        <dgm:presLayoutVars>
          <dgm:chMax val="0"/>
          <dgm:bulletEnabled val="1"/>
        </dgm:presLayoutVars>
      </dgm:prSet>
      <dgm:spPr/>
    </dgm:pt>
  </dgm:ptLst>
  <dgm:cxnLst>
    <dgm:cxn modelId="{B1552C57-91A6-41EC-9DBD-4D255CCB4C75}" type="presOf" srcId="{CD93D30D-CDFE-4DA0-A46E-FB3CDDCD99AF}" destId="{44F3D32E-C4C8-4345-B608-F843935A1CCF}" srcOrd="0" destOrd="0" presId="urn:microsoft.com/office/officeart/2005/8/layout/vList2"/>
    <dgm:cxn modelId="{6479697E-AF28-49FC-ABCD-C7638B5344C3}" type="presOf" srcId="{B193895A-5FDA-47BF-A57B-6FCD28BA713F}" destId="{48F1B89B-353D-45DE-8356-8FCB2B566597}" srcOrd="0" destOrd="0" presId="urn:microsoft.com/office/officeart/2005/8/layout/vList2"/>
    <dgm:cxn modelId="{6DA7B98E-0721-4C7A-878E-60CE5CC8AD82}" srcId="{B193895A-5FDA-47BF-A57B-6FCD28BA713F}" destId="{F63CE217-8BEC-435B-8814-DBA8AEB19FB9}" srcOrd="1" destOrd="0" parTransId="{9A1C0328-EAEF-4B36-A5AE-94804EE324B9}" sibTransId="{32179A7F-78DB-44C8-BA7D-0E3EB24C95BE}"/>
    <dgm:cxn modelId="{878F669D-48CD-4916-9E28-3DBCF7F9ED06}" srcId="{B193895A-5FDA-47BF-A57B-6FCD28BA713F}" destId="{4993EFF0-A1BA-4A98-9B87-5E6E8AE981F1}" srcOrd="2" destOrd="0" parTransId="{3B66A021-84BD-4BC5-B393-F65B03CE8B81}" sibTransId="{9AEE7931-0BF8-410F-900A-F31E5756A031}"/>
    <dgm:cxn modelId="{AAE250C9-C549-4FB2-83CC-6C509B89186D}" type="presOf" srcId="{EAB492EA-F4E3-4517-8C43-323496313307}" destId="{E69D3050-DEFE-4C1E-BCD7-CCA2F48E2B40}" srcOrd="0" destOrd="0" presId="urn:microsoft.com/office/officeart/2005/8/layout/vList2"/>
    <dgm:cxn modelId="{E87085CC-0AEB-4374-837D-BBF6701B8253}" srcId="{B193895A-5FDA-47BF-A57B-6FCD28BA713F}" destId="{EAB492EA-F4E3-4517-8C43-323496313307}" srcOrd="0" destOrd="0" parTransId="{6DA4F78B-B645-4DEF-8744-5E7905DAC7BC}" sibTransId="{DD50CF29-4092-47C9-87A8-F15E8B754064}"/>
    <dgm:cxn modelId="{8DA085EE-A38A-45DC-A2C8-E4AB5E22C947}" type="presOf" srcId="{F63CE217-8BEC-435B-8814-DBA8AEB19FB9}" destId="{257289D7-672A-4709-848C-7BC8C820229A}" srcOrd="0" destOrd="0" presId="urn:microsoft.com/office/officeart/2005/8/layout/vList2"/>
    <dgm:cxn modelId="{7DBDDCF4-8FE8-4CBA-9B1D-AB7A65F0C90D}" type="presOf" srcId="{4993EFF0-A1BA-4A98-9B87-5E6E8AE981F1}" destId="{E3755007-A30C-4347-BF9C-26E746654AB3}" srcOrd="0" destOrd="0" presId="urn:microsoft.com/office/officeart/2005/8/layout/vList2"/>
    <dgm:cxn modelId="{E168BFFD-26CD-499F-BEFC-93C872504064}" srcId="{B193895A-5FDA-47BF-A57B-6FCD28BA713F}" destId="{CD93D30D-CDFE-4DA0-A46E-FB3CDDCD99AF}" srcOrd="3" destOrd="0" parTransId="{A26A5028-AE6C-4AAC-B423-C730CF047CC6}" sibTransId="{3018007B-084B-413E-A307-D2E02C897B7C}"/>
    <dgm:cxn modelId="{C918A343-7679-4DAD-89B7-97442F96A5AD}" type="presParOf" srcId="{48F1B89B-353D-45DE-8356-8FCB2B566597}" destId="{E69D3050-DEFE-4C1E-BCD7-CCA2F48E2B40}" srcOrd="0" destOrd="0" presId="urn:microsoft.com/office/officeart/2005/8/layout/vList2"/>
    <dgm:cxn modelId="{6E4A4394-D5BB-4576-B26C-2B85D8522CFB}" type="presParOf" srcId="{48F1B89B-353D-45DE-8356-8FCB2B566597}" destId="{437C3741-2C5D-4FAF-8143-2B4D729DBC15}" srcOrd="1" destOrd="0" presId="urn:microsoft.com/office/officeart/2005/8/layout/vList2"/>
    <dgm:cxn modelId="{1A22D3BA-1FCA-48A4-BC35-83EC141908B1}" type="presParOf" srcId="{48F1B89B-353D-45DE-8356-8FCB2B566597}" destId="{257289D7-672A-4709-848C-7BC8C820229A}" srcOrd="2" destOrd="0" presId="urn:microsoft.com/office/officeart/2005/8/layout/vList2"/>
    <dgm:cxn modelId="{15B395C1-F452-476C-A3C5-5ACD2BA28B40}" type="presParOf" srcId="{48F1B89B-353D-45DE-8356-8FCB2B566597}" destId="{7160CEC3-1478-4290-BF73-4AEDAC07DF99}" srcOrd="3" destOrd="0" presId="urn:microsoft.com/office/officeart/2005/8/layout/vList2"/>
    <dgm:cxn modelId="{217273AA-4EF5-4E83-A457-59FF938AC30B}" type="presParOf" srcId="{48F1B89B-353D-45DE-8356-8FCB2B566597}" destId="{E3755007-A30C-4347-BF9C-26E746654AB3}" srcOrd="4" destOrd="0" presId="urn:microsoft.com/office/officeart/2005/8/layout/vList2"/>
    <dgm:cxn modelId="{19AF68F0-B0F9-4FBD-92E7-C3648A561ABB}" type="presParOf" srcId="{48F1B89B-353D-45DE-8356-8FCB2B566597}" destId="{763D15CA-CF5E-4335-86BB-48A78CCC65A0}" srcOrd="5" destOrd="0" presId="urn:microsoft.com/office/officeart/2005/8/layout/vList2"/>
    <dgm:cxn modelId="{468A7064-7165-4524-A19A-9D65C643CFCE}" type="presParOf" srcId="{48F1B89B-353D-45DE-8356-8FCB2B566597}" destId="{44F3D32E-C4C8-4345-B608-F843935A1CC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7D54A1-FCD6-4987-A3CE-5B609134F31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4A17C1-8390-4E92-8A1B-70E785FB107D}">
      <dgm:prSet/>
      <dgm:spPr/>
      <dgm:t>
        <a:bodyPr/>
        <a:lstStyle/>
        <a:p>
          <a:r>
            <a:rPr lang="en-US" dirty="0"/>
            <a:t>Naturally if we can </a:t>
          </a:r>
          <a:r>
            <a:rPr lang="en-US" dirty="0">
              <a:latin typeface="Times New Roman" panose="02020603050405020304" pitchFamily="18" charset="0"/>
              <a:cs typeface="Times New Roman" panose="02020603050405020304" pitchFamily="18" charset="0"/>
            </a:rPr>
            <a:t>Identify a gene that is responsible for a phenotype then we can use that information to edit the gene to better suit us.(this tells us where to look for and what to change to get desired traits)</a:t>
          </a:r>
        </a:p>
      </dgm:t>
    </dgm:pt>
    <dgm:pt modelId="{A1915D6F-38BE-4D35-8BDD-FE749B0848C8}" type="parTrans" cxnId="{ADB57748-D4BC-4F62-A88F-D4313B375FAF}">
      <dgm:prSet/>
      <dgm:spPr/>
      <dgm:t>
        <a:bodyPr/>
        <a:lstStyle/>
        <a:p>
          <a:endParaRPr lang="en-US"/>
        </a:p>
      </dgm:t>
    </dgm:pt>
    <dgm:pt modelId="{A1A1FD0C-5280-445F-9B50-71B96AFAEA59}" type="sibTrans" cxnId="{ADB57748-D4BC-4F62-A88F-D4313B375FAF}">
      <dgm:prSet/>
      <dgm:spPr/>
      <dgm:t>
        <a:bodyPr/>
        <a:lstStyle/>
        <a:p>
          <a:endParaRPr lang="en-US"/>
        </a:p>
      </dgm:t>
    </dgm:pt>
    <dgm:pt modelId="{F2CB5C95-EF3B-4B65-B220-5373F96B58EF}">
      <dgm:prSet/>
      <dgm:spPr/>
      <dgm:t>
        <a:bodyPr/>
        <a:lstStyle/>
        <a:p>
          <a:r>
            <a:rPr lang="en-US" dirty="0">
              <a:latin typeface="Times New Roman" panose="02020603050405020304" pitchFamily="18" charset="0"/>
              <a:cs typeface="Times New Roman" panose="02020603050405020304" pitchFamily="18" charset="0"/>
            </a:rPr>
            <a:t>This includes a variety of things like boosting crop yields, removing genetic disorders etc.</a:t>
          </a:r>
        </a:p>
      </dgm:t>
    </dgm:pt>
    <dgm:pt modelId="{81D9620F-DF6B-4CCD-90F6-147427207B5E}" type="parTrans" cxnId="{A0B71A05-88D8-47C2-B802-6B31E890EF26}">
      <dgm:prSet/>
      <dgm:spPr/>
      <dgm:t>
        <a:bodyPr/>
        <a:lstStyle/>
        <a:p>
          <a:endParaRPr lang="en-US"/>
        </a:p>
      </dgm:t>
    </dgm:pt>
    <dgm:pt modelId="{562FBF96-5028-4E3F-B07C-E451ABC75C5C}" type="sibTrans" cxnId="{A0B71A05-88D8-47C2-B802-6B31E890EF26}">
      <dgm:prSet/>
      <dgm:spPr/>
      <dgm:t>
        <a:bodyPr/>
        <a:lstStyle/>
        <a:p>
          <a:endParaRPr lang="en-US"/>
        </a:p>
      </dgm:t>
    </dgm:pt>
    <dgm:pt modelId="{BB9A4910-D38D-4B7D-9DE7-8F8583C9610D}" type="pres">
      <dgm:prSet presAssocID="{877D54A1-FCD6-4987-A3CE-5B609134F31F}" presName="root" presStyleCnt="0">
        <dgm:presLayoutVars>
          <dgm:dir/>
          <dgm:resizeHandles val="exact"/>
        </dgm:presLayoutVars>
      </dgm:prSet>
      <dgm:spPr/>
    </dgm:pt>
    <dgm:pt modelId="{339BBD03-D653-4033-868C-7A6885137813}" type="pres">
      <dgm:prSet presAssocID="{DE4A17C1-8390-4E92-8A1B-70E785FB107D}" presName="compNode" presStyleCnt="0"/>
      <dgm:spPr/>
    </dgm:pt>
    <dgm:pt modelId="{8540C49D-F2D8-40AB-95C5-7C33B89786C9}" type="pres">
      <dgm:prSet presAssocID="{DE4A17C1-8390-4E92-8A1B-70E785FB107D}" presName="bgRect" presStyleLbl="bgShp" presStyleIdx="0" presStyleCnt="2"/>
      <dgm:spPr/>
    </dgm:pt>
    <dgm:pt modelId="{1D4206A8-40F8-4DF7-9E55-B1A4AD03CC94}" type="pres">
      <dgm:prSet presAssocID="{DE4A17C1-8390-4E92-8A1B-70E785FB10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3887931C-BB4B-44FD-B73A-C15BDC658F1D}" type="pres">
      <dgm:prSet presAssocID="{DE4A17C1-8390-4E92-8A1B-70E785FB107D}" presName="spaceRect" presStyleCnt="0"/>
      <dgm:spPr/>
    </dgm:pt>
    <dgm:pt modelId="{56FCA5FF-2F00-4768-BC62-28B0A9F1D8BC}" type="pres">
      <dgm:prSet presAssocID="{DE4A17C1-8390-4E92-8A1B-70E785FB107D}" presName="parTx" presStyleLbl="revTx" presStyleIdx="0" presStyleCnt="2">
        <dgm:presLayoutVars>
          <dgm:chMax val="0"/>
          <dgm:chPref val="0"/>
        </dgm:presLayoutVars>
      </dgm:prSet>
      <dgm:spPr/>
    </dgm:pt>
    <dgm:pt modelId="{C1B1E7E6-BAAC-477C-9935-3C813D8C0E1A}" type="pres">
      <dgm:prSet presAssocID="{A1A1FD0C-5280-445F-9B50-71B96AFAEA59}" presName="sibTrans" presStyleCnt="0"/>
      <dgm:spPr/>
    </dgm:pt>
    <dgm:pt modelId="{6C82BC66-F43E-4382-976F-61E2A9CF6B35}" type="pres">
      <dgm:prSet presAssocID="{F2CB5C95-EF3B-4B65-B220-5373F96B58EF}" presName="compNode" presStyleCnt="0"/>
      <dgm:spPr/>
    </dgm:pt>
    <dgm:pt modelId="{E8779119-8E42-41FC-8EB9-9BC7D028D9E0}" type="pres">
      <dgm:prSet presAssocID="{F2CB5C95-EF3B-4B65-B220-5373F96B58EF}" presName="bgRect" presStyleLbl="bgShp" presStyleIdx="1" presStyleCnt="2"/>
      <dgm:spPr/>
    </dgm:pt>
    <dgm:pt modelId="{A30AF180-533B-485E-8865-A718BAF62A3D}" type="pres">
      <dgm:prSet presAssocID="{F2CB5C95-EF3B-4B65-B220-5373F96B58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rn"/>
        </a:ext>
      </dgm:extLst>
    </dgm:pt>
    <dgm:pt modelId="{307F5ADB-C5AA-44C5-8760-7CD188E03D4C}" type="pres">
      <dgm:prSet presAssocID="{F2CB5C95-EF3B-4B65-B220-5373F96B58EF}" presName="spaceRect" presStyleCnt="0"/>
      <dgm:spPr/>
    </dgm:pt>
    <dgm:pt modelId="{73FEC0C8-2C96-4595-A988-26FF95D4AD23}" type="pres">
      <dgm:prSet presAssocID="{F2CB5C95-EF3B-4B65-B220-5373F96B58EF}" presName="parTx" presStyleLbl="revTx" presStyleIdx="1" presStyleCnt="2">
        <dgm:presLayoutVars>
          <dgm:chMax val="0"/>
          <dgm:chPref val="0"/>
        </dgm:presLayoutVars>
      </dgm:prSet>
      <dgm:spPr/>
    </dgm:pt>
  </dgm:ptLst>
  <dgm:cxnLst>
    <dgm:cxn modelId="{A0B71A05-88D8-47C2-B802-6B31E890EF26}" srcId="{877D54A1-FCD6-4987-A3CE-5B609134F31F}" destId="{F2CB5C95-EF3B-4B65-B220-5373F96B58EF}" srcOrd="1" destOrd="0" parTransId="{81D9620F-DF6B-4CCD-90F6-147427207B5E}" sibTransId="{562FBF96-5028-4E3F-B07C-E451ABC75C5C}"/>
    <dgm:cxn modelId="{13C8F136-8CBA-4024-8337-82C92E185E25}" type="presOf" srcId="{F2CB5C95-EF3B-4B65-B220-5373F96B58EF}" destId="{73FEC0C8-2C96-4595-A988-26FF95D4AD23}" srcOrd="0" destOrd="0" presId="urn:microsoft.com/office/officeart/2018/2/layout/IconVerticalSolidList"/>
    <dgm:cxn modelId="{ADB57748-D4BC-4F62-A88F-D4313B375FAF}" srcId="{877D54A1-FCD6-4987-A3CE-5B609134F31F}" destId="{DE4A17C1-8390-4E92-8A1B-70E785FB107D}" srcOrd="0" destOrd="0" parTransId="{A1915D6F-38BE-4D35-8BDD-FE749B0848C8}" sibTransId="{A1A1FD0C-5280-445F-9B50-71B96AFAEA59}"/>
    <dgm:cxn modelId="{119C03DE-CCEA-4D3E-893B-949A8C8A3CF1}" type="presOf" srcId="{877D54A1-FCD6-4987-A3CE-5B609134F31F}" destId="{BB9A4910-D38D-4B7D-9DE7-8F8583C9610D}" srcOrd="0" destOrd="0" presId="urn:microsoft.com/office/officeart/2018/2/layout/IconVerticalSolidList"/>
    <dgm:cxn modelId="{7BFD42F6-18A9-4527-9586-73C1E387A372}" type="presOf" srcId="{DE4A17C1-8390-4E92-8A1B-70E785FB107D}" destId="{56FCA5FF-2F00-4768-BC62-28B0A9F1D8BC}" srcOrd="0" destOrd="0" presId="urn:microsoft.com/office/officeart/2018/2/layout/IconVerticalSolidList"/>
    <dgm:cxn modelId="{DDEC3066-073D-49DB-9E0B-8516E82EB7F2}" type="presParOf" srcId="{BB9A4910-D38D-4B7D-9DE7-8F8583C9610D}" destId="{339BBD03-D653-4033-868C-7A6885137813}" srcOrd="0" destOrd="0" presId="urn:microsoft.com/office/officeart/2018/2/layout/IconVerticalSolidList"/>
    <dgm:cxn modelId="{A1B6E4EB-5EFD-4820-86EF-6AE4138A8178}" type="presParOf" srcId="{339BBD03-D653-4033-868C-7A6885137813}" destId="{8540C49D-F2D8-40AB-95C5-7C33B89786C9}" srcOrd="0" destOrd="0" presId="urn:microsoft.com/office/officeart/2018/2/layout/IconVerticalSolidList"/>
    <dgm:cxn modelId="{CF5F68FC-0D6E-4E8F-8BCC-3D6BD5218F8A}" type="presParOf" srcId="{339BBD03-D653-4033-868C-7A6885137813}" destId="{1D4206A8-40F8-4DF7-9E55-B1A4AD03CC94}" srcOrd="1" destOrd="0" presId="urn:microsoft.com/office/officeart/2018/2/layout/IconVerticalSolidList"/>
    <dgm:cxn modelId="{76EFDCB3-CD1C-49E7-9531-BB5D3CCF5A45}" type="presParOf" srcId="{339BBD03-D653-4033-868C-7A6885137813}" destId="{3887931C-BB4B-44FD-B73A-C15BDC658F1D}" srcOrd="2" destOrd="0" presId="urn:microsoft.com/office/officeart/2018/2/layout/IconVerticalSolidList"/>
    <dgm:cxn modelId="{6F10431E-13C2-40F3-993A-0E2BF9CC57E3}" type="presParOf" srcId="{339BBD03-D653-4033-868C-7A6885137813}" destId="{56FCA5FF-2F00-4768-BC62-28B0A9F1D8BC}" srcOrd="3" destOrd="0" presId="urn:microsoft.com/office/officeart/2018/2/layout/IconVerticalSolidList"/>
    <dgm:cxn modelId="{1C6C3CAC-E653-4F90-BA6F-AD658AA3697B}" type="presParOf" srcId="{BB9A4910-D38D-4B7D-9DE7-8F8583C9610D}" destId="{C1B1E7E6-BAAC-477C-9935-3C813D8C0E1A}" srcOrd="1" destOrd="0" presId="urn:microsoft.com/office/officeart/2018/2/layout/IconVerticalSolidList"/>
    <dgm:cxn modelId="{A1A4A9E7-802B-4C53-9483-586BC405DA06}" type="presParOf" srcId="{BB9A4910-D38D-4B7D-9DE7-8F8583C9610D}" destId="{6C82BC66-F43E-4382-976F-61E2A9CF6B35}" srcOrd="2" destOrd="0" presId="urn:microsoft.com/office/officeart/2018/2/layout/IconVerticalSolidList"/>
    <dgm:cxn modelId="{7D5AA952-5335-480C-AEDC-3111C19FD0EA}" type="presParOf" srcId="{6C82BC66-F43E-4382-976F-61E2A9CF6B35}" destId="{E8779119-8E42-41FC-8EB9-9BC7D028D9E0}" srcOrd="0" destOrd="0" presId="urn:microsoft.com/office/officeart/2018/2/layout/IconVerticalSolidList"/>
    <dgm:cxn modelId="{B6278701-505A-43A0-BAAC-6BB3F23175A5}" type="presParOf" srcId="{6C82BC66-F43E-4382-976F-61E2A9CF6B35}" destId="{A30AF180-533B-485E-8865-A718BAF62A3D}" srcOrd="1" destOrd="0" presId="urn:microsoft.com/office/officeart/2018/2/layout/IconVerticalSolidList"/>
    <dgm:cxn modelId="{E77772FB-09E2-4D46-8CCD-0498E0FCE1C1}" type="presParOf" srcId="{6C82BC66-F43E-4382-976F-61E2A9CF6B35}" destId="{307F5ADB-C5AA-44C5-8760-7CD188E03D4C}" srcOrd="2" destOrd="0" presId="urn:microsoft.com/office/officeart/2018/2/layout/IconVerticalSolidList"/>
    <dgm:cxn modelId="{4F9C597C-E4F5-4C4D-94CF-BD69E4AC5C07}" type="presParOf" srcId="{6C82BC66-F43E-4382-976F-61E2A9CF6B35}" destId="{73FEC0C8-2C96-4595-A988-26FF95D4AD2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B4F2FE-82DA-4EA6-BAC8-2A5E854D5D71}"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B4732315-A4C6-42BB-9E91-6F50FD286431}">
      <dgm:prSet custT="1"/>
      <dgm:spPr/>
      <dgm:t>
        <a:bodyPr/>
        <a:lstStyle/>
        <a:p>
          <a:r>
            <a:rPr lang="en-US" sz="2000" dirty="0">
              <a:latin typeface="Times New Roman" panose="02020603050405020304" pitchFamily="18" charset="0"/>
              <a:cs typeface="Times New Roman" panose="02020603050405020304" pitchFamily="18" charset="0"/>
            </a:rPr>
            <a:t>First, we will have to go through the tedious task of </a:t>
          </a:r>
          <a:r>
            <a:rPr lang="en-US" sz="2000" b="1" dirty="0">
              <a:latin typeface="Times New Roman" panose="02020603050405020304" pitchFamily="18" charset="0"/>
              <a:cs typeface="Times New Roman" panose="02020603050405020304" pitchFamily="18" charset="0"/>
            </a:rPr>
            <a:t>collecting and organizing the data.(forming a data base</a:t>
          </a:r>
          <a:r>
            <a:rPr lang="en-US" sz="2000" dirty="0">
              <a:latin typeface="Times New Roman" panose="02020603050405020304" pitchFamily="18" charset="0"/>
              <a:cs typeface="Times New Roman" panose="02020603050405020304" pitchFamily="18" charset="0"/>
            </a:rPr>
            <a:t>)</a:t>
          </a:r>
        </a:p>
      </dgm:t>
    </dgm:pt>
    <dgm:pt modelId="{9E624E42-68C8-4874-846A-0715E8FCC7B7}" type="parTrans" cxnId="{0CA32A08-084F-48A6-B534-42E5CA3C621C}">
      <dgm:prSet/>
      <dgm:spPr/>
      <dgm:t>
        <a:bodyPr/>
        <a:lstStyle/>
        <a:p>
          <a:endParaRPr lang="en-US"/>
        </a:p>
      </dgm:t>
    </dgm:pt>
    <dgm:pt modelId="{ED43B976-0470-48E7-81E2-030F0728F591}" type="sibTrans" cxnId="{0CA32A08-084F-48A6-B534-42E5CA3C621C}">
      <dgm:prSet/>
      <dgm:spPr/>
      <dgm:t>
        <a:bodyPr/>
        <a:lstStyle/>
        <a:p>
          <a:endParaRPr lang="en-US"/>
        </a:p>
      </dgm:t>
    </dgm:pt>
    <dgm:pt modelId="{68A4BCDF-C04D-4752-B93A-DFF84ED71A4B}">
      <dgm:prSet custT="1"/>
      <dgm:spPr/>
      <dgm:t>
        <a:bodyPr/>
        <a:lstStyle/>
        <a:p>
          <a:r>
            <a:rPr lang="en-US" sz="2000" dirty="0">
              <a:latin typeface="Times New Roman" panose="02020603050405020304" pitchFamily="18" charset="0"/>
              <a:cs typeface="Times New Roman" panose="02020603050405020304" pitchFamily="18" charset="0"/>
            </a:rPr>
            <a:t>In this case the data is relationships between the gene responsible for the phenotype of interest.</a:t>
          </a:r>
        </a:p>
      </dgm:t>
    </dgm:pt>
    <dgm:pt modelId="{F2DE6921-681F-4028-9581-A2A0C3B7DFD9}" type="parTrans" cxnId="{897FECA6-D10A-41A1-9062-04895D37BF32}">
      <dgm:prSet/>
      <dgm:spPr/>
      <dgm:t>
        <a:bodyPr/>
        <a:lstStyle/>
        <a:p>
          <a:endParaRPr lang="en-US"/>
        </a:p>
      </dgm:t>
    </dgm:pt>
    <dgm:pt modelId="{30C9B6FC-5B43-42B3-A137-7BCD0D75AD8A}" type="sibTrans" cxnId="{897FECA6-D10A-41A1-9062-04895D37BF32}">
      <dgm:prSet/>
      <dgm:spPr/>
      <dgm:t>
        <a:bodyPr/>
        <a:lstStyle/>
        <a:p>
          <a:endParaRPr lang="en-US"/>
        </a:p>
      </dgm:t>
    </dgm:pt>
    <dgm:pt modelId="{E4351115-3CCC-47C7-B4E1-E300471718F8}">
      <dgm:prSet custT="1"/>
      <dgm:spPr/>
      <dgm:t>
        <a:bodyPr/>
        <a:lstStyle/>
        <a:p>
          <a:r>
            <a:rPr lang="en-US" sz="2000" dirty="0">
              <a:latin typeface="Times New Roman" panose="02020603050405020304" pitchFamily="18" charset="0"/>
              <a:cs typeface="Times New Roman" panose="02020603050405020304" pitchFamily="18" charset="0"/>
            </a:rPr>
            <a:t>Then we must compare and evaluate the data in order to pin-point the gene correctly (why is this important? Ans: if wrongly done it may cause more harm than good to the subject)</a:t>
          </a:r>
        </a:p>
      </dgm:t>
    </dgm:pt>
    <dgm:pt modelId="{61AD033D-3B3B-49FE-AF94-6BA7B9AABB55}" type="parTrans" cxnId="{6580973C-D9DE-4F82-856B-23899F15F8A3}">
      <dgm:prSet/>
      <dgm:spPr/>
      <dgm:t>
        <a:bodyPr/>
        <a:lstStyle/>
        <a:p>
          <a:endParaRPr lang="en-US"/>
        </a:p>
      </dgm:t>
    </dgm:pt>
    <dgm:pt modelId="{47FA34B6-B42D-4F1A-B1B8-114A0DEA32C0}" type="sibTrans" cxnId="{6580973C-D9DE-4F82-856B-23899F15F8A3}">
      <dgm:prSet/>
      <dgm:spPr/>
      <dgm:t>
        <a:bodyPr/>
        <a:lstStyle/>
        <a:p>
          <a:endParaRPr lang="en-US"/>
        </a:p>
      </dgm:t>
    </dgm:pt>
    <dgm:pt modelId="{DF873ECF-8133-4BC6-B1DC-2EACD65F3591}">
      <dgm:prSet custT="1"/>
      <dgm:spPr/>
      <dgm:t>
        <a:bodyPr/>
        <a:lstStyle/>
        <a:p>
          <a:r>
            <a:rPr lang="en-US" sz="2000" dirty="0">
              <a:latin typeface="Times New Roman" panose="02020603050405020304" pitchFamily="18" charset="0"/>
              <a:cs typeface="Times New Roman" panose="02020603050405020304" pitchFamily="18" charset="0"/>
            </a:rPr>
            <a:t>This part of the process is time consuming and if the data set is complex or large, this might not be humanly possible within a lifetime.</a:t>
          </a:r>
        </a:p>
      </dgm:t>
    </dgm:pt>
    <dgm:pt modelId="{1D58AA6F-DB9E-45CE-8425-77E33FEDF1E4}" type="parTrans" cxnId="{B9FCEB1F-75F7-4198-8BC2-22AC44199681}">
      <dgm:prSet/>
      <dgm:spPr/>
      <dgm:t>
        <a:bodyPr/>
        <a:lstStyle/>
        <a:p>
          <a:endParaRPr lang="en-US"/>
        </a:p>
      </dgm:t>
    </dgm:pt>
    <dgm:pt modelId="{1FBEADF1-CC50-4117-8CCF-EC3AB63244FC}" type="sibTrans" cxnId="{B9FCEB1F-75F7-4198-8BC2-22AC44199681}">
      <dgm:prSet/>
      <dgm:spPr/>
      <dgm:t>
        <a:bodyPr/>
        <a:lstStyle/>
        <a:p>
          <a:endParaRPr lang="en-US"/>
        </a:p>
      </dgm:t>
    </dgm:pt>
    <dgm:pt modelId="{D5AF1177-BCED-4309-82A1-323BB52E55E3}" type="pres">
      <dgm:prSet presAssocID="{C4B4F2FE-82DA-4EA6-BAC8-2A5E854D5D71}" presName="outerComposite" presStyleCnt="0">
        <dgm:presLayoutVars>
          <dgm:chMax val="5"/>
          <dgm:dir/>
          <dgm:resizeHandles val="exact"/>
        </dgm:presLayoutVars>
      </dgm:prSet>
      <dgm:spPr/>
    </dgm:pt>
    <dgm:pt modelId="{A355CEB1-119C-4D1E-A725-B5916D9DA863}" type="pres">
      <dgm:prSet presAssocID="{C4B4F2FE-82DA-4EA6-BAC8-2A5E854D5D71}" presName="dummyMaxCanvas" presStyleCnt="0">
        <dgm:presLayoutVars/>
      </dgm:prSet>
      <dgm:spPr/>
    </dgm:pt>
    <dgm:pt modelId="{825AB7A9-5E93-423B-8243-2A11D8AB851B}" type="pres">
      <dgm:prSet presAssocID="{C4B4F2FE-82DA-4EA6-BAC8-2A5E854D5D71}" presName="FourNodes_1" presStyleLbl="node1" presStyleIdx="0" presStyleCnt="4">
        <dgm:presLayoutVars>
          <dgm:bulletEnabled val="1"/>
        </dgm:presLayoutVars>
      </dgm:prSet>
      <dgm:spPr/>
    </dgm:pt>
    <dgm:pt modelId="{E8CE5645-400F-4D64-95F2-D0A10D5FB12A}" type="pres">
      <dgm:prSet presAssocID="{C4B4F2FE-82DA-4EA6-BAC8-2A5E854D5D71}" presName="FourNodes_2" presStyleLbl="node1" presStyleIdx="1" presStyleCnt="4">
        <dgm:presLayoutVars>
          <dgm:bulletEnabled val="1"/>
        </dgm:presLayoutVars>
      </dgm:prSet>
      <dgm:spPr/>
    </dgm:pt>
    <dgm:pt modelId="{17420FA9-E88B-46A1-85FB-0555F4F9D372}" type="pres">
      <dgm:prSet presAssocID="{C4B4F2FE-82DA-4EA6-BAC8-2A5E854D5D71}" presName="FourNodes_3" presStyleLbl="node1" presStyleIdx="2" presStyleCnt="4">
        <dgm:presLayoutVars>
          <dgm:bulletEnabled val="1"/>
        </dgm:presLayoutVars>
      </dgm:prSet>
      <dgm:spPr/>
    </dgm:pt>
    <dgm:pt modelId="{5EE74373-41FF-478C-8086-C5AEA03A6AFC}" type="pres">
      <dgm:prSet presAssocID="{C4B4F2FE-82DA-4EA6-BAC8-2A5E854D5D71}" presName="FourNodes_4" presStyleLbl="node1" presStyleIdx="3" presStyleCnt="4">
        <dgm:presLayoutVars>
          <dgm:bulletEnabled val="1"/>
        </dgm:presLayoutVars>
      </dgm:prSet>
      <dgm:spPr/>
    </dgm:pt>
    <dgm:pt modelId="{C2C941A1-0133-42EC-9D82-3A3793C78766}" type="pres">
      <dgm:prSet presAssocID="{C4B4F2FE-82DA-4EA6-BAC8-2A5E854D5D71}" presName="FourConn_1-2" presStyleLbl="fgAccFollowNode1" presStyleIdx="0" presStyleCnt="3">
        <dgm:presLayoutVars>
          <dgm:bulletEnabled val="1"/>
        </dgm:presLayoutVars>
      </dgm:prSet>
      <dgm:spPr/>
    </dgm:pt>
    <dgm:pt modelId="{8B8E54C1-1324-4006-BAFA-2551C6A72B8C}" type="pres">
      <dgm:prSet presAssocID="{C4B4F2FE-82DA-4EA6-BAC8-2A5E854D5D71}" presName="FourConn_2-3" presStyleLbl="fgAccFollowNode1" presStyleIdx="1" presStyleCnt="3">
        <dgm:presLayoutVars>
          <dgm:bulletEnabled val="1"/>
        </dgm:presLayoutVars>
      </dgm:prSet>
      <dgm:spPr/>
    </dgm:pt>
    <dgm:pt modelId="{1548A2CF-EED7-4274-9391-8C89FC6957D2}" type="pres">
      <dgm:prSet presAssocID="{C4B4F2FE-82DA-4EA6-BAC8-2A5E854D5D71}" presName="FourConn_3-4" presStyleLbl="fgAccFollowNode1" presStyleIdx="2" presStyleCnt="3">
        <dgm:presLayoutVars>
          <dgm:bulletEnabled val="1"/>
        </dgm:presLayoutVars>
      </dgm:prSet>
      <dgm:spPr/>
    </dgm:pt>
    <dgm:pt modelId="{ACAC4B20-6D32-46BD-B911-9DD5C6CF746F}" type="pres">
      <dgm:prSet presAssocID="{C4B4F2FE-82DA-4EA6-BAC8-2A5E854D5D71}" presName="FourNodes_1_text" presStyleLbl="node1" presStyleIdx="3" presStyleCnt="4">
        <dgm:presLayoutVars>
          <dgm:bulletEnabled val="1"/>
        </dgm:presLayoutVars>
      </dgm:prSet>
      <dgm:spPr/>
    </dgm:pt>
    <dgm:pt modelId="{9F3BB8B3-F890-440F-B01A-D729F3447C98}" type="pres">
      <dgm:prSet presAssocID="{C4B4F2FE-82DA-4EA6-BAC8-2A5E854D5D71}" presName="FourNodes_2_text" presStyleLbl="node1" presStyleIdx="3" presStyleCnt="4">
        <dgm:presLayoutVars>
          <dgm:bulletEnabled val="1"/>
        </dgm:presLayoutVars>
      </dgm:prSet>
      <dgm:spPr/>
    </dgm:pt>
    <dgm:pt modelId="{065AD507-0BEE-4F02-A6A1-110198F4BD89}" type="pres">
      <dgm:prSet presAssocID="{C4B4F2FE-82DA-4EA6-BAC8-2A5E854D5D71}" presName="FourNodes_3_text" presStyleLbl="node1" presStyleIdx="3" presStyleCnt="4">
        <dgm:presLayoutVars>
          <dgm:bulletEnabled val="1"/>
        </dgm:presLayoutVars>
      </dgm:prSet>
      <dgm:spPr/>
    </dgm:pt>
    <dgm:pt modelId="{38E29E84-E1E2-4F05-8E8D-B8B2F3F8D2C7}" type="pres">
      <dgm:prSet presAssocID="{C4B4F2FE-82DA-4EA6-BAC8-2A5E854D5D71}" presName="FourNodes_4_text" presStyleLbl="node1" presStyleIdx="3" presStyleCnt="4">
        <dgm:presLayoutVars>
          <dgm:bulletEnabled val="1"/>
        </dgm:presLayoutVars>
      </dgm:prSet>
      <dgm:spPr/>
    </dgm:pt>
  </dgm:ptLst>
  <dgm:cxnLst>
    <dgm:cxn modelId="{17AAE402-A3F0-4A51-A019-CBBAFAEC4129}" type="presOf" srcId="{47FA34B6-B42D-4F1A-B1B8-114A0DEA32C0}" destId="{1548A2CF-EED7-4274-9391-8C89FC6957D2}" srcOrd="0" destOrd="0" presId="urn:microsoft.com/office/officeart/2005/8/layout/vProcess5"/>
    <dgm:cxn modelId="{0CA32A08-084F-48A6-B534-42E5CA3C621C}" srcId="{C4B4F2FE-82DA-4EA6-BAC8-2A5E854D5D71}" destId="{B4732315-A4C6-42BB-9E91-6F50FD286431}" srcOrd="0" destOrd="0" parTransId="{9E624E42-68C8-4874-846A-0715E8FCC7B7}" sibTransId="{ED43B976-0470-48E7-81E2-030F0728F591}"/>
    <dgm:cxn modelId="{B9FCEB1F-75F7-4198-8BC2-22AC44199681}" srcId="{C4B4F2FE-82DA-4EA6-BAC8-2A5E854D5D71}" destId="{DF873ECF-8133-4BC6-B1DC-2EACD65F3591}" srcOrd="3" destOrd="0" parTransId="{1D58AA6F-DB9E-45CE-8425-77E33FEDF1E4}" sibTransId="{1FBEADF1-CC50-4117-8CCF-EC3AB63244FC}"/>
    <dgm:cxn modelId="{70362421-FB4D-4719-A05B-B641E934EEB4}" type="presOf" srcId="{68A4BCDF-C04D-4752-B93A-DFF84ED71A4B}" destId="{E8CE5645-400F-4D64-95F2-D0A10D5FB12A}" srcOrd="0" destOrd="0" presId="urn:microsoft.com/office/officeart/2005/8/layout/vProcess5"/>
    <dgm:cxn modelId="{6580973C-D9DE-4F82-856B-23899F15F8A3}" srcId="{C4B4F2FE-82DA-4EA6-BAC8-2A5E854D5D71}" destId="{E4351115-3CCC-47C7-B4E1-E300471718F8}" srcOrd="2" destOrd="0" parTransId="{61AD033D-3B3B-49FE-AF94-6BA7B9AABB55}" sibTransId="{47FA34B6-B42D-4F1A-B1B8-114A0DEA32C0}"/>
    <dgm:cxn modelId="{CF4F2E6C-7D85-47C8-B4FB-BF1AF6814CF4}" type="presOf" srcId="{C4B4F2FE-82DA-4EA6-BAC8-2A5E854D5D71}" destId="{D5AF1177-BCED-4309-82A1-323BB52E55E3}" srcOrd="0" destOrd="0" presId="urn:microsoft.com/office/officeart/2005/8/layout/vProcess5"/>
    <dgm:cxn modelId="{6C37784F-D263-4221-BD0A-A4151306E7DA}" type="presOf" srcId="{DF873ECF-8133-4BC6-B1DC-2EACD65F3591}" destId="{38E29E84-E1E2-4F05-8E8D-B8B2F3F8D2C7}" srcOrd="1" destOrd="0" presId="urn:microsoft.com/office/officeart/2005/8/layout/vProcess5"/>
    <dgm:cxn modelId="{CA52F250-7A6C-4062-B1A9-21509CEBE14A}" type="presOf" srcId="{68A4BCDF-C04D-4752-B93A-DFF84ED71A4B}" destId="{9F3BB8B3-F890-440F-B01A-D729F3447C98}" srcOrd="1" destOrd="0" presId="urn:microsoft.com/office/officeart/2005/8/layout/vProcess5"/>
    <dgm:cxn modelId="{3992727E-388F-4D31-A5AD-62154FB88181}" type="presOf" srcId="{30C9B6FC-5B43-42B3-A137-7BCD0D75AD8A}" destId="{8B8E54C1-1324-4006-BAFA-2551C6A72B8C}" srcOrd="0" destOrd="0" presId="urn:microsoft.com/office/officeart/2005/8/layout/vProcess5"/>
    <dgm:cxn modelId="{1737429E-6687-43A1-9FCB-82439EE5CC1A}" type="presOf" srcId="{E4351115-3CCC-47C7-B4E1-E300471718F8}" destId="{065AD507-0BEE-4F02-A6A1-110198F4BD89}" srcOrd="1" destOrd="0" presId="urn:microsoft.com/office/officeart/2005/8/layout/vProcess5"/>
    <dgm:cxn modelId="{897FECA6-D10A-41A1-9062-04895D37BF32}" srcId="{C4B4F2FE-82DA-4EA6-BAC8-2A5E854D5D71}" destId="{68A4BCDF-C04D-4752-B93A-DFF84ED71A4B}" srcOrd="1" destOrd="0" parTransId="{F2DE6921-681F-4028-9581-A2A0C3B7DFD9}" sibTransId="{30C9B6FC-5B43-42B3-A137-7BCD0D75AD8A}"/>
    <dgm:cxn modelId="{1BF14DB0-553A-4CF3-B55D-8AC7DCE3CF49}" type="presOf" srcId="{DF873ECF-8133-4BC6-B1DC-2EACD65F3591}" destId="{5EE74373-41FF-478C-8086-C5AEA03A6AFC}" srcOrd="0" destOrd="0" presId="urn:microsoft.com/office/officeart/2005/8/layout/vProcess5"/>
    <dgm:cxn modelId="{72D849BF-4275-40D4-B12A-6947EF2CE8CC}" type="presOf" srcId="{E4351115-3CCC-47C7-B4E1-E300471718F8}" destId="{17420FA9-E88B-46A1-85FB-0555F4F9D372}" srcOrd="0" destOrd="0" presId="urn:microsoft.com/office/officeart/2005/8/layout/vProcess5"/>
    <dgm:cxn modelId="{9402AEBF-264F-4A65-AC35-F8815E9465D8}" type="presOf" srcId="{B4732315-A4C6-42BB-9E91-6F50FD286431}" destId="{ACAC4B20-6D32-46BD-B911-9DD5C6CF746F}" srcOrd="1" destOrd="0" presId="urn:microsoft.com/office/officeart/2005/8/layout/vProcess5"/>
    <dgm:cxn modelId="{91E701C9-C1B2-4145-85F2-CA2FA4178528}" type="presOf" srcId="{B4732315-A4C6-42BB-9E91-6F50FD286431}" destId="{825AB7A9-5E93-423B-8243-2A11D8AB851B}" srcOrd="0" destOrd="0" presId="urn:microsoft.com/office/officeart/2005/8/layout/vProcess5"/>
    <dgm:cxn modelId="{A45D97F6-936F-4176-9A1B-201790E2021A}" type="presOf" srcId="{ED43B976-0470-48E7-81E2-030F0728F591}" destId="{C2C941A1-0133-42EC-9D82-3A3793C78766}" srcOrd="0" destOrd="0" presId="urn:microsoft.com/office/officeart/2005/8/layout/vProcess5"/>
    <dgm:cxn modelId="{116970AA-0EC8-4674-9E6F-2974ADFEEE79}" type="presParOf" srcId="{D5AF1177-BCED-4309-82A1-323BB52E55E3}" destId="{A355CEB1-119C-4D1E-A725-B5916D9DA863}" srcOrd="0" destOrd="0" presId="urn:microsoft.com/office/officeart/2005/8/layout/vProcess5"/>
    <dgm:cxn modelId="{CE18D5D1-1D6A-40E0-A0EA-FB25DDC12D0A}" type="presParOf" srcId="{D5AF1177-BCED-4309-82A1-323BB52E55E3}" destId="{825AB7A9-5E93-423B-8243-2A11D8AB851B}" srcOrd="1" destOrd="0" presId="urn:microsoft.com/office/officeart/2005/8/layout/vProcess5"/>
    <dgm:cxn modelId="{D569D2F4-6275-4ACF-A6B2-2A51105E8ACA}" type="presParOf" srcId="{D5AF1177-BCED-4309-82A1-323BB52E55E3}" destId="{E8CE5645-400F-4D64-95F2-D0A10D5FB12A}" srcOrd="2" destOrd="0" presId="urn:microsoft.com/office/officeart/2005/8/layout/vProcess5"/>
    <dgm:cxn modelId="{6A6F7BD6-FA10-4590-A97E-F115B34C61E3}" type="presParOf" srcId="{D5AF1177-BCED-4309-82A1-323BB52E55E3}" destId="{17420FA9-E88B-46A1-85FB-0555F4F9D372}" srcOrd="3" destOrd="0" presId="urn:microsoft.com/office/officeart/2005/8/layout/vProcess5"/>
    <dgm:cxn modelId="{E879C767-AAE3-41D8-BF68-1E516FD3A44B}" type="presParOf" srcId="{D5AF1177-BCED-4309-82A1-323BB52E55E3}" destId="{5EE74373-41FF-478C-8086-C5AEA03A6AFC}" srcOrd="4" destOrd="0" presId="urn:microsoft.com/office/officeart/2005/8/layout/vProcess5"/>
    <dgm:cxn modelId="{CAD4A547-0603-425A-BC87-391FC462F32A}" type="presParOf" srcId="{D5AF1177-BCED-4309-82A1-323BB52E55E3}" destId="{C2C941A1-0133-42EC-9D82-3A3793C78766}" srcOrd="5" destOrd="0" presId="urn:microsoft.com/office/officeart/2005/8/layout/vProcess5"/>
    <dgm:cxn modelId="{F0438C48-AE63-48AA-B1E6-4C30148DDFEC}" type="presParOf" srcId="{D5AF1177-BCED-4309-82A1-323BB52E55E3}" destId="{8B8E54C1-1324-4006-BAFA-2551C6A72B8C}" srcOrd="6" destOrd="0" presId="urn:microsoft.com/office/officeart/2005/8/layout/vProcess5"/>
    <dgm:cxn modelId="{28DD7490-C918-4553-80B1-C0139128447C}" type="presParOf" srcId="{D5AF1177-BCED-4309-82A1-323BB52E55E3}" destId="{1548A2CF-EED7-4274-9391-8C89FC6957D2}" srcOrd="7" destOrd="0" presId="urn:microsoft.com/office/officeart/2005/8/layout/vProcess5"/>
    <dgm:cxn modelId="{CD477C7B-7C70-4CD3-8094-93DDF5FF4D69}" type="presParOf" srcId="{D5AF1177-BCED-4309-82A1-323BB52E55E3}" destId="{ACAC4B20-6D32-46BD-B911-9DD5C6CF746F}" srcOrd="8" destOrd="0" presId="urn:microsoft.com/office/officeart/2005/8/layout/vProcess5"/>
    <dgm:cxn modelId="{984740F4-FC00-4EE8-8B89-29C096741273}" type="presParOf" srcId="{D5AF1177-BCED-4309-82A1-323BB52E55E3}" destId="{9F3BB8B3-F890-440F-B01A-D729F3447C98}" srcOrd="9" destOrd="0" presId="urn:microsoft.com/office/officeart/2005/8/layout/vProcess5"/>
    <dgm:cxn modelId="{1F8B711F-4255-4497-9D73-6BD757170AE8}" type="presParOf" srcId="{D5AF1177-BCED-4309-82A1-323BB52E55E3}" destId="{065AD507-0BEE-4F02-A6A1-110198F4BD89}" srcOrd="10" destOrd="0" presId="urn:microsoft.com/office/officeart/2005/8/layout/vProcess5"/>
    <dgm:cxn modelId="{45D0F2B7-46B6-453F-B985-9198A53453E0}" type="presParOf" srcId="{D5AF1177-BCED-4309-82A1-323BB52E55E3}" destId="{38E29E84-E1E2-4F05-8E8D-B8B2F3F8D2C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DC1954-AD5A-4A23-A8CD-1F6408CCC0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A10DE56-3573-42B6-8F71-DBD8AF3004D0}">
      <dgm:prSet/>
      <dgm:spPr/>
      <dgm:t>
        <a:bodyPr/>
        <a:lstStyle/>
        <a:p>
          <a:r>
            <a:rPr lang="en-US" dirty="0">
              <a:latin typeface="Times New Roman" panose="02020603050405020304" pitchFamily="18" charset="0"/>
              <a:cs typeface="Times New Roman" panose="02020603050405020304" pitchFamily="18" charset="0"/>
            </a:rPr>
            <a:t>We can use computers to aid us in this process.</a:t>
          </a:r>
        </a:p>
      </dgm:t>
    </dgm:pt>
    <dgm:pt modelId="{21824640-13A6-420E-9B9B-9490FAE1939A}" type="parTrans" cxnId="{FF8108B9-3828-4BDC-AF55-D740738C3772}">
      <dgm:prSet/>
      <dgm:spPr/>
      <dgm:t>
        <a:bodyPr/>
        <a:lstStyle/>
        <a:p>
          <a:endParaRPr lang="en-US"/>
        </a:p>
      </dgm:t>
    </dgm:pt>
    <dgm:pt modelId="{FF725401-E8CB-4A5E-BC0E-C82A51FF1869}" type="sibTrans" cxnId="{FF8108B9-3828-4BDC-AF55-D740738C3772}">
      <dgm:prSet/>
      <dgm:spPr/>
      <dgm:t>
        <a:bodyPr/>
        <a:lstStyle/>
        <a:p>
          <a:endParaRPr lang="en-US"/>
        </a:p>
      </dgm:t>
    </dgm:pt>
    <dgm:pt modelId="{AE2C4575-4913-4D3F-81D2-2B15EA30F79F}">
      <dgm:prSet/>
      <dgm:spPr/>
      <dgm:t>
        <a:bodyPr/>
        <a:lstStyle/>
        <a:p>
          <a:r>
            <a:rPr lang="en-US" dirty="0">
              <a:latin typeface="Times New Roman" panose="02020603050405020304" pitchFamily="18" charset="0"/>
              <a:cs typeface="Times New Roman" panose="02020603050405020304" pitchFamily="18" charset="0"/>
            </a:rPr>
            <a:t>In our project we have coded an algorithm in python using excel files as a database which allows us to correctly predict the gene in the given dataset that is responsible for the phenotype.</a:t>
          </a:r>
        </a:p>
      </dgm:t>
    </dgm:pt>
    <dgm:pt modelId="{B458E1DB-19CA-4635-B815-148DD073ABE1}" type="parTrans" cxnId="{5AA1EF94-FDA9-4CD8-9612-A88E0A0F1DF3}">
      <dgm:prSet/>
      <dgm:spPr/>
      <dgm:t>
        <a:bodyPr/>
        <a:lstStyle/>
        <a:p>
          <a:endParaRPr lang="en-US"/>
        </a:p>
      </dgm:t>
    </dgm:pt>
    <dgm:pt modelId="{3686FBD6-AFB0-4582-9EA2-CE5AC2A0BDED}" type="sibTrans" cxnId="{5AA1EF94-FDA9-4CD8-9612-A88E0A0F1DF3}">
      <dgm:prSet/>
      <dgm:spPr/>
      <dgm:t>
        <a:bodyPr/>
        <a:lstStyle/>
        <a:p>
          <a:endParaRPr lang="en-US"/>
        </a:p>
      </dgm:t>
    </dgm:pt>
    <dgm:pt modelId="{4C440E8D-B425-4FEC-BBD3-CAA689689372}" type="pres">
      <dgm:prSet presAssocID="{A0DC1954-AD5A-4A23-A8CD-1F6408CCC08D}" presName="root" presStyleCnt="0">
        <dgm:presLayoutVars>
          <dgm:dir/>
          <dgm:resizeHandles val="exact"/>
        </dgm:presLayoutVars>
      </dgm:prSet>
      <dgm:spPr/>
    </dgm:pt>
    <dgm:pt modelId="{35FB0AEA-3B7F-4F19-8BF5-95BF9564C63D}" type="pres">
      <dgm:prSet presAssocID="{1A10DE56-3573-42B6-8F71-DBD8AF3004D0}" presName="compNode" presStyleCnt="0"/>
      <dgm:spPr/>
    </dgm:pt>
    <dgm:pt modelId="{5D56766B-08A9-41AE-ACB8-A780EB440711}" type="pres">
      <dgm:prSet presAssocID="{1A10DE56-3573-42B6-8F71-DBD8AF3004D0}" presName="bgRect" presStyleLbl="bgShp" presStyleIdx="0" presStyleCnt="2"/>
      <dgm:spPr/>
    </dgm:pt>
    <dgm:pt modelId="{D861ECB9-DB4E-4278-8E24-5D8483EF088F}" type="pres">
      <dgm:prSet presAssocID="{1A10DE56-3573-42B6-8F71-DBD8AF3004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E0A02580-8C46-4A0A-8BA6-1EF2F6F520EC}" type="pres">
      <dgm:prSet presAssocID="{1A10DE56-3573-42B6-8F71-DBD8AF3004D0}" presName="spaceRect" presStyleCnt="0"/>
      <dgm:spPr/>
    </dgm:pt>
    <dgm:pt modelId="{BB155166-0FEF-495E-922A-4BEC32DB0E95}" type="pres">
      <dgm:prSet presAssocID="{1A10DE56-3573-42B6-8F71-DBD8AF3004D0}" presName="parTx" presStyleLbl="revTx" presStyleIdx="0" presStyleCnt="2">
        <dgm:presLayoutVars>
          <dgm:chMax val="0"/>
          <dgm:chPref val="0"/>
        </dgm:presLayoutVars>
      </dgm:prSet>
      <dgm:spPr/>
    </dgm:pt>
    <dgm:pt modelId="{11710869-6E58-4C9B-8F31-89CDA23EE4C9}" type="pres">
      <dgm:prSet presAssocID="{FF725401-E8CB-4A5E-BC0E-C82A51FF1869}" presName="sibTrans" presStyleCnt="0"/>
      <dgm:spPr/>
    </dgm:pt>
    <dgm:pt modelId="{F1EF861B-7186-43F6-A67D-B11C69F674FB}" type="pres">
      <dgm:prSet presAssocID="{AE2C4575-4913-4D3F-81D2-2B15EA30F79F}" presName="compNode" presStyleCnt="0"/>
      <dgm:spPr/>
    </dgm:pt>
    <dgm:pt modelId="{F33CDB46-7F78-4F47-874D-369E1C5F5A80}" type="pres">
      <dgm:prSet presAssocID="{AE2C4575-4913-4D3F-81D2-2B15EA30F79F}" presName="bgRect" presStyleLbl="bgShp" presStyleIdx="1" presStyleCnt="2"/>
      <dgm:spPr/>
    </dgm:pt>
    <dgm:pt modelId="{7F6A69B3-C57A-4430-AA28-FBB07DF69964}" type="pres">
      <dgm:prSet presAssocID="{AE2C4575-4913-4D3F-81D2-2B15EA30F79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C000A62-724E-4FE6-9B80-8B2705FED4CC}" type="pres">
      <dgm:prSet presAssocID="{AE2C4575-4913-4D3F-81D2-2B15EA30F79F}" presName="spaceRect" presStyleCnt="0"/>
      <dgm:spPr/>
    </dgm:pt>
    <dgm:pt modelId="{D5F17866-F545-4E5F-9961-71621E13DE38}" type="pres">
      <dgm:prSet presAssocID="{AE2C4575-4913-4D3F-81D2-2B15EA30F79F}" presName="parTx" presStyleLbl="revTx" presStyleIdx="1" presStyleCnt="2">
        <dgm:presLayoutVars>
          <dgm:chMax val="0"/>
          <dgm:chPref val="0"/>
        </dgm:presLayoutVars>
      </dgm:prSet>
      <dgm:spPr/>
    </dgm:pt>
  </dgm:ptLst>
  <dgm:cxnLst>
    <dgm:cxn modelId="{5F790916-433B-4821-ABFC-3FB377A38B09}" type="presOf" srcId="{A0DC1954-AD5A-4A23-A8CD-1F6408CCC08D}" destId="{4C440E8D-B425-4FEC-BBD3-CAA689689372}" srcOrd="0" destOrd="0" presId="urn:microsoft.com/office/officeart/2018/2/layout/IconVerticalSolidList"/>
    <dgm:cxn modelId="{D6D8A62E-4BFC-4C62-A124-170BA5AC7DFF}" type="presOf" srcId="{1A10DE56-3573-42B6-8F71-DBD8AF3004D0}" destId="{BB155166-0FEF-495E-922A-4BEC32DB0E95}" srcOrd="0" destOrd="0" presId="urn:microsoft.com/office/officeart/2018/2/layout/IconVerticalSolidList"/>
    <dgm:cxn modelId="{5AA1EF94-FDA9-4CD8-9612-A88E0A0F1DF3}" srcId="{A0DC1954-AD5A-4A23-A8CD-1F6408CCC08D}" destId="{AE2C4575-4913-4D3F-81D2-2B15EA30F79F}" srcOrd="1" destOrd="0" parTransId="{B458E1DB-19CA-4635-B815-148DD073ABE1}" sibTransId="{3686FBD6-AFB0-4582-9EA2-CE5AC2A0BDED}"/>
    <dgm:cxn modelId="{2985BF9F-0448-4F09-BE46-D8F3391F4F85}" type="presOf" srcId="{AE2C4575-4913-4D3F-81D2-2B15EA30F79F}" destId="{D5F17866-F545-4E5F-9961-71621E13DE38}" srcOrd="0" destOrd="0" presId="urn:microsoft.com/office/officeart/2018/2/layout/IconVerticalSolidList"/>
    <dgm:cxn modelId="{FF8108B9-3828-4BDC-AF55-D740738C3772}" srcId="{A0DC1954-AD5A-4A23-A8CD-1F6408CCC08D}" destId="{1A10DE56-3573-42B6-8F71-DBD8AF3004D0}" srcOrd="0" destOrd="0" parTransId="{21824640-13A6-420E-9B9B-9490FAE1939A}" sibTransId="{FF725401-E8CB-4A5E-BC0E-C82A51FF1869}"/>
    <dgm:cxn modelId="{C5B9D399-3549-4783-BCEA-59E2894EDC0B}" type="presParOf" srcId="{4C440E8D-B425-4FEC-BBD3-CAA689689372}" destId="{35FB0AEA-3B7F-4F19-8BF5-95BF9564C63D}" srcOrd="0" destOrd="0" presId="urn:microsoft.com/office/officeart/2018/2/layout/IconVerticalSolidList"/>
    <dgm:cxn modelId="{ABF3E173-D908-4B0A-929D-B4B1245B4CB5}" type="presParOf" srcId="{35FB0AEA-3B7F-4F19-8BF5-95BF9564C63D}" destId="{5D56766B-08A9-41AE-ACB8-A780EB440711}" srcOrd="0" destOrd="0" presId="urn:microsoft.com/office/officeart/2018/2/layout/IconVerticalSolidList"/>
    <dgm:cxn modelId="{3DEAFDF1-95D8-4B02-93B5-0F182A72B200}" type="presParOf" srcId="{35FB0AEA-3B7F-4F19-8BF5-95BF9564C63D}" destId="{D861ECB9-DB4E-4278-8E24-5D8483EF088F}" srcOrd="1" destOrd="0" presId="urn:microsoft.com/office/officeart/2018/2/layout/IconVerticalSolidList"/>
    <dgm:cxn modelId="{ABD53D91-9A50-4588-B148-FB4C06AF43DB}" type="presParOf" srcId="{35FB0AEA-3B7F-4F19-8BF5-95BF9564C63D}" destId="{E0A02580-8C46-4A0A-8BA6-1EF2F6F520EC}" srcOrd="2" destOrd="0" presId="urn:microsoft.com/office/officeart/2018/2/layout/IconVerticalSolidList"/>
    <dgm:cxn modelId="{708A88BB-C165-4C8C-A510-E29DFEF6B3E3}" type="presParOf" srcId="{35FB0AEA-3B7F-4F19-8BF5-95BF9564C63D}" destId="{BB155166-0FEF-495E-922A-4BEC32DB0E95}" srcOrd="3" destOrd="0" presId="urn:microsoft.com/office/officeart/2018/2/layout/IconVerticalSolidList"/>
    <dgm:cxn modelId="{CDDFDEF3-8086-4B29-9D8C-3EFE8805A82B}" type="presParOf" srcId="{4C440E8D-B425-4FEC-BBD3-CAA689689372}" destId="{11710869-6E58-4C9B-8F31-89CDA23EE4C9}" srcOrd="1" destOrd="0" presId="urn:microsoft.com/office/officeart/2018/2/layout/IconVerticalSolidList"/>
    <dgm:cxn modelId="{F5865C55-11BF-4813-A4D0-5B6F926C7A87}" type="presParOf" srcId="{4C440E8D-B425-4FEC-BBD3-CAA689689372}" destId="{F1EF861B-7186-43F6-A67D-B11C69F674FB}" srcOrd="2" destOrd="0" presId="urn:microsoft.com/office/officeart/2018/2/layout/IconVerticalSolidList"/>
    <dgm:cxn modelId="{2DA3C313-FA75-45C2-94AA-E2F310D450AD}" type="presParOf" srcId="{F1EF861B-7186-43F6-A67D-B11C69F674FB}" destId="{F33CDB46-7F78-4F47-874D-369E1C5F5A80}" srcOrd="0" destOrd="0" presId="urn:microsoft.com/office/officeart/2018/2/layout/IconVerticalSolidList"/>
    <dgm:cxn modelId="{DF168D57-7898-49BB-A054-64E69740650C}" type="presParOf" srcId="{F1EF861B-7186-43F6-A67D-B11C69F674FB}" destId="{7F6A69B3-C57A-4430-AA28-FBB07DF69964}" srcOrd="1" destOrd="0" presId="urn:microsoft.com/office/officeart/2018/2/layout/IconVerticalSolidList"/>
    <dgm:cxn modelId="{291A93AA-B4FB-4CE6-B9C8-747C639A1F13}" type="presParOf" srcId="{F1EF861B-7186-43F6-A67D-B11C69F674FB}" destId="{DC000A62-724E-4FE6-9B80-8B2705FED4CC}" srcOrd="2" destOrd="0" presId="urn:microsoft.com/office/officeart/2018/2/layout/IconVerticalSolidList"/>
    <dgm:cxn modelId="{7C1474B6-D03C-4EC1-ABCD-C1888EE6CC61}" type="presParOf" srcId="{F1EF861B-7186-43F6-A67D-B11C69F674FB}" destId="{D5F17866-F545-4E5F-9961-71621E13DE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F00317-2B7A-4564-837A-653F220FD8E2}"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DB53E78-0357-4C9A-8F1C-73535D9543D6}">
      <dgm:prSet custT="1"/>
      <dgm:spPr/>
      <dgm:t>
        <a:bodyPr/>
        <a:lstStyle/>
        <a:p>
          <a:r>
            <a:rPr lang="en-US" sz="2200" dirty="0">
              <a:latin typeface="Times New Roman" panose="02020603050405020304" pitchFamily="18" charset="0"/>
              <a:cs typeface="Times New Roman" panose="02020603050405020304" pitchFamily="18" charset="0"/>
            </a:rPr>
            <a:t>We iterate and select a specified sized comparison gene sequence</a:t>
          </a:r>
        </a:p>
      </dgm:t>
    </dgm:pt>
    <dgm:pt modelId="{319F26E4-1384-4F17-BB57-6FA11F1C5DD8}" type="parTrans" cxnId="{9F1642CF-0F1C-48DD-BD77-F5C989FADE8A}">
      <dgm:prSet/>
      <dgm:spPr/>
      <dgm:t>
        <a:bodyPr/>
        <a:lstStyle/>
        <a:p>
          <a:endParaRPr lang="en-US"/>
        </a:p>
      </dgm:t>
    </dgm:pt>
    <dgm:pt modelId="{EA13AE8D-6CA3-4BE9-B41F-79925AA11743}" type="sibTrans" cxnId="{9F1642CF-0F1C-48DD-BD77-F5C989FADE8A}">
      <dgm:prSet/>
      <dgm:spPr/>
      <dgm:t>
        <a:bodyPr/>
        <a:lstStyle/>
        <a:p>
          <a:endParaRPr lang="en-US"/>
        </a:p>
      </dgm:t>
    </dgm:pt>
    <dgm:pt modelId="{D460CF69-3D34-405D-A335-72353498CF8C}">
      <dgm:prSet custT="1"/>
      <dgm:spPr/>
      <dgm:t>
        <a:bodyPr/>
        <a:lstStyle/>
        <a:p>
          <a:r>
            <a:rPr lang="en-US" sz="2200" dirty="0">
              <a:latin typeface="Times New Roman" panose="02020603050405020304" pitchFamily="18" charset="0"/>
              <a:cs typeface="Times New Roman" panose="02020603050405020304" pitchFamily="18" charset="0"/>
            </a:rPr>
            <a:t>We vertically traverse through the sequences(compares with all sequences)</a:t>
          </a:r>
        </a:p>
      </dgm:t>
    </dgm:pt>
    <dgm:pt modelId="{D4C42985-3D8B-4A5D-9A30-D7724E6B1228}" type="parTrans" cxnId="{F1239BF7-EC5B-4975-9663-88C79CD7AD5E}">
      <dgm:prSet/>
      <dgm:spPr/>
      <dgm:t>
        <a:bodyPr/>
        <a:lstStyle/>
        <a:p>
          <a:endParaRPr lang="en-US"/>
        </a:p>
      </dgm:t>
    </dgm:pt>
    <dgm:pt modelId="{29754382-95EE-4044-B162-14DC1F76D1A1}" type="sibTrans" cxnId="{F1239BF7-EC5B-4975-9663-88C79CD7AD5E}">
      <dgm:prSet/>
      <dgm:spPr/>
      <dgm:t>
        <a:bodyPr/>
        <a:lstStyle/>
        <a:p>
          <a:endParaRPr lang="en-US"/>
        </a:p>
      </dgm:t>
    </dgm:pt>
    <dgm:pt modelId="{D971B08F-AEC7-4F8F-A0E8-65E1B1E42BDB}">
      <dgm:prSet custT="1"/>
      <dgm:spPr/>
      <dgm:t>
        <a:bodyPr/>
        <a:lstStyle/>
        <a:p>
          <a:r>
            <a:rPr lang="en-US" sz="2200" dirty="0">
              <a:latin typeface="Times New Roman" panose="02020603050405020304" pitchFamily="18" charset="0"/>
              <a:cs typeface="Times New Roman" panose="02020603050405020304" pitchFamily="18" charset="0"/>
            </a:rPr>
            <a:t>During each sequence which we horizontally compare the sequences with the selected gene segment.</a:t>
          </a:r>
        </a:p>
      </dgm:t>
    </dgm:pt>
    <dgm:pt modelId="{4180A621-EF70-41EA-9651-5F4F1E302C91}" type="parTrans" cxnId="{62574ED2-65B2-431F-B677-A325F70C132D}">
      <dgm:prSet/>
      <dgm:spPr/>
      <dgm:t>
        <a:bodyPr/>
        <a:lstStyle/>
        <a:p>
          <a:endParaRPr lang="en-US"/>
        </a:p>
      </dgm:t>
    </dgm:pt>
    <dgm:pt modelId="{FA86CB50-8A34-470A-B849-475C9042E979}" type="sibTrans" cxnId="{62574ED2-65B2-431F-B677-A325F70C132D}">
      <dgm:prSet/>
      <dgm:spPr/>
      <dgm:t>
        <a:bodyPr/>
        <a:lstStyle/>
        <a:p>
          <a:endParaRPr lang="en-US"/>
        </a:p>
      </dgm:t>
    </dgm:pt>
    <dgm:pt modelId="{E0823B45-3B8A-4AEC-8DB0-B45125956B2C}">
      <dgm:prSet custT="1"/>
      <dgm:spPr/>
      <dgm:t>
        <a:bodyPr/>
        <a:lstStyle/>
        <a:p>
          <a:r>
            <a:rPr lang="en-US" sz="2200" dirty="0">
              <a:latin typeface="Times New Roman" panose="02020603050405020304" pitchFamily="18" charset="0"/>
              <a:cs typeface="Times New Roman" panose="02020603050405020304" pitchFamily="18" charset="0"/>
            </a:rPr>
            <a:t>With the comparison data we then evaluate it</a:t>
          </a:r>
        </a:p>
      </dgm:t>
    </dgm:pt>
    <dgm:pt modelId="{092F81EC-4730-41D9-8369-76DE6CD3933C}" type="parTrans" cxnId="{787E2C0C-F8C3-4CA3-A31D-4CAE126F2C78}">
      <dgm:prSet/>
      <dgm:spPr/>
      <dgm:t>
        <a:bodyPr/>
        <a:lstStyle/>
        <a:p>
          <a:endParaRPr lang="en-US"/>
        </a:p>
      </dgm:t>
    </dgm:pt>
    <dgm:pt modelId="{F6332B90-38B7-421D-ABF2-7A501BE08733}" type="sibTrans" cxnId="{787E2C0C-F8C3-4CA3-A31D-4CAE126F2C78}">
      <dgm:prSet/>
      <dgm:spPr/>
      <dgm:t>
        <a:bodyPr/>
        <a:lstStyle/>
        <a:p>
          <a:endParaRPr lang="en-US"/>
        </a:p>
      </dgm:t>
    </dgm:pt>
    <dgm:pt modelId="{B6760BD9-1AC3-4D93-94E0-2FEA9FB5A739}" type="pres">
      <dgm:prSet presAssocID="{FFF00317-2B7A-4564-837A-653F220FD8E2}" presName="root" presStyleCnt="0">
        <dgm:presLayoutVars>
          <dgm:dir/>
          <dgm:resizeHandles val="exact"/>
        </dgm:presLayoutVars>
      </dgm:prSet>
      <dgm:spPr/>
    </dgm:pt>
    <dgm:pt modelId="{D10AF4C8-A565-4E65-B0A2-FFAF53AF9FAE}" type="pres">
      <dgm:prSet presAssocID="{FFF00317-2B7A-4564-837A-653F220FD8E2}" presName="container" presStyleCnt="0">
        <dgm:presLayoutVars>
          <dgm:dir/>
          <dgm:resizeHandles val="exact"/>
        </dgm:presLayoutVars>
      </dgm:prSet>
      <dgm:spPr/>
    </dgm:pt>
    <dgm:pt modelId="{23F2A9ED-D545-4AAC-93F3-9C655BAD4CB1}" type="pres">
      <dgm:prSet presAssocID="{EDB53E78-0357-4C9A-8F1C-73535D9543D6}" presName="compNode" presStyleCnt="0"/>
      <dgm:spPr/>
    </dgm:pt>
    <dgm:pt modelId="{7AF02AE4-5D00-4A7E-BCD4-E87DC21814B6}" type="pres">
      <dgm:prSet presAssocID="{EDB53E78-0357-4C9A-8F1C-73535D9543D6}" presName="iconBgRect" presStyleLbl="bgShp" presStyleIdx="0" presStyleCnt="4"/>
      <dgm:spPr/>
    </dgm:pt>
    <dgm:pt modelId="{DDAFC81F-7EDA-4B3A-8E13-4922FD133892}" type="pres">
      <dgm:prSet presAssocID="{EDB53E78-0357-4C9A-8F1C-73535D9543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CFF1CD7-E4E4-4701-BE10-FF50BDE5C675}" type="pres">
      <dgm:prSet presAssocID="{EDB53E78-0357-4C9A-8F1C-73535D9543D6}" presName="spaceRect" presStyleCnt="0"/>
      <dgm:spPr/>
    </dgm:pt>
    <dgm:pt modelId="{C7274B30-BE92-4438-B142-CBF987A86EA1}" type="pres">
      <dgm:prSet presAssocID="{EDB53E78-0357-4C9A-8F1C-73535D9543D6}" presName="textRect" presStyleLbl="revTx" presStyleIdx="0" presStyleCnt="4">
        <dgm:presLayoutVars>
          <dgm:chMax val="1"/>
          <dgm:chPref val="1"/>
        </dgm:presLayoutVars>
      </dgm:prSet>
      <dgm:spPr/>
    </dgm:pt>
    <dgm:pt modelId="{F487E4BE-3E57-42D1-982C-8505A03A3A8D}" type="pres">
      <dgm:prSet presAssocID="{EA13AE8D-6CA3-4BE9-B41F-79925AA11743}" presName="sibTrans" presStyleLbl="sibTrans2D1" presStyleIdx="0" presStyleCnt="0"/>
      <dgm:spPr/>
    </dgm:pt>
    <dgm:pt modelId="{06992764-4F8D-4753-8331-2C51F129D07B}" type="pres">
      <dgm:prSet presAssocID="{D460CF69-3D34-405D-A335-72353498CF8C}" presName="compNode" presStyleCnt="0"/>
      <dgm:spPr/>
    </dgm:pt>
    <dgm:pt modelId="{C03F6FF7-97DE-4B82-95E4-8C30D85E8EA1}" type="pres">
      <dgm:prSet presAssocID="{D460CF69-3D34-405D-A335-72353498CF8C}" presName="iconBgRect" presStyleLbl="bgShp" presStyleIdx="1" presStyleCnt="4"/>
      <dgm:spPr/>
    </dgm:pt>
    <dgm:pt modelId="{3859DF74-9B88-4A74-82ED-4458D3788CBF}" type="pres">
      <dgm:prSet presAssocID="{D460CF69-3D34-405D-A335-72353498CF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239ACBB7-2F02-491A-9A17-D6CA3CBEEC43}" type="pres">
      <dgm:prSet presAssocID="{D460CF69-3D34-405D-A335-72353498CF8C}" presName="spaceRect" presStyleCnt="0"/>
      <dgm:spPr/>
    </dgm:pt>
    <dgm:pt modelId="{8CC26A82-169D-4842-B353-BD907F8F3A1D}" type="pres">
      <dgm:prSet presAssocID="{D460CF69-3D34-405D-A335-72353498CF8C}" presName="textRect" presStyleLbl="revTx" presStyleIdx="1" presStyleCnt="4">
        <dgm:presLayoutVars>
          <dgm:chMax val="1"/>
          <dgm:chPref val="1"/>
        </dgm:presLayoutVars>
      </dgm:prSet>
      <dgm:spPr/>
    </dgm:pt>
    <dgm:pt modelId="{D68CA4B5-5EF7-477D-A225-281EEE8FF139}" type="pres">
      <dgm:prSet presAssocID="{29754382-95EE-4044-B162-14DC1F76D1A1}" presName="sibTrans" presStyleLbl="sibTrans2D1" presStyleIdx="0" presStyleCnt="0"/>
      <dgm:spPr/>
    </dgm:pt>
    <dgm:pt modelId="{8374E1AF-C296-4AD2-AEC8-8A56D1B1A554}" type="pres">
      <dgm:prSet presAssocID="{D971B08F-AEC7-4F8F-A0E8-65E1B1E42BDB}" presName="compNode" presStyleCnt="0"/>
      <dgm:spPr/>
    </dgm:pt>
    <dgm:pt modelId="{39BD7165-E915-4AD3-8DBE-DAC292BE6A63}" type="pres">
      <dgm:prSet presAssocID="{D971B08F-AEC7-4F8F-A0E8-65E1B1E42BDB}" presName="iconBgRect" presStyleLbl="bgShp" presStyleIdx="2" presStyleCnt="4"/>
      <dgm:spPr/>
    </dgm:pt>
    <dgm:pt modelId="{96F7F704-0B37-4E43-A8A3-D7F88516048F}" type="pres">
      <dgm:prSet presAssocID="{D971B08F-AEC7-4F8F-A0E8-65E1B1E42B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44E1E4D1-1D1C-4455-9A86-1E78246EEA50}" type="pres">
      <dgm:prSet presAssocID="{D971B08F-AEC7-4F8F-A0E8-65E1B1E42BDB}" presName="spaceRect" presStyleCnt="0"/>
      <dgm:spPr/>
    </dgm:pt>
    <dgm:pt modelId="{64C0742E-7362-4299-AAAA-7B80BD05A033}" type="pres">
      <dgm:prSet presAssocID="{D971B08F-AEC7-4F8F-A0E8-65E1B1E42BDB}" presName="textRect" presStyleLbl="revTx" presStyleIdx="2" presStyleCnt="4">
        <dgm:presLayoutVars>
          <dgm:chMax val="1"/>
          <dgm:chPref val="1"/>
        </dgm:presLayoutVars>
      </dgm:prSet>
      <dgm:spPr/>
    </dgm:pt>
    <dgm:pt modelId="{FDA2A8B6-1E70-47CC-B3C7-10807FE8C16D}" type="pres">
      <dgm:prSet presAssocID="{FA86CB50-8A34-470A-B849-475C9042E979}" presName="sibTrans" presStyleLbl="sibTrans2D1" presStyleIdx="0" presStyleCnt="0"/>
      <dgm:spPr/>
    </dgm:pt>
    <dgm:pt modelId="{069D1C77-8B42-4D53-88E3-B587EB1C039D}" type="pres">
      <dgm:prSet presAssocID="{E0823B45-3B8A-4AEC-8DB0-B45125956B2C}" presName="compNode" presStyleCnt="0"/>
      <dgm:spPr/>
    </dgm:pt>
    <dgm:pt modelId="{C02ACA60-40E0-4A46-9EAE-F1C5174F882E}" type="pres">
      <dgm:prSet presAssocID="{E0823B45-3B8A-4AEC-8DB0-B45125956B2C}" presName="iconBgRect" presStyleLbl="bgShp" presStyleIdx="3" presStyleCnt="4"/>
      <dgm:spPr/>
    </dgm:pt>
    <dgm:pt modelId="{9C7B07AF-CAF5-4A54-83E0-54E6A1E8321E}" type="pres">
      <dgm:prSet presAssocID="{E0823B45-3B8A-4AEC-8DB0-B45125956B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C06519F-E83E-490B-858C-99435A42EA67}" type="pres">
      <dgm:prSet presAssocID="{E0823B45-3B8A-4AEC-8DB0-B45125956B2C}" presName="spaceRect" presStyleCnt="0"/>
      <dgm:spPr/>
    </dgm:pt>
    <dgm:pt modelId="{077CF68D-20E5-4729-936B-9746F1EADBAD}" type="pres">
      <dgm:prSet presAssocID="{E0823B45-3B8A-4AEC-8DB0-B45125956B2C}" presName="textRect" presStyleLbl="revTx" presStyleIdx="3" presStyleCnt="4">
        <dgm:presLayoutVars>
          <dgm:chMax val="1"/>
          <dgm:chPref val="1"/>
        </dgm:presLayoutVars>
      </dgm:prSet>
      <dgm:spPr/>
    </dgm:pt>
  </dgm:ptLst>
  <dgm:cxnLst>
    <dgm:cxn modelId="{787E2C0C-F8C3-4CA3-A31D-4CAE126F2C78}" srcId="{FFF00317-2B7A-4564-837A-653F220FD8E2}" destId="{E0823B45-3B8A-4AEC-8DB0-B45125956B2C}" srcOrd="3" destOrd="0" parTransId="{092F81EC-4730-41D9-8369-76DE6CD3933C}" sibTransId="{F6332B90-38B7-421D-ABF2-7A501BE08733}"/>
    <dgm:cxn modelId="{2C6DD619-5EFE-47D7-8977-360CFFD5DC09}" type="presOf" srcId="{29754382-95EE-4044-B162-14DC1F76D1A1}" destId="{D68CA4B5-5EF7-477D-A225-281EEE8FF139}" srcOrd="0" destOrd="0" presId="urn:microsoft.com/office/officeart/2018/2/layout/IconCircleList"/>
    <dgm:cxn modelId="{6726CC1B-5A17-426E-8E9F-5C90B43AD7C2}" type="presOf" srcId="{FFF00317-2B7A-4564-837A-653F220FD8E2}" destId="{B6760BD9-1AC3-4D93-94E0-2FEA9FB5A739}" srcOrd="0" destOrd="0" presId="urn:microsoft.com/office/officeart/2018/2/layout/IconCircleList"/>
    <dgm:cxn modelId="{419B143D-8FC0-4E3A-81BB-80777214D7F2}" type="presOf" srcId="{D971B08F-AEC7-4F8F-A0E8-65E1B1E42BDB}" destId="{64C0742E-7362-4299-AAAA-7B80BD05A033}" srcOrd="0" destOrd="0" presId="urn:microsoft.com/office/officeart/2018/2/layout/IconCircleList"/>
    <dgm:cxn modelId="{1EE38A42-1A14-4DD9-B73A-288674433F9E}" type="presOf" srcId="{FA86CB50-8A34-470A-B849-475C9042E979}" destId="{FDA2A8B6-1E70-47CC-B3C7-10807FE8C16D}" srcOrd="0" destOrd="0" presId="urn:microsoft.com/office/officeart/2018/2/layout/IconCircleList"/>
    <dgm:cxn modelId="{4C2EE569-C49D-4FA1-B866-867E7D6DD4E3}" type="presOf" srcId="{EDB53E78-0357-4C9A-8F1C-73535D9543D6}" destId="{C7274B30-BE92-4438-B142-CBF987A86EA1}" srcOrd="0" destOrd="0" presId="urn:microsoft.com/office/officeart/2018/2/layout/IconCircleList"/>
    <dgm:cxn modelId="{5152EF6C-34DE-4231-9585-B95A4382679E}" type="presOf" srcId="{EA13AE8D-6CA3-4BE9-B41F-79925AA11743}" destId="{F487E4BE-3E57-42D1-982C-8505A03A3A8D}" srcOrd="0" destOrd="0" presId="urn:microsoft.com/office/officeart/2018/2/layout/IconCircleList"/>
    <dgm:cxn modelId="{9486C27B-C6E0-4CE4-997F-D14103644E32}" type="presOf" srcId="{D460CF69-3D34-405D-A335-72353498CF8C}" destId="{8CC26A82-169D-4842-B353-BD907F8F3A1D}" srcOrd="0" destOrd="0" presId="urn:microsoft.com/office/officeart/2018/2/layout/IconCircleList"/>
    <dgm:cxn modelId="{96299FCB-E832-4BBB-8D55-BC4394C3A64E}" type="presOf" srcId="{E0823B45-3B8A-4AEC-8DB0-B45125956B2C}" destId="{077CF68D-20E5-4729-936B-9746F1EADBAD}" srcOrd="0" destOrd="0" presId="urn:microsoft.com/office/officeart/2018/2/layout/IconCircleList"/>
    <dgm:cxn modelId="{9F1642CF-0F1C-48DD-BD77-F5C989FADE8A}" srcId="{FFF00317-2B7A-4564-837A-653F220FD8E2}" destId="{EDB53E78-0357-4C9A-8F1C-73535D9543D6}" srcOrd="0" destOrd="0" parTransId="{319F26E4-1384-4F17-BB57-6FA11F1C5DD8}" sibTransId="{EA13AE8D-6CA3-4BE9-B41F-79925AA11743}"/>
    <dgm:cxn modelId="{62574ED2-65B2-431F-B677-A325F70C132D}" srcId="{FFF00317-2B7A-4564-837A-653F220FD8E2}" destId="{D971B08F-AEC7-4F8F-A0E8-65E1B1E42BDB}" srcOrd="2" destOrd="0" parTransId="{4180A621-EF70-41EA-9651-5F4F1E302C91}" sibTransId="{FA86CB50-8A34-470A-B849-475C9042E979}"/>
    <dgm:cxn modelId="{F1239BF7-EC5B-4975-9663-88C79CD7AD5E}" srcId="{FFF00317-2B7A-4564-837A-653F220FD8E2}" destId="{D460CF69-3D34-405D-A335-72353498CF8C}" srcOrd="1" destOrd="0" parTransId="{D4C42985-3D8B-4A5D-9A30-D7724E6B1228}" sibTransId="{29754382-95EE-4044-B162-14DC1F76D1A1}"/>
    <dgm:cxn modelId="{629F08FE-407C-44CF-83AB-3541310B915A}" type="presParOf" srcId="{B6760BD9-1AC3-4D93-94E0-2FEA9FB5A739}" destId="{D10AF4C8-A565-4E65-B0A2-FFAF53AF9FAE}" srcOrd="0" destOrd="0" presId="urn:microsoft.com/office/officeart/2018/2/layout/IconCircleList"/>
    <dgm:cxn modelId="{587B661E-8FCD-4877-89C2-DD80B6055446}" type="presParOf" srcId="{D10AF4C8-A565-4E65-B0A2-FFAF53AF9FAE}" destId="{23F2A9ED-D545-4AAC-93F3-9C655BAD4CB1}" srcOrd="0" destOrd="0" presId="urn:microsoft.com/office/officeart/2018/2/layout/IconCircleList"/>
    <dgm:cxn modelId="{65977B69-DEC6-4AA9-B856-A9BF69BEC0E5}" type="presParOf" srcId="{23F2A9ED-D545-4AAC-93F3-9C655BAD4CB1}" destId="{7AF02AE4-5D00-4A7E-BCD4-E87DC21814B6}" srcOrd="0" destOrd="0" presId="urn:microsoft.com/office/officeart/2018/2/layout/IconCircleList"/>
    <dgm:cxn modelId="{2A50B66D-3FFE-4402-A9E2-21408CBA3408}" type="presParOf" srcId="{23F2A9ED-D545-4AAC-93F3-9C655BAD4CB1}" destId="{DDAFC81F-7EDA-4B3A-8E13-4922FD133892}" srcOrd="1" destOrd="0" presId="urn:microsoft.com/office/officeart/2018/2/layout/IconCircleList"/>
    <dgm:cxn modelId="{20790DB8-D808-40CF-96E3-E4E168B0015A}" type="presParOf" srcId="{23F2A9ED-D545-4AAC-93F3-9C655BAD4CB1}" destId="{FCFF1CD7-E4E4-4701-BE10-FF50BDE5C675}" srcOrd="2" destOrd="0" presId="urn:microsoft.com/office/officeart/2018/2/layout/IconCircleList"/>
    <dgm:cxn modelId="{06488A11-6036-4019-8B3B-3A55F768C184}" type="presParOf" srcId="{23F2A9ED-D545-4AAC-93F3-9C655BAD4CB1}" destId="{C7274B30-BE92-4438-B142-CBF987A86EA1}" srcOrd="3" destOrd="0" presId="urn:microsoft.com/office/officeart/2018/2/layout/IconCircleList"/>
    <dgm:cxn modelId="{49F40A54-1A88-4C05-B997-5FBF7EF7DECC}" type="presParOf" srcId="{D10AF4C8-A565-4E65-B0A2-FFAF53AF9FAE}" destId="{F487E4BE-3E57-42D1-982C-8505A03A3A8D}" srcOrd="1" destOrd="0" presId="urn:microsoft.com/office/officeart/2018/2/layout/IconCircleList"/>
    <dgm:cxn modelId="{DDB55DC4-2ECC-48BB-BA01-F390D5C3B32D}" type="presParOf" srcId="{D10AF4C8-A565-4E65-B0A2-FFAF53AF9FAE}" destId="{06992764-4F8D-4753-8331-2C51F129D07B}" srcOrd="2" destOrd="0" presId="urn:microsoft.com/office/officeart/2018/2/layout/IconCircleList"/>
    <dgm:cxn modelId="{1759B490-BEA9-4B68-B9F6-7044B4AAE712}" type="presParOf" srcId="{06992764-4F8D-4753-8331-2C51F129D07B}" destId="{C03F6FF7-97DE-4B82-95E4-8C30D85E8EA1}" srcOrd="0" destOrd="0" presId="urn:microsoft.com/office/officeart/2018/2/layout/IconCircleList"/>
    <dgm:cxn modelId="{29AEB82A-6E11-4656-8C82-66C493A7EEEC}" type="presParOf" srcId="{06992764-4F8D-4753-8331-2C51F129D07B}" destId="{3859DF74-9B88-4A74-82ED-4458D3788CBF}" srcOrd="1" destOrd="0" presId="urn:microsoft.com/office/officeart/2018/2/layout/IconCircleList"/>
    <dgm:cxn modelId="{02FD3902-BA82-418E-B2F9-4CABEDCC1007}" type="presParOf" srcId="{06992764-4F8D-4753-8331-2C51F129D07B}" destId="{239ACBB7-2F02-491A-9A17-D6CA3CBEEC43}" srcOrd="2" destOrd="0" presId="urn:microsoft.com/office/officeart/2018/2/layout/IconCircleList"/>
    <dgm:cxn modelId="{92CEBDF1-959E-4ACF-B1B5-ABD42C47B5A2}" type="presParOf" srcId="{06992764-4F8D-4753-8331-2C51F129D07B}" destId="{8CC26A82-169D-4842-B353-BD907F8F3A1D}" srcOrd="3" destOrd="0" presId="urn:microsoft.com/office/officeart/2018/2/layout/IconCircleList"/>
    <dgm:cxn modelId="{C8B876F0-8DF5-4BCF-AD27-84FD729D692F}" type="presParOf" srcId="{D10AF4C8-A565-4E65-B0A2-FFAF53AF9FAE}" destId="{D68CA4B5-5EF7-477D-A225-281EEE8FF139}" srcOrd="3" destOrd="0" presId="urn:microsoft.com/office/officeart/2018/2/layout/IconCircleList"/>
    <dgm:cxn modelId="{BA8BDBF2-F507-463B-B131-AB6ECC85D9D3}" type="presParOf" srcId="{D10AF4C8-A565-4E65-B0A2-FFAF53AF9FAE}" destId="{8374E1AF-C296-4AD2-AEC8-8A56D1B1A554}" srcOrd="4" destOrd="0" presId="urn:microsoft.com/office/officeart/2018/2/layout/IconCircleList"/>
    <dgm:cxn modelId="{12FFFAAF-B3C8-4B98-89A2-58AAEE755DA6}" type="presParOf" srcId="{8374E1AF-C296-4AD2-AEC8-8A56D1B1A554}" destId="{39BD7165-E915-4AD3-8DBE-DAC292BE6A63}" srcOrd="0" destOrd="0" presId="urn:microsoft.com/office/officeart/2018/2/layout/IconCircleList"/>
    <dgm:cxn modelId="{1D1FE795-157C-4A34-A10F-F072540E0077}" type="presParOf" srcId="{8374E1AF-C296-4AD2-AEC8-8A56D1B1A554}" destId="{96F7F704-0B37-4E43-A8A3-D7F88516048F}" srcOrd="1" destOrd="0" presId="urn:microsoft.com/office/officeart/2018/2/layout/IconCircleList"/>
    <dgm:cxn modelId="{D4EB6B1A-B0BB-49E7-87C5-DCF823D1843A}" type="presParOf" srcId="{8374E1AF-C296-4AD2-AEC8-8A56D1B1A554}" destId="{44E1E4D1-1D1C-4455-9A86-1E78246EEA50}" srcOrd="2" destOrd="0" presId="urn:microsoft.com/office/officeart/2018/2/layout/IconCircleList"/>
    <dgm:cxn modelId="{344A6C4F-4731-46C3-997A-6139961D85ED}" type="presParOf" srcId="{8374E1AF-C296-4AD2-AEC8-8A56D1B1A554}" destId="{64C0742E-7362-4299-AAAA-7B80BD05A033}" srcOrd="3" destOrd="0" presId="urn:microsoft.com/office/officeart/2018/2/layout/IconCircleList"/>
    <dgm:cxn modelId="{D33717A8-8B5B-43AE-901B-9ADCE7164879}" type="presParOf" srcId="{D10AF4C8-A565-4E65-B0A2-FFAF53AF9FAE}" destId="{FDA2A8B6-1E70-47CC-B3C7-10807FE8C16D}" srcOrd="5" destOrd="0" presId="urn:microsoft.com/office/officeart/2018/2/layout/IconCircleList"/>
    <dgm:cxn modelId="{3F510570-6CA0-48A5-B289-932247D5C364}" type="presParOf" srcId="{D10AF4C8-A565-4E65-B0A2-FFAF53AF9FAE}" destId="{069D1C77-8B42-4D53-88E3-B587EB1C039D}" srcOrd="6" destOrd="0" presId="urn:microsoft.com/office/officeart/2018/2/layout/IconCircleList"/>
    <dgm:cxn modelId="{4791DC37-484A-48D3-8B0B-FA143870501F}" type="presParOf" srcId="{069D1C77-8B42-4D53-88E3-B587EB1C039D}" destId="{C02ACA60-40E0-4A46-9EAE-F1C5174F882E}" srcOrd="0" destOrd="0" presId="urn:microsoft.com/office/officeart/2018/2/layout/IconCircleList"/>
    <dgm:cxn modelId="{2039C9DF-204F-45AC-A376-428451A87B6A}" type="presParOf" srcId="{069D1C77-8B42-4D53-88E3-B587EB1C039D}" destId="{9C7B07AF-CAF5-4A54-83E0-54E6A1E8321E}" srcOrd="1" destOrd="0" presId="urn:microsoft.com/office/officeart/2018/2/layout/IconCircleList"/>
    <dgm:cxn modelId="{3C1DE862-256F-4E4C-B111-B008588A4BD9}" type="presParOf" srcId="{069D1C77-8B42-4D53-88E3-B587EB1C039D}" destId="{7C06519F-E83E-490B-858C-99435A42EA67}" srcOrd="2" destOrd="0" presId="urn:microsoft.com/office/officeart/2018/2/layout/IconCircleList"/>
    <dgm:cxn modelId="{64882368-A73E-4F3D-9ADD-54D8DF8ADC41}" type="presParOf" srcId="{069D1C77-8B42-4D53-88E3-B587EB1C039D}" destId="{077CF68D-20E5-4729-936B-9746F1EADBA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D3050-DEFE-4C1E-BCD7-CCA2F48E2B40}">
      <dsp:nvSpPr>
        <dsp:cNvPr id="0" name=""/>
        <dsp:cNvSpPr/>
      </dsp:nvSpPr>
      <dsp:spPr>
        <a:xfrm>
          <a:off x="0" y="98062"/>
          <a:ext cx="4589684" cy="879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 gene is a specific stretch/s of DNA </a:t>
          </a:r>
        </a:p>
      </dsp:txBody>
      <dsp:txXfrm>
        <a:off x="42950" y="141012"/>
        <a:ext cx="4503784" cy="793940"/>
      </dsp:txXfrm>
    </dsp:sp>
    <dsp:sp modelId="{257289D7-672A-4709-848C-7BC8C820229A}">
      <dsp:nvSpPr>
        <dsp:cNvPr id="0" name=""/>
        <dsp:cNvSpPr/>
      </dsp:nvSpPr>
      <dsp:spPr>
        <a:xfrm>
          <a:off x="0" y="968823"/>
          <a:ext cx="4589684" cy="87984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encodes for some trait (contains the blueprint for a feature)</a:t>
          </a:r>
        </a:p>
      </dsp:txBody>
      <dsp:txXfrm>
        <a:off x="42950" y="1011773"/>
        <a:ext cx="4503784" cy="793940"/>
      </dsp:txXfrm>
    </dsp:sp>
    <dsp:sp modelId="{E3755007-A30C-4347-BF9C-26E746654AB3}">
      <dsp:nvSpPr>
        <dsp:cNvPr id="0" name=""/>
        <dsp:cNvSpPr/>
      </dsp:nvSpPr>
      <dsp:spPr>
        <a:xfrm>
          <a:off x="0" y="1848663"/>
          <a:ext cx="4589684" cy="879840"/>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These genes are transcribed and translated to by a cell to make protein molecules </a:t>
          </a:r>
        </a:p>
      </dsp:txBody>
      <dsp:txXfrm>
        <a:off x="42950" y="1891613"/>
        <a:ext cx="4503784" cy="793940"/>
      </dsp:txXfrm>
    </dsp:sp>
    <dsp:sp modelId="{44F3D32E-C4C8-4345-B608-F843935A1CCF}">
      <dsp:nvSpPr>
        <dsp:cNvPr id="0" name=""/>
        <dsp:cNvSpPr/>
      </dsp:nvSpPr>
      <dsp:spPr>
        <a:xfrm>
          <a:off x="0" y="2720062"/>
          <a:ext cx="4589684" cy="8798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This in turn reflects as the phenotype</a:t>
          </a:r>
        </a:p>
      </dsp:txBody>
      <dsp:txXfrm>
        <a:off x="42950" y="2763012"/>
        <a:ext cx="4503784" cy="793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0C49D-F2D8-40AB-95C5-7C33B89786C9}">
      <dsp:nvSpPr>
        <dsp:cNvPr id="0" name=""/>
        <dsp:cNvSpPr/>
      </dsp:nvSpPr>
      <dsp:spPr>
        <a:xfrm>
          <a:off x="0" y="737006"/>
          <a:ext cx="10506456" cy="13606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206A8-40F8-4DF7-9E55-B1A4AD03CC94}">
      <dsp:nvSpPr>
        <dsp:cNvPr id="0" name=""/>
        <dsp:cNvSpPr/>
      </dsp:nvSpPr>
      <dsp:spPr>
        <a:xfrm>
          <a:off x="411589" y="1043147"/>
          <a:ext cx="748344" cy="748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FCA5FF-2F00-4768-BC62-28B0A9F1D8BC}">
      <dsp:nvSpPr>
        <dsp:cNvPr id="0" name=""/>
        <dsp:cNvSpPr/>
      </dsp:nvSpPr>
      <dsp:spPr>
        <a:xfrm>
          <a:off x="1571524" y="737006"/>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066800">
            <a:lnSpc>
              <a:spcPct val="90000"/>
            </a:lnSpc>
            <a:spcBef>
              <a:spcPct val="0"/>
            </a:spcBef>
            <a:spcAft>
              <a:spcPct val="35000"/>
            </a:spcAft>
            <a:buNone/>
          </a:pPr>
          <a:r>
            <a:rPr lang="en-US" sz="2400" kern="1200" dirty="0"/>
            <a:t>Naturally if we can </a:t>
          </a:r>
          <a:r>
            <a:rPr lang="en-US" sz="2400" kern="1200" dirty="0">
              <a:latin typeface="Times New Roman" panose="02020603050405020304" pitchFamily="18" charset="0"/>
              <a:cs typeface="Times New Roman" panose="02020603050405020304" pitchFamily="18" charset="0"/>
            </a:rPr>
            <a:t>Identify a gene that is responsible for a phenotype then we can use that information to edit the gene to better suit us.(this tells us where to look for and what to change to get desired traits)</a:t>
          </a:r>
        </a:p>
      </dsp:txBody>
      <dsp:txXfrm>
        <a:off x="1571524" y="737006"/>
        <a:ext cx="8934931" cy="1360627"/>
      </dsp:txXfrm>
    </dsp:sp>
    <dsp:sp modelId="{E8779119-8E42-41FC-8EB9-9BC7D028D9E0}">
      <dsp:nvSpPr>
        <dsp:cNvPr id="0" name=""/>
        <dsp:cNvSpPr/>
      </dsp:nvSpPr>
      <dsp:spPr>
        <a:xfrm>
          <a:off x="0" y="2437790"/>
          <a:ext cx="10506456" cy="13606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AF180-533B-485E-8865-A718BAF62A3D}">
      <dsp:nvSpPr>
        <dsp:cNvPr id="0" name=""/>
        <dsp:cNvSpPr/>
      </dsp:nvSpPr>
      <dsp:spPr>
        <a:xfrm>
          <a:off x="411589" y="2743931"/>
          <a:ext cx="748344" cy="748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FEC0C8-2C96-4595-A988-26FF95D4AD23}">
      <dsp:nvSpPr>
        <dsp:cNvPr id="0" name=""/>
        <dsp:cNvSpPr/>
      </dsp:nvSpPr>
      <dsp:spPr>
        <a:xfrm>
          <a:off x="1571524" y="2437790"/>
          <a:ext cx="8934931" cy="136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00" tIns="144000" rIns="144000" bIns="14400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This includes a variety of things like boosting crop yields, removing genetic disorders etc.</a:t>
          </a:r>
        </a:p>
      </dsp:txBody>
      <dsp:txXfrm>
        <a:off x="1571524" y="2437790"/>
        <a:ext cx="8934931" cy="13606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AB7A9-5E93-423B-8243-2A11D8AB851B}">
      <dsp:nvSpPr>
        <dsp:cNvPr id="0" name=""/>
        <dsp:cNvSpPr/>
      </dsp:nvSpPr>
      <dsp:spPr>
        <a:xfrm>
          <a:off x="0" y="0"/>
          <a:ext cx="8412480" cy="95865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First, we will have to go through the tedious task of </a:t>
          </a:r>
          <a:r>
            <a:rPr lang="en-US" sz="2000" b="1" kern="1200" dirty="0">
              <a:latin typeface="Times New Roman" panose="02020603050405020304" pitchFamily="18" charset="0"/>
              <a:cs typeface="Times New Roman" panose="02020603050405020304" pitchFamily="18" charset="0"/>
            </a:rPr>
            <a:t>collecting and organizing the data.(forming a data base</a:t>
          </a:r>
          <a:r>
            <a:rPr lang="en-US" sz="2000" kern="1200" dirty="0">
              <a:latin typeface="Times New Roman" panose="02020603050405020304" pitchFamily="18" charset="0"/>
              <a:cs typeface="Times New Roman" panose="02020603050405020304" pitchFamily="18" charset="0"/>
            </a:rPr>
            <a:t>)</a:t>
          </a:r>
        </a:p>
      </dsp:txBody>
      <dsp:txXfrm>
        <a:off x="28078" y="28078"/>
        <a:ext cx="7297009" cy="902499"/>
      </dsp:txXfrm>
    </dsp:sp>
    <dsp:sp modelId="{E8CE5645-400F-4D64-95F2-D0A10D5FB12A}">
      <dsp:nvSpPr>
        <dsp:cNvPr id="0" name=""/>
        <dsp:cNvSpPr/>
      </dsp:nvSpPr>
      <dsp:spPr>
        <a:xfrm>
          <a:off x="704545" y="1132956"/>
          <a:ext cx="8412480" cy="9586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In this case the data is relationships between the gene responsible for the phenotype of interest.</a:t>
          </a:r>
        </a:p>
      </dsp:txBody>
      <dsp:txXfrm>
        <a:off x="732623" y="1161034"/>
        <a:ext cx="7028652" cy="902499"/>
      </dsp:txXfrm>
    </dsp:sp>
    <dsp:sp modelId="{17420FA9-E88B-46A1-85FB-0555F4F9D372}">
      <dsp:nvSpPr>
        <dsp:cNvPr id="0" name=""/>
        <dsp:cNvSpPr/>
      </dsp:nvSpPr>
      <dsp:spPr>
        <a:xfrm>
          <a:off x="1398574" y="2265912"/>
          <a:ext cx="8412480" cy="95865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Then we must compare and evaluate the data in order to pin-point the gene correctly (why is this important? Ans: if wrongly done it may cause more harm than good to the subject)</a:t>
          </a:r>
        </a:p>
      </dsp:txBody>
      <dsp:txXfrm>
        <a:off x="1426652" y="2293990"/>
        <a:ext cx="7039168" cy="902499"/>
      </dsp:txXfrm>
    </dsp:sp>
    <dsp:sp modelId="{5EE74373-41FF-478C-8086-C5AEA03A6AFC}">
      <dsp:nvSpPr>
        <dsp:cNvPr id="0" name=""/>
        <dsp:cNvSpPr/>
      </dsp:nvSpPr>
      <dsp:spPr>
        <a:xfrm>
          <a:off x="2103119" y="3398868"/>
          <a:ext cx="8412480" cy="95865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This part of the process is time consuming and if the data set is complex or large, this might not be humanly possible within a lifetime.</a:t>
          </a:r>
        </a:p>
      </dsp:txBody>
      <dsp:txXfrm>
        <a:off x="2131197" y="3426946"/>
        <a:ext cx="7028652" cy="902499"/>
      </dsp:txXfrm>
    </dsp:sp>
    <dsp:sp modelId="{C2C941A1-0133-42EC-9D82-3A3793C78766}">
      <dsp:nvSpPr>
        <dsp:cNvPr id="0" name=""/>
        <dsp:cNvSpPr/>
      </dsp:nvSpPr>
      <dsp:spPr>
        <a:xfrm>
          <a:off x="7789354" y="734242"/>
          <a:ext cx="623125" cy="62312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29557" y="734242"/>
        <a:ext cx="342719" cy="468902"/>
      </dsp:txXfrm>
    </dsp:sp>
    <dsp:sp modelId="{8B8E54C1-1324-4006-BAFA-2551C6A72B8C}">
      <dsp:nvSpPr>
        <dsp:cNvPr id="0" name=""/>
        <dsp:cNvSpPr/>
      </dsp:nvSpPr>
      <dsp:spPr>
        <a:xfrm>
          <a:off x="8493899" y="1867199"/>
          <a:ext cx="623125" cy="62312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102" y="1867199"/>
        <a:ext cx="342719" cy="468902"/>
      </dsp:txXfrm>
    </dsp:sp>
    <dsp:sp modelId="{1548A2CF-EED7-4274-9391-8C89FC6957D2}">
      <dsp:nvSpPr>
        <dsp:cNvPr id="0" name=""/>
        <dsp:cNvSpPr/>
      </dsp:nvSpPr>
      <dsp:spPr>
        <a:xfrm>
          <a:off x="9187928" y="3000155"/>
          <a:ext cx="623125" cy="623125"/>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131" y="3000155"/>
        <a:ext cx="342719" cy="4689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6766B-08A9-41AE-ACB8-A780EB440711}">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1ECB9-DB4E-4278-8E24-5D8483EF088F}">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155166-0FEF-495E-922A-4BEC32DB0E9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We can use computers to aid us in this process.</a:t>
          </a:r>
        </a:p>
      </dsp:txBody>
      <dsp:txXfrm>
        <a:off x="1509882" y="708097"/>
        <a:ext cx="9005717" cy="1307257"/>
      </dsp:txXfrm>
    </dsp:sp>
    <dsp:sp modelId="{F33CDB46-7F78-4F47-874D-369E1C5F5A80}">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6A69B3-C57A-4430-AA28-FBB07DF69964}">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17866-F545-4E5F-9961-71621E13DE38}">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In our project we have coded an algorithm in python using excel files as a database which allows us to correctly predict the gene in the given dataset that is responsible for the phenotype.</a:t>
          </a:r>
        </a:p>
      </dsp:txBody>
      <dsp:txXfrm>
        <a:off x="1509882" y="2342169"/>
        <a:ext cx="9005717" cy="13072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02AE4-5D00-4A7E-BCD4-E87DC21814B6}">
      <dsp:nvSpPr>
        <dsp:cNvPr id="0" name=""/>
        <dsp:cNvSpPr/>
      </dsp:nvSpPr>
      <dsp:spPr>
        <a:xfrm>
          <a:off x="212335"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FC81F-7EDA-4B3A-8E13-4922FD133892}">
      <dsp:nvSpPr>
        <dsp:cNvPr id="0" name=""/>
        <dsp:cNvSpPr/>
      </dsp:nvSpPr>
      <dsp:spPr>
        <a:xfrm>
          <a:off x="492877" y="752999"/>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274B30-BE92-4438-B142-CBF987A86EA1}">
      <dsp:nvSpPr>
        <dsp:cNvPr id="0" name=""/>
        <dsp:cNvSpPr/>
      </dsp:nvSpPr>
      <dsp:spPr>
        <a:xfrm>
          <a:off x="1834517"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We iterate and select a specified sized comparison gene sequence</a:t>
          </a:r>
        </a:p>
      </dsp:txBody>
      <dsp:txXfrm>
        <a:off x="1834517" y="472457"/>
        <a:ext cx="3148942" cy="1335915"/>
      </dsp:txXfrm>
    </dsp:sp>
    <dsp:sp modelId="{C03F6FF7-97DE-4B82-95E4-8C30D85E8EA1}">
      <dsp:nvSpPr>
        <dsp:cNvPr id="0" name=""/>
        <dsp:cNvSpPr/>
      </dsp:nvSpPr>
      <dsp:spPr>
        <a:xfrm>
          <a:off x="5532139" y="472457"/>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59DF74-9B88-4A74-82ED-4458D3788CBF}">
      <dsp:nvSpPr>
        <dsp:cNvPr id="0" name=""/>
        <dsp:cNvSpPr/>
      </dsp:nvSpPr>
      <dsp:spPr>
        <a:xfrm>
          <a:off x="5812681" y="752999"/>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26A82-169D-4842-B353-BD907F8F3A1D}">
      <dsp:nvSpPr>
        <dsp:cNvPr id="0" name=""/>
        <dsp:cNvSpPr/>
      </dsp:nvSpPr>
      <dsp:spPr>
        <a:xfrm>
          <a:off x="7154322" y="472457"/>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We vertically traverse through the sequences(compares with all sequences)</a:t>
          </a:r>
        </a:p>
      </dsp:txBody>
      <dsp:txXfrm>
        <a:off x="7154322" y="472457"/>
        <a:ext cx="3148942" cy="1335915"/>
      </dsp:txXfrm>
    </dsp:sp>
    <dsp:sp modelId="{39BD7165-E915-4AD3-8DBE-DAC292BE6A63}">
      <dsp:nvSpPr>
        <dsp:cNvPr id="0" name=""/>
        <dsp:cNvSpPr/>
      </dsp:nvSpPr>
      <dsp:spPr>
        <a:xfrm>
          <a:off x="212335"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F7F704-0B37-4E43-A8A3-D7F88516048F}">
      <dsp:nvSpPr>
        <dsp:cNvPr id="0" name=""/>
        <dsp:cNvSpPr/>
      </dsp:nvSpPr>
      <dsp:spPr>
        <a:xfrm>
          <a:off x="492877" y="2829693"/>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0742E-7362-4299-AAAA-7B80BD05A033}">
      <dsp:nvSpPr>
        <dsp:cNvPr id="0" name=""/>
        <dsp:cNvSpPr/>
      </dsp:nvSpPr>
      <dsp:spPr>
        <a:xfrm>
          <a:off x="1834517"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During each sequence which we horizontally compare the sequences with the selected gene segment.</a:t>
          </a:r>
        </a:p>
      </dsp:txBody>
      <dsp:txXfrm>
        <a:off x="1834517" y="2549151"/>
        <a:ext cx="3148942" cy="1335915"/>
      </dsp:txXfrm>
    </dsp:sp>
    <dsp:sp modelId="{C02ACA60-40E0-4A46-9EAE-F1C5174F882E}">
      <dsp:nvSpPr>
        <dsp:cNvPr id="0" name=""/>
        <dsp:cNvSpPr/>
      </dsp:nvSpPr>
      <dsp:spPr>
        <a:xfrm>
          <a:off x="5532139" y="254915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B07AF-CAF5-4A54-83E0-54E6A1E8321E}">
      <dsp:nvSpPr>
        <dsp:cNvPr id="0" name=""/>
        <dsp:cNvSpPr/>
      </dsp:nvSpPr>
      <dsp:spPr>
        <a:xfrm>
          <a:off x="5812681" y="2829693"/>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7CF68D-20E5-4729-936B-9746F1EADBAD}">
      <dsp:nvSpPr>
        <dsp:cNvPr id="0" name=""/>
        <dsp:cNvSpPr/>
      </dsp:nvSpPr>
      <dsp:spPr>
        <a:xfrm>
          <a:off x="7154322" y="254915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With the comparison data we then evaluate it</a:t>
          </a:r>
        </a:p>
      </dsp:txBody>
      <dsp:txXfrm>
        <a:off x="7154322" y="254915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 TargetMode="External"/><Relationship Id="rId7" Type="http://schemas.openxmlformats.org/officeDocument/2006/relationships/hyperlink" Target="https://www.youtube.com/watch?v=nsKNPHJ9iPc&amp;t=1841s" TargetMode="External"/><Relationship Id="rId2" Type="http://schemas.openxmlformats.org/officeDocument/2006/relationships/hyperlink" Target="https://en.wikipedia.org/wiki/" TargetMode="External"/><Relationship Id="rId1" Type="http://schemas.openxmlformats.org/officeDocument/2006/relationships/slideLayout" Target="../slideLayouts/slideLayout2.xml"/><Relationship Id="rId6" Type="http://schemas.openxmlformats.org/officeDocument/2006/relationships/hyperlink" Target="https://en.wikipedia.org/wiki/DNA_sequencing" TargetMode="External"/><Relationship Id="rId5" Type="http://schemas.openxmlformats.org/officeDocument/2006/relationships/hyperlink" Target="https://en.wikipedia.org/wiki/DNA" TargetMode="External"/><Relationship Id="rId4" Type="http://schemas.openxmlformats.org/officeDocument/2006/relationships/hyperlink" Target="https://www.youtube.com/watch?v=jAhjPd4uNFY&amp;t=322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5777" y="480598"/>
            <a:ext cx="5778825" cy="5061756"/>
          </a:xfrm>
        </p:spPr>
        <p:txBody>
          <a:bodyPr vert="horz" lIns="91440" tIns="45720" rIns="91440" bIns="45720" rtlCol="0" anchor="ctr">
            <a:normAutofit/>
          </a:bodyPr>
          <a:lstStyle/>
          <a:p>
            <a:r>
              <a:rPr lang="en-US" sz="4400" kern="1200" dirty="0">
                <a:solidFill>
                  <a:schemeClr val="bg1"/>
                </a:solidFill>
                <a:latin typeface="Aharoni" panose="02010803020104030203" pitchFamily="2" charset="-79"/>
                <a:cs typeface="Aharoni" panose="02010803020104030203" pitchFamily="2" charset="-79"/>
              </a:rPr>
              <a:t>BIO PROJECT</a:t>
            </a:r>
          </a:p>
        </p:txBody>
      </p:sp>
      <p:grpSp>
        <p:nvGrpSpPr>
          <p:cNvPr id="35"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6"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8"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p:cNvSpPr>
            <a:spLocks noGrp="1"/>
          </p:cNvSpPr>
          <p:nvPr>
            <p:ph type="subTitle" idx="1"/>
          </p:nvPr>
        </p:nvSpPr>
        <p:spPr>
          <a:xfrm>
            <a:off x="6186606" y="3814862"/>
            <a:ext cx="5778825" cy="4241227"/>
          </a:xfrm>
        </p:spPr>
        <p:txBody>
          <a:bodyPr vert="horz" lIns="91440" tIns="45720" rIns="91440" bIns="45720" rtlCol="0">
            <a:normAutofit/>
          </a:bodyPr>
          <a:lstStyle/>
          <a:p>
            <a:pPr indent="-228600" algn="l">
              <a:buFont typeface="Arial" panose="020B0604020202020204" pitchFamily="34" charset="0"/>
              <a:buChar char="•"/>
            </a:pPr>
            <a:r>
              <a:rPr lang="en-US" dirty="0">
                <a:solidFill>
                  <a:schemeClr val="bg1"/>
                </a:solidFill>
                <a:latin typeface="Arial Rounded MT Bold" panose="020F0704030504030204" pitchFamily="34" charset="0"/>
              </a:rPr>
              <a:t>Topic: Gene Prediction and Editing</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By Group-7:</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Divi </a:t>
            </a:r>
            <a:r>
              <a:rPr lang="en-US" dirty="0" err="1">
                <a:solidFill>
                  <a:schemeClr val="bg1"/>
                </a:solidFill>
                <a:latin typeface="Times New Roman" panose="02020603050405020304" pitchFamily="18" charset="0"/>
                <a:cs typeface="Times New Roman" panose="02020603050405020304" pitchFamily="18" charset="0"/>
              </a:rPr>
              <a:t>Eswar</a:t>
            </a:r>
            <a:r>
              <a:rPr lang="en-US" dirty="0">
                <a:solidFill>
                  <a:schemeClr val="bg1"/>
                </a:solidFill>
                <a:latin typeface="Times New Roman" panose="02020603050405020304" pitchFamily="18" charset="0"/>
                <a:cs typeface="Times New Roman" panose="02020603050405020304" pitchFamily="18" charset="0"/>
              </a:rPr>
              <a:t> Chowdary</a:t>
            </a:r>
          </a:p>
          <a:p>
            <a:pPr indent="-228600" algn="l">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Dabbara</a:t>
            </a:r>
            <a:r>
              <a:rPr lang="en-US" dirty="0">
                <a:solidFill>
                  <a:schemeClr val="bg1"/>
                </a:solidFill>
                <a:latin typeface="Times New Roman" panose="02020603050405020304" pitchFamily="18" charset="0"/>
                <a:cs typeface="Times New Roman" panose="02020603050405020304" pitchFamily="18" charset="0"/>
              </a:rPr>
              <a:t> Harsha</a:t>
            </a:r>
          </a:p>
          <a:p>
            <a:pPr indent="-228600" algn="l">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Dinesh Kumar M R</a:t>
            </a:r>
          </a:p>
          <a:p>
            <a:pPr indent="-228600" algn="l">
              <a:buFont typeface="Arial" panose="020B0604020202020204" pitchFamily="34" charset="0"/>
              <a:buChar char="•"/>
            </a:pPr>
            <a:r>
              <a:rPr lang="en-US" dirty="0" err="1">
                <a:solidFill>
                  <a:schemeClr val="bg1"/>
                </a:solidFill>
                <a:latin typeface="Times New Roman" panose="02020603050405020304" pitchFamily="18" charset="0"/>
                <a:cs typeface="Times New Roman" panose="02020603050405020304" pitchFamily="18" charset="0"/>
              </a:rPr>
              <a:t>B.E.Pranav</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Kumaar</a:t>
            </a:r>
            <a:endParaRPr lang="en-US" dirty="0">
              <a:solidFill>
                <a:schemeClr val="bg1"/>
              </a:solidFill>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dirty="0">
              <a:solidFill>
                <a:schemeClr val="bg1"/>
              </a:solidFill>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5F4F8-4811-481C-9548-189940E15D1A}"/>
              </a:ext>
            </a:extLst>
          </p:cNvPr>
          <p:cNvSpPr>
            <a:spLocks noGrp="1"/>
          </p:cNvSpPr>
          <p:nvPr>
            <p:ph type="title"/>
          </p:nvPr>
        </p:nvSpPr>
        <p:spPr>
          <a:xfrm>
            <a:off x="645065" y="1463040"/>
            <a:ext cx="3796306" cy="2690949"/>
          </a:xfrm>
        </p:spPr>
        <p:txBody>
          <a:bodyPr anchor="t">
            <a:normAutofit/>
          </a:bodyPr>
          <a:lstStyle/>
          <a:p>
            <a:r>
              <a:rPr lang="en-US" sz="4000" dirty="0">
                <a:latin typeface="Aharoni" panose="02010803020104030203" pitchFamily="2" charset="-79"/>
                <a:cs typeface="Aharoni" panose="02010803020104030203" pitchFamily="2" charset="-79"/>
              </a:rPr>
              <a:t>How is the data base created?</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6F8836-4CB0-436E-BD3A-394A75F552E6}"/>
              </a:ext>
            </a:extLst>
          </p:cNvPr>
          <p:cNvSpPr>
            <a:spLocks noGrp="1"/>
          </p:cNvSpPr>
          <p:nvPr>
            <p:ph idx="1"/>
          </p:nvPr>
        </p:nvSpPr>
        <p:spPr>
          <a:xfrm>
            <a:off x="5304526" y="349347"/>
            <a:ext cx="5894079" cy="5873292"/>
          </a:xfrm>
        </p:spPr>
        <p:txBody>
          <a:bodyPr vert="horz" lIns="91440" tIns="45720" rIns="91440" bIns="45720" rtlCol="0" anchor="t">
            <a:normAutofit lnSpcReduction="10000"/>
          </a:bodyPr>
          <a:lstStyle/>
          <a:p>
            <a:r>
              <a:rPr lang="en-US" sz="1700" dirty="0">
                <a:latin typeface="Times New Roman" panose="02020603050405020304" pitchFamily="18" charset="0"/>
                <a:cs typeface="Times New Roman" panose="02020603050405020304" pitchFamily="18" charset="0"/>
              </a:rPr>
              <a:t>This slide describes steps involved in the process of DNA sequencing in brief:</a:t>
            </a:r>
          </a:p>
          <a:p>
            <a:pPr marL="514350" indent="-514350">
              <a:buAutoNum type="arabicPeriod"/>
            </a:pPr>
            <a:r>
              <a:rPr lang="en-US" sz="2000" dirty="0">
                <a:latin typeface="Times New Roman" panose="02020603050405020304" pitchFamily="18" charset="0"/>
                <a:cs typeface="Times New Roman" panose="02020603050405020304" pitchFamily="18" charset="0"/>
              </a:rPr>
              <a:t>Sample collection: any DNA sample is collected to be processed on.</a:t>
            </a:r>
          </a:p>
          <a:p>
            <a:pPr marL="514350" indent="-514350">
              <a:buAutoNum type="arabicPeriod"/>
            </a:pPr>
            <a:r>
              <a:rPr lang="en-US" sz="2000" dirty="0">
                <a:latin typeface="Times New Roman" panose="02020603050405020304" pitchFamily="18" charset="0"/>
                <a:cs typeface="Times New Roman" panose="02020603050405020304" pitchFamily="18" charset="0"/>
              </a:rPr>
              <a:t>DNA extraction: </a:t>
            </a:r>
            <a:r>
              <a:rPr lang="en-US" sz="2000" dirty="0">
                <a:latin typeface="Times New Roman" panose="02020603050405020304" pitchFamily="18" charset="0"/>
                <a:ea typeface="+mn-lt"/>
                <a:cs typeface="Times New Roman" panose="02020603050405020304" pitchFamily="18" charset="0"/>
              </a:rPr>
              <a:t>Isolating DNA by disrupting cell wall/cell membrane and a nuclear membrane is called a DNA extraction.</a:t>
            </a:r>
            <a:endParaRPr lang="en-US" sz="2000" dirty="0">
              <a:latin typeface="Times New Roman" panose="02020603050405020304" pitchFamily="18" charset="0"/>
              <a:cs typeface="Times New Roman" panose="02020603050405020304" pitchFamily="18" charset="0"/>
            </a:endParaRPr>
          </a:p>
          <a:p>
            <a:pPr marL="514350" indent="-514350">
              <a:buAutoNum type="arabicPeriod"/>
            </a:pPr>
            <a:r>
              <a:rPr lang="en-US" sz="2000" dirty="0">
                <a:latin typeface="Times New Roman" panose="02020603050405020304" pitchFamily="18" charset="0"/>
                <a:ea typeface="+mn-lt"/>
                <a:cs typeface="Times New Roman" panose="02020603050405020304" pitchFamily="18" charset="0"/>
              </a:rPr>
              <a:t>Quantification and purification of DNA: the inhibitors present in the sample may hurdle in sequencing.</a:t>
            </a:r>
            <a:endParaRPr lang="en-US" sz="2000" dirty="0">
              <a:latin typeface="Times New Roman" panose="02020603050405020304" pitchFamily="18" charset="0"/>
              <a:cs typeface="Times New Roman" panose="02020603050405020304" pitchFamily="18" charset="0"/>
            </a:endParaRPr>
          </a:p>
          <a:p>
            <a:pPr marL="514350" indent="-514350">
              <a:buAutoNum type="arabicPeriod"/>
            </a:pPr>
            <a:r>
              <a:rPr lang="en-US" sz="2000" dirty="0">
                <a:latin typeface="Times New Roman" panose="02020603050405020304" pitchFamily="18" charset="0"/>
                <a:ea typeface="+mn-lt"/>
                <a:cs typeface="Times New Roman" panose="02020603050405020304" pitchFamily="18" charset="0"/>
              </a:rPr>
              <a:t>DNA fragmentation and library preparation: Digest the DNA sample using various endonucleases for creating a library or cloning the DNA chunk.(this process is unique to the method used in terms of endonucleases)</a:t>
            </a:r>
            <a:endParaRPr lang="en-US" sz="2000" dirty="0">
              <a:latin typeface="Times New Roman" panose="02020603050405020304" pitchFamily="18" charset="0"/>
              <a:cs typeface="Times New Roman" panose="02020603050405020304" pitchFamily="18" charset="0"/>
            </a:endParaRPr>
          </a:p>
          <a:p>
            <a:pPr marL="514350" indent="-514350">
              <a:buAutoNum type="arabicPeriod"/>
            </a:pPr>
            <a:r>
              <a:rPr lang="en-US" sz="2000" dirty="0">
                <a:latin typeface="Times New Roman" panose="02020603050405020304" pitchFamily="18" charset="0"/>
                <a:cs typeface="Times New Roman" panose="02020603050405020304" pitchFamily="18" charset="0"/>
              </a:rPr>
              <a:t>DNA sequencing</a:t>
            </a:r>
          </a:p>
          <a:p>
            <a:pPr marL="514350" indent="-514350">
              <a:buAutoNum type="arabicPeriod"/>
            </a:pPr>
            <a:r>
              <a:rPr lang="en-US" sz="2000" dirty="0">
                <a:latin typeface="Times New Roman" panose="02020603050405020304" pitchFamily="18" charset="0"/>
                <a:ea typeface="+mn-lt"/>
                <a:cs typeface="Times New Roman" panose="02020603050405020304" pitchFamily="18" charset="0"/>
              </a:rPr>
              <a:t>Analysis of data:</a:t>
            </a:r>
            <a:r>
              <a:rPr lang="en-US" sz="2000" dirty="0">
                <a:latin typeface="Times New Roman" panose="02020603050405020304" pitchFamily="18" charset="0"/>
                <a:cs typeface="Times New Roman" panose="02020603050405020304" pitchFamily="18" charset="0"/>
              </a:rPr>
              <a:t> The generated counting or overlapping fragments are arranged and the sequence of different DNA fragments are arranged orderly.</a:t>
            </a:r>
          </a:p>
          <a:p>
            <a:pPr marL="514350" indent="-514350">
              <a:buAutoNum type="arabicPeriod"/>
            </a:pPr>
            <a:endParaRPr lang="en-US" sz="1700" dirty="0">
              <a:cs typeface="Calibri"/>
            </a:endParaRPr>
          </a:p>
          <a:p>
            <a:pPr marL="0" indent="0">
              <a:buNone/>
            </a:pPr>
            <a:endParaRPr lang="en-US" sz="1700" dirty="0">
              <a:cs typeface="Calibri"/>
            </a:endParaRPr>
          </a:p>
        </p:txBody>
      </p:sp>
    </p:spTree>
    <p:extLst>
      <p:ext uri="{BB962C8B-B14F-4D97-AF65-F5344CB8AC3E}">
        <p14:creationId xmlns:p14="http://schemas.microsoft.com/office/powerpoint/2010/main" val="16868161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EC872-2D9A-4CC6-9971-96C5921C58DE}"/>
              </a:ext>
            </a:extLst>
          </p:cNvPr>
          <p:cNvSpPr>
            <a:spLocks noGrp="1"/>
          </p:cNvSpPr>
          <p:nvPr>
            <p:ph type="title"/>
          </p:nvPr>
        </p:nvSpPr>
        <p:spPr>
          <a:xfrm>
            <a:off x="1249689" y="337072"/>
            <a:ext cx="13787850" cy="1014984"/>
          </a:xfrm>
        </p:spPr>
        <p:txBody>
          <a:bodyPr anchor="b">
            <a:noAutofit/>
          </a:bodyPr>
          <a:lstStyle/>
          <a:p>
            <a:r>
              <a:rPr lang="en-US" sz="4000" dirty="0">
                <a:latin typeface="Aharoni" panose="02010803020104030203" pitchFamily="2" charset="-79"/>
                <a:cs typeface="Aharoni" panose="02010803020104030203" pitchFamily="2" charset="-79"/>
              </a:rPr>
              <a:t>What other ways can we compare the </a:t>
            </a:r>
            <a:br>
              <a:rPr lang="en-US" sz="4000" dirty="0">
                <a:latin typeface="Aharoni" panose="02010803020104030203" pitchFamily="2" charset="-79"/>
                <a:cs typeface="Aharoni" panose="02010803020104030203" pitchFamily="2" charset="-79"/>
              </a:rPr>
            </a:br>
            <a:r>
              <a:rPr lang="en-US" sz="4000" dirty="0">
                <a:latin typeface="Aharoni" panose="02010803020104030203" pitchFamily="2" charset="-79"/>
                <a:cs typeface="Aharoni" panose="02010803020104030203" pitchFamily="2" charset="-79"/>
              </a:rPr>
              <a:t>                     data correctly?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253BED5-6333-4804-A550-702B6B6BE9BC}"/>
              </a:ext>
            </a:extLst>
          </p:cNvPr>
          <p:cNvGraphicFramePr>
            <a:graphicFrameLocks noGrp="1"/>
          </p:cNvGraphicFramePr>
          <p:nvPr>
            <p:ph idx="1"/>
            <p:extLst>
              <p:ext uri="{D42A27DB-BD31-4B8C-83A1-F6EECF244321}">
                <p14:modId xmlns:p14="http://schemas.microsoft.com/office/powerpoint/2010/main" val="168292507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51279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7C85C-9345-4789-9754-081BF5818F44}"/>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What logic does this code use?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0F4735-CFB5-4A19-AF15-11E45AF3227D}"/>
              </a:ext>
            </a:extLst>
          </p:cNvPr>
          <p:cNvSpPr>
            <a:spLocks noGrp="1"/>
          </p:cNvSpPr>
          <p:nvPr>
            <p:ph idx="1"/>
          </p:nvPr>
        </p:nvSpPr>
        <p:spPr>
          <a:xfrm>
            <a:off x="808638" y="3119627"/>
            <a:ext cx="10143668" cy="3435531"/>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It selects a true phenotypes sequence and uses it as a basis for comparison.(what does this do? It ensures that if the phenotype is truly genetic then a completely true value accommodates for it)</a:t>
            </a:r>
          </a:p>
          <a:p>
            <a:r>
              <a:rPr lang="en-US" dirty="0">
                <a:latin typeface="Times New Roman" panose="02020603050405020304" pitchFamily="18" charset="0"/>
                <a:cs typeface="Times New Roman" panose="02020603050405020304" pitchFamily="18" charset="0"/>
              </a:rPr>
              <a:t>What if it is not true? in that case a user must make a small alteration in the data base to make this code relevant(swap a false value for a true one As the first sequence)</a:t>
            </a:r>
          </a:p>
          <a:p>
            <a:r>
              <a:rPr lang="en-US" dirty="0">
                <a:latin typeface="Times New Roman" panose="02020603050405020304" pitchFamily="18" charset="0"/>
                <a:cs typeface="Times New Roman" panose="02020603050405020304" pitchFamily="18" charset="0"/>
              </a:rPr>
              <a:t>The length of the gene used in comparison is custom(user set)(what does this do? Gives the user options)</a:t>
            </a:r>
          </a:p>
          <a:p>
            <a:pPr marL="0" indent="0">
              <a:buNone/>
            </a:pPr>
            <a:endParaRPr lang="en-US" sz="2400" dirty="0">
              <a:cs typeface="Calibri"/>
            </a:endParaRPr>
          </a:p>
          <a:p>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601995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60701-C4A4-4FD9-9E02-8F1586953CE8}"/>
              </a:ext>
            </a:extLst>
          </p:cNvPr>
          <p:cNvSpPr>
            <a:spLocks noGrp="1"/>
          </p:cNvSpPr>
          <p:nvPr>
            <p:ph type="title"/>
          </p:nvPr>
        </p:nvSpPr>
        <p:spPr>
          <a:xfrm>
            <a:off x="841248" y="256032"/>
            <a:ext cx="10506456" cy="1014984"/>
          </a:xfrm>
        </p:spPr>
        <p:txBody>
          <a:bodyPr anchor="b">
            <a:normAutofit/>
          </a:bodyPr>
          <a:lstStyle/>
          <a:p>
            <a:r>
              <a:rPr lang="en-US" sz="4000" dirty="0">
                <a:latin typeface="Aharoni" panose="02010803020104030203" pitchFamily="2" charset="-79"/>
                <a:cs typeface="Aharoni" panose="02010803020104030203" pitchFamily="2" charset="-79"/>
              </a:rPr>
              <a:t>Comparison logic</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7762990-0481-4639-AAEB-A015916AA09E}"/>
              </a:ext>
            </a:extLst>
          </p:cNvPr>
          <p:cNvGraphicFramePr>
            <a:graphicFrameLocks noGrp="1"/>
          </p:cNvGraphicFramePr>
          <p:nvPr>
            <p:ph idx="1"/>
            <p:extLst>
              <p:ext uri="{D42A27DB-BD31-4B8C-83A1-F6EECF244321}">
                <p14:modId xmlns:p14="http://schemas.microsoft.com/office/powerpoint/2010/main" val="61020785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575889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895EE-7371-401B-A790-B0A98DC024C9}"/>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Evaluation logic</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7096E8-1C32-4762-95FC-78DE6D29EE0D}"/>
              </a:ext>
            </a:extLst>
          </p:cNvPr>
          <p:cNvSpPr>
            <a:spLocks noGrp="1"/>
          </p:cNvSpPr>
          <p:nvPr>
            <p:ph idx="1"/>
          </p:nvPr>
        </p:nvSpPr>
        <p:spPr>
          <a:xfrm>
            <a:off x="808638" y="2444995"/>
            <a:ext cx="10143668" cy="3664012"/>
          </a:xfrm>
        </p:spPr>
        <p:txBody>
          <a:bodyPr vert="horz" lIns="91440" tIns="45720" rIns="91440" bIns="45720" rtlCol="0" anchor="ctr">
            <a:noAutofit/>
          </a:bodyPr>
          <a:lstStyle/>
          <a:p>
            <a:r>
              <a:rPr lang="en-US" sz="1900" dirty="0">
                <a:latin typeface="Times New Roman" panose="02020603050405020304" pitchFamily="18" charset="0"/>
                <a:ea typeface="+mn-lt"/>
                <a:cs typeface="Times New Roman" panose="02020603050405020304" pitchFamily="18" charset="0"/>
              </a:rPr>
              <a:t>This is based on how a human would procedurally conduct the process.</a:t>
            </a:r>
          </a:p>
          <a:p>
            <a:r>
              <a:rPr lang="en-US" sz="1900" dirty="0">
                <a:latin typeface="Times New Roman" panose="02020603050405020304" pitchFamily="18" charset="0"/>
                <a:ea typeface="+mn-lt"/>
                <a:cs typeface="Times New Roman" panose="02020603050405020304" pitchFamily="18" charset="0"/>
              </a:rPr>
              <a:t>If the phenotype and the gene sequence matches, then we keep track of this by a variable in the code named "</a:t>
            </a:r>
            <a:r>
              <a:rPr lang="en-US" sz="1900" dirty="0" err="1">
                <a:latin typeface="Times New Roman" panose="02020603050405020304" pitchFamily="18" charset="0"/>
                <a:ea typeface="+mn-lt"/>
                <a:cs typeface="Times New Roman" panose="02020603050405020304" pitchFamily="18" charset="0"/>
              </a:rPr>
              <a:t>counttrue</a:t>
            </a:r>
            <a:r>
              <a:rPr lang="en-US" sz="1900" dirty="0">
                <a:latin typeface="Times New Roman" panose="02020603050405020304" pitchFamily="18" charset="0"/>
                <a:ea typeface="+mn-lt"/>
                <a:cs typeface="Times New Roman" panose="02020603050405020304" pitchFamily="18" charset="0"/>
              </a:rPr>
              <a:t>" (what does this represent? The gene is responsible for the observed phenotype : favorable outcome)</a:t>
            </a:r>
          </a:p>
          <a:p>
            <a:r>
              <a:rPr lang="en-US" sz="1900" dirty="0">
                <a:latin typeface="Times New Roman" panose="02020603050405020304" pitchFamily="18" charset="0"/>
                <a:ea typeface="+mn-lt"/>
                <a:cs typeface="Times New Roman" panose="02020603050405020304" pitchFamily="18" charset="0"/>
              </a:rPr>
              <a:t>If the phenotype does not match but the gene sequence matches, then we keep </a:t>
            </a:r>
            <a:r>
              <a:rPr lang="en-US" sz="1900" dirty="0">
                <a:latin typeface="Times New Roman" panose="02020603050405020304" pitchFamily="18" charset="0"/>
                <a:cs typeface="Times New Roman" panose="02020603050405020304" pitchFamily="18" charset="0"/>
              </a:rPr>
              <a:t>track of this by a variable in the code named "</a:t>
            </a:r>
            <a:r>
              <a:rPr lang="en-US" sz="1900" dirty="0" err="1">
                <a:latin typeface="Times New Roman" panose="02020603050405020304" pitchFamily="18" charset="0"/>
                <a:cs typeface="Times New Roman" panose="02020603050405020304" pitchFamily="18" charset="0"/>
              </a:rPr>
              <a:t>countfalse</a:t>
            </a:r>
            <a:r>
              <a:rPr lang="en-US" sz="1900" dirty="0">
                <a:latin typeface="Times New Roman" panose="02020603050405020304" pitchFamily="18" charset="0"/>
                <a:cs typeface="Times New Roman" panose="02020603050405020304" pitchFamily="18" charset="0"/>
              </a:rPr>
              <a:t>" (what does this represent? The gene is not responsible for the observed phenotype, a shared gene(accounts for randomness) :unfavorable outcome)</a:t>
            </a:r>
            <a:endParaRPr lang="en-US" sz="1900" dirty="0">
              <a:latin typeface="Times New Roman" panose="02020603050405020304" pitchFamily="18" charset="0"/>
              <a:ea typeface="+mn-lt"/>
              <a:cs typeface="Times New Roman" panose="02020603050405020304" pitchFamily="18" charset="0"/>
            </a:endParaRPr>
          </a:p>
          <a:p>
            <a:r>
              <a:rPr lang="en-US" sz="1900" dirty="0">
                <a:latin typeface="Times New Roman" panose="02020603050405020304" pitchFamily="18" charset="0"/>
                <a:ea typeface="+mn-lt"/>
                <a:cs typeface="Times New Roman" panose="02020603050405020304" pitchFamily="18" charset="0"/>
              </a:rPr>
              <a:t>All other outcomes are also accounted for(why? Because we are looking at probability, helps rank a gene if data set is small)</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We remove the unfavorable form the favorable and give a probability score for each compared segment</a:t>
            </a:r>
          </a:p>
          <a:p>
            <a:r>
              <a:rPr lang="en-US" sz="1900" dirty="0">
                <a:latin typeface="Times New Roman" panose="02020603050405020304" pitchFamily="18" charset="0"/>
                <a:cs typeface="Times New Roman" panose="02020603050405020304" pitchFamily="18" charset="0"/>
              </a:rPr>
              <a:t>After we get the probabilities of each code we then look for the most probable gene</a:t>
            </a:r>
          </a:p>
        </p:txBody>
      </p:sp>
    </p:spTree>
    <p:extLst>
      <p:ext uri="{BB962C8B-B14F-4D97-AF65-F5344CB8AC3E}">
        <p14:creationId xmlns:p14="http://schemas.microsoft.com/office/powerpoint/2010/main" val="12585094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3FDB5-0B57-447B-B05D-4736FCDB1C83}"/>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Code demonstration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0F114F-601D-4C90-9ED8-23ABDE3A4F67}"/>
              </a:ext>
            </a:extLst>
          </p:cNvPr>
          <p:cNvSpPr>
            <a:spLocks noGrp="1"/>
          </p:cNvSpPr>
          <p:nvPr>
            <p:ph idx="1"/>
          </p:nvPr>
        </p:nvSpPr>
        <p:spPr>
          <a:xfrm>
            <a:off x="793660" y="2599509"/>
            <a:ext cx="10143668" cy="3435531"/>
          </a:xfrm>
        </p:spPr>
        <p:txBody>
          <a:bodyPr vert="horz" lIns="91440" tIns="45720" rIns="91440" bIns="45720" rtlCol="0" anchor="ctr">
            <a:normAutofit/>
          </a:bodyPr>
          <a:lstStyle/>
          <a:p>
            <a:pPr marL="0" indent="0">
              <a:buNone/>
            </a:pPr>
            <a:r>
              <a:rPr lang="en-US" sz="2400" dirty="0">
                <a:latin typeface="Times New Roman" panose="02020603050405020304" pitchFamily="18" charset="0"/>
                <a:cs typeface="Times New Roman" panose="02020603050405020304" pitchFamily="18" charset="0"/>
              </a:rPr>
              <a:t>The files used to demonstrate in order to prove the code is adaptable within the limitations.</a:t>
            </a:r>
          </a:p>
          <a:p>
            <a:pPr marL="0" indent="0">
              <a:buNone/>
            </a:pPr>
            <a:r>
              <a:rPr lang="en-US" sz="2400" dirty="0">
                <a:latin typeface="Times New Roman" panose="02020603050405020304" pitchFamily="18" charset="0"/>
                <a:cs typeface="Times New Roman" panose="02020603050405020304" pitchFamily="18" charset="0"/>
              </a:rPr>
              <a:t>Demo.xlsx - contains predefined data with intentionally created </a:t>
            </a:r>
          </a:p>
          <a:p>
            <a:pPr marL="0" indent="0">
              <a:buNone/>
            </a:pPr>
            <a:r>
              <a:rPr lang="en-US" sz="2400" dirty="0">
                <a:latin typeface="Times New Roman" panose="02020603050405020304" pitchFamily="18" charset="0"/>
                <a:cs typeface="Times New Roman" panose="02020603050405020304" pitchFamily="18" charset="0"/>
              </a:rPr>
              <a:t>Demo1.xlsx - additional data (in terms of no of observations)</a:t>
            </a:r>
          </a:p>
          <a:p>
            <a:pPr marL="0" indent="0">
              <a:buNone/>
            </a:pPr>
            <a:r>
              <a:rPr lang="en-US" sz="2400" dirty="0">
                <a:latin typeface="Times New Roman" panose="02020603050405020304" pitchFamily="18" charset="0"/>
                <a:cs typeface="Times New Roman" panose="02020603050405020304" pitchFamily="18" charset="0"/>
              </a:rPr>
              <a:t>Demo2.xlsx - additional data (in terms of length of DNA)</a:t>
            </a:r>
          </a:p>
          <a:p>
            <a:pPr marL="0" indent="0">
              <a:buNone/>
            </a:pPr>
            <a:r>
              <a:rPr lang="en-US" sz="2400" dirty="0">
                <a:latin typeface="Times New Roman" panose="02020603050405020304" pitchFamily="18" charset="0"/>
                <a:cs typeface="Times New Roman" panose="02020603050405020304" pitchFamily="18" charset="0"/>
              </a:rPr>
              <a:t>Demo3.xlsx - combination of both 1 and 2</a:t>
            </a:r>
          </a:p>
        </p:txBody>
      </p:sp>
    </p:spTree>
    <p:extLst>
      <p:ext uri="{BB962C8B-B14F-4D97-AF65-F5344CB8AC3E}">
        <p14:creationId xmlns:p14="http://schemas.microsoft.com/office/powerpoint/2010/main" val="122015444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BBC1-3511-4C26-AF89-E4DA6CD0C978}"/>
              </a:ext>
            </a:extLst>
          </p:cNvPr>
          <p:cNvSpPr>
            <a:spLocks noGrp="1"/>
          </p:cNvSpPr>
          <p:nvPr>
            <p:ph type="title"/>
          </p:nvPr>
        </p:nvSpPr>
        <p:spPr>
          <a:xfrm>
            <a:off x="511629" y="-1031"/>
            <a:ext cx="10515600" cy="1325563"/>
          </a:xfrm>
        </p:spPr>
        <p:txBody>
          <a:bodyPr/>
          <a:lstStyle/>
          <a:p>
            <a:r>
              <a:rPr lang="en-US" dirty="0">
                <a:ea typeface="+mj-lt"/>
                <a:cs typeface="+mj-lt"/>
              </a:rPr>
              <a:t>Verification of our code:</a:t>
            </a:r>
          </a:p>
        </p:txBody>
      </p:sp>
      <p:sp>
        <p:nvSpPr>
          <p:cNvPr id="3" name="Content Placeholder 2">
            <a:extLst>
              <a:ext uri="{FF2B5EF4-FFF2-40B4-BE49-F238E27FC236}">
                <a16:creationId xmlns:a16="http://schemas.microsoft.com/office/drawing/2014/main" id="{0CF4B5B4-C864-4379-9388-FB93933EC347}"/>
              </a:ext>
            </a:extLst>
          </p:cNvPr>
          <p:cNvSpPr>
            <a:spLocks noGrp="1"/>
          </p:cNvSpPr>
          <p:nvPr>
            <p:ph idx="1"/>
          </p:nvPr>
        </p:nvSpPr>
        <p:spPr>
          <a:xfrm>
            <a:off x="313707" y="1043833"/>
            <a:ext cx="11040093" cy="5133130"/>
          </a:xfrm>
        </p:spPr>
        <p:txBody>
          <a:bodyPr vert="horz" lIns="91440" tIns="45720" rIns="91440" bIns="45720" rtlCol="0" anchor="t">
            <a:normAutofit/>
          </a:bodyPr>
          <a:lstStyle/>
          <a:p>
            <a:pPr>
              <a:buNone/>
            </a:pPr>
            <a:r>
              <a:rPr lang="en-US" dirty="0">
                <a:ea typeface="+mn-lt"/>
                <a:cs typeface="+mn-lt"/>
              </a:rPr>
              <a:t>Verification of our code:</a:t>
            </a:r>
          </a:p>
          <a:p>
            <a:pPr>
              <a:buNone/>
            </a:pPr>
            <a:r>
              <a:rPr lang="en-US" dirty="0">
                <a:ea typeface="+mn-lt"/>
                <a:cs typeface="+mn-lt"/>
              </a:rPr>
              <a:t>1.We ran the code using some preset data with selected patterns to check for the right functionality.</a:t>
            </a:r>
          </a:p>
          <a:p>
            <a:pPr>
              <a:buNone/>
            </a:pPr>
            <a:r>
              <a:rPr lang="en-US" baseline="30000" dirty="0">
                <a:ea typeface="+mn-lt"/>
                <a:cs typeface="+mn-lt"/>
              </a:rPr>
              <a:t>Demo.xlsx - contains predefined data with intentionally created</a:t>
            </a:r>
            <a:endParaRPr lang="en-US" dirty="0">
              <a:ea typeface="+mn-lt"/>
              <a:cs typeface="+mn-lt"/>
            </a:endParaRPr>
          </a:p>
          <a:p>
            <a:pPr>
              <a:buNone/>
            </a:pPr>
            <a:endParaRPr lang="en-US" baseline="30000" dirty="0">
              <a:ea typeface="+mn-lt"/>
              <a:cs typeface="+mn-lt"/>
            </a:endParaRPr>
          </a:p>
          <a:p>
            <a:pPr>
              <a:buNone/>
            </a:pPr>
            <a:endParaRPr lang="en-US" baseline="30000" dirty="0">
              <a:ea typeface="+mn-lt"/>
              <a:cs typeface="+mn-lt"/>
            </a:endParaRPr>
          </a:p>
          <a:p>
            <a:pPr>
              <a:buNone/>
            </a:pPr>
            <a:endParaRPr lang="en-US" baseline="30000" dirty="0">
              <a:ea typeface="+mn-lt"/>
              <a:cs typeface="+mn-lt"/>
            </a:endParaRPr>
          </a:p>
          <a:p>
            <a:pPr>
              <a:buNone/>
            </a:pPr>
            <a:endParaRPr lang="en-US" sz="2000" dirty="0">
              <a:ea typeface="+mn-lt"/>
              <a:cs typeface="+mn-lt"/>
            </a:endParaRPr>
          </a:p>
          <a:p>
            <a:pPr marL="0" indent="0">
              <a:buNone/>
            </a:pPr>
            <a:endParaRPr lang="en-US" dirty="0">
              <a:cs typeface="Calibri"/>
            </a:endParaRPr>
          </a:p>
        </p:txBody>
      </p:sp>
      <p:pic>
        <p:nvPicPr>
          <p:cNvPr id="4" name="Picture 4" descr="Table&#10;&#10;Description automatically generated">
            <a:extLst>
              <a:ext uri="{FF2B5EF4-FFF2-40B4-BE49-F238E27FC236}">
                <a16:creationId xmlns:a16="http://schemas.microsoft.com/office/drawing/2014/main" id="{CC6EAB13-64FC-4359-8869-32A5006216D2}"/>
              </a:ext>
            </a:extLst>
          </p:cNvPr>
          <p:cNvPicPr>
            <a:picLocks noChangeAspect="1"/>
          </p:cNvPicPr>
          <p:nvPr/>
        </p:nvPicPr>
        <p:blipFill>
          <a:blip r:embed="rId2"/>
          <a:stretch>
            <a:fillRect/>
          </a:stretch>
        </p:blipFill>
        <p:spPr>
          <a:xfrm>
            <a:off x="2171206" y="2802610"/>
            <a:ext cx="7176654" cy="1618938"/>
          </a:xfrm>
          <a:prstGeom prst="rect">
            <a:avLst/>
          </a:prstGeom>
        </p:spPr>
      </p:pic>
      <p:sp>
        <p:nvSpPr>
          <p:cNvPr id="5" name="TextBox 4">
            <a:extLst>
              <a:ext uri="{FF2B5EF4-FFF2-40B4-BE49-F238E27FC236}">
                <a16:creationId xmlns:a16="http://schemas.microsoft.com/office/drawing/2014/main" id="{B981BFFC-00A1-4569-8AFB-E0DC3D1519D8}"/>
              </a:ext>
            </a:extLst>
          </p:cNvPr>
          <p:cNvSpPr txBox="1"/>
          <p:nvPr/>
        </p:nvSpPr>
        <p:spPr>
          <a:xfrm>
            <a:off x="370115" y="4526478"/>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a:extLst>
              <a:ext uri="{FF2B5EF4-FFF2-40B4-BE49-F238E27FC236}">
                <a16:creationId xmlns:a16="http://schemas.microsoft.com/office/drawing/2014/main" id="{54289AEA-A6A3-48B2-8DE6-048E0343737C}"/>
              </a:ext>
            </a:extLst>
          </p:cNvPr>
          <p:cNvPicPr>
            <a:picLocks noChangeAspect="1"/>
          </p:cNvPicPr>
          <p:nvPr/>
        </p:nvPicPr>
        <p:blipFill>
          <a:blip r:embed="rId3"/>
          <a:stretch>
            <a:fillRect/>
          </a:stretch>
        </p:blipFill>
        <p:spPr>
          <a:xfrm>
            <a:off x="429491" y="5186689"/>
            <a:ext cx="11085615" cy="918077"/>
          </a:xfrm>
          <a:prstGeom prst="rect">
            <a:avLst/>
          </a:prstGeom>
        </p:spPr>
      </p:pic>
    </p:spTree>
    <p:extLst>
      <p:ext uri="{BB962C8B-B14F-4D97-AF65-F5344CB8AC3E}">
        <p14:creationId xmlns:p14="http://schemas.microsoft.com/office/powerpoint/2010/main" val="876648416"/>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D9FA04-BB6F-4BA1-A4B3-0DF49428341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Result: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10;&#10;Description automatically generated">
            <a:extLst>
              <a:ext uri="{FF2B5EF4-FFF2-40B4-BE49-F238E27FC236}">
                <a16:creationId xmlns:a16="http://schemas.microsoft.com/office/drawing/2014/main" id="{1E8CB829-D4A6-45B5-8820-7CCD01E032B1}"/>
              </a:ext>
            </a:extLst>
          </p:cNvPr>
          <p:cNvPicPr>
            <a:picLocks noGrp="1" noChangeAspect="1"/>
          </p:cNvPicPr>
          <p:nvPr>
            <p:ph idx="1"/>
          </p:nvPr>
        </p:nvPicPr>
        <p:blipFill>
          <a:blip r:embed="rId2"/>
          <a:stretch>
            <a:fillRect/>
          </a:stretch>
        </p:blipFill>
        <p:spPr>
          <a:xfrm>
            <a:off x="320040" y="2874288"/>
            <a:ext cx="11496821" cy="3104142"/>
          </a:xfrm>
          <a:prstGeom prst="rect">
            <a:avLst/>
          </a:prstGeom>
        </p:spPr>
      </p:pic>
    </p:spTree>
    <p:extLst>
      <p:ext uri="{BB962C8B-B14F-4D97-AF65-F5344CB8AC3E}">
        <p14:creationId xmlns:p14="http://schemas.microsoft.com/office/powerpoint/2010/main" val="1037678205"/>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C4FF1-F0D4-4E96-B20B-8D9D047D6CE9}"/>
              </a:ext>
            </a:extLst>
          </p:cNvPr>
          <p:cNvSpPr>
            <a:spLocks noGrp="1"/>
          </p:cNvSpPr>
          <p:nvPr>
            <p:ph type="title"/>
          </p:nvPr>
        </p:nvSpPr>
        <p:spPr/>
        <p:txBody>
          <a:bodyPr>
            <a:normAutofit fontScale="90000"/>
          </a:bodyPr>
          <a:lstStyle/>
          <a:p>
            <a:pPr algn="ctr"/>
            <a:endParaRPr lang="en-US" dirty="0">
              <a:ea typeface="+mj-lt"/>
              <a:cs typeface="+mj-lt"/>
            </a:endParaRPr>
          </a:p>
          <a:p>
            <a:r>
              <a:rPr lang="en-US" dirty="0">
                <a:ea typeface="+mj-lt"/>
                <a:cs typeface="+mj-lt"/>
              </a:rPr>
              <a:t>2.</a:t>
            </a:r>
          </a:p>
          <a:p>
            <a:r>
              <a:rPr lang="en-US" baseline="30000" dirty="0">
                <a:ea typeface="+mj-lt"/>
                <a:cs typeface="+mj-lt"/>
              </a:rPr>
              <a:t>Demo1.xlsx - additional data (in terms of no of observations)</a:t>
            </a:r>
            <a:endParaRPr lang="en-US" dirty="0">
              <a:ea typeface="+mj-lt"/>
              <a:cs typeface="+mj-lt"/>
            </a:endParaRPr>
          </a:p>
        </p:txBody>
      </p:sp>
      <p:sp>
        <p:nvSpPr>
          <p:cNvPr id="3" name="Content Placeholder 2">
            <a:extLst>
              <a:ext uri="{FF2B5EF4-FFF2-40B4-BE49-F238E27FC236}">
                <a16:creationId xmlns:a16="http://schemas.microsoft.com/office/drawing/2014/main" id="{6309EC8C-2FA9-4456-9D03-C3B3896CF3AE}"/>
              </a:ext>
            </a:extLst>
          </p:cNvPr>
          <p:cNvSpPr>
            <a:spLocks noGrp="1"/>
          </p:cNvSpPr>
          <p:nvPr>
            <p:ph idx="1"/>
          </p:nvPr>
        </p:nvSpPr>
        <p:spPr/>
        <p:txBody>
          <a:bodyPr vert="horz" lIns="91440" tIns="45720" rIns="91440" bIns="45720" rtlCol="0" anchor="t">
            <a:normAutofit/>
          </a:bodyPr>
          <a:lstStyle/>
          <a:p>
            <a:pPr marL="0" indent="0">
              <a:buNone/>
            </a:pPr>
            <a:r>
              <a:rPr lang="en-US" baseline="30000" dirty="0">
                <a:ea typeface="+mn-lt"/>
                <a:cs typeface="+mn-lt"/>
              </a:rPr>
              <a:t>The same pattern was maintained for ease of observation.</a:t>
            </a:r>
            <a:endParaRPr lang="en-US" dirty="0">
              <a:ea typeface="+mn-lt"/>
              <a:cs typeface="+mn-lt"/>
            </a:endParaRPr>
          </a:p>
        </p:txBody>
      </p:sp>
      <p:pic>
        <p:nvPicPr>
          <p:cNvPr id="4" name="Picture 4">
            <a:extLst>
              <a:ext uri="{FF2B5EF4-FFF2-40B4-BE49-F238E27FC236}">
                <a16:creationId xmlns:a16="http://schemas.microsoft.com/office/drawing/2014/main" id="{07288712-F072-4771-8224-1703EBC8F619}"/>
              </a:ext>
            </a:extLst>
          </p:cNvPr>
          <p:cNvPicPr>
            <a:picLocks noChangeAspect="1"/>
          </p:cNvPicPr>
          <p:nvPr/>
        </p:nvPicPr>
        <p:blipFill>
          <a:blip r:embed="rId2"/>
          <a:stretch>
            <a:fillRect/>
          </a:stretch>
        </p:blipFill>
        <p:spPr>
          <a:xfrm>
            <a:off x="1993790" y="2258556"/>
            <a:ext cx="8205849" cy="2511745"/>
          </a:xfrm>
          <a:prstGeom prst="rect">
            <a:avLst/>
          </a:prstGeom>
        </p:spPr>
      </p:pic>
      <p:sp>
        <p:nvSpPr>
          <p:cNvPr id="5" name="TextBox 4">
            <a:extLst>
              <a:ext uri="{FF2B5EF4-FFF2-40B4-BE49-F238E27FC236}">
                <a16:creationId xmlns:a16="http://schemas.microsoft.com/office/drawing/2014/main" id="{12DEADC2-415F-4D6D-A103-E679F8CE6C3E}"/>
              </a:ext>
            </a:extLst>
          </p:cNvPr>
          <p:cNvSpPr txBox="1"/>
          <p:nvPr/>
        </p:nvSpPr>
        <p:spPr>
          <a:xfrm>
            <a:off x="706582" y="4803569"/>
            <a:ext cx="2743200"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100">
              <a:latin typeface="Times New Roman"/>
              <a:cs typeface="Times New Roman"/>
            </a:endParaRPr>
          </a:p>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a:extLst>
              <a:ext uri="{FF2B5EF4-FFF2-40B4-BE49-F238E27FC236}">
                <a16:creationId xmlns:a16="http://schemas.microsoft.com/office/drawing/2014/main" id="{323A3280-94F5-48EB-A9AC-4DB98FE7DA61}"/>
              </a:ext>
            </a:extLst>
          </p:cNvPr>
          <p:cNvPicPr>
            <a:picLocks noChangeAspect="1"/>
          </p:cNvPicPr>
          <p:nvPr/>
        </p:nvPicPr>
        <p:blipFill>
          <a:blip r:embed="rId3"/>
          <a:stretch>
            <a:fillRect/>
          </a:stretch>
        </p:blipFill>
        <p:spPr>
          <a:xfrm>
            <a:off x="785751" y="5664909"/>
            <a:ext cx="10551225" cy="941351"/>
          </a:xfrm>
          <a:prstGeom prst="rect">
            <a:avLst/>
          </a:prstGeom>
        </p:spPr>
      </p:pic>
    </p:spTree>
    <p:extLst>
      <p:ext uri="{BB962C8B-B14F-4D97-AF65-F5344CB8AC3E}">
        <p14:creationId xmlns:p14="http://schemas.microsoft.com/office/powerpoint/2010/main" val="296725501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04F9E-5C3A-46F5-9FCF-F9929005021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Result: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10;&#10;Description automatically generated">
            <a:extLst>
              <a:ext uri="{FF2B5EF4-FFF2-40B4-BE49-F238E27FC236}">
                <a16:creationId xmlns:a16="http://schemas.microsoft.com/office/drawing/2014/main" id="{2CC5C12B-55CD-40C9-9756-12C2B00BEAFB}"/>
              </a:ext>
            </a:extLst>
          </p:cNvPr>
          <p:cNvPicPr>
            <a:picLocks noGrp="1" noChangeAspect="1"/>
          </p:cNvPicPr>
          <p:nvPr>
            <p:ph idx="1"/>
          </p:nvPr>
        </p:nvPicPr>
        <p:blipFill>
          <a:blip r:embed="rId2"/>
          <a:stretch>
            <a:fillRect/>
          </a:stretch>
        </p:blipFill>
        <p:spPr>
          <a:xfrm>
            <a:off x="320040" y="2845547"/>
            <a:ext cx="11496821" cy="3161624"/>
          </a:xfrm>
          <a:prstGeom prst="rect">
            <a:avLst/>
          </a:prstGeom>
        </p:spPr>
      </p:pic>
    </p:spTree>
    <p:extLst>
      <p:ext uri="{BB962C8B-B14F-4D97-AF65-F5344CB8AC3E}">
        <p14:creationId xmlns:p14="http://schemas.microsoft.com/office/powerpoint/2010/main" val="81714304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DCC54-B9A5-443F-89A8-1342251AF228}"/>
              </a:ext>
            </a:extLst>
          </p:cNvPr>
          <p:cNvSpPr>
            <a:spLocks noGrp="1"/>
          </p:cNvSpPr>
          <p:nvPr>
            <p:ph type="title"/>
          </p:nvPr>
        </p:nvSpPr>
        <p:spPr>
          <a:xfrm>
            <a:off x="550109" y="1289764"/>
            <a:ext cx="5297771" cy="4270963"/>
          </a:xfrm>
        </p:spPr>
        <p:txBody>
          <a:bodyPr anchor="ctr">
            <a:normAutofit/>
          </a:bodyPr>
          <a:lstStyle/>
          <a:p>
            <a:pPr algn="ctr"/>
            <a:r>
              <a:rPr lang="en-US" sz="4000" dirty="0">
                <a:solidFill>
                  <a:srgbClr val="FFFFFF"/>
                </a:solidFill>
                <a:latin typeface="Aharoni" panose="02010803020104030203" pitchFamily="2" charset="-79"/>
                <a:ea typeface="+mj-lt"/>
                <a:cs typeface="Aharoni" panose="02010803020104030203" pitchFamily="2" charset="-79"/>
              </a:rPr>
              <a:t>Acknowledgement:</a:t>
            </a:r>
          </a:p>
        </p:txBody>
      </p:sp>
      <p:sp>
        <p:nvSpPr>
          <p:cNvPr id="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9F967308-5961-4881-B450-9296171675A7}"/>
              </a:ext>
            </a:extLst>
          </p:cNvPr>
          <p:cNvSpPr>
            <a:spLocks noGrp="1"/>
          </p:cNvSpPr>
          <p:nvPr>
            <p:ph idx="1"/>
          </p:nvPr>
        </p:nvSpPr>
        <p:spPr>
          <a:xfrm>
            <a:off x="6079519" y="518400"/>
            <a:ext cx="5444541" cy="5818157"/>
          </a:xfrm>
        </p:spPr>
        <p:txBody>
          <a:bodyPr vert="horz" lIns="91440" tIns="45720" rIns="91440" bIns="45720" rtlCol="0" anchor="ctr">
            <a:normAutofit/>
          </a:bodyPr>
          <a:lstStyle/>
          <a:p>
            <a:pPr marL="0" indent="0">
              <a:buNone/>
            </a:pPr>
            <a:r>
              <a:rPr lang="en-US" sz="2400" dirty="0">
                <a:solidFill>
                  <a:schemeClr val="tx1">
                    <a:alpha val="80000"/>
                  </a:schemeClr>
                </a:solidFill>
                <a:latin typeface="Times New Roman" panose="02020603050405020304" pitchFamily="18" charset="0"/>
                <a:ea typeface="+mn-lt"/>
                <a:cs typeface="Times New Roman" panose="02020603050405020304" pitchFamily="18" charset="0"/>
              </a:rPr>
              <a:t>We would like to express our special thanks of gratitude to our teacher Dr. Geetha who gave us the golden opportunity to do this wonderful project on the topic </a:t>
            </a:r>
            <a:r>
              <a:rPr lang="en-US" sz="2400" b="1" dirty="0">
                <a:solidFill>
                  <a:schemeClr val="tx1">
                    <a:alpha val="80000"/>
                  </a:schemeClr>
                </a:solidFill>
                <a:latin typeface="Times New Roman" panose="02020603050405020304" pitchFamily="18" charset="0"/>
                <a:ea typeface="+mn-lt"/>
                <a:cs typeface="Times New Roman" panose="02020603050405020304" pitchFamily="18" charset="0"/>
              </a:rPr>
              <a:t>(GENE PREDICITON AND EDITING)</a:t>
            </a:r>
            <a:r>
              <a:rPr lang="en-US" sz="2400" dirty="0">
                <a:solidFill>
                  <a:schemeClr val="tx1">
                    <a:alpha val="80000"/>
                  </a:schemeClr>
                </a:solidFill>
                <a:latin typeface="Times New Roman" panose="02020603050405020304" pitchFamily="18" charset="0"/>
                <a:ea typeface="+mn-lt"/>
                <a:cs typeface="Times New Roman" panose="02020603050405020304" pitchFamily="18" charset="0"/>
              </a:rPr>
              <a:t>, which also helped us in doing a lot of Research and we came to know about so many new things. We are thankful for the opportunity given.</a:t>
            </a:r>
            <a:endParaRPr lang="en-US" dirty="0">
              <a:solidFill>
                <a:schemeClr val="tx1">
                  <a:alpha val="80000"/>
                </a:schemeClr>
              </a:solidFill>
              <a:latin typeface="Times New Roman" panose="02020603050405020304" pitchFamily="18" charset="0"/>
              <a:cs typeface="Times New Roman" panose="02020603050405020304" pitchFamily="18" charset="0"/>
            </a:endParaRPr>
          </a:p>
        </p:txBody>
      </p:sp>
      <p:sp>
        <p:nvSpPr>
          <p:cNvPr id="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1"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68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0E31-D739-4CDA-B799-63423994C933}"/>
              </a:ext>
            </a:extLst>
          </p:cNvPr>
          <p:cNvSpPr>
            <a:spLocks noGrp="1"/>
          </p:cNvSpPr>
          <p:nvPr>
            <p:ph type="title"/>
          </p:nvPr>
        </p:nvSpPr>
        <p:spPr/>
        <p:txBody>
          <a:bodyPr/>
          <a:lstStyle/>
          <a:p>
            <a:r>
              <a:rPr lang="en-US" dirty="0">
                <a:ea typeface="+mj-lt"/>
                <a:cs typeface="+mj-lt"/>
              </a:rPr>
              <a:t>3.</a:t>
            </a:r>
          </a:p>
          <a:p>
            <a:r>
              <a:rPr lang="en-US" baseline="30000" dirty="0">
                <a:ea typeface="+mj-lt"/>
                <a:cs typeface="+mj-lt"/>
              </a:rPr>
              <a:t>Demo2.xlsx - additional data (in terms of length of DNA)</a:t>
            </a:r>
            <a:endParaRPr lang="en-US" dirty="0">
              <a:ea typeface="+mj-lt"/>
              <a:cs typeface="+mj-lt"/>
            </a:endParaRPr>
          </a:p>
        </p:txBody>
      </p:sp>
      <p:sp>
        <p:nvSpPr>
          <p:cNvPr id="3" name="Content Placeholder 2">
            <a:extLst>
              <a:ext uri="{FF2B5EF4-FFF2-40B4-BE49-F238E27FC236}">
                <a16:creationId xmlns:a16="http://schemas.microsoft.com/office/drawing/2014/main" id="{379354EC-A4BC-4D2C-8190-C7CE53006256}"/>
              </a:ext>
            </a:extLst>
          </p:cNvPr>
          <p:cNvSpPr>
            <a:spLocks noGrp="1"/>
          </p:cNvSpPr>
          <p:nvPr>
            <p:ph idx="1"/>
          </p:nvPr>
        </p:nvSpPr>
        <p:spPr/>
        <p:txBody>
          <a:bodyPr vert="horz" lIns="91440" tIns="45720" rIns="91440" bIns="45720" rtlCol="0" anchor="t">
            <a:normAutofit/>
          </a:bodyPr>
          <a:lstStyle/>
          <a:p>
            <a:pPr marL="0" indent="0">
              <a:buNone/>
            </a:pPr>
            <a:r>
              <a:rPr lang="en-US" baseline="30000" dirty="0">
                <a:ea typeface="+mn-lt"/>
                <a:cs typeface="+mn-lt"/>
              </a:rPr>
              <a:t>The same pattern of exp 1 was maintained but length of DNA sequence was maintained.</a:t>
            </a:r>
            <a:endParaRPr lang="en-US" dirty="0">
              <a:ea typeface="+mn-lt"/>
              <a:cs typeface="+mn-lt"/>
            </a:endParaRPr>
          </a:p>
        </p:txBody>
      </p:sp>
      <p:pic>
        <p:nvPicPr>
          <p:cNvPr id="4" name="Picture 4" descr="Table&#10;&#10;Description automatically generated">
            <a:extLst>
              <a:ext uri="{FF2B5EF4-FFF2-40B4-BE49-F238E27FC236}">
                <a16:creationId xmlns:a16="http://schemas.microsoft.com/office/drawing/2014/main" id="{D8B86B75-A4D4-4B94-B70E-17D6500F278E}"/>
              </a:ext>
            </a:extLst>
          </p:cNvPr>
          <p:cNvPicPr>
            <a:picLocks noChangeAspect="1"/>
          </p:cNvPicPr>
          <p:nvPr/>
        </p:nvPicPr>
        <p:blipFill>
          <a:blip r:embed="rId2"/>
          <a:stretch>
            <a:fillRect/>
          </a:stretch>
        </p:blipFill>
        <p:spPr>
          <a:xfrm>
            <a:off x="1587336" y="2554120"/>
            <a:ext cx="8700654" cy="1532044"/>
          </a:xfrm>
          <a:prstGeom prst="rect">
            <a:avLst/>
          </a:prstGeom>
        </p:spPr>
      </p:pic>
      <p:sp>
        <p:nvSpPr>
          <p:cNvPr id="5" name="TextBox 4">
            <a:extLst>
              <a:ext uri="{FF2B5EF4-FFF2-40B4-BE49-F238E27FC236}">
                <a16:creationId xmlns:a16="http://schemas.microsoft.com/office/drawing/2014/main" id="{EBEC9624-5D48-482A-9082-4BA494906877}"/>
              </a:ext>
            </a:extLst>
          </p:cNvPr>
          <p:cNvSpPr txBox="1"/>
          <p:nvPr/>
        </p:nvSpPr>
        <p:spPr>
          <a:xfrm>
            <a:off x="835231" y="4298868"/>
            <a:ext cx="2743200"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cs typeface="Calibri"/>
            </a:endParaRPr>
          </a:p>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a:extLst>
              <a:ext uri="{FF2B5EF4-FFF2-40B4-BE49-F238E27FC236}">
                <a16:creationId xmlns:a16="http://schemas.microsoft.com/office/drawing/2014/main" id="{A96E961B-34A8-4599-AF48-65A5524FE9D5}"/>
              </a:ext>
            </a:extLst>
          </p:cNvPr>
          <p:cNvPicPr>
            <a:picLocks noChangeAspect="1"/>
          </p:cNvPicPr>
          <p:nvPr/>
        </p:nvPicPr>
        <p:blipFill>
          <a:blip r:embed="rId3"/>
          <a:stretch>
            <a:fillRect/>
          </a:stretch>
        </p:blipFill>
        <p:spPr>
          <a:xfrm>
            <a:off x="716478" y="5248318"/>
            <a:ext cx="10620498" cy="1022429"/>
          </a:xfrm>
          <a:prstGeom prst="rect">
            <a:avLst/>
          </a:prstGeom>
        </p:spPr>
      </p:pic>
    </p:spTree>
    <p:extLst>
      <p:ext uri="{BB962C8B-B14F-4D97-AF65-F5344CB8AC3E}">
        <p14:creationId xmlns:p14="http://schemas.microsoft.com/office/powerpoint/2010/main" val="352136038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64823-FA9E-49E6-92F8-B9F7C289914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Result:</a:t>
            </a: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8944A84B-47B9-45BC-A5C5-365C30860501}"/>
              </a:ext>
            </a:extLst>
          </p:cNvPr>
          <p:cNvPicPr>
            <a:picLocks noGrp="1" noChangeAspect="1"/>
          </p:cNvPicPr>
          <p:nvPr>
            <p:ph idx="1"/>
          </p:nvPr>
        </p:nvPicPr>
        <p:blipFill>
          <a:blip r:embed="rId2"/>
          <a:stretch>
            <a:fillRect/>
          </a:stretch>
        </p:blipFill>
        <p:spPr>
          <a:xfrm>
            <a:off x="320040" y="2816804"/>
            <a:ext cx="11496821" cy="3219110"/>
          </a:xfrm>
          <a:prstGeom prst="rect">
            <a:avLst/>
          </a:prstGeom>
        </p:spPr>
      </p:pic>
    </p:spTree>
    <p:extLst>
      <p:ext uri="{BB962C8B-B14F-4D97-AF65-F5344CB8AC3E}">
        <p14:creationId xmlns:p14="http://schemas.microsoft.com/office/powerpoint/2010/main" val="46762692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3384-E0FC-4F42-A5FB-FEB49C658ECA}"/>
              </a:ext>
            </a:extLst>
          </p:cNvPr>
          <p:cNvSpPr>
            <a:spLocks noGrp="1"/>
          </p:cNvSpPr>
          <p:nvPr>
            <p:ph type="title"/>
          </p:nvPr>
        </p:nvSpPr>
        <p:spPr/>
        <p:txBody>
          <a:bodyPr/>
          <a:lstStyle/>
          <a:p>
            <a:r>
              <a:rPr lang="en-US" dirty="0">
                <a:ea typeface="+mj-lt"/>
                <a:cs typeface="+mj-lt"/>
              </a:rPr>
              <a:t>4.</a:t>
            </a:r>
          </a:p>
          <a:p>
            <a:r>
              <a:rPr lang="en-US" baseline="30000" dirty="0">
                <a:ea typeface="+mj-lt"/>
                <a:cs typeface="+mj-lt"/>
              </a:rPr>
              <a:t>Demo3.xlsx - combination of both 1 and 2</a:t>
            </a:r>
            <a:endParaRPr lang="en-US" dirty="0">
              <a:ea typeface="+mj-lt"/>
              <a:cs typeface="+mj-lt"/>
            </a:endParaRPr>
          </a:p>
        </p:txBody>
      </p:sp>
      <p:pic>
        <p:nvPicPr>
          <p:cNvPr id="4" name="Picture 4" descr="Scatter chart&#10;&#10;Description automatically generated">
            <a:extLst>
              <a:ext uri="{FF2B5EF4-FFF2-40B4-BE49-F238E27FC236}">
                <a16:creationId xmlns:a16="http://schemas.microsoft.com/office/drawing/2014/main" id="{E1988378-E5E2-4DDE-BB3D-225D491B9ACA}"/>
              </a:ext>
            </a:extLst>
          </p:cNvPr>
          <p:cNvPicPr>
            <a:picLocks noGrp="1" noChangeAspect="1"/>
          </p:cNvPicPr>
          <p:nvPr>
            <p:ph idx="1"/>
          </p:nvPr>
        </p:nvPicPr>
        <p:blipFill>
          <a:blip r:embed="rId2"/>
          <a:stretch>
            <a:fillRect/>
          </a:stretch>
        </p:blipFill>
        <p:spPr>
          <a:xfrm>
            <a:off x="1807647" y="2326379"/>
            <a:ext cx="8576705" cy="2191987"/>
          </a:xfrm>
        </p:spPr>
      </p:pic>
      <p:sp>
        <p:nvSpPr>
          <p:cNvPr id="5" name="TextBox 4">
            <a:extLst>
              <a:ext uri="{FF2B5EF4-FFF2-40B4-BE49-F238E27FC236}">
                <a16:creationId xmlns:a16="http://schemas.microsoft.com/office/drawing/2014/main" id="{C4FD3F44-6700-444A-89F8-91C0C33211AB}"/>
              </a:ext>
            </a:extLst>
          </p:cNvPr>
          <p:cNvSpPr txBox="1"/>
          <p:nvPr/>
        </p:nvSpPr>
        <p:spPr>
          <a:xfrm>
            <a:off x="835231" y="4605647"/>
            <a:ext cx="2743200"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100">
              <a:latin typeface="Times New Roman"/>
              <a:cs typeface="Times New Roman"/>
            </a:endParaRPr>
          </a:p>
          <a:p>
            <a:r>
              <a:rPr lang="en-US" sz="1600">
                <a:latin typeface="Times New Roman"/>
                <a:cs typeface="Segoe UI"/>
              </a:rPr>
              <a:t>Corresponding experiment:</a:t>
            </a:r>
            <a:r>
              <a:rPr lang="en-US" sz="1600">
                <a:latin typeface="Times New Roman"/>
                <a:cs typeface="Times New Roman"/>
              </a:rPr>
              <a:t> </a:t>
            </a:r>
          </a:p>
          <a:p>
            <a:r>
              <a:rPr lang="en-US" sz="1600">
                <a:latin typeface="Times New Roman"/>
                <a:cs typeface="Segoe UI"/>
              </a:rPr>
              <a:t>Input parameters:</a:t>
            </a:r>
            <a:r>
              <a:rPr lang="en-US" sz="1600">
                <a:latin typeface="Times New Roman"/>
                <a:cs typeface="Times New Roman"/>
              </a:rPr>
              <a:t> </a:t>
            </a:r>
          </a:p>
        </p:txBody>
      </p:sp>
      <p:pic>
        <p:nvPicPr>
          <p:cNvPr id="6" name="Picture 6" descr="Graphical user interface, text&#10;&#10;Description automatically generated">
            <a:extLst>
              <a:ext uri="{FF2B5EF4-FFF2-40B4-BE49-F238E27FC236}">
                <a16:creationId xmlns:a16="http://schemas.microsoft.com/office/drawing/2014/main" id="{44494C31-A9CD-4782-B82D-98B56E7E72DA}"/>
              </a:ext>
            </a:extLst>
          </p:cNvPr>
          <p:cNvPicPr>
            <a:picLocks noChangeAspect="1"/>
          </p:cNvPicPr>
          <p:nvPr/>
        </p:nvPicPr>
        <p:blipFill>
          <a:blip r:embed="rId3"/>
          <a:stretch>
            <a:fillRect/>
          </a:stretch>
        </p:blipFill>
        <p:spPr>
          <a:xfrm>
            <a:off x="370114" y="5457667"/>
            <a:ext cx="11560629" cy="950094"/>
          </a:xfrm>
          <a:prstGeom prst="rect">
            <a:avLst/>
          </a:prstGeom>
        </p:spPr>
      </p:pic>
    </p:spTree>
    <p:extLst>
      <p:ext uri="{BB962C8B-B14F-4D97-AF65-F5344CB8AC3E}">
        <p14:creationId xmlns:p14="http://schemas.microsoft.com/office/powerpoint/2010/main" val="327249838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B164B-F506-422A-9349-4DED20D0D555}"/>
              </a:ext>
            </a:extLst>
          </p:cNvPr>
          <p:cNvSpPr>
            <a:spLocks noGrp="1"/>
          </p:cNvSpPr>
          <p:nvPr>
            <p:ph type="title"/>
          </p:nvPr>
        </p:nvSpPr>
        <p:spPr>
          <a:xfrm>
            <a:off x="575554" y="855595"/>
            <a:ext cx="11139854" cy="930447"/>
          </a:xfrm>
        </p:spPr>
        <p:txBody>
          <a:bodyPr vert="horz" lIns="91440" tIns="45720" rIns="91440" bIns="45720" rtlCol="0" anchor="b">
            <a:noAutofit/>
          </a:bodyPr>
          <a:lstStyle/>
          <a:p>
            <a:pPr algn="ctr"/>
            <a:endParaRPr lang="en-US" sz="3000" kern="1200">
              <a:solidFill>
                <a:schemeClr val="bg1"/>
              </a:solidFill>
              <a:latin typeface="+mj-lt"/>
              <a:ea typeface="+mj-ea"/>
              <a:cs typeface="+mj-cs"/>
            </a:endParaRPr>
          </a:p>
          <a:p>
            <a:pPr algn="ctr"/>
            <a:r>
              <a:rPr lang="en-US" kern="1200" dirty="0">
                <a:solidFill>
                  <a:schemeClr val="bg1"/>
                </a:solidFill>
                <a:latin typeface="+mj-lt"/>
                <a:ea typeface="+mj-ea"/>
                <a:cs typeface="+mj-cs"/>
              </a:rPr>
              <a:t>Result:</a:t>
            </a:r>
            <a:endParaRPr lang="en-US">
              <a:solidFill>
                <a:schemeClr val="bg1"/>
              </a:solidFill>
              <a:cs typeface="Calibri Light" panose="020F0302020204030204"/>
            </a:endParaRPr>
          </a:p>
          <a:p>
            <a:pPr algn="ctr"/>
            <a:endParaRPr lang="en-US" sz="3000" kern="1200">
              <a:solidFill>
                <a:schemeClr val="bg1"/>
              </a:solidFill>
              <a:latin typeface="+mj-lt"/>
              <a:ea typeface="+mj-ea"/>
              <a:cs typeface="+mj-cs"/>
            </a:endParaRPr>
          </a:p>
        </p:txBody>
      </p:sp>
      <p:cxnSp>
        <p:nvCxnSpPr>
          <p:cNvPr id="13" name="Straight Connector 12">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Text&#10;&#10;Description automatically generated">
            <a:extLst>
              <a:ext uri="{FF2B5EF4-FFF2-40B4-BE49-F238E27FC236}">
                <a16:creationId xmlns:a16="http://schemas.microsoft.com/office/drawing/2014/main" id="{91CB8DF9-0A1A-453B-B388-7EC7895D9C97}"/>
              </a:ext>
            </a:extLst>
          </p:cNvPr>
          <p:cNvPicPr>
            <a:picLocks noGrp="1" noChangeAspect="1"/>
          </p:cNvPicPr>
          <p:nvPr>
            <p:ph idx="1"/>
          </p:nvPr>
        </p:nvPicPr>
        <p:blipFill>
          <a:blip r:embed="rId2"/>
          <a:stretch>
            <a:fillRect/>
          </a:stretch>
        </p:blipFill>
        <p:spPr>
          <a:xfrm>
            <a:off x="320040" y="2845547"/>
            <a:ext cx="11496821" cy="3161624"/>
          </a:xfrm>
          <a:prstGeom prst="rect">
            <a:avLst/>
          </a:prstGeom>
        </p:spPr>
      </p:pic>
    </p:spTree>
    <p:extLst>
      <p:ext uri="{BB962C8B-B14F-4D97-AF65-F5344CB8AC3E}">
        <p14:creationId xmlns:p14="http://schemas.microsoft.com/office/powerpoint/2010/main" val="2834183291"/>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8001734-7256-4380-8BEB-918F1CD9BE03}"/>
              </a:ext>
            </a:extLst>
          </p:cNvPr>
          <p:cNvSpPr>
            <a:spLocks noGrp="1"/>
          </p:cNvSpPr>
          <p:nvPr>
            <p:ph type="title"/>
          </p:nvPr>
        </p:nvSpPr>
        <p:spPr>
          <a:xfrm>
            <a:off x="838200" y="401221"/>
            <a:ext cx="10515600" cy="1348065"/>
          </a:xfrm>
        </p:spPr>
        <p:txBody>
          <a:bodyPr>
            <a:normAutofit/>
          </a:bodyPr>
          <a:lstStyle/>
          <a:p>
            <a:r>
              <a:rPr lang="en-US" sz="4600">
                <a:solidFill>
                  <a:srgbClr val="FFFFFF"/>
                </a:solidFill>
                <a:ea typeface="+mj-lt"/>
                <a:cs typeface="+mj-lt"/>
              </a:rPr>
              <a:t>Python code showing application of logics</a:t>
            </a:r>
          </a:p>
        </p:txBody>
      </p:sp>
      <p:sp>
        <p:nvSpPr>
          <p:cNvPr id="3" name="Content Placeholder 2">
            <a:extLst>
              <a:ext uri="{FF2B5EF4-FFF2-40B4-BE49-F238E27FC236}">
                <a16:creationId xmlns:a16="http://schemas.microsoft.com/office/drawing/2014/main" id="{E820FDBF-89AF-45E2-BF12-8D1C990BD4DC}"/>
              </a:ext>
            </a:extLst>
          </p:cNvPr>
          <p:cNvSpPr>
            <a:spLocks noGrp="1"/>
          </p:cNvSpPr>
          <p:nvPr>
            <p:ph idx="1"/>
          </p:nvPr>
        </p:nvSpPr>
        <p:spPr>
          <a:xfrm>
            <a:off x="838200" y="2586789"/>
            <a:ext cx="10515600" cy="3590174"/>
          </a:xfrm>
        </p:spPr>
        <p:txBody>
          <a:bodyPr vert="horz" lIns="91440" tIns="45720" rIns="91440" bIns="45720" rtlCol="0">
            <a:normAutofit/>
          </a:bodyPr>
          <a:lstStyle/>
          <a:p>
            <a:pPr>
              <a:buNone/>
            </a:pPr>
            <a:r>
              <a:rPr lang="en-US" sz="2200" b="1" dirty="0">
                <a:latin typeface="Times New Roman" panose="02020603050405020304" pitchFamily="18" charset="0"/>
                <a:ea typeface="+mn-lt"/>
                <a:cs typeface="Times New Roman" panose="02020603050405020304" pitchFamily="18" charset="0"/>
              </a:rPr>
              <a:t>For comparison logic:</a:t>
            </a:r>
            <a:endParaRPr lang="en-US" sz="2200" dirty="0">
              <a:latin typeface="Times New Roman" panose="02020603050405020304" pitchFamily="18" charset="0"/>
              <a:ea typeface="+mn-lt"/>
              <a:cs typeface="Times New Roman" panose="02020603050405020304" pitchFamily="18" charset="0"/>
            </a:endParaRPr>
          </a:p>
          <a:p>
            <a:pPr>
              <a:buNone/>
            </a:pPr>
            <a:r>
              <a:rPr lang="en-US" sz="2200" dirty="0">
                <a:latin typeface="Times New Roman" panose="02020603050405020304" pitchFamily="18" charset="0"/>
                <a:ea typeface="+mn-lt"/>
                <a:cs typeface="Times New Roman" panose="02020603050405020304" pitchFamily="18" charset="0"/>
              </a:rPr>
              <a:t>    for n in range(1,rowmax-1):</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selements</a:t>
            </a:r>
            <a:r>
              <a:rPr lang="en-US" sz="2200" dirty="0">
                <a:latin typeface="Times New Roman" panose="02020603050405020304" pitchFamily="18" charset="0"/>
                <a:ea typeface="+mn-lt"/>
                <a:cs typeface="Times New Roman" panose="02020603050405020304" pitchFamily="18" charset="0"/>
              </a:rPr>
              <a:t> = range((</a:t>
            </a:r>
            <a:r>
              <a:rPr lang="en-US" sz="2200" dirty="0" err="1">
                <a:latin typeface="Times New Roman" panose="02020603050405020304" pitchFamily="18" charset="0"/>
                <a:ea typeface="+mn-lt"/>
                <a:cs typeface="Times New Roman" panose="02020603050405020304" pitchFamily="18" charset="0"/>
              </a:rPr>
              <a:t>sdnawidth</a:t>
            </a:r>
            <a:r>
              <a:rPr lang="en-US" sz="2200" dirty="0">
                <a:latin typeface="Times New Roman" panose="02020603050405020304" pitchFamily="18" charset="0"/>
                <a:ea typeface="+mn-lt"/>
                <a:cs typeface="Times New Roman" panose="02020603050405020304" pitchFamily="18" charset="0"/>
              </a:rPr>
              <a:t>*n),</a:t>
            </a:r>
            <a:r>
              <a:rPr lang="en-US" sz="2200" dirty="0" err="1">
                <a:latin typeface="Times New Roman" panose="02020603050405020304" pitchFamily="18" charset="0"/>
                <a:ea typeface="+mn-lt"/>
                <a:cs typeface="Times New Roman" panose="02020603050405020304" pitchFamily="18" charset="0"/>
              </a:rPr>
              <a:t>sdnawidth</a:t>
            </a:r>
            <a:r>
              <a:rPr lang="en-US" sz="2200" dirty="0">
                <a:latin typeface="Times New Roman" panose="02020603050405020304" pitchFamily="18" charset="0"/>
                <a:ea typeface="+mn-lt"/>
                <a:cs typeface="Times New Roman" panose="02020603050405020304" pitchFamily="18" charset="0"/>
              </a:rPr>
              <a:t>*(n+1),1)</a:t>
            </a:r>
          </a:p>
          <a:p>
            <a:pPr>
              <a:buNone/>
            </a:pPr>
            <a:r>
              <a:rPr lang="en-US" sz="2200" dirty="0">
                <a:latin typeface="Times New Roman" panose="02020603050405020304" pitchFamily="18" charset="0"/>
                <a:ea typeface="+mn-lt"/>
                <a:cs typeface="Times New Roman" panose="02020603050405020304" pitchFamily="18" charset="0"/>
              </a:rPr>
              <a:t>        #print(selements)</a:t>
            </a:r>
          </a:p>
          <a:p>
            <a:pPr>
              <a:buNone/>
            </a:pPr>
            <a:r>
              <a:rPr lang="en-US" sz="2200" dirty="0">
                <a:latin typeface="Times New Roman" panose="02020603050405020304" pitchFamily="18" charset="0"/>
                <a:ea typeface="+mn-lt"/>
                <a:cs typeface="Times New Roman" panose="02020603050405020304" pitchFamily="18" charset="0"/>
              </a:rPr>
              <a:t>        for </a:t>
            </a:r>
            <a:r>
              <a:rPr lang="en-US" sz="2200" dirty="0" err="1">
                <a:latin typeface="Times New Roman" panose="02020603050405020304" pitchFamily="18" charset="0"/>
                <a:ea typeface="+mn-lt"/>
                <a:cs typeface="Times New Roman" panose="02020603050405020304" pitchFamily="18" charset="0"/>
              </a:rPr>
              <a:t>indx</a:t>
            </a:r>
            <a:r>
              <a:rPr lang="en-US" sz="2200" dirty="0">
                <a:latin typeface="Times New Roman" panose="02020603050405020304" pitchFamily="18" charset="0"/>
                <a:ea typeface="+mn-lt"/>
                <a:cs typeface="Times New Roman" panose="02020603050405020304" pitchFamily="18" charset="0"/>
              </a:rPr>
              <a:t> in </a:t>
            </a:r>
            <a:r>
              <a:rPr lang="en-US" sz="2200" dirty="0" err="1">
                <a:latin typeface="Times New Roman" panose="02020603050405020304" pitchFamily="18" charset="0"/>
                <a:ea typeface="+mn-lt"/>
                <a:cs typeface="Times New Roman" panose="02020603050405020304" pitchFamily="18" charset="0"/>
              </a:rPr>
              <a:t>selements</a:t>
            </a:r>
            <a:r>
              <a:rPr lang="en-US" sz="2200" dirty="0">
                <a:latin typeface="Times New Roman" panose="02020603050405020304" pitchFamily="18" charset="0"/>
                <a:ea typeface="+mn-lt"/>
                <a:cs typeface="Times New Roman" panose="02020603050405020304" pitchFamily="18" charset="0"/>
              </a:rPr>
              <a:t>:</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temp.append</a:t>
            </a:r>
            <a:r>
              <a:rPr lang="en-US" sz="2200" dirty="0">
                <a:latin typeface="Times New Roman" panose="02020603050405020304" pitchFamily="18" charset="0"/>
                <a:ea typeface="+mn-lt"/>
                <a:cs typeface="Times New Roman" panose="02020603050405020304" pitchFamily="18" charset="0"/>
              </a:rPr>
              <a:t>(</a:t>
            </a:r>
            <a:r>
              <a:rPr lang="en-US" sz="2200" dirty="0" err="1">
                <a:latin typeface="Times New Roman" panose="02020603050405020304" pitchFamily="18" charset="0"/>
                <a:ea typeface="+mn-lt"/>
                <a:cs typeface="Times New Roman" panose="02020603050405020304" pitchFamily="18" charset="0"/>
              </a:rPr>
              <a:t>geneinfo</a:t>
            </a:r>
            <a:r>
              <a:rPr lang="en-US" sz="2200" dirty="0">
                <a:latin typeface="Times New Roman" panose="02020603050405020304" pitchFamily="18" charset="0"/>
                <a:ea typeface="+mn-lt"/>
                <a:cs typeface="Times New Roman" panose="02020603050405020304" pitchFamily="18" charset="0"/>
              </a:rPr>
              <a:t>[</a:t>
            </a:r>
            <a:r>
              <a:rPr lang="en-US" sz="2200" dirty="0" err="1">
                <a:latin typeface="Times New Roman" panose="02020603050405020304" pitchFamily="18" charset="0"/>
                <a:ea typeface="+mn-lt"/>
                <a:cs typeface="Times New Roman" panose="02020603050405020304" pitchFamily="18" charset="0"/>
              </a:rPr>
              <a:t>indx</a:t>
            </a:r>
            <a:r>
              <a:rPr lang="en-US" sz="2200" dirty="0">
                <a:latin typeface="Times New Roman" panose="02020603050405020304" pitchFamily="18" charset="0"/>
                <a:ea typeface="+mn-lt"/>
                <a:cs typeface="Times New Roman" panose="02020603050405020304" pitchFamily="18" charset="0"/>
              </a:rPr>
              <a:t>])</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tempst</a:t>
            </a:r>
            <a:r>
              <a:rPr lang="en-US" sz="2200" dirty="0">
                <a:latin typeface="Times New Roman" panose="02020603050405020304" pitchFamily="18" charset="0"/>
                <a:ea typeface="+mn-lt"/>
                <a:cs typeface="Times New Roman" panose="02020603050405020304" pitchFamily="18" charset="0"/>
              </a:rPr>
              <a:t> = ''.join(temp)</a:t>
            </a:r>
          </a:p>
          <a:p>
            <a:pPr>
              <a:buNone/>
            </a:pPr>
            <a:r>
              <a:rPr lang="en-US" sz="2200" dirty="0">
                <a:latin typeface="Times New Roman" panose="02020603050405020304" pitchFamily="18" charset="0"/>
                <a:ea typeface="+mn-lt"/>
                <a:cs typeface="Times New Roman" panose="02020603050405020304" pitchFamily="18" charset="0"/>
              </a:rPr>
              <a:t>        </a:t>
            </a:r>
            <a:r>
              <a:rPr lang="en-US" sz="2200" dirty="0" err="1">
                <a:latin typeface="Times New Roman" panose="02020603050405020304" pitchFamily="18" charset="0"/>
                <a:ea typeface="+mn-lt"/>
                <a:cs typeface="Times New Roman" panose="02020603050405020304" pitchFamily="18" charset="0"/>
              </a:rPr>
              <a:t>tempstf</a:t>
            </a:r>
            <a:r>
              <a:rPr lang="en-US" sz="2200" dirty="0">
                <a:latin typeface="Times New Roman" panose="02020603050405020304" pitchFamily="18" charset="0"/>
                <a:ea typeface="+mn-lt"/>
                <a:cs typeface="Times New Roman" panose="02020603050405020304" pitchFamily="18" charset="0"/>
              </a:rPr>
              <a:t> = </a:t>
            </a:r>
            <a:r>
              <a:rPr lang="en-US" sz="2200" dirty="0" err="1">
                <a:latin typeface="Times New Roman" panose="02020603050405020304" pitchFamily="18" charset="0"/>
                <a:ea typeface="+mn-lt"/>
                <a:cs typeface="Times New Roman" panose="02020603050405020304" pitchFamily="18" charset="0"/>
              </a:rPr>
              <a:t>tempst.upper</a:t>
            </a:r>
            <a:r>
              <a:rPr lang="en-US" sz="2200" dirty="0">
                <a:latin typeface="Times New Roman" panose="02020603050405020304" pitchFamily="18" charset="0"/>
                <a:ea typeface="+mn-lt"/>
                <a:cs typeface="Times New Roman" panose="02020603050405020304" pitchFamily="18" charset="0"/>
              </a:rPr>
              <a:t>()</a:t>
            </a:r>
          </a:p>
          <a:p>
            <a:pPr marL="0" indent="0">
              <a:buNone/>
            </a:pPr>
            <a:endParaRPr lang="en-US" sz="2200" dirty="0">
              <a:cs typeface="Calibri" panose="020F0502020204030204"/>
            </a:endParaRPr>
          </a:p>
        </p:txBody>
      </p:sp>
    </p:spTree>
    <p:extLst>
      <p:ext uri="{BB962C8B-B14F-4D97-AF65-F5344CB8AC3E}">
        <p14:creationId xmlns:p14="http://schemas.microsoft.com/office/powerpoint/2010/main" val="1912437533"/>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BAA480B3-8D24-4320-ADBA-0B98A1E2DF55}"/>
              </a:ext>
            </a:extLst>
          </p:cNvPr>
          <p:cNvSpPr>
            <a:spLocks noGrp="1"/>
          </p:cNvSpPr>
          <p:nvPr>
            <p:ph idx="1"/>
          </p:nvPr>
        </p:nvSpPr>
        <p:spPr>
          <a:xfrm>
            <a:off x="838200" y="2586789"/>
            <a:ext cx="10515600" cy="3590174"/>
          </a:xfrm>
        </p:spPr>
        <p:txBody>
          <a:bodyPr vert="horz" lIns="91440" tIns="45720" rIns="91440" bIns="45720" rtlCol="0">
            <a:normAutofit lnSpcReduction="10000"/>
          </a:bodyPr>
          <a:lstStyle/>
          <a:p>
            <a:pPr>
              <a:buNone/>
            </a:pPr>
            <a:r>
              <a:rPr lang="en-US" sz="2200" b="1" dirty="0">
                <a:latin typeface="Times New Roman" panose="02020603050405020304" pitchFamily="18" charset="0"/>
                <a:ea typeface="+mn-lt"/>
                <a:cs typeface="Times New Roman" panose="02020603050405020304" pitchFamily="18" charset="0"/>
              </a:rPr>
              <a:t>For evaluation logic:</a:t>
            </a:r>
          </a:p>
          <a:p>
            <a:pPr>
              <a:buNone/>
            </a:pPr>
            <a:r>
              <a:rPr lang="en-US" sz="1700" dirty="0" err="1">
                <a:latin typeface="Times New Roman" panose="02020603050405020304" pitchFamily="18" charset="0"/>
                <a:ea typeface="+mn-lt"/>
                <a:cs typeface="Times New Roman" panose="02020603050405020304" pitchFamily="18" charset="0"/>
              </a:rPr>
              <a:t>counttrue</a:t>
            </a:r>
            <a:r>
              <a:rPr lang="en-US" sz="1700" dirty="0">
                <a:latin typeface="Times New Roman" panose="02020603050405020304" pitchFamily="18" charset="0"/>
                <a:ea typeface="+mn-lt"/>
                <a:cs typeface="Times New Roman" panose="02020603050405020304" pitchFamily="18" charset="0"/>
              </a:rPr>
              <a:t> = 0</a:t>
            </a:r>
          </a:p>
          <a:p>
            <a:pPr>
              <a:buNone/>
            </a:pPr>
            <a:r>
              <a:rPr lang="en-US" sz="1700" dirty="0" err="1">
                <a:latin typeface="Times New Roman" panose="02020603050405020304" pitchFamily="18" charset="0"/>
                <a:ea typeface="+mn-lt"/>
                <a:cs typeface="Times New Roman" panose="02020603050405020304" pitchFamily="18" charset="0"/>
              </a:rPr>
              <a:t>countfalse</a:t>
            </a:r>
            <a:r>
              <a:rPr lang="en-US" sz="1700" dirty="0">
                <a:latin typeface="Times New Roman" panose="02020603050405020304" pitchFamily="18" charset="0"/>
                <a:ea typeface="+mn-lt"/>
                <a:cs typeface="Times New Roman" panose="02020603050405020304" pitchFamily="18" charset="0"/>
              </a:rPr>
              <a:t> = 0</a:t>
            </a:r>
          </a:p>
          <a:p>
            <a:pPr>
              <a:buNone/>
            </a:pPr>
            <a:r>
              <a:rPr lang="en-US" sz="1700" dirty="0">
                <a:latin typeface="Times New Roman" panose="02020603050405020304" pitchFamily="18" charset="0"/>
                <a:ea typeface="+mn-lt"/>
                <a:cs typeface="Times New Roman" panose="02020603050405020304" pitchFamily="18" charset="0"/>
              </a:rPr>
              <a:t>eval = </a:t>
            </a:r>
            <a:r>
              <a:rPr lang="en-US" sz="1700" dirty="0" err="1">
                <a:latin typeface="Times New Roman" panose="02020603050405020304" pitchFamily="18" charset="0"/>
                <a:ea typeface="+mn-lt"/>
                <a:cs typeface="Times New Roman" panose="02020603050405020304" pitchFamily="18" charset="0"/>
              </a:rPr>
              <a:t>tempstf.find</a:t>
            </a:r>
            <a:r>
              <a:rPr lang="en-US" sz="1700" dirty="0">
                <a:latin typeface="Times New Roman" panose="02020603050405020304" pitchFamily="18" charset="0"/>
                <a:ea typeface="+mn-lt"/>
                <a:cs typeface="Times New Roman" panose="02020603050405020304" pitchFamily="18" charset="0"/>
              </a:rPr>
              <a:t>(</a:t>
            </a:r>
            <a:r>
              <a:rPr lang="en-US" sz="1700" dirty="0" err="1">
                <a:latin typeface="Times New Roman" panose="02020603050405020304" pitchFamily="18" charset="0"/>
                <a:ea typeface="+mn-lt"/>
                <a:cs typeface="Times New Roman" panose="02020603050405020304" pitchFamily="18" charset="0"/>
              </a:rPr>
              <a:t>compstf</a:t>
            </a:r>
            <a:r>
              <a:rPr lang="en-US" sz="1700" dirty="0">
                <a:latin typeface="Times New Roman" panose="02020603050405020304" pitchFamily="18" charset="0"/>
                <a:ea typeface="+mn-lt"/>
                <a:cs typeface="Times New Roman" panose="02020603050405020304" pitchFamily="18" charset="0"/>
              </a:rPr>
              <a:t>)</a:t>
            </a:r>
          </a:p>
          <a:p>
            <a:pPr>
              <a:buNone/>
            </a:pPr>
            <a:r>
              <a:rPr lang="en-US" sz="1700" dirty="0">
                <a:latin typeface="Times New Roman" panose="02020603050405020304" pitchFamily="18" charset="0"/>
                <a:ea typeface="+mn-lt"/>
                <a:cs typeface="Times New Roman" panose="02020603050405020304" pitchFamily="18" charset="0"/>
              </a:rPr>
              <a:t>        if phenotype[n] == 't':</a:t>
            </a:r>
          </a:p>
          <a:p>
            <a:pPr>
              <a:buNone/>
            </a:pPr>
            <a:r>
              <a:rPr lang="en-US" sz="1700" dirty="0">
                <a:latin typeface="Times New Roman" panose="02020603050405020304" pitchFamily="18" charset="0"/>
                <a:ea typeface="+mn-lt"/>
                <a:cs typeface="Times New Roman" panose="02020603050405020304" pitchFamily="18" charset="0"/>
              </a:rPr>
              <a:t>            if eval&gt;=0 and eval&lt;</a:t>
            </a:r>
            <a:r>
              <a:rPr lang="en-US" sz="1700" dirty="0" err="1">
                <a:latin typeface="Times New Roman" panose="02020603050405020304" pitchFamily="18" charset="0"/>
                <a:ea typeface="+mn-lt"/>
                <a:cs typeface="Times New Roman" panose="02020603050405020304" pitchFamily="18" charset="0"/>
              </a:rPr>
              <a:t>sdnawidth</a:t>
            </a:r>
            <a:r>
              <a:rPr lang="en-US" sz="1700" dirty="0">
                <a:latin typeface="Times New Roman" panose="02020603050405020304" pitchFamily="18" charset="0"/>
                <a:ea typeface="+mn-lt"/>
                <a:cs typeface="Times New Roman" panose="02020603050405020304" pitchFamily="18" charset="0"/>
              </a:rPr>
              <a:t>:</a:t>
            </a:r>
          </a:p>
          <a:p>
            <a:pPr>
              <a:buNone/>
            </a:pPr>
            <a:r>
              <a:rPr lang="en-US" sz="1700" dirty="0">
                <a:latin typeface="Times New Roman" panose="02020603050405020304" pitchFamily="18" charset="0"/>
                <a:ea typeface="+mn-lt"/>
                <a:cs typeface="Times New Roman" panose="02020603050405020304" pitchFamily="18" charset="0"/>
              </a:rPr>
              <a:t>                </a:t>
            </a:r>
            <a:r>
              <a:rPr lang="en-US" sz="1700" dirty="0" err="1">
                <a:latin typeface="Times New Roman" panose="02020603050405020304" pitchFamily="18" charset="0"/>
                <a:ea typeface="+mn-lt"/>
                <a:cs typeface="Times New Roman" panose="02020603050405020304" pitchFamily="18" charset="0"/>
              </a:rPr>
              <a:t>counttrue</a:t>
            </a:r>
            <a:r>
              <a:rPr lang="en-US" sz="1700" dirty="0">
                <a:latin typeface="Times New Roman" panose="02020603050405020304" pitchFamily="18" charset="0"/>
                <a:ea typeface="+mn-lt"/>
                <a:cs typeface="Times New Roman" panose="02020603050405020304" pitchFamily="18" charset="0"/>
              </a:rPr>
              <a:t> += 1</a:t>
            </a:r>
          </a:p>
          <a:p>
            <a:pPr>
              <a:buNone/>
            </a:pPr>
            <a:r>
              <a:rPr lang="en-US" sz="1700" dirty="0">
                <a:latin typeface="Times New Roman" panose="02020603050405020304" pitchFamily="18" charset="0"/>
                <a:ea typeface="+mn-lt"/>
                <a:cs typeface="Times New Roman" panose="02020603050405020304" pitchFamily="18" charset="0"/>
              </a:rPr>
              <a:t>        else:</a:t>
            </a:r>
          </a:p>
          <a:p>
            <a:pPr>
              <a:buNone/>
            </a:pPr>
            <a:r>
              <a:rPr lang="en-US" sz="1700" dirty="0">
                <a:latin typeface="Times New Roman" panose="02020603050405020304" pitchFamily="18" charset="0"/>
                <a:ea typeface="+mn-lt"/>
                <a:cs typeface="Times New Roman" panose="02020603050405020304" pitchFamily="18" charset="0"/>
              </a:rPr>
              <a:t>            if eval &gt;= 0 and eval &lt; </a:t>
            </a:r>
            <a:r>
              <a:rPr lang="en-US" sz="1700" dirty="0" err="1">
                <a:latin typeface="Times New Roman" panose="02020603050405020304" pitchFamily="18" charset="0"/>
                <a:ea typeface="+mn-lt"/>
                <a:cs typeface="Times New Roman" panose="02020603050405020304" pitchFamily="18" charset="0"/>
              </a:rPr>
              <a:t>sdnawidth</a:t>
            </a:r>
            <a:r>
              <a:rPr lang="en-US" sz="1700" dirty="0">
                <a:latin typeface="Times New Roman" panose="02020603050405020304" pitchFamily="18" charset="0"/>
                <a:ea typeface="+mn-lt"/>
                <a:cs typeface="Times New Roman" panose="02020603050405020304" pitchFamily="18" charset="0"/>
              </a:rPr>
              <a:t>:</a:t>
            </a:r>
          </a:p>
          <a:p>
            <a:pPr>
              <a:buNone/>
            </a:pPr>
            <a:r>
              <a:rPr lang="en-US" sz="1700" dirty="0">
                <a:latin typeface="Times New Roman" panose="02020603050405020304" pitchFamily="18" charset="0"/>
                <a:ea typeface="+mn-lt"/>
                <a:cs typeface="Times New Roman" panose="02020603050405020304" pitchFamily="18" charset="0"/>
              </a:rPr>
              <a:t>                </a:t>
            </a:r>
            <a:r>
              <a:rPr lang="en-US" sz="1700" dirty="0" err="1">
                <a:latin typeface="Times New Roman" panose="02020603050405020304" pitchFamily="18" charset="0"/>
                <a:ea typeface="+mn-lt"/>
                <a:cs typeface="Times New Roman" panose="02020603050405020304" pitchFamily="18" charset="0"/>
              </a:rPr>
              <a:t>countfalse</a:t>
            </a:r>
            <a:r>
              <a:rPr lang="en-US" sz="1700" dirty="0">
                <a:latin typeface="Times New Roman" panose="02020603050405020304" pitchFamily="18" charset="0"/>
                <a:ea typeface="+mn-lt"/>
                <a:cs typeface="Times New Roman" panose="02020603050405020304" pitchFamily="18" charset="0"/>
              </a:rPr>
              <a:t> +=</a:t>
            </a:r>
          </a:p>
          <a:p>
            <a:pPr marL="0" indent="0">
              <a:buNone/>
            </a:pPr>
            <a:endParaRPr lang="en-US" sz="1700" dirty="0">
              <a:cs typeface="Calibri"/>
            </a:endParaRPr>
          </a:p>
        </p:txBody>
      </p:sp>
    </p:spTree>
    <p:extLst>
      <p:ext uri="{BB962C8B-B14F-4D97-AF65-F5344CB8AC3E}">
        <p14:creationId xmlns:p14="http://schemas.microsoft.com/office/powerpoint/2010/main" val="2018622784"/>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E127B-AA6D-47B7-A32D-D7DD241DACEE}"/>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Features of this code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0F40E7-4D65-46C0-951D-07A25E497E74}"/>
              </a:ext>
            </a:extLst>
          </p:cNvPr>
          <p:cNvSpPr>
            <a:spLocks noGrp="1"/>
          </p:cNvSpPr>
          <p:nvPr>
            <p:ph idx="1"/>
          </p:nvPr>
        </p:nvSpPr>
        <p:spPr>
          <a:xfrm>
            <a:off x="808638" y="2780068"/>
            <a:ext cx="10143668" cy="3435531"/>
          </a:xfrm>
        </p:spPr>
        <p:txBody>
          <a:bodyPr vert="horz" lIns="91440" tIns="45720" rIns="91440" bIns="45720" rtlCol="0" anchor="ctr">
            <a:normAutofit lnSpcReduction="10000"/>
          </a:bodyPr>
          <a:lstStyle/>
          <a:p>
            <a:r>
              <a:rPr lang="en-US" sz="2000" dirty="0">
                <a:latin typeface="Times New Roman" panose="02020603050405020304" pitchFamily="18" charset="0"/>
                <a:cs typeface="Times New Roman" panose="02020603050405020304" pitchFamily="18" charset="0"/>
              </a:rPr>
              <a:t>It solves the basic purpose that is to order the trail set and is faster than conventional methods.</a:t>
            </a:r>
          </a:p>
          <a:p>
            <a:r>
              <a:rPr lang="en-US" sz="2000" dirty="0">
                <a:latin typeface="Times New Roman" panose="02020603050405020304" pitchFamily="18" charset="0"/>
                <a:cs typeface="Times New Roman" panose="02020603050405020304" pitchFamily="18" charset="0"/>
              </a:rPr>
              <a:t>It is simple and clean which makes it extremely customizable(new features can be added without risking the integrity of the preexisting code)[with respect to the need we can even modify the purpose of this code]</a:t>
            </a:r>
          </a:p>
          <a:p>
            <a:r>
              <a:rPr lang="en-US" sz="2000" dirty="0">
                <a:latin typeface="Times New Roman" panose="02020603050405020304" pitchFamily="18" charset="0"/>
                <a:cs typeface="Times New Roman" panose="02020603050405020304" pitchFamily="18" charset="0"/>
              </a:rPr>
              <a:t>User can set the length of the comparison gene.</a:t>
            </a:r>
          </a:p>
          <a:p>
            <a:r>
              <a:rPr lang="en-US" sz="2000" dirty="0">
                <a:latin typeface="Times New Roman" panose="02020603050405020304" pitchFamily="18" charset="0"/>
                <a:cs typeface="Times New Roman" panose="02020603050405020304" pitchFamily="18" charset="0"/>
              </a:rPr>
              <a:t>User can select the excel to work with.</a:t>
            </a:r>
          </a:p>
          <a:p>
            <a:r>
              <a:rPr lang="en-US" sz="2000" dirty="0">
                <a:latin typeface="Times New Roman" panose="02020603050405020304" pitchFamily="18" charset="0"/>
                <a:cs typeface="Times New Roman" panose="02020603050405020304" pitchFamily="18" charset="0"/>
              </a:rPr>
              <a:t>Error handling: the following errors have been accommodated for</a:t>
            </a:r>
          </a:p>
          <a:p>
            <a:pPr marL="514350" indent="-514350">
              <a:buAutoNum type="romanUcPeriod"/>
            </a:pPr>
            <a:r>
              <a:rPr lang="en-US" sz="2000" dirty="0">
                <a:latin typeface="Times New Roman" panose="02020603050405020304" pitchFamily="18" charset="0"/>
                <a:cs typeface="Times New Roman" panose="02020603050405020304" pitchFamily="18" charset="0"/>
              </a:rPr>
              <a:t>Size of the matrix</a:t>
            </a:r>
          </a:p>
          <a:p>
            <a:pPr marL="514350" indent="-514350">
              <a:buAutoNum type="romanUcPeriod"/>
            </a:pPr>
            <a:r>
              <a:rPr lang="en-US" sz="2000" dirty="0">
                <a:latin typeface="Times New Roman" panose="02020603050405020304" pitchFamily="18" charset="0"/>
                <a:cs typeface="Times New Roman" panose="02020603050405020304" pitchFamily="18" charset="0"/>
              </a:rPr>
              <a:t>Text fonts and case of data in database</a:t>
            </a:r>
          </a:p>
          <a:p>
            <a:pPr marL="514350" indent="-514350">
              <a:buAutoNum type="romanUcPeriod"/>
            </a:pPr>
            <a:r>
              <a:rPr lang="en-US" sz="2000" dirty="0">
                <a:latin typeface="Times New Roman" panose="02020603050405020304" pitchFamily="18" charset="0"/>
                <a:cs typeface="Times New Roman" panose="02020603050405020304" pitchFamily="18" charset="0"/>
              </a:rPr>
              <a:t>No manipulation during runtime</a:t>
            </a:r>
          </a:p>
          <a:p>
            <a:endParaRPr lang="en-US" sz="1700" dirty="0">
              <a:cs typeface="Calibri"/>
            </a:endParaRPr>
          </a:p>
          <a:p>
            <a:endParaRPr lang="en-US" sz="1700" dirty="0">
              <a:cs typeface="Calibri"/>
            </a:endParaRPr>
          </a:p>
        </p:txBody>
      </p:sp>
    </p:spTree>
    <p:extLst>
      <p:ext uri="{BB962C8B-B14F-4D97-AF65-F5344CB8AC3E}">
        <p14:creationId xmlns:p14="http://schemas.microsoft.com/office/powerpoint/2010/main" val="4194499642"/>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6BD51-8746-4F26-AA42-C533F4E2E7AF}"/>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Limitations of this code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F6FB96-E21C-49FE-92EA-8D65F405F0B5}"/>
              </a:ext>
            </a:extLst>
          </p:cNvPr>
          <p:cNvSpPr>
            <a:spLocks noGrp="1"/>
          </p:cNvSpPr>
          <p:nvPr>
            <p:ph idx="1"/>
          </p:nvPr>
        </p:nvSpPr>
        <p:spPr>
          <a:xfrm>
            <a:off x="808638" y="2360132"/>
            <a:ext cx="10143668" cy="3833737"/>
          </a:xfrm>
        </p:spPr>
        <p:txBody>
          <a:bodyPr vert="horz" lIns="91440" tIns="45720" rIns="91440" bIns="45720" rtlCol="0" anchor="ctr">
            <a:normAutofit lnSpcReduction="10000"/>
          </a:bodyPr>
          <a:lstStyle/>
          <a:p>
            <a:r>
              <a:rPr lang="en-US" sz="2000" dirty="0">
                <a:latin typeface="Times New Roman" panose="02020603050405020304" pitchFamily="18" charset="0"/>
                <a:cs typeface="Times New Roman" panose="02020603050405020304" pitchFamily="18" charset="0"/>
              </a:rPr>
              <a:t>This code cannot show the evidence of comparison in visual form to viewer(why is visual evidence important? It allows humans to be certain that it has followed the correct process and when the pattern is pointed out we can easily verify the effectiveness of the program, makes the code more "reassuring to the user")</a:t>
            </a:r>
          </a:p>
          <a:p>
            <a:r>
              <a:rPr lang="en-US" sz="2000" dirty="0">
                <a:latin typeface="Times New Roman" panose="02020603050405020304" pitchFamily="18" charset="0"/>
                <a:cs typeface="Times New Roman" panose="02020603050405020304" pitchFamily="18" charset="0"/>
              </a:rPr>
              <a:t>the database but cannot function with data type or data errors. If the database contains any false or missing data, it cannot adapt accordingly.</a:t>
            </a:r>
          </a:p>
          <a:p>
            <a:r>
              <a:rPr lang="en-US" sz="2000" dirty="0">
                <a:latin typeface="Times New Roman" panose="02020603050405020304" pitchFamily="18" charset="0"/>
                <a:cs typeface="Times New Roman" panose="02020603050405020304" pitchFamily="18" charset="0"/>
              </a:rPr>
              <a:t>As pointed out earlier, the user must enter the all data with at most precision. (but that should be the feature of the database filling program.)</a:t>
            </a:r>
          </a:p>
          <a:p>
            <a:r>
              <a:rPr lang="en-US" sz="2000" dirty="0">
                <a:latin typeface="Times New Roman" panose="02020603050405020304" pitchFamily="18" charset="0"/>
                <a:cs typeface="Times New Roman" panose="02020603050405020304" pitchFamily="18" charset="0"/>
              </a:rPr>
              <a:t>The first data input must be that of a true phenotype.</a:t>
            </a:r>
          </a:p>
          <a:p>
            <a:r>
              <a:rPr lang="en-US" sz="2000" dirty="0">
                <a:latin typeface="Times New Roman" panose="02020603050405020304" pitchFamily="18" charset="0"/>
                <a:cs typeface="Times New Roman" panose="02020603050405020304" pitchFamily="18" charset="0"/>
              </a:rPr>
              <a:t>In order to produce a more flexible code evaluation formula we must have some biological relevance.</a:t>
            </a:r>
          </a:p>
          <a:p>
            <a:r>
              <a:rPr lang="en-US" sz="2000" dirty="0">
                <a:latin typeface="Times New Roman" panose="02020603050405020304" pitchFamily="18" charset="0"/>
                <a:cs typeface="Times New Roman" panose="02020603050405020304" pitchFamily="18" charset="0"/>
              </a:rPr>
              <a:t>What can be done? We look to overcome these limitations or improve this code soon.</a:t>
            </a:r>
          </a:p>
        </p:txBody>
      </p:sp>
    </p:spTree>
    <p:extLst>
      <p:ext uri="{BB962C8B-B14F-4D97-AF65-F5344CB8AC3E}">
        <p14:creationId xmlns:p14="http://schemas.microsoft.com/office/powerpoint/2010/main" val="56026613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5B6C3-F828-42EC-A6E3-F6C9D5BB0185}"/>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Gene Editing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64E4A2-FDE6-46E9-9883-4EFF19B1C6C6}"/>
              </a:ext>
            </a:extLst>
          </p:cNvPr>
          <p:cNvSpPr>
            <a:spLocks noGrp="1"/>
          </p:cNvSpPr>
          <p:nvPr>
            <p:ph idx="1"/>
          </p:nvPr>
        </p:nvSpPr>
        <p:spPr>
          <a:xfrm>
            <a:off x="699516" y="2348512"/>
            <a:ext cx="10143668" cy="3986074"/>
          </a:xfrm>
        </p:spPr>
        <p:txBody>
          <a:bodyPr vert="horz" lIns="91440" tIns="45720" rIns="91440" bIns="45720" rtlCol="0" anchor="ctr">
            <a:normAutofit lnSpcReduction="10000"/>
          </a:bodyPr>
          <a:lstStyle/>
          <a:p>
            <a:r>
              <a:rPr lang="en-US" sz="2100" dirty="0">
                <a:latin typeface="Times New Roman" panose="02020603050405020304" pitchFamily="18" charset="0"/>
                <a:cs typeface="Times New Roman" panose="02020603050405020304" pitchFamily="18" charset="0"/>
              </a:rPr>
              <a:t>Without realizing we have been doing this by selective breeding for a long time. Ever since we have managed to understand DNA and its purpose, we have replaced it with more sophisticated methods.</a:t>
            </a:r>
          </a:p>
          <a:p>
            <a:r>
              <a:rPr lang="en-US" sz="2100" dirty="0">
                <a:latin typeface="Times New Roman" panose="02020603050405020304" pitchFamily="18" charset="0"/>
                <a:cs typeface="Times New Roman" panose="02020603050405020304" pitchFamily="18" charset="0"/>
              </a:rPr>
              <a:t>Now that we have managed to get an optimized gene segment responsible for the observed phenotype and its location we look for suitable replacement of this gene with one with the following properties:</a:t>
            </a:r>
          </a:p>
          <a:p>
            <a:pPr marL="514350" indent="-514350">
              <a:buAutoNum type="romanLcPeriod"/>
            </a:pPr>
            <a:r>
              <a:rPr lang="en-US" sz="2100" dirty="0">
                <a:latin typeface="Times New Roman" panose="02020603050405020304" pitchFamily="18" charset="0"/>
                <a:cs typeface="Times New Roman" panose="02020603050405020304" pitchFamily="18" charset="0"/>
              </a:rPr>
              <a:t>Must be compatible with old DNA</a:t>
            </a:r>
          </a:p>
          <a:p>
            <a:pPr marL="514350" indent="-514350">
              <a:buAutoNum type="romanLcPeriod"/>
            </a:pPr>
            <a:r>
              <a:rPr lang="en-US" sz="2100" dirty="0">
                <a:latin typeface="Times New Roman" panose="02020603050405020304" pitchFamily="18" charset="0"/>
                <a:cs typeface="Times New Roman" panose="02020603050405020304" pitchFamily="18" charset="0"/>
              </a:rPr>
              <a:t>Must give a beneficial trait or remove the disadvantage of the previous one</a:t>
            </a:r>
          </a:p>
          <a:p>
            <a:pPr marL="0" indent="0">
              <a:buNone/>
            </a:pPr>
            <a:r>
              <a:rPr lang="en-US" sz="2100" dirty="0">
                <a:latin typeface="Times New Roman" panose="02020603050405020304" pitchFamily="18" charset="0"/>
                <a:cs typeface="Times New Roman" panose="02020603050405020304" pitchFamily="18" charset="0"/>
              </a:rPr>
              <a:t>In some cases, just deleting a gene segment will do to remove the drawbacks that come with it.</a:t>
            </a:r>
          </a:p>
          <a:p>
            <a:pPr marL="0" indent="0">
              <a:buNone/>
            </a:pPr>
            <a:r>
              <a:rPr lang="en-US" sz="2100" dirty="0">
                <a:latin typeface="Times New Roman" panose="02020603050405020304" pitchFamily="18" charset="0"/>
                <a:cs typeface="Times New Roman" panose="02020603050405020304" pitchFamily="18" charset="0"/>
              </a:rPr>
              <a:t>This can be done by experimenting in reference to data gained form previous experiments by performing the following process:</a:t>
            </a:r>
          </a:p>
          <a:p>
            <a:pPr>
              <a:buNone/>
            </a:pPr>
            <a:endParaRPr lang="en-US" sz="1700" b="1" dirty="0">
              <a:cs typeface="Calibri"/>
            </a:endParaRPr>
          </a:p>
        </p:txBody>
      </p:sp>
    </p:spTree>
    <p:extLst>
      <p:ext uri="{BB962C8B-B14F-4D97-AF65-F5344CB8AC3E}">
        <p14:creationId xmlns:p14="http://schemas.microsoft.com/office/powerpoint/2010/main" val="4092337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DD181-329C-4F88-A6AF-DCAADC0A1D36}"/>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How is gene editing done?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C0AFAA-7687-4585-BD67-40B162BFD1CE}"/>
              </a:ext>
            </a:extLst>
          </p:cNvPr>
          <p:cNvSpPr>
            <a:spLocks noGrp="1"/>
          </p:cNvSpPr>
          <p:nvPr>
            <p:ph idx="1"/>
          </p:nvPr>
        </p:nvSpPr>
        <p:spPr>
          <a:xfrm>
            <a:off x="793660" y="2599509"/>
            <a:ext cx="10143668" cy="3435531"/>
          </a:xfrm>
        </p:spPr>
        <p:txBody>
          <a:bodyPr vert="horz" lIns="91440" tIns="45720" rIns="91440" bIns="45720" rtlCol="0" anchor="ct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1.</a:t>
            </a:r>
            <a:r>
              <a:rPr lang="en-US" sz="2400" b="1" i="1" dirty="0">
                <a:latin typeface="Times New Roman" panose="02020603050405020304" pitchFamily="18" charset="0"/>
                <a:cs typeface="Times New Roman" panose="02020603050405020304" pitchFamily="18" charset="0"/>
              </a:rPr>
              <a:t>Double strand break repair:</a:t>
            </a:r>
          </a:p>
          <a:p>
            <a:pPr marL="0" indent="0">
              <a:buNone/>
            </a:pPr>
            <a:r>
              <a:rPr lang="en-US" sz="2400" dirty="0">
                <a:latin typeface="Times New Roman" panose="02020603050405020304" pitchFamily="18" charset="0"/>
                <a:ea typeface="+mn-lt"/>
                <a:cs typeface="Times New Roman" panose="02020603050405020304" pitchFamily="18" charset="0"/>
              </a:rPr>
              <a:t>A common form of Genome editing relies on the concept of DNA double stranded break (DSB) repair mechanics. There are two major pathways that repair DSB; non-homologous end joining (NHEJ) and homology directed repair (HDR). NHEJ uses a variety of enzymes to directly join the DNA ends while the more accurate HDR uses a homologous sequence as a template for regeneration of missing DNA sequences at the break point. This can be exploited by creating a vector with the desired genetic elements within a sequence that is homologous to the flanking sequences of a DSB. This will result in the desired change being inserted at the site of the DSB. While HDR based gene, editing is like the homologous recombination-based gene targeting, the rate of recombination is increased by at least three orders of magnitude.</a:t>
            </a:r>
            <a:endParaRPr lang="en-US" sz="2400" dirty="0">
              <a:latin typeface="Times New Roman" panose="02020603050405020304" pitchFamily="18" charset="0"/>
              <a:cs typeface="Times New Roman" panose="02020603050405020304" pitchFamily="18" charset="0"/>
            </a:endParaRPr>
          </a:p>
          <a:p>
            <a:endParaRPr lang="en-US" sz="2000" dirty="0">
              <a:cs typeface="Calibri" panose="020F0502020204030204"/>
            </a:endParaRPr>
          </a:p>
        </p:txBody>
      </p:sp>
    </p:spTree>
    <p:extLst>
      <p:ext uri="{BB962C8B-B14F-4D97-AF65-F5344CB8AC3E}">
        <p14:creationId xmlns:p14="http://schemas.microsoft.com/office/powerpoint/2010/main" val="391658533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9CC16-C4B3-4840-B4B5-AFF2450D8C4C}"/>
              </a:ext>
            </a:extLst>
          </p:cNvPr>
          <p:cNvSpPr>
            <a:spLocks noGrp="1"/>
          </p:cNvSpPr>
          <p:nvPr>
            <p:ph type="title"/>
          </p:nvPr>
        </p:nvSpPr>
        <p:spPr>
          <a:xfrm>
            <a:off x="589560" y="856180"/>
            <a:ext cx="4560584" cy="1128068"/>
          </a:xfrm>
        </p:spPr>
        <p:txBody>
          <a:bodyPr anchor="ctr">
            <a:normAutofit/>
          </a:bodyPr>
          <a:lstStyle/>
          <a:p>
            <a:r>
              <a:rPr lang="en-US" sz="4000" dirty="0">
                <a:latin typeface="Aharoni" panose="02010803020104030203" pitchFamily="2" charset="-79"/>
                <a:cs typeface="Aharoni" panose="02010803020104030203" pitchFamily="2" charset="-79"/>
              </a:rPr>
              <a:t>Introduction</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D57166-F053-488C-83EA-8F334AAA64CF}"/>
              </a:ext>
            </a:extLst>
          </p:cNvPr>
          <p:cNvSpPr>
            <a:spLocks noGrp="1"/>
          </p:cNvSpPr>
          <p:nvPr>
            <p:ph idx="1"/>
          </p:nvPr>
        </p:nvSpPr>
        <p:spPr>
          <a:xfrm>
            <a:off x="590719" y="2118001"/>
            <a:ext cx="4559425" cy="4739364"/>
          </a:xfrm>
        </p:spPr>
        <p:txBody>
          <a:bodyPr vert="horz" lIns="91440" tIns="45720" rIns="91440" bIns="45720" rtlCol="0" anchor="ctr">
            <a:normAutofit fontScale="92500" lnSpcReduction="10000"/>
          </a:bodyPr>
          <a:lstStyle/>
          <a:p>
            <a:r>
              <a:rPr lang="en-US" sz="1800" dirty="0">
                <a:latin typeface="Times New Roman" panose="02020603050405020304" pitchFamily="18" charset="0"/>
                <a:ea typeface="+mn-lt"/>
                <a:cs typeface="Times New Roman" panose="02020603050405020304" pitchFamily="18" charset="0"/>
              </a:rPr>
              <a:t>To understand genes, we need to understand some related concepts such as DNA and DNA sequencing. Deoxyribonucleic acid (DNA) is a molecule composed of two polynucleotide chains that coil around each other to form a double helix</a:t>
            </a:r>
          </a:p>
          <a:p>
            <a:r>
              <a:rPr lang="en-US" sz="1800" dirty="0">
                <a:latin typeface="Times New Roman" panose="02020603050405020304" pitchFamily="18" charset="0"/>
                <a:ea typeface="+mn-lt"/>
                <a:cs typeface="Times New Roman" panose="02020603050405020304" pitchFamily="18" charset="0"/>
              </a:rPr>
              <a:t> Each nucleotide is composed of one of four nitrogen-containing nucleobases (cytosine [C], guanine [G], adenine [A] or thymine [T]), a sugar called deoxyribose, and a phosphate group.</a:t>
            </a:r>
          </a:p>
          <a:p>
            <a:r>
              <a:rPr lang="en-US" sz="1800" dirty="0">
                <a:latin typeface="Times New Roman" panose="02020603050405020304" pitchFamily="18" charset="0"/>
                <a:ea typeface="+mn-lt"/>
                <a:cs typeface="Times New Roman" panose="02020603050405020304" pitchFamily="18" charset="0"/>
              </a:rPr>
              <a:t>These chains contain vital information in their arrangement which allows cells to use them like a manual. This information is replicated as and when the two strands separate. This DNA is replicated during reproduction of the cell and an equal amount of which is specific to each organism is always maintained. The following image will give us a rough idea;</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93424A3-E011-4BFE-9AB3-DF30D351A4A6}"/>
              </a:ext>
            </a:extLst>
          </p:cNvPr>
          <p:cNvPicPr>
            <a:picLocks noChangeAspect="1"/>
          </p:cNvPicPr>
          <p:nvPr/>
        </p:nvPicPr>
        <p:blipFill rotWithShape="1">
          <a:blip r:embed="rId2"/>
          <a:srcRect l="37588" r="2" b="2"/>
          <a:stretch/>
        </p:blipFill>
        <p:spPr>
          <a:xfrm>
            <a:off x="5977788" y="799352"/>
            <a:ext cx="5425410" cy="5259296"/>
          </a:xfrm>
          <a:prstGeom prst="rect">
            <a:avLst/>
          </a:prstGeom>
        </p:spPr>
      </p:pic>
    </p:spTree>
    <p:extLst>
      <p:ext uri="{BB962C8B-B14F-4D97-AF65-F5344CB8AC3E}">
        <p14:creationId xmlns:p14="http://schemas.microsoft.com/office/powerpoint/2010/main" val="155247912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FABFA3-5836-4ED7-9E3C-4822B48428F1}"/>
              </a:ext>
            </a:extLst>
          </p:cNvPr>
          <p:cNvSpPr>
            <a:spLocks noGrp="1"/>
          </p:cNvSpPr>
          <p:nvPr>
            <p:ph idx="1"/>
          </p:nvPr>
        </p:nvSpPr>
        <p:spPr>
          <a:xfrm>
            <a:off x="793660" y="2203079"/>
            <a:ext cx="10143668" cy="3831961"/>
          </a:xfrm>
        </p:spPr>
        <p:txBody>
          <a:bodyPr vert="horz" lIns="91440" tIns="45720" rIns="91440" bIns="45720" rtlCol="0" anchor="ctr">
            <a:normAutofit/>
          </a:bodyPr>
          <a:lstStyle/>
          <a:p>
            <a:pPr marL="0" indent="0">
              <a:buNone/>
            </a:pPr>
            <a:r>
              <a:rPr lang="en-US" sz="2200" b="1" dirty="0">
                <a:latin typeface="Times New Roman" panose="02020603050405020304" pitchFamily="18" charset="0"/>
                <a:cs typeface="Times New Roman" panose="02020603050405020304" pitchFamily="18" charset="0"/>
              </a:rPr>
              <a:t>2.</a:t>
            </a:r>
            <a:r>
              <a:rPr lang="en-US" sz="2200" b="1" i="1" dirty="0">
                <a:latin typeface="Times New Roman" panose="02020603050405020304" pitchFamily="18" charset="0"/>
                <a:cs typeface="Times New Roman" panose="02020603050405020304" pitchFamily="18" charset="0"/>
              </a:rPr>
              <a:t>Engineered nucleases:</a:t>
            </a:r>
          </a:p>
          <a:p>
            <a:pPr marL="0" indent="0">
              <a:buNone/>
            </a:pPr>
            <a:r>
              <a:rPr lang="en-US" sz="2200" dirty="0">
                <a:latin typeface="Times New Roman" panose="02020603050405020304" pitchFamily="18" charset="0"/>
                <a:ea typeface="+mn-lt"/>
                <a:cs typeface="Times New Roman" panose="02020603050405020304" pitchFamily="18" charset="0"/>
              </a:rPr>
              <a:t>The key to genome editing is creating a DSB at a specific point within the genome. Commonly used restriction enzymes are effective at cutting DNA, but generally recognize and cut at multiple sites. To overcome this challenge and create site-specific DSB, three distinct classes of nucleases have been discovered and bioengineered to date. These are the Zinc finger nucleases (ZFNs), transcription-activator like effector nucleases (TALEN), </a:t>
            </a:r>
            <a:r>
              <a:rPr lang="en-US" sz="2200" dirty="0" err="1">
                <a:latin typeface="Times New Roman" panose="02020603050405020304" pitchFamily="18" charset="0"/>
                <a:ea typeface="+mn-lt"/>
                <a:cs typeface="Times New Roman" panose="02020603050405020304" pitchFamily="18" charset="0"/>
              </a:rPr>
              <a:t>meganucleases</a:t>
            </a:r>
            <a:r>
              <a:rPr lang="en-US" sz="2200" dirty="0">
                <a:latin typeface="Times New Roman" panose="02020603050405020304" pitchFamily="18" charset="0"/>
                <a:ea typeface="+mn-lt"/>
                <a:cs typeface="Times New Roman" panose="02020603050405020304" pitchFamily="18" charset="0"/>
              </a:rPr>
              <a:t> and the clustered regularly interspaced short palindromic repeats (CRISPR/Cas9) system.</a:t>
            </a:r>
          </a:p>
          <a:p>
            <a:pPr marL="0" indent="0">
              <a:buNone/>
            </a:pPr>
            <a:r>
              <a:rPr lang="en-US" sz="2200" dirty="0">
                <a:latin typeface="Times New Roman" panose="02020603050405020304" pitchFamily="18" charset="0"/>
                <a:cs typeface="Times New Roman" panose="02020603050405020304" pitchFamily="18" charset="0"/>
              </a:rPr>
              <a:t>The most promising among these gene editing methods is CRISPR because of it is cheap(99%),fast(weeks opposed to years) and precise.</a:t>
            </a:r>
          </a:p>
        </p:txBody>
      </p:sp>
    </p:spTree>
    <p:extLst>
      <p:ext uri="{BB962C8B-B14F-4D97-AF65-F5344CB8AC3E}">
        <p14:creationId xmlns:p14="http://schemas.microsoft.com/office/powerpoint/2010/main" val="181141254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DF6BC-7923-47A1-B119-640A6DCD7E3C}"/>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CRISPR</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9B2A6A-FC08-457A-91FE-0DB52FB93846}"/>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dirty="0">
                <a:latin typeface="Times New Roman" panose="02020603050405020304" pitchFamily="18" charset="0"/>
                <a:cs typeface="Times New Roman" panose="02020603050405020304" pitchFamily="18" charset="0"/>
              </a:rPr>
              <a:t>By observing the way bacteria remember a part of the bacteriophage and later use the same gene given to an enzyme cas9 to cut the virus rendering it powerless and realizing that the CRISPR is programable we can pretty much outsource editing to a naturally existing system.</a:t>
            </a:r>
          </a:p>
          <a:p>
            <a:r>
              <a:rPr lang="en-US" sz="2400" dirty="0">
                <a:latin typeface="Times New Roman" panose="02020603050405020304" pitchFamily="18" charset="0"/>
                <a:cs typeface="Times New Roman" panose="02020603050405020304" pitchFamily="18" charset="0"/>
              </a:rPr>
              <a:t>We can just give CRISPR a segment of DNA that is to be modified and put the system into a living cell.</a:t>
            </a:r>
          </a:p>
          <a:p>
            <a:r>
              <a:rPr lang="en-US" sz="2400" dirty="0">
                <a:latin typeface="Times New Roman" panose="02020603050405020304" pitchFamily="18" charset="0"/>
                <a:cs typeface="Times New Roman" panose="02020603050405020304" pitchFamily="18" charset="0"/>
              </a:rPr>
              <a:t>Another advantage is that it is extremely precise as it must find a 100% match in the sequence to edit it.</a:t>
            </a:r>
          </a:p>
          <a:p>
            <a:r>
              <a:rPr lang="en-US" sz="2400" dirty="0">
                <a:latin typeface="Times New Roman" panose="02020603050405020304" pitchFamily="18" charset="0"/>
                <a:cs typeface="Times New Roman" panose="02020603050405020304" pitchFamily="18" charset="0"/>
              </a:rPr>
              <a:t>Newer methods are in development at present.</a:t>
            </a:r>
          </a:p>
        </p:txBody>
      </p:sp>
    </p:spTree>
    <p:extLst>
      <p:ext uri="{BB962C8B-B14F-4D97-AF65-F5344CB8AC3E}">
        <p14:creationId xmlns:p14="http://schemas.microsoft.com/office/powerpoint/2010/main" val="21571827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868BD-D42F-4CAF-A089-9D22FEE142AE}"/>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Applications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453C4A-C5EA-43AE-AF6F-A7273CB536EC}"/>
              </a:ext>
            </a:extLst>
          </p:cNvPr>
          <p:cNvSpPr>
            <a:spLocks noGrp="1"/>
          </p:cNvSpPr>
          <p:nvPr>
            <p:ph idx="1"/>
          </p:nvPr>
        </p:nvSpPr>
        <p:spPr>
          <a:xfrm>
            <a:off x="793660" y="2599509"/>
            <a:ext cx="10143668" cy="3435531"/>
          </a:xfrm>
        </p:spPr>
        <p:txBody>
          <a:bodyPr vert="horz" lIns="91440" tIns="45720" rIns="91440" bIns="45720" rtlCol="0" anchor="ctr">
            <a:normAutofit/>
          </a:bodyPr>
          <a:lstStyle/>
          <a:p>
            <a:endParaRPr lang="en-US" sz="2400" dirty="0">
              <a:cs typeface="Calibri"/>
            </a:endParaRPr>
          </a:p>
          <a:p>
            <a:r>
              <a:rPr lang="en-US" dirty="0">
                <a:latin typeface="Times New Roman" panose="02020603050405020304" pitchFamily="18" charset="0"/>
                <a:cs typeface="Times New Roman" panose="02020603050405020304" pitchFamily="18" charset="0"/>
              </a:rPr>
              <a:t>Can help eradicate genetic diseases. </a:t>
            </a:r>
          </a:p>
          <a:p>
            <a:r>
              <a:rPr lang="en-US" dirty="0">
                <a:latin typeface="Times New Roman" panose="02020603050405020304" pitchFamily="18" charset="0"/>
                <a:cs typeface="Times New Roman" panose="02020603050405020304" pitchFamily="18" charset="0"/>
              </a:rPr>
              <a:t>Can genetically engineer embryos.</a:t>
            </a:r>
          </a:p>
          <a:p>
            <a:r>
              <a:rPr lang="en-US" dirty="0">
                <a:latin typeface="Times New Roman" panose="02020603050405020304" pitchFamily="18" charset="0"/>
                <a:cs typeface="Times New Roman" panose="02020603050405020304" pitchFamily="18" charset="0"/>
              </a:rPr>
              <a:t>Can modify immune cells to become better cancer hunters.</a:t>
            </a:r>
          </a:p>
          <a:p>
            <a:r>
              <a:rPr lang="en-US" dirty="0">
                <a:latin typeface="Times New Roman" panose="02020603050405020304" pitchFamily="18" charset="0"/>
                <a:cs typeface="Times New Roman" panose="02020603050405020304" pitchFamily="18" charset="0"/>
              </a:rPr>
              <a:t>Can make plants more pest resistant, better yielding and more robust in extreme conditions.</a:t>
            </a:r>
          </a:p>
          <a:p>
            <a:r>
              <a:rPr lang="en-US" dirty="0">
                <a:latin typeface="Times New Roman" panose="02020603050405020304" pitchFamily="18" charset="0"/>
                <a:cs typeface="Times New Roman" panose="02020603050405020304" pitchFamily="18" charset="0"/>
              </a:rPr>
              <a:t>Can engineer animals to better adapt to human needs.</a:t>
            </a:r>
          </a:p>
          <a:p>
            <a:pPr marL="0" indent="0">
              <a:buNone/>
            </a:pPr>
            <a:endParaRPr lang="en-US" sz="2400" dirty="0">
              <a:cs typeface="Calibri"/>
            </a:endParaRPr>
          </a:p>
        </p:txBody>
      </p:sp>
    </p:spTree>
    <p:extLst>
      <p:ext uri="{BB962C8B-B14F-4D97-AF65-F5344CB8AC3E}">
        <p14:creationId xmlns:p14="http://schemas.microsoft.com/office/powerpoint/2010/main" val="287179626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66C9B-4053-400B-9A83-A6C186E93677}"/>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Bibliography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3C02C9-6177-46E6-BD50-BC6E3178D2C2}"/>
              </a:ext>
            </a:extLst>
          </p:cNvPr>
          <p:cNvSpPr>
            <a:spLocks noGrp="1"/>
          </p:cNvSpPr>
          <p:nvPr>
            <p:ph idx="1"/>
          </p:nvPr>
        </p:nvSpPr>
        <p:spPr>
          <a:xfrm>
            <a:off x="793660" y="1012055"/>
            <a:ext cx="10143668" cy="6374166"/>
          </a:xfrm>
        </p:spPr>
        <p:txBody>
          <a:bodyPr vert="horz" lIns="91440" tIns="45720" rIns="91440" bIns="45720" rtlCol="0" anchor="ctr">
            <a:normAutofit/>
          </a:bodyPr>
          <a:lstStyle/>
          <a:p>
            <a:r>
              <a:rPr lang="en-US" sz="1600" dirty="0">
                <a:latin typeface="Times New Roman" panose="02020603050405020304" pitchFamily="18" charset="0"/>
                <a:ea typeface="+mn-lt"/>
                <a:cs typeface="Times New Roman" panose="02020603050405020304" pitchFamily="18" charset="0"/>
              </a:rPr>
              <a:t>Bibliography:</a:t>
            </a:r>
          </a:p>
          <a:p>
            <a:r>
              <a:rPr lang="en-US" sz="1600" dirty="0">
                <a:latin typeface="Times New Roman" panose="02020603050405020304" pitchFamily="18" charset="0"/>
                <a:ea typeface="+mn-lt"/>
                <a:cs typeface="Times New Roman" panose="02020603050405020304" pitchFamily="18" charset="0"/>
              </a:rPr>
              <a:t>Definitions: </a:t>
            </a:r>
          </a:p>
          <a:p>
            <a:r>
              <a:rPr lang="en-US" sz="1600" u="sng" dirty="0">
                <a:latin typeface="Times New Roman" panose="02020603050405020304" pitchFamily="18" charset="0"/>
                <a:ea typeface="+mn-lt"/>
                <a:cs typeface="Times New Roman" panose="02020603050405020304" pitchFamily="18" charset="0"/>
                <a:hlinkClick r:id="rId2"/>
              </a:rPr>
              <a:t>https://en.wikipedia.org/wiki/</a:t>
            </a:r>
            <a:endParaRPr lang="en-US" sz="1600" dirty="0">
              <a:latin typeface="Times New Roman" panose="02020603050405020304" pitchFamily="18" charset="0"/>
              <a:ea typeface="+mn-lt"/>
              <a:cs typeface="Times New Roman" panose="02020603050405020304" pitchFamily="18" charset="0"/>
            </a:endParaRPr>
          </a:p>
          <a:p>
            <a:r>
              <a:rPr lang="en-US" sz="1600" dirty="0">
                <a:latin typeface="Times New Roman" panose="02020603050405020304" pitchFamily="18" charset="0"/>
                <a:ea typeface="+mn-lt"/>
                <a:cs typeface="Times New Roman" panose="02020603050405020304" pitchFamily="18" charset="0"/>
              </a:rPr>
              <a:t> </a:t>
            </a:r>
            <a:r>
              <a:rPr lang="en-US" sz="1600" u="sng" dirty="0">
                <a:latin typeface="Times New Roman" panose="02020603050405020304" pitchFamily="18" charset="0"/>
                <a:ea typeface="+mn-lt"/>
                <a:cs typeface="Times New Roman" panose="02020603050405020304" pitchFamily="18" charset="0"/>
                <a:hlinkClick r:id="rId3"/>
              </a:rPr>
              <a:t>https://www.google.com/</a:t>
            </a:r>
            <a:endParaRPr lang="en-US" sz="1600" dirty="0">
              <a:latin typeface="Times New Roman" panose="02020603050405020304" pitchFamily="18" charset="0"/>
              <a:ea typeface="+mn-lt"/>
              <a:cs typeface="Times New Roman" panose="02020603050405020304" pitchFamily="18" charset="0"/>
            </a:endParaRPr>
          </a:p>
          <a:p>
            <a:r>
              <a:rPr lang="en-US" sz="1600" dirty="0">
                <a:latin typeface="Times New Roman" panose="02020603050405020304" pitchFamily="18" charset="0"/>
                <a:ea typeface="+mn-lt"/>
                <a:cs typeface="Times New Roman" panose="02020603050405020304" pitchFamily="18" charset="0"/>
              </a:rPr>
              <a:t> Images:</a:t>
            </a:r>
          </a:p>
          <a:p>
            <a:r>
              <a:rPr lang="en-US" sz="1600" dirty="0">
                <a:latin typeface="Times New Roman" panose="02020603050405020304" pitchFamily="18" charset="0"/>
                <a:ea typeface="+mn-lt"/>
                <a:cs typeface="Times New Roman" panose="02020603050405020304" pitchFamily="18" charset="0"/>
              </a:rPr>
              <a:t> </a:t>
            </a:r>
            <a:r>
              <a:rPr lang="en-US" sz="1600" u="sng" dirty="0">
                <a:latin typeface="Times New Roman" panose="02020603050405020304" pitchFamily="18" charset="0"/>
                <a:ea typeface="+mn-lt"/>
                <a:cs typeface="Times New Roman" panose="02020603050405020304" pitchFamily="18" charset="0"/>
                <a:hlinkClick r:id="rId3"/>
              </a:rPr>
              <a:t>https://www.google.com/</a:t>
            </a:r>
            <a:endParaRPr lang="en-US" sz="1600" dirty="0">
              <a:latin typeface="Times New Roman" panose="02020603050405020304" pitchFamily="18" charset="0"/>
              <a:ea typeface="+mn-lt"/>
              <a:cs typeface="Times New Roman" panose="02020603050405020304" pitchFamily="18" charset="0"/>
            </a:endParaRPr>
          </a:p>
          <a:p>
            <a:r>
              <a:rPr lang="en-US" sz="1600" dirty="0">
                <a:latin typeface="Times New Roman" panose="02020603050405020304" pitchFamily="18" charset="0"/>
                <a:ea typeface="+mn-lt"/>
                <a:cs typeface="Times New Roman" panose="02020603050405020304" pitchFamily="18" charset="0"/>
              </a:rPr>
              <a:t> Referred articles:</a:t>
            </a:r>
          </a:p>
          <a:p>
            <a:r>
              <a:rPr lang="en-US" sz="1600" u="sng" dirty="0">
                <a:latin typeface="Times New Roman" panose="02020603050405020304" pitchFamily="18" charset="0"/>
                <a:ea typeface="+mn-lt"/>
                <a:cs typeface="Times New Roman" panose="02020603050405020304" pitchFamily="18" charset="0"/>
                <a:hlinkClick r:id="rId4"/>
              </a:rPr>
              <a:t>Genetic Engineering Will Change Everything Forever – CRISPR</a:t>
            </a:r>
            <a:endParaRPr lang="en-US" sz="1600" dirty="0">
              <a:latin typeface="Times New Roman" panose="02020603050405020304" pitchFamily="18" charset="0"/>
              <a:ea typeface="+mn-lt"/>
              <a:cs typeface="Times New Roman" panose="02020603050405020304" pitchFamily="18" charset="0"/>
            </a:endParaRPr>
          </a:p>
          <a:p>
            <a:r>
              <a:rPr lang="en-US" sz="1600" u="sng" dirty="0">
                <a:latin typeface="Times New Roman" panose="02020603050405020304" pitchFamily="18" charset="0"/>
                <a:ea typeface="+mn-lt"/>
                <a:cs typeface="Times New Roman" panose="02020603050405020304" pitchFamily="18" charset="0"/>
                <a:hlinkClick r:id="rId5"/>
              </a:rPr>
              <a:t>https://en.wikipedia.org/wiki/DNA</a:t>
            </a:r>
            <a:endParaRPr lang="en-US" sz="1600" dirty="0">
              <a:latin typeface="Times New Roman" panose="02020603050405020304" pitchFamily="18" charset="0"/>
              <a:ea typeface="+mn-lt"/>
              <a:cs typeface="Times New Roman" panose="02020603050405020304" pitchFamily="18" charset="0"/>
            </a:endParaRPr>
          </a:p>
          <a:p>
            <a:r>
              <a:rPr lang="en-US" sz="1600" u="sng" dirty="0">
                <a:latin typeface="Times New Roman" panose="02020603050405020304" pitchFamily="18" charset="0"/>
                <a:ea typeface="+mn-lt"/>
                <a:cs typeface="Times New Roman" panose="02020603050405020304" pitchFamily="18" charset="0"/>
                <a:hlinkClick r:id="rId6"/>
              </a:rPr>
              <a:t>https://en.wikipedia.org/wiki/DNA_sequencing</a:t>
            </a:r>
            <a:endParaRPr lang="en-US" sz="1600" dirty="0">
              <a:latin typeface="Times New Roman" panose="02020603050405020304" pitchFamily="18" charset="0"/>
              <a:ea typeface="+mn-lt"/>
              <a:cs typeface="Times New Roman" panose="02020603050405020304" pitchFamily="18" charset="0"/>
            </a:endParaRPr>
          </a:p>
          <a:p>
            <a:r>
              <a:rPr lang="en-US" sz="1600" u="sng" dirty="0">
                <a:latin typeface="Times New Roman" panose="02020603050405020304" pitchFamily="18" charset="0"/>
                <a:ea typeface="+mn-lt"/>
                <a:cs typeface="Times New Roman" panose="02020603050405020304" pitchFamily="18" charset="0"/>
                <a:hlinkClick r:id="rId7"/>
              </a:rPr>
              <a:t>Read And Write Excel Files In Python Using </a:t>
            </a:r>
            <a:r>
              <a:rPr lang="en-US" sz="1600" u="sng" dirty="0" err="1">
                <a:latin typeface="Times New Roman" panose="02020603050405020304" pitchFamily="18" charset="0"/>
                <a:ea typeface="+mn-lt"/>
                <a:cs typeface="Times New Roman" panose="02020603050405020304" pitchFamily="18" charset="0"/>
                <a:hlinkClick r:id="rId7"/>
              </a:rPr>
              <a:t>Openpyxl</a:t>
            </a:r>
            <a:r>
              <a:rPr lang="en-US" sz="1600" u="sng" dirty="0">
                <a:latin typeface="Times New Roman" panose="02020603050405020304" pitchFamily="18" charset="0"/>
                <a:ea typeface="+mn-lt"/>
                <a:cs typeface="Times New Roman" panose="02020603050405020304" pitchFamily="18" charset="0"/>
                <a:hlinkClick r:id="rId7"/>
              </a:rPr>
              <a:t> In PyCharm- Excel Styling and formatting Python</a:t>
            </a:r>
            <a:endParaRPr lang="en-US" sz="16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2216528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C4946-60CD-4AA6-A57D-B758BA6E23B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Aharoni" panose="02010803020104030203" pitchFamily="2" charset="-79"/>
                <a:cs typeface="Aharoni" panose="02010803020104030203" pitchFamily="2" charset="-79"/>
              </a:rPr>
              <a:t>Thank you</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7109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7" name="Rectangle 10">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1873"/>
            <a:ext cx="12192000" cy="268612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45A53DF-4709-48B4-BA7E-78576B2B276D}"/>
              </a:ext>
            </a:extLst>
          </p:cNvPr>
          <p:cNvSpPr>
            <a:spLocks noGrp="1"/>
          </p:cNvSpPr>
          <p:nvPr>
            <p:ph type="title"/>
          </p:nvPr>
        </p:nvSpPr>
        <p:spPr>
          <a:xfrm>
            <a:off x="282710" y="127122"/>
            <a:ext cx="8148734" cy="1069270"/>
          </a:xfrm>
          <a:solidFill>
            <a:srgbClr val="FFFFFF"/>
          </a:solidFill>
          <a:ln w="31750" cap="sq">
            <a:solidFill>
              <a:srgbClr val="5E5E52"/>
            </a:solidFill>
            <a:miter lim="800000"/>
          </a:ln>
        </p:spPr>
        <p:txBody>
          <a:bodyPr>
            <a:normAutofit/>
          </a:bodyPr>
          <a:lstStyle/>
          <a:p>
            <a:pPr algn="ctr"/>
            <a:r>
              <a:rPr lang="en-US" sz="4000" dirty="0">
                <a:solidFill>
                  <a:srgbClr val="262626"/>
                </a:solidFill>
                <a:latin typeface="Aharoni" panose="02010803020104030203" pitchFamily="2" charset="-79"/>
                <a:cs typeface="Aharoni" panose="02010803020104030203" pitchFamily="2" charset="-79"/>
              </a:rPr>
              <a:t>DNA Sequencing</a:t>
            </a:r>
          </a:p>
        </p:txBody>
      </p:sp>
      <p:pic>
        <p:nvPicPr>
          <p:cNvPr id="4" name="Picture 4" descr="Histogram&#10;&#10;Description automatically generated">
            <a:extLst>
              <a:ext uri="{FF2B5EF4-FFF2-40B4-BE49-F238E27FC236}">
                <a16:creationId xmlns:a16="http://schemas.microsoft.com/office/drawing/2014/main" id="{5E4B4426-CC51-48FA-AFAE-906DEC75DBED}"/>
              </a:ext>
            </a:extLst>
          </p:cNvPr>
          <p:cNvPicPr>
            <a:picLocks noChangeAspect="1"/>
          </p:cNvPicPr>
          <p:nvPr/>
        </p:nvPicPr>
        <p:blipFill>
          <a:blip r:embed="rId2"/>
          <a:stretch>
            <a:fillRect/>
          </a:stretch>
        </p:blipFill>
        <p:spPr>
          <a:xfrm>
            <a:off x="1479550" y="1317934"/>
            <a:ext cx="9232900" cy="1454182"/>
          </a:xfrm>
          <a:prstGeom prst="rect">
            <a:avLst/>
          </a:prstGeom>
        </p:spPr>
      </p:pic>
      <p:sp>
        <p:nvSpPr>
          <p:cNvPr id="3" name="Content Placeholder 2">
            <a:extLst>
              <a:ext uri="{FF2B5EF4-FFF2-40B4-BE49-F238E27FC236}">
                <a16:creationId xmlns:a16="http://schemas.microsoft.com/office/drawing/2014/main" id="{CE0A3ABE-176E-4D06-AE04-9594F0FF1C4E}"/>
              </a:ext>
            </a:extLst>
          </p:cNvPr>
          <p:cNvSpPr>
            <a:spLocks noGrp="1"/>
          </p:cNvSpPr>
          <p:nvPr>
            <p:ph idx="1"/>
          </p:nvPr>
        </p:nvSpPr>
        <p:spPr>
          <a:xfrm>
            <a:off x="354623" y="2994134"/>
            <a:ext cx="11472983" cy="3500653"/>
          </a:xfrm>
        </p:spPr>
        <p:txBody>
          <a:bodyPr vert="horz" lIns="91440" tIns="45720" rIns="91440" bIns="45720" rtlCol="0" anchor="t">
            <a:normAutofit/>
          </a:bodyPr>
          <a:lstStyle/>
          <a:p>
            <a:r>
              <a:rPr lang="en-US" sz="2100" dirty="0">
                <a:latin typeface="Times New Roman" panose="02020603050405020304" pitchFamily="18" charset="0"/>
                <a:ea typeface="+mn-lt"/>
                <a:cs typeface="Times New Roman" panose="02020603050405020304" pitchFamily="18" charset="0"/>
              </a:rPr>
              <a:t>DNA sequencing is the process of determining the nucleic acid sequence – the order of nucleotides in DNA. It includes any method or technology that is used to determine the order of the four bases: adenine, guanine, cytosine, and thymine. The advent of rapid DNA sequencing methods has greatly accelerated biological and medical research and discovery.</a:t>
            </a:r>
          </a:p>
          <a:p>
            <a:r>
              <a:rPr lang="en-US" sz="2100" dirty="0">
                <a:solidFill>
                  <a:schemeClr val="bg1"/>
                </a:solidFill>
                <a:latin typeface="Times New Roman" panose="02020603050405020304" pitchFamily="18" charset="0"/>
                <a:ea typeface="+mn-lt"/>
                <a:cs typeface="Times New Roman" panose="02020603050405020304" pitchFamily="18" charset="0"/>
              </a:rPr>
              <a:t>The process is automated where different fluorescently labelled nucleotides are used to bind to the nucleotides of the DNA fragments and the fluorescent signal emitted from the machine are recorded by the machine. The output signal of each fluorescent signal is represented in terms of a peek. Each “peek” represents each fluorescently labelled nucleotide binds with the DNA sequence. After completion of the process, the data of genome sequencing are sent for the bioinformatics analysis. The processed result looks like this;</a:t>
            </a:r>
          </a:p>
        </p:txBody>
      </p:sp>
    </p:spTree>
    <p:extLst>
      <p:ext uri="{BB962C8B-B14F-4D97-AF65-F5344CB8AC3E}">
        <p14:creationId xmlns:p14="http://schemas.microsoft.com/office/powerpoint/2010/main" val="30143188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8F3D3-AF9A-4FD7-A2E4-6DE2CF29322E}"/>
              </a:ext>
            </a:extLst>
          </p:cNvPr>
          <p:cNvSpPr>
            <a:spLocks noGrp="1"/>
          </p:cNvSpPr>
          <p:nvPr>
            <p:ph type="title"/>
          </p:nvPr>
        </p:nvSpPr>
        <p:spPr>
          <a:xfrm>
            <a:off x="589560" y="856180"/>
            <a:ext cx="4777496" cy="1128068"/>
          </a:xfrm>
        </p:spPr>
        <p:txBody>
          <a:bodyPr anchor="ctr">
            <a:normAutofit fontScale="90000"/>
          </a:bodyPr>
          <a:lstStyle/>
          <a:p>
            <a:r>
              <a:rPr lang="en-US" sz="4000" dirty="0">
                <a:latin typeface="Aharoni" panose="02010803020104030203" pitchFamily="2" charset="-79"/>
                <a:cs typeface="Aharoni" panose="02010803020104030203" pitchFamily="2" charset="-79"/>
              </a:rPr>
              <a:t>How is this relevant?</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142AFF-2D29-4794-9CA9-1A5467FD3A7B}"/>
              </a:ext>
            </a:extLst>
          </p:cNvPr>
          <p:cNvSpPr>
            <a:spLocks noGrp="1"/>
          </p:cNvSpPr>
          <p:nvPr>
            <p:ph idx="1"/>
          </p:nvPr>
        </p:nvSpPr>
        <p:spPr>
          <a:xfrm>
            <a:off x="590719" y="2330505"/>
            <a:ext cx="4559425" cy="4578317"/>
          </a:xfrm>
        </p:spPr>
        <p:txBody>
          <a:bodyPr vert="horz" lIns="91440" tIns="45720" rIns="91440" bIns="45720" rtlCol="0" anchor="ctr">
            <a:normAutofit lnSpcReduction="10000"/>
          </a:bodyPr>
          <a:lstStyle/>
          <a:p>
            <a:r>
              <a:rPr lang="en-US" sz="2000" dirty="0">
                <a:latin typeface="Times New Roman" panose="02020603050405020304" pitchFamily="18" charset="0"/>
                <a:ea typeface="+mn-lt"/>
                <a:cs typeface="Times New Roman" panose="02020603050405020304" pitchFamily="18" charset="0"/>
              </a:rPr>
              <a:t>RNA strands are created using DNA strands as a template in a process called transcription, where DNA bases are exchanged for their corresponding bases except in the case of thymine (T), for which RNA substitutes uracil (U). Now we have obtained a corresponding RNA strand/s. Under the genetic code, these RNA strands specify the sequence of amino acids within proteins in a process called translation. With this we have obtained the proteins that build the body of the organism. These proteins are directly responsible for the traits that the organism possesses. If we look at the order in reverse, we see that DNA is fundamentally the reason for traits.</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BE8D846-B1FB-44F0-8DD6-08C34B4771AE}"/>
              </a:ext>
            </a:extLst>
          </p:cNvPr>
          <p:cNvPicPr>
            <a:picLocks noChangeAspect="1"/>
          </p:cNvPicPr>
          <p:nvPr/>
        </p:nvPicPr>
        <p:blipFill rotWithShape="1">
          <a:blip r:embed="rId2"/>
          <a:srcRect l="30361" r="11613" b="2"/>
          <a:stretch/>
        </p:blipFill>
        <p:spPr>
          <a:xfrm>
            <a:off x="5977788" y="799352"/>
            <a:ext cx="5425410" cy="5259296"/>
          </a:xfrm>
          <a:prstGeom prst="rect">
            <a:avLst/>
          </a:prstGeom>
        </p:spPr>
      </p:pic>
    </p:spTree>
    <p:extLst>
      <p:ext uri="{BB962C8B-B14F-4D97-AF65-F5344CB8AC3E}">
        <p14:creationId xmlns:p14="http://schemas.microsoft.com/office/powerpoint/2010/main" val="4170475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15DB3-7EB7-40F6-9AF3-4A9D9FD61446}"/>
              </a:ext>
            </a:extLst>
          </p:cNvPr>
          <p:cNvSpPr>
            <a:spLocks noGrp="1"/>
          </p:cNvSpPr>
          <p:nvPr>
            <p:ph type="title"/>
          </p:nvPr>
        </p:nvSpPr>
        <p:spPr>
          <a:xfrm>
            <a:off x="562613" y="828680"/>
            <a:ext cx="5006734" cy="1128068"/>
          </a:xfrm>
        </p:spPr>
        <p:txBody>
          <a:bodyPr anchor="ctr">
            <a:normAutofit/>
          </a:bodyPr>
          <a:lstStyle/>
          <a:p>
            <a:r>
              <a:rPr lang="en-US" sz="4000" dirty="0">
                <a:latin typeface="Aharoni" panose="02010803020104030203" pitchFamily="2" charset="-79"/>
                <a:cs typeface="Aharoni" panose="02010803020104030203" pitchFamily="2" charset="-79"/>
              </a:rPr>
              <a:t>What is a Gene?</a:t>
            </a:r>
          </a:p>
        </p:txBody>
      </p:sp>
      <p:grpSp>
        <p:nvGrpSpPr>
          <p:cNvPr id="31" name="Group 3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2" name="Rectangle 3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4" descr="A picture containing arrow&#10;&#10;Description automatically generated">
            <a:extLst>
              <a:ext uri="{FF2B5EF4-FFF2-40B4-BE49-F238E27FC236}">
                <a16:creationId xmlns:a16="http://schemas.microsoft.com/office/drawing/2014/main" id="{1C0106A7-49C7-44A1-9920-DB76215F3B0F}"/>
              </a:ext>
            </a:extLst>
          </p:cNvPr>
          <p:cNvPicPr>
            <a:picLocks noChangeAspect="1"/>
          </p:cNvPicPr>
          <p:nvPr/>
        </p:nvPicPr>
        <p:blipFill rotWithShape="1">
          <a:blip r:embed="rId2"/>
          <a:srcRect l="9542" r="19722" b="1"/>
          <a:stretch/>
        </p:blipFill>
        <p:spPr>
          <a:xfrm>
            <a:off x="5977788" y="799352"/>
            <a:ext cx="5425410" cy="5259296"/>
          </a:xfrm>
          <a:prstGeom prst="rect">
            <a:avLst/>
          </a:prstGeom>
        </p:spPr>
      </p:pic>
      <p:graphicFrame>
        <p:nvGraphicFramePr>
          <p:cNvPr id="5" name="Content Placeholder 2">
            <a:extLst>
              <a:ext uri="{FF2B5EF4-FFF2-40B4-BE49-F238E27FC236}">
                <a16:creationId xmlns:a16="http://schemas.microsoft.com/office/drawing/2014/main" id="{2946D1F4-BF67-479F-B4B4-D6A2033E6969}"/>
              </a:ext>
            </a:extLst>
          </p:cNvPr>
          <p:cNvGraphicFramePr>
            <a:graphicFrameLocks noGrp="1"/>
          </p:cNvGraphicFramePr>
          <p:nvPr>
            <p:ph idx="1"/>
            <p:extLst>
              <p:ext uri="{D42A27DB-BD31-4B8C-83A1-F6EECF244321}">
                <p14:modId xmlns:p14="http://schemas.microsoft.com/office/powerpoint/2010/main" val="3508044628"/>
              </p:ext>
            </p:extLst>
          </p:nvPr>
        </p:nvGraphicFramePr>
        <p:xfrm>
          <a:off x="533513" y="1687046"/>
          <a:ext cx="4589684"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extBox 41">
            <a:extLst>
              <a:ext uri="{FF2B5EF4-FFF2-40B4-BE49-F238E27FC236}">
                <a16:creationId xmlns:a16="http://schemas.microsoft.com/office/drawing/2014/main" id="{F2AE2F66-EE68-4527-BAE6-A1AD4668D411}"/>
              </a:ext>
            </a:extLst>
          </p:cNvPr>
          <p:cNvSpPr txBox="1"/>
          <p:nvPr/>
        </p:nvSpPr>
        <p:spPr>
          <a:xfrm>
            <a:off x="496824" y="5396928"/>
            <a:ext cx="514642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panose="02020603050405020304" pitchFamily="18" charset="0"/>
                <a:ea typeface="+mn-lt"/>
                <a:cs typeface="Times New Roman" panose="02020603050405020304" pitchFamily="18" charset="0"/>
              </a:rPr>
              <a:t>Consequently, all traits are accounted for by the organism's genes. These are different for each organism which end up giving the organism its unique traits.</a:t>
            </a:r>
          </a:p>
        </p:txBody>
      </p:sp>
    </p:spTree>
    <p:extLst>
      <p:ext uri="{BB962C8B-B14F-4D97-AF65-F5344CB8AC3E}">
        <p14:creationId xmlns:p14="http://schemas.microsoft.com/office/powerpoint/2010/main" val="1253373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200E5E-740C-4DCB-AF7D-6E660F649322}"/>
              </a:ext>
            </a:extLst>
          </p:cNvPr>
          <p:cNvSpPr>
            <a:spLocks noGrp="1"/>
          </p:cNvSpPr>
          <p:nvPr>
            <p:ph type="title"/>
          </p:nvPr>
        </p:nvSpPr>
        <p:spPr>
          <a:xfrm>
            <a:off x="808638" y="386930"/>
            <a:ext cx="9236700" cy="1188950"/>
          </a:xfrm>
        </p:spPr>
        <p:txBody>
          <a:bodyPr anchor="b">
            <a:normAutofit/>
          </a:bodyPr>
          <a:lstStyle/>
          <a:p>
            <a:r>
              <a:rPr lang="en-US" sz="4000" dirty="0">
                <a:latin typeface="Aharoni" panose="02010803020104030203" pitchFamily="2" charset="-79"/>
                <a:cs typeface="Aharoni" panose="02010803020104030203" pitchFamily="2" charset="-79"/>
              </a:rPr>
              <a:t>Backstory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F94B1C-52A3-4AE3-8743-17345FC313F9}"/>
              </a:ext>
            </a:extLst>
          </p:cNvPr>
          <p:cNvSpPr>
            <a:spLocks noGrp="1"/>
          </p:cNvSpPr>
          <p:nvPr>
            <p:ph idx="1"/>
          </p:nvPr>
        </p:nvSpPr>
        <p:spPr>
          <a:xfrm>
            <a:off x="737407" y="2389218"/>
            <a:ext cx="10143668" cy="3588227"/>
          </a:xfrm>
        </p:spPr>
        <p:txBody>
          <a:bodyPr vert="horz" lIns="91440" tIns="45720" rIns="91440" bIns="45720" rtlCol="0" anchor="ctr">
            <a:normAutofit fontScale="92500"/>
          </a:bodyPr>
          <a:lstStyle/>
          <a:p>
            <a:r>
              <a:rPr lang="en-US" dirty="0">
                <a:latin typeface="Times New Roman" panose="02020603050405020304" pitchFamily="18" charset="0"/>
                <a:ea typeface="+mn-lt"/>
                <a:cs typeface="Times New Roman" panose="02020603050405020304" pitchFamily="18" charset="0"/>
              </a:rPr>
              <a:t>Over years the genes are combined in multiple ways due to reproduction and some diversity is formed in the gene pools of the organism. Gene diversity is a desirable factor as it accounts for the survival of the species. Sometimes during reproduction these genes are wrongly recombined, or the organism is exposed to harmful DNA damaging events like radiation, chemical etc. If the organism does not die due to these changes (if the gene was repaired but not correctly) and these genes are passed down by heredity. These in turn most probably negatively affect the organism.</a:t>
            </a:r>
          </a:p>
          <a:p>
            <a:r>
              <a:rPr lang="en-US" dirty="0">
                <a:latin typeface="Times New Roman" panose="02020603050405020304" pitchFamily="18" charset="0"/>
                <a:ea typeface="+mn-lt"/>
                <a:cs typeface="Times New Roman" panose="02020603050405020304" pitchFamily="18" charset="0"/>
              </a:rPr>
              <a:t>We will look at how we choose to get rid to these errors,</a:t>
            </a:r>
          </a:p>
        </p:txBody>
      </p:sp>
    </p:spTree>
    <p:extLst>
      <p:ext uri="{BB962C8B-B14F-4D97-AF65-F5344CB8AC3E}">
        <p14:creationId xmlns:p14="http://schemas.microsoft.com/office/powerpoint/2010/main" val="1330730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0B8DE-DE7B-4D4E-A721-654755F1050B}"/>
              </a:ext>
            </a:extLst>
          </p:cNvPr>
          <p:cNvSpPr>
            <a:spLocks noGrp="1"/>
          </p:cNvSpPr>
          <p:nvPr>
            <p:ph type="title"/>
          </p:nvPr>
        </p:nvSpPr>
        <p:spPr>
          <a:xfrm>
            <a:off x="1258499" y="313733"/>
            <a:ext cx="10509504" cy="1076914"/>
          </a:xfrm>
        </p:spPr>
        <p:txBody>
          <a:bodyPr anchor="ctr">
            <a:normAutofit/>
          </a:bodyPr>
          <a:lstStyle/>
          <a:p>
            <a:r>
              <a:rPr lang="en-US" sz="4000" dirty="0">
                <a:latin typeface="Aharoni" panose="02010803020104030203" pitchFamily="2" charset="-79"/>
                <a:cs typeface="Aharoni" panose="02010803020104030203" pitchFamily="2" charset="-79"/>
              </a:rPr>
              <a:t>Why is there a need to predict a Gene?</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3F191C3-4EFB-47D6-A2BF-ACE87B28592B}"/>
              </a:ext>
            </a:extLst>
          </p:cNvPr>
          <p:cNvGraphicFramePr>
            <a:graphicFrameLocks noGrp="1"/>
          </p:cNvGraphicFramePr>
          <p:nvPr>
            <p:ph idx="1"/>
            <p:extLst>
              <p:ext uri="{D42A27DB-BD31-4B8C-83A1-F6EECF244321}">
                <p14:modId xmlns:p14="http://schemas.microsoft.com/office/powerpoint/2010/main" val="173199170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9064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2AE35-E32C-433A-B978-61783DDEC2AE}"/>
              </a:ext>
            </a:extLst>
          </p:cNvPr>
          <p:cNvSpPr>
            <a:spLocks noGrp="1"/>
          </p:cNvSpPr>
          <p:nvPr>
            <p:ph type="title"/>
          </p:nvPr>
        </p:nvSpPr>
        <p:spPr>
          <a:xfrm>
            <a:off x="1480440" y="213433"/>
            <a:ext cx="10506456" cy="1014984"/>
          </a:xfrm>
        </p:spPr>
        <p:txBody>
          <a:bodyPr anchor="b">
            <a:normAutofit/>
          </a:bodyPr>
          <a:lstStyle/>
          <a:p>
            <a:r>
              <a:rPr lang="en-US" sz="4000" dirty="0">
                <a:latin typeface="Aharoni" panose="02010803020104030203" pitchFamily="2" charset="-79"/>
                <a:cs typeface="Aharoni" panose="02010803020104030203" pitchFamily="2" charset="-79"/>
              </a:rPr>
              <a:t>How can this be done?</a:t>
            </a:r>
          </a:p>
        </p:txBody>
      </p:sp>
      <p:sp>
        <p:nvSpPr>
          <p:cNvPr id="19" name="Rectangle 2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2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6" name="Content Placeholder 2">
            <a:extLst>
              <a:ext uri="{FF2B5EF4-FFF2-40B4-BE49-F238E27FC236}">
                <a16:creationId xmlns:a16="http://schemas.microsoft.com/office/drawing/2014/main" id="{0D3F1730-F7CA-4C7E-8223-81138A3DF107}"/>
              </a:ext>
            </a:extLst>
          </p:cNvPr>
          <p:cNvGraphicFramePr>
            <a:graphicFrameLocks noGrp="1"/>
          </p:cNvGraphicFramePr>
          <p:nvPr>
            <p:ph idx="1"/>
            <p:extLst>
              <p:ext uri="{D42A27DB-BD31-4B8C-83A1-F6EECF244321}">
                <p14:modId xmlns:p14="http://schemas.microsoft.com/office/powerpoint/2010/main" val="135502870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296139"/>
      </p:ext>
    </p:extLst>
  </p:cSld>
  <p:clrMapOvr>
    <a:masterClrMapping/>
  </p:clrMapOvr>
  <p:transition spd="slow">
    <p:comb/>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2804</Words>
  <Application>Microsoft Office PowerPoint</Application>
  <PresentationFormat>Widescreen</PresentationFormat>
  <Paragraphs>174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Aharoni</vt:lpstr>
      <vt:lpstr>Arial</vt:lpstr>
      <vt:lpstr>Arial Rounded MT Bold</vt:lpstr>
      <vt:lpstr>Calibri</vt:lpstr>
      <vt:lpstr>Calibri Light</vt:lpstr>
      <vt:lpstr>Gill Sans MT</vt:lpstr>
      <vt:lpstr>Times New Roman</vt:lpstr>
      <vt:lpstr>office theme</vt:lpstr>
      <vt:lpstr>BIO PROJECT</vt:lpstr>
      <vt:lpstr>Acknowledgement:</vt:lpstr>
      <vt:lpstr>Introduction</vt:lpstr>
      <vt:lpstr>DNA Sequencing</vt:lpstr>
      <vt:lpstr>How is this relevant?</vt:lpstr>
      <vt:lpstr>What is a Gene?</vt:lpstr>
      <vt:lpstr>Backstory</vt:lpstr>
      <vt:lpstr>Why is there a need to predict a Gene?</vt:lpstr>
      <vt:lpstr>How can this be done?</vt:lpstr>
      <vt:lpstr>How is the data base created?</vt:lpstr>
      <vt:lpstr>What other ways can we compare the                       data correctly?</vt:lpstr>
      <vt:lpstr>What logic does this code use?</vt:lpstr>
      <vt:lpstr>Comparison logic</vt:lpstr>
      <vt:lpstr>Evaluation logic</vt:lpstr>
      <vt:lpstr>Code demonstration</vt:lpstr>
      <vt:lpstr>Verification of our code:</vt:lpstr>
      <vt:lpstr>Result:</vt:lpstr>
      <vt:lpstr> 2. Demo1.xlsx - additional data (in terms of no of observations)</vt:lpstr>
      <vt:lpstr>Result:</vt:lpstr>
      <vt:lpstr>3. Demo2.xlsx - additional data (in terms of length of DNA)</vt:lpstr>
      <vt:lpstr>Result:</vt:lpstr>
      <vt:lpstr>4. Demo3.xlsx - combination of both 1 and 2</vt:lpstr>
      <vt:lpstr> Result: </vt:lpstr>
      <vt:lpstr>Python code showing application of logics</vt:lpstr>
      <vt:lpstr>PowerPoint Presentation</vt:lpstr>
      <vt:lpstr>Features of this code</vt:lpstr>
      <vt:lpstr>Limitations of this code</vt:lpstr>
      <vt:lpstr>Gene Editing</vt:lpstr>
      <vt:lpstr>How is gene editing done?</vt:lpstr>
      <vt:lpstr>PowerPoint Presentation</vt:lpstr>
      <vt:lpstr>CRISPR</vt:lpstr>
      <vt:lpstr>Applications</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Dinesh Kumar</cp:lastModifiedBy>
  <cp:revision>958</cp:revision>
  <dcterms:created xsi:type="dcterms:W3CDTF">2021-02-06T13:15:53Z</dcterms:created>
  <dcterms:modified xsi:type="dcterms:W3CDTF">2021-03-03T03:34:30Z</dcterms:modified>
</cp:coreProperties>
</file>