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61" r:id="rId3"/>
    <p:sldId id="257" r:id="rId4"/>
    <p:sldId id="266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9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3" r:id="rId23"/>
    <p:sldId id="284" r:id="rId24"/>
    <p:sldId id="262" r:id="rId25"/>
    <p:sldId id="285" r:id="rId26"/>
    <p:sldId id="293" r:id="rId27"/>
    <p:sldId id="282" r:id="rId28"/>
    <p:sldId id="287" r:id="rId29"/>
    <p:sldId id="288" r:id="rId30"/>
    <p:sldId id="289" r:id="rId31"/>
    <p:sldId id="290" r:id="rId32"/>
    <p:sldId id="291" r:id="rId33"/>
    <p:sldId id="292" r:id="rId34"/>
    <p:sldId id="286" r:id="rId35"/>
    <p:sldId id="297" r:id="rId36"/>
    <p:sldId id="294" r:id="rId37"/>
    <p:sldId id="295" r:id="rId38"/>
    <p:sldId id="298" r:id="rId39"/>
    <p:sldId id="296" r:id="rId40"/>
    <p:sldId id="299" r:id="rId41"/>
    <p:sldId id="305" r:id="rId42"/>
    <p:sldId id="304" r:id="rId43"/>
    <p:sldId id="306" r:id="rId44"/>
    <p:sldId id="300" r:id="rId45"/>
    <p:sldId id="301" r:id="rId46"/>
    <p:sldId id="302" r:id="rId47"/>
    <p:sldId id="314" r:id="rId48"/>
    <p:sldId id="309" r:id="rId49"/>
    <p:sldId id="308" r:id="rId50"/>
    <p:sldId id="310" r:id="rId51"/>
    <p:sldId id="311" r:id="rId52"/>
    <p:sldId id="312" r:id="rId53"/>
    <p:sldId id="313" r:id="rId54"/>
    <p:sldId id="307" r:id="rId55"/>
    <p:sldId id="316" r:id="rId56"/>
    <p:sldId id="303" r:id="rId57"/>
    <p:sldId id="315" r:id="rId58"/>
    <p:sldId id="319" r:id="rId59"/>
    <p:sldId id="317" r:id="rId60"/>
    <p:sldId id="318" r:id="rId61"/>
    <p:sldId id="324" r:id="rId62"/>
    <p:sldId id="320" r:id="rId63"/>
    <p:sldId id="323" r:id="rId64"/>
    <p:sldId id="325" r:id="rId65"/>
    <p:sldId id="321" r:id="rId66"/>
    <p:sldId id="322" r:id="rId67"/>
    <p:sldId id="329" r:id="rId68"/>
    <p:sldId id="326" r:id="rId69"/>
    <p:sldId id="327" r:id="rId70"/>
    <p:sldId id="330" r:id="rId71"/>
    <p:sldId id="331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86437" autoAdjust="0"/>
  </p:normalViewPr>
  <p:slideViewPr>
    <p:cSldViewPr snapToGrid="0">
      <p:cViewPr varScale="1">
        <p:scale>
          <a:sx n="138" d="100"/>
          <a:sy n="138" d="100"/>
        </p:scale>
        <p:origin x="331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8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24/Goods/25466870?Acode=10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vactorman/220181042697" TargetMode="External"/><Relationship Id="rId2" Type="http://schemas.openxmlformats.org/officeDocument/2006/relationships/hyperlink" Target="http://pjc0247.tistory.com/12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dd997366(v=vs.110).aspx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vactorman/220477582136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3588" y="1436915"/>
            <a:ext cx="8662683" cy="2830694"/>
          </a:xfrm>
        </p:spPr>
        <p:txBody>
          <a:bodyPr>
            <a:normAutofit/>
          </a:bodyPr>
          <a:lstStyle/>
          <a:p>
            <a:r>
              <a:rPr lang="en-US" altLang="ko-KR" sz="8800" b="1" dirty="0"/>
              <a:t>C# </a:t>
            </a:r>
            <a:r>
              <a:rPr lang="ko-KR" altLang="en-US" sz="8800" b="1" dirty="0" err="1"/>
              <a:t>멀티스레드</a:t>
            </a:r>
            <a:r>
              <a:rPr lang="ko-KR" altLang="en-US" sz="8800" b="1" dirty="0"/>
              <a:t> 프로그래밍 정리</a:t>
            </a:r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518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포그라운드 스레드와 백그라운드 스레드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577336" y="1295290"/>
            <a:ext cx="873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프로세스는 작업을 완료하기 전에 모든 포그라운드 스레드가 끝나기를 기다리지만, 백그라운드 스레드가 있을 경우는 그냥 종료한다.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0" y="2045698"/>
            <a:ext cx="5400675" cy="4505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08" y="2370266"/>
            <a:ext cx="3790950" cy="90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115" y="1991471"/>
            <a:ext cx="1695450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108" y="3625361"/>
            <a:ext cx="1419225" cy="39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108" y="4065736"/>
            <a:ext cx="3962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5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125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스레드에 파라미터 전달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46" y="1222601"/>
            <a:ext cx="4654051" cy="5223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43" y="1222601"/>
            <a:ext cx="52482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832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</a:t>
            </a:r>
            <a:r>
              <a:rPr lang="ko-KR" altLang="en-US" sz="3600" b="1"/>
              <a:t>의 </a:t>
            </a:r>
            <a:r>
              <a:rPr lang="en-US" altLang="ko-KR" sz="3600" b="1"/>
              <a:t>lock </a:t>
            </a:r>
            <a:r>
              <a:rPr lang="ko-KR" altLang="en-US" sz="3600" b="1"/>
              <a:t>키워드로 잠그기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8" y="1731646"/>
            <a:ext cx="4911911" cy="41988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42179" y="3646426"/>
            <a:ext cx="544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lock 키워드는 Monitor 클래스의 신텍스슈가 이다.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89165" y="3215666"/>
            <a:ext cx="1658984" cy="899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0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예외 처리</a:t>
            </a:r>
            <a:endParaRPr lang="ko-KR" altLang="en-US" sz="3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7" y="1156182"/>
            <a:ext cx="4600575" cy="5210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38" y="2259873"/>
            <a:ext cx="6919583" cy="241717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614164" y="2730137"/>
            <a:ext cx="3258874" cy="2356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540034" y="2508069"/>
            <a:ext cx="1333004" cy="1213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947068" y="5198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스레드에서 실행하는 함수(FaultyThread) 안에서 예외를 잡아야 한다.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8190" y="467704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434" y="192495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endParaRPr lang="ko-KR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49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947" y="2370875"/>
            <a:ext cx="735329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/>
              <a:t>스레드 동기화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9695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기본 원자 연산 수행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15" y="1870437"/>
            <a:ext cx="5538665" cy="38119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6549" y="3657601"/>
            <a:ext cx="3971108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69736" y="4815841"/>
            <a:ext cx="3877921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20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Mutex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4" y="1505494"/>
            <a:ext cx="7661812" cy="45556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7622" y="2403567"/>
            <a:ext cx="4271555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3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35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SemaphoreSlim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577336" y="1261293"/>
            <a:ext cx="9993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윈도우 커널 세마포어를 사용하지 않고, 내부 프로세스 동기화를 지원하지 않는다.  </a:t>
            </a:r>
            <a:br>
              <a:rPr lang="en-US" altLang="ko-KR"/>
            </a:br>
            <a:r>
              <a:rPr lang="ko-KR" altLang="en-US"/>
              <a:t>즉 프로세스간 동기화는 없으므로 프로세스간 동기화를 하고 싶다면 Semaphore를 사용한다.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87" y="2137265"/>
            <a:ext cx="7055576" cy="44419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9887" y="4049487"/>
            <a:ext cx="5265964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0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74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AutoResetEvent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700222" y="1175950"/>
            <a:ext cx="517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대기 스레드에게 이벤트가 발생했음을 통지한다.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22" y="1689582"/>
            <a:ext cx="5818143" cy="52320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2777" y="2560320"/>
            <a:ext cx="2220686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2777" y="3218860"/>
            <a:ext cx="2220686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6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781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ManualResetEventSlim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577336" y="1224783"/>
            <a:ext cx="993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Set()을 호출하면 스레드는 대기하지 않고, Reset()을 호출하면 스레드는 대기 상태에 들어간다.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5" y="1698076"/>
            <a:ext cx="5309644" cy="50376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0526" y="3148149"/>
            <a:ext cx="1815737" cy="300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0526" y="3552555"/>
            <a:ext cx="1815737" cy="248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9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73" y="1277711"/>
            <a:ext cx="9086850" cy="32575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7743" y="4628997"/>
            <a:ext cx="609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http://www.yes24.com/24/Goods/25466870?Acode=101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559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CountdownEvent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0" y="1514475"/>
            <a:ext cx="7908671" cy="42984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23406" y="2965269"/>
            <a:ext cx="2011680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3406" y="5259978"/>
            <a:ext cx="2011680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309" y="3949337"/>
            <a:ext cx="5059680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4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Barrier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438954"/>
            <a:ext cx="8245643" cy="47136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7336" y="3161212"/>
            <a:ext cx="6659487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3" y="3795779"/>
            <a:ext cx="5114925" cy="2876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94" y="6224619"/>
            <a:ext cx="51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지정된 횟수만큼 호출하면 등록된 콜백 함수를 호출한다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68434" y="5773783"/>
            <a:ext cx="744583" cy="454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7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662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ReaderWriterLockSlim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635306"/>
            <a:ext cx="5196447" cy="3664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63" y="1635306"/>
            <a:ext cx="4307886" cy="48220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6275" y="3641717"/>
            <a:ext cx="1894114" cy="251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34142" y="3252006"/>
            <a:ext cx="1696887" cy="288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0560" y="1635306"/>
            <a:ext cx="4776651" cy="258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8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937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SpinWait </a:t>
            </a:r>
            <a:r>
              <a:rPr lang="ko-KR" altLang="en-US" sz="3600" b="1"/>
              <a:t>생성자 사용 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6" y="1376180"/>
            <a:ext cx="10839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커널 모드와 무관하게 스레드에서 대기할 수 있다.  일정 시간 동안 사용자 모드에서 대기하다가 CPU 타임을 절약하기 위해 커널 모드로 전환한다.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[Thread.SpinWait와 SpinWait 구조체의 차이](</a:t>
            </a:r>
            <a:r>
              <a:rPr lang="ko-KR" altLang="en-US">
                <a:hlinkClick r:id="rId2"/>
              </a:rPr>
              <a:t>http://pjc0247.tistory.com/12</a:t>
            </a:r>
            <a:r>
              <a:rPr lang="ko-KR" altLang="en-US"/>
              <a:t> )  </a:t>
            </a:r>
            <a:endParaRPr lang="en-US" altLang="ko-KR"/>
          </a:p>
          <a:p>
            <a:r>
              <a:rPr lang="ko-KR" altLang="en-US"/>
              <a:t>[Thread.Sleep()은 과연 얼마나 스레드를 재울까](</a:t>
            </a:r>
            <a:r>
              <a:rPr lang="ko-KR" altLang="en-US">
                <a:hlinkClick r:id="rId3"/>
              </a:rPr>
              <a:t>http://blog.naver.com/vactorman/220181042697</a:t>
            </a:r>
            <a:r>
              <a:rPr lang="ko-KR" altLang="en-US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9248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48" y="295002"/>
            <a:ext cx="5185546" cy="63222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50422" y="5251269"/>
            <a:ext cx="2220687" cy="744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145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SpinLock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033554" y="6377634"/>
            <a:ext cx="7158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https://msdn.microsoft.com/ko-kr/library/dd997366(v=vs.110).aspx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26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947" y="2370875"/>
            <a:ext cx="7750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/>
              <a:t>스레드 풀 사용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54266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풀에서 대리자 호출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595628" y="1415534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APM 패턴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3" y="1262350"/>
            <a:ext cx="8244023" cy="54883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79863" y="3245041"/>
            <a:ext cx="7959633" cy="315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9863" y="3791150"/>
            <a:ext cx="4602480" cy="232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372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풀에 비동기 연산 넣기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75" y="1163912"/>
            <a:ext cx="7103201" cy="55717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5028" y="2037806"/>
            <a:ext cx="474181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1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01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풀과 병렬도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6" y="1031651"/>
            <a:ext cx="902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스레드 작업이 시간이 많이 걸리면(IO 대기) 스레드 풀은 스레드 생성에 비해 느리다.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4" y="1400983"/>
            <a:ext cx="4133043" cy="5457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95" y="1441669"/>
            <a:ext cx="3640513" cy="51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93964" y="2619069"/>
            <a:ext cx="622478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/>
              <a:t>스레드 기초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취소 옵션 구현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72" y="1275806"/>
            <a:ext cx="5479245" cy="13759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798" y="2772183"/>
            <a:ext cx="4162425" cy="1000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617" y="4650239"/>
            <a:ext cx="4514850" cy="16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43" y="4074523"/>
            <a:ext cx="4276725" cy="2476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84787" y="2772183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속성 확인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98277" y="407452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예외 던지기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98517" y="4292472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취소 되었을 때 스레드 풀에 호출되는 콜백 등록.</a:t>
            </a:r>
          </a:p>
        </p:txBody>
      </p:sp>
    </p:spTree>
    <p:extLst>
      <p:ext uri="{BB962C8B-B14F-4D97-AF65-F5344CB8AC3E}">
        <p14:creationId xmlns:p14="http://schemas.microsoft.com/office/powerpoint/2010/main" val="3087543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927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풀을 이용한 대기 처리와 타임아웃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031651"/>
            <a:ext cx="6227853" cy="5791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423" y="2004408"/>
            <a:ext cx="4213180" cy="177075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296805" y="1357942"/>
            <a:ext cx="4380618" cy="1084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13086" y="1462002"/>
            <a:ext cx="4464337" cy="142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03142" y="1092670"/>
            <a:ext cx="43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작업이 끝나기 전에 타임아웃 시간 도달</a:t>
            </a:r>
          </a:p>
        </p:txBody>
      </p:sp>
    </p:spTree>
    <p:extLst>
      <p:ext uri="{BB962C8B-B14F-4D97-AF65-F5344CB8AC3E}">
        <p14:creationId xmlns:p14="http://schemas.microsoft.com/office/powerpoint/2010/main" val="3113949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타이머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5" y="1385751"/>
            <a:ext cx="8897059" cy="40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0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664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BackgroundWorker </a:t>
            </a:r>
            <a:r>
              <a:rPr lang="ko-KR" altLang="en-US" sz="3600" b="1"/>
              <a:t>컴포넌트 사용 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5" y="1138535"/>
            <a:ext cx="10068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스레드 풀에서 동작한다.  </a:t>
            </a:r>
            <a:endParaRPr lang="en-US" altLang="ko-KR"/>
          </a:p>
          <a:p>
            <a:r>
              <a:rPr lang="ko-KR" altLang="en-US"/>
              <a:t>Worker_DoWork, Worker_ProgressChanged,  Worker_Completed 함수가 각각 다른 스레드에서 호출될 수 있다. </a:t>
            </a:r>
          </a:p>
        </p:txBody>
      </p:sp>
    </p:spTree>
    <p:extLst>
      <p:ext uri="{BB962C8B-B14F-4D97-AF65-F5344CB8AC3E}">
        <p14:creationId xmlns:p14="http://schemas.microsoft.com/office/powerpoint/2010/main" val="262459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25" y="117565"/>
            <a:ext cx="5574183" cy="6635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2054406"/>
            <a:ext cx="4381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96239" y="1417286"/>
            <a:ext cx="92328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태스크 병렬 </a:t>
            </a:r>
            <a:endParaRPr lang="en-US" altLang="ko-KR" sz="8800" b="1"/>
          </a:p>
          <a:p>
            <a:r>
              <a:rPr lang="ko-KR" altLang="en-US" sz="8800" b="1"/>
              <a:t>라이브러리 사용</a:t>
            </a:r>
            <a:endParaRPr lang="ko-KR" altLang="en-US" sz="8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1616" y="5839097"/>
            <a:ext cx="1136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비동기 프로그래밍의 불편함을 해결하기 위해 닷넷프레임워크 </a:t>
            </a:r>
            <a:r>
              <a:rPr lang="en-US" altLang="ko-KR"/>
              <a:t>4.0 </a:t>
            </a:r>
            <a:r>
              <a:rPr lang="ko-KR" altLang="en-US"/>
              <a:t>에서 태스크 병렬 라이브러리</a:t>
            </a:r>
            <a:r>
              <a:rPr lang="en-US" altLang="ko-KR"/>
              <a:t>(TPL)</a:t>
            </a:r>
            <a:r>
              <a:rPr lang="ko-KR" altLang="en-US"/>
              <a:t>이 생김</a:t>
            </a:r>
            <a:r>
              <a:rPr lang="en-US" altLang="ko-KR"/>
              <a:t>.</a:t>
            </a:r>
          </a:p>
          <a:p>
            <a:r>
              <a:rPr lang="en-US" altLang="ko-KR"/>
              <a:t>TPL</a:t>
            </a:r>
            <a:r>
              <a:rPr lang="ko-KR" altLang="en-US"/>
              <a:t>은 스레드 풀 위의 하나 이상의 추상 계층이며 스레드 풀을 이용한 작업을 하는 저수준 코드를 숨겨준다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7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 생성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1" y="1329690"/>
            <a:ext cx="9677766" cy="39477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34073" y="2717074"/>
            <a:ext cx="5332041" cy="496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66114" y="271707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생성된 태스크를 즉시 시작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351" y="5460274"/>
            <a:ext cx="70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Task.Run</a:t>
            </a:r>
            <a:r>
              <a:rPr lang="ko-KR" altLang="en-US"/>
              <a:t>은 </a:t>
            </a:r>
            <a:r>
              <a:rPr lang="en-US" altLang="ko-KR"/>
              <a:t>Task.Factory.StartNew</a:t>
            </a:r>
            <a:r>
              <a:rPr lang="ko-KR" altLang="en-US"/>
              <a:t>의 축약 버전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54862" y="3227691"/>
            <a:ext cx="3442282" cy="28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71465" y="360002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옵션을 줄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29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1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태스크로 기본적인 연산 수행</a:t>
            </a:r>
            <a:endParaRPr lang="ko-KR" altLang="en-US" sz="3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2" y="1031651"/>
            <a:ext cx="62674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47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01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태스크를 함께 조합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" y="1304244"/>
            <a:ext cx="8941279" cy="1582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" y="3419882"/>
            <a:ext cx="9737156" cy="22885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3427" y="4023360"/>
            <a:ext cx="9737156" cy="1071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12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7" y="599802"/>
            <a:ext cx="10978511" cy="20911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7" y="3439341"/>
            <a:ext cx="10733324" cy="16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6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생성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3" y="1492431"/>
            <a:ext cx="5713367" cy="45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1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880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APM </a:t>
            </a:r>
            <a:r>
              <a:rPr lang="ko-KR" altLang="en-US" sz="3600" b="1"/>
              <a:t>패턴을 태스크로 변환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343161"/>
            <a:ext cx="9903276" cy="82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35" y="2479943"/>
            <a:ext cx="10683757" cy="23533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399" y="3840480"/>
            <a:ext cx="7589521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60674" y="3840480"/>
            <a:ext cx="1188720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83170" y="418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56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19" y="2287360"/>
            <a:ext cx="8601976" cy="17098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9" y="759225"/>
            <a:ext cx="8403951" cy="13308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18" y="4194536"/>
            <a:ext cx="7420547" cy="2480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8234" y="258829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9937" y="68112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07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4" y="747848"/>
            <a:ext cx="10198698" cy="101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534" y="1946366"/>
            <a:ext cx="40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콜백을 사용하지 않는 버전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34" y="2824980"/>
            <a:ext cx="8384753" cy="19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1" y="911542"/>
            <a:ext cx="9982901" cy="12568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1" y="2800623"/>
            <a:ext cx="10385051" cy="25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2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689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EAP </a:t>
            </a:r>
            <a:r>
              <a:rPr lang="ko-KR" altLang="en-US" sz="3600" b="1"/>
              <a:t>패턴을 태스크로 변환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1031651"/>
            <a:ext cx="6324600" cy="5581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9715" y="1240095"/>
            <a:ext cx="2939142" cy="275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취소 옵션 구현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0" y="1236073"/>
            <a:ext cx="6495066" cy="54996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20640" y="1554481"/>
            <a:ext cx="1658983" cy="365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79623" y="1463040"/>
            <a:ext cx="4836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cst</a:t>
            </a:r>
            <a:r>
              <a:rPr lang="ko-KR" altLang="en-US"/>
              <a:t>를 두번이나 사용하는 이유는 태스크를 시작전에 취소하는 경우에 </a:t>
            </a:r>
            <a:r>
              <a:rPr lang="en-US" altLang="ko-KR"/>
              <a:t>TPL</a:t>
            </a:r>
            <a:r>
              <a:rPr lang="ko-KR" altLang="en-US"/>
              <a:t>이 취소 처리를 하도록 하기 위함이다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태스크 시작 전에 취소한 후 태스크를 시작하면 예외가 발생한다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95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66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태스크를 병렬로 실행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6" y="1031651"/>
            <a:ext cx="6477340" cy="58091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05840" y="1567544"/>
            <a:ext cx="3631474" cy="209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5840" y="3250289"/>
            <a:ext cx="3461657" cy="1635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17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96239" y="1417286"/>
            <a:ext cx="92328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네이티브 비동기 프로그래밍</a:t>
            </a:r>
            <a:endParaRPr lang="en-US" altLang="ko-KR" sz="8800" b="1"/>
          </a:p>
          <a:p>
            <a:r>
              <a:rPr lang="en-US" altLang="ko-KR" sz="4800" b="1"/>
              <a:t>(async/await)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812197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714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 태스크 결과를 얻는 </a:t>
            </a:r>
            <a:r>
              <a:rPr lang="en-US" altLang="ko-KR" sz="3600" b="1"/>
              <a:t>await </a:t>
            </a:r>
            <a:r>
              <a:rPr lang="ko-KR" altLang="en-US" sz="3600" b="1"/>
              <a:t>연산자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345475"/>
            <a:ext cx="8823493" cy="39319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06838" y="2050870"/>
            <a:ext cx="2836316" cy="313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4232" y="1260569"/>
            <a:ext cx="1782579" cy="346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74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544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람다 표현식에서 </a:t>
            </a:r>
            <a:r>
              <a:rPr lang="en-US" altLang="ko-KR" sz="3600" b="1"/>
              <a:t>await </a:t>
            </a:r>
            <a:r>
              <a:rPr lang="ko-KR" altLang="en-US" sz="3600" b="1"/>
              <a:t>연산자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" y="1373640"/>
            <a:ext cx="10200026" cy="39298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84217" y="3017520"/>
            <a:ext cx="6714309" cy="57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일시 정지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30" y="1430111"/>
            <a:ext cx="4785224" cy="52085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54926" y="5538652"/>
            <a:ext cx="3696788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50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799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병렬 비동기 태스크 실행을 위한 </a:t>
            </a:r>
            <a:r>
              <a:rPr lang="en-US" altLang="ko-KR" sz="3600" b="1"/>
              <a:t>await </a:t>
            </a:r>
            <a:r>
              <a:rPr lang="ko-KR" altLang="en-US" sz="3600" b="1"/>
              <a:t>연산자 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7" y="1336765"/>
            <a:ext cx="8770288" cy="48027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0288" y="3307393"/>
            <a:ext cx="4257735" cy="311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2526" y="5033946"/>
            <a:ext cx="517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같은 스레드에서 처리</a:t>
            </a:r>
            <a:r>
              <a:rPr lang="en-US" altLang="ko-KR" sz="1400"/>
              <a:t>. </a:t>
            </a:r>
            <a:r>
              <a:rPr lang="ko-KR" altLang="en-US" sz="1400"/>
              <a:t>적은 스레드로 많은 일을 할 수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0845" y="5252841"/>
            <a:ext cx="191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다른 스레드에서 처리</a:t>
            </a:r>
          </a:p>
        </p:txBody>
      </p:sp>
    </p:spTree>
    <p:extLst>
      <p:ext uri="{BB962C8B-B14F-4D97-AF65-F5344CB8AC3E}">
        <p14:creationId xmlns:p14="http://schemas.microsoft.com/office/powerpoint/2010/main" val="2849838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 연산에서 예외 처리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8" y="1273220"/>
            <a:ext cx="5366636" cy="5462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4331" y="1881051"/>
            <a:ext cx="42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 예외만 처리할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4168" y="5560423"/>
            <a:ext cx="42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잡힌 모든 예외를 처리할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58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21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잡아낸 동기화 컨텍스트를 사용해 회피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09" y="1355407"/>
            <a:ext cx="6392365" cy="2315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3" y="3816285"/>
            <a:ext cx="4378912" cy="2550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104" y="3665946"/>
            <a:ext cx="4162101" cy="27004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1862" y="5199017"/>
            <a:ext cx="3350777" cy="418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6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995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사용자 정의 대기 가능 타입 설계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352278"/>
            <a:ext cx="5698315" cy="4343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914" y="1776957"/>
            <a:ext cx="5367148" cy="27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5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5" y="598034"/>
            <a:ext cx="7938135" cy="5647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2149" y="3526972"/>
            <a:ext cx="3997234" cy="24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36" y="598034"/>
            <a:ext cx="4894484" cy="2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88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7347" y="1769983"/>
            <a:ext cx="10110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동시성 컬렉션 사용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35864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971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ConcurrentDictionary </a:t>
            </a:r>
            <a:r>
              <a:rPr lang="ko-KR" altLang="en-US" sz="3600" b="1"/>
              <a:t>사용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999081"/>
            <a:ext cx="4955994" cy="5736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79" y="1596445"/>
            <a:ext cx="5045367" cy="142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8779" y="3526971"/>
            <a:ext cx="4974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추가의 경우는 </a:t>
            </a:r>
            <a:r>
              <a:rPr lang="en-US" altLang="ko-KR">
                <a:solidFill>
                  <a:srgbClr val="FF0000"/>
                </a:solidFill>
              </a:rPr>
              <a:t>Dictionary</a:t>
            </a:r>
            <a:r>
              <a:rPr lang="ko-KR" altLang="en-US">
                <a:solidFill>
                  <a:srgbClr val="FF0000"/>
                </a:solidFill>
              </a:rPr>
              <a:t>에서 </a:t>
            </a:r>
            <a:r>
              <a:rPr lang="en-US" altLang="ko-KR">
                <a:solidFill>
                  <a:srgbClr val="FF0000"/>
                </a:solidFill>
              </a:rPr>
              <a:t>lock</a:t>
            </a:r>
            <a:r>
              <a:rPr lang="ko-KR" altLang="en-US">
                <a:solidFill>
                  <a:srgbClr val="FF0000"/>
                </a:solidFill>
              </a:rPr>
              <a:t>을 사용하는 것이 더 빠르고</a:t>
            </a:r>
            <a:r>
              <a:rPr lang="en-US" altLang="ko-KR"/>
              <a:t>, </a:t>
            </a:r>
            <a:r>
              <a:rPr lang="ko-KR" altLang="en-US"/>
              <a:t>읽기의 경우는 </a:t>
            </a:r>
            <a:r>
              <a:rPr lang="en-US" altLang="ko-KR"/>
              <a:t>ConcurrentDictionary</a:t>
            </a:r>
            <a:r>
              <a:rPr lang="ko-KR" altLang="en-US"/>
              <a:t>가 더 빠르다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주의할 것은 추가에서 </a:t>
            </a:r>
            <a:r>
              <a:rPr lang="en-US" altLang="ko-KR" b="1"/>
              <a:t>Dictionary</a:t>
            </a:r>
            <a:r>
              <a:rPr lang="ko-KR" altLang="en-US" b="1"/>
              <a:t>가 빠른 경우는 스레드를 </a:t>
            </a:r>
            <a:r>
              <a:rPr lang="en-US" altLang="ko-KR" b="1"/>
              <a:t>1</a:t>
            </a:r>
            <a:r>
              <a:rPr lang="ko-KR" altLang="en-US" b="1"/>
              <a:t>개만 사용했을 때이다</a:t>
            </a:r>
            <a:r>
              <a:rPr lang="en-US" altLang="ko-KR" b="1"/>
              <a:t>. </a:t>
            </a:r>
            <a:r>
              <a:rPr lang="ko-KR" altLang="en-US" b="1"/>
              <a:t>만약 여러 스레드에서 추가를 하면 </a:t>
            </a:r>
            <a:r>
              <a:rPr lang="en-US" altLang="ko-KR" b="1"/>
              <a:t>ConcurrentDictionary</a:t>
            </a:r>
            <a:r>
              <a:rPr lang="ko-KR" altLang="en-US" b="1"/>
              <a:t>가 빠르다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79619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774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ConcurrentQueue</a:t>
            </a:r>
            <a:r>
              <a:rPr lang="ko-KR" altLang="en-US" sz="3600" b="1"/>
              <a:t>를 이용한 비동기 처리 구현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9" y="1227772"/>
            <a:ext cx="7488691" cy="53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1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50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ConcurrentStack</a:t>
            </a:r>
            <a:r>
              <a:rPr lang="ko-KR" altLang="en-US" sz="3600" b="1"/>
              <a:t>으로 비동기 처리 순서 변경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3" y="1319484"/>
            <a:ext cx="7626029" cy="52119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9977" y="2455818"/>
            <a:ext cx="1972492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09108" y="4541521"/>
            <a:ext cx="2407921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01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728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ConcurrentBag</a:t>
            </a:r>
            <a:r>
              <a:rPr lang="ko-KR" altLang="en-US" sz="3600" b="1"/>
              <a:t>을 이용해 확장 가능한 크롤러 생성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9" y="1031651"/>
            <a:ext cx="8105775" cy="5600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52017" y="2460877"/>
            <a:ext cx="5048783" cy="164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3342" y="3832001"/>
            <a:ext cx="2074807" cy="222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98526" y="3069771"/>
            <a:ext cx="36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성능이 제일 좋다</a:t>
            </a:r>
            <a:r>
              <a:rPr lang="en-US" altLang="ko-KR" b="1"/>
              <a:t>.</a:t>
            </a:r>
          </a:p>
          <a:p>
            <a:r>
              <a:rPr lang="ko-KR" altLang="en-US" b="1"/>
              <a:t>그러나 순서를 보장하지 않는다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7157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대기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3" y="1407522"/>
            <a:ext cx="6095142" cy="50847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1832" y="3108961"/>
            <a:ext cx="1541417" cy="300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59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BlockingCollection</a:t>
            </a:r>
            <a:r>
              <a:rPr lang="ko-KR" altLang="en-US" sz="3600" b="1"/>
              <a:t>을 이용한 비동기 처리 일반화 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590399" y="1338079"/>
            <a:ext cx="110094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http://blog.naver.com/vactorman/220477582136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내부 Collection에는 lock-free 알고리즘을 사용하는 IProducerConsumerCollection&lt;T&gt;구현체가 들어있다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r>
              <a:rPr lang="ko-KR" altLang="en-US"/>
              <a:t>(생성 시 전달하면 된다. 아무것도 전달하지 않으면 기본으로 ConcurrentQueue&lt;T&gt;가 사용된다.)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내부 </a:t>
            </a:r>
            <a:r>
              <a:rPr lang="en-US" altLang="ko-KR"/>
              <a:t>Collection</a:t>
            </a:r>
            <a:r>
              <a:rPr lang="ko-KR" altLang="en-US"/>
              <a:t>에서 </a:t>
            </a:r>
            <a:r>
              <a:rPr lang="en-US" altLang="ko-KR"/>
              <a:t>Add / Remove </a:t>
            </a:r>
            <a:r>
              <a:rPr lang="ko-KR" altLang="en-US"/>
              <a:t>시 </a:t>
            </a:r>
            <a:r>
              <a:rPr lang="en-US" altLang="ko-KR"/>
              <a:t>item </a:t>
            </a:r>
            <a:r>
              <a:rPr lang="ko-KR" altLang="en-US"/>
              <a:t>한계치에 도달하면 접근한 스레드를 자동으로 </a:t>
            </a:r>
            <a:r>
              <a:rPr lang="en-US" altLang="ko-KR"/>
              <a:t>Blocking </a:t>
            </a:r>
            <a:r>
              <a:rPr lang="ko-KR" altLang="en-US"/>
              <a:t>거는 기능이 들어가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예를 들어 앞에서 언급한 </a:t>
            </a:r>
            <a:r>
              <a:rPr lang="en-US" altLang="ko-KR"/>
              <a:t>item</a:t>
            </a:r>
            <a:r>
              <a:rPr lang="ko-KR" altLang="en-US"/>
              <a:t>이 하나도 없는 상황에서 </a:t>
            </a:r>
            <a:r>
              <a:rPr lang="en-US" altLang="ko-KR"/>
              <a:t>BlockingCollection&lt;T&gt;</a:t>
            </a:r>
            <a:r>
              <a:rPr lang="ko-KR" altLang="en-US"/>
              <a:t>의 </a:t>
            </a:r>
            <a:r>
              <a:rPr lang="en-US" altLang="ko-KR"/>
              <a:t>Take()</a:t>
            </a:r>
            <a:r>
              <a:rPr lang="ko-KR" altLang="en-US"/>
              <a:t>메서드를 호출하면 내부 </a:t>
            </a:r>
            <a:r>
              <a:rPr lang="en-US" altLang="ko-KR"/>
              <a:t>Collection</a:t>
            </a:r>
            <a:r>
              <a:rPr lang="ko-KR" altLang="en-US"/>
              <a:t>에 </a:t>
            </a:r>
            <a:r>
              <a:rPr lang="en-US" altLang="ko-KR"/>
              <a:t>item</a:t>
            </a:r>
            <a:r>
              <a:rPr lang="ko-KR" altLang="en-US"/>
              <a:t>이 추가될 때까지 </a:t>
            </a:r>
            <a:r>
              <a:rPr lang="en-US" altLang="ko-KR"/>
              <a:t>Take()</a:t>
            </a:r>
            <a:r>
              <a:rPr lang="ko-KR" altLang="en-US"/>
              <a:t>를 호출한 스레드는 </a:t>
            </a:r>
            <a:r>
              <a:rPr lang="en-US" altLang="ko-KR"/>
              <a:t>Block</a:t>
            </a:r>
            <a:r>
              <a:rPr lang="ko-KR" altLang="en-US"/>
              <a:t>에 걸리면서 대기하게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 반대의 경우에도 사용할 수 있는데 예를 들어 </a:t>
            </a:r>
            <a:r>
              <a:rPr lang="en-US" altLang="ko-KR"/>
              <a:t>Capcity</a:t>
            </a:r>
            <a:r>
              <a:rPr lang="ko-KR" altLang="en-US"/>
              <a:t>가 </a:t>
            </a:r>
            <a:r>
              <a:rPr lang="en-US" altLang="ko-KR"/>
              <a:t>100 </a:t>
            </a:r>
            <a:r>
              <a:rPr lang="ko-KR" altLang="en-US"/>
              <a:t>인 </a:t>
            </a:r>
            <a:r>
              <a:rPr lang="en-US" altLang="ko-KR"/>
              <a:t>collection</a:t>
            </a:r>
            <a:r>
              <a:rPr lang="ko-KR" altLang="en-US"/>
              <a:t>을 내부 </a:t>
            </a:r>
            <a:r>
              <a:rPr lang="en-US" altLang="ko-KR"/>
              <a:t>Collection</a:t>
            </a:r>
            <a:r>
              <a:rPr lang="ko-KR" altLang="en-US"/>
              <a:t>으로 지정했다면 현재 </a:t>
            </a:r>
            <a:r>
              <a:rPr lang="en-US" altLang="ko-KR"/>
              <a:t>item </a:t>
            </a:r>
            <a:r>
              <a:rPr lang="ko-KR" altLang="en-US"/>
              <a:t>이 이미 </a:t>
            </a:r>
            <a:r>
              <a:rPr lang="en-US" altLang="ko-KR"/>
              <a:t>100</a:t>
            </a:r>
            <a:r>
              <a:rPr lang="ko-KR" altLang="en-US"/>
              <a:t>개에 도달했을 경우 </a:t>
            </a:r>
            <a:r>
              <a:rPr lang="en-US" altLang="ko-KR"/>
              <a:t>BlockingCollection&lt;T&gt;</a:t>
            </a:r>
            <a:r>
              <a:rPr lang="ko-KR" altLang="en-US"/>
              <a:t>의 </a:t>
            </a:r>
            <a:r>
              <a:rPr lang="en-US" altLang="ko-KR"/>
              <a:t>Add()</a:t>
            </a:r>
            <a:r>
              <a:rPr lang="ko-KR" altLang="en-US"/>
              <a:t>를 호출한 스레드는  </a:t>
            </a:r>
          </a:p>
          <a:p>
            <a:r>
              <a:rPr lang="ko-KR" altLang="en-US"/>
              <a:t>내부 컬렉션의 </a:t>
            </a:r>
            <a:r>
              <a:rPr lang="en-US" altLang="ko-KR"/>
              <a:t>Capcity</a:t>
            </a:r>
            <a:r>
              <a:rPr lang="ko-KR" altLang="en-US"/>
              <a:t>의 여유가 생기기 전까지 </a:t>
            </a:r>
            <a:r>
              <a:rPr lang="en-US" altLang="ko-KR"/>
              <a:t>Block</a:t>
            </a:r>
            <a:r>
              <a:rPr lang="ko-KR" altLang="en-US"/>
              <a:t>이 걸려 대기하게 된다</a:t>
            </a:r>
            <a:r>
              <a:rPr lang="en-US" altLang="ko-KR"/>
              <a:t>. </a:t>
            </a:r>
          </a:p>
          <a:p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누군가 하나 이상 </a:t>
            </a:r>
            <a:r>
              <a:rPr lang="en-US" altLang="ko-KR"/>
              <a:t>item</a:t>
            </a:r>
            <a:r>
              <a:rPr lang="ko-KR" altLang="en-US"/>
              <a:t>을 빼 가서 </a:t>
            </a:r>
            <a:r>
              <a:rPr lang="en-US" altLang="ko-KR"/>
              <a:t>Add </a:t>
            </a:r>
            <a:r>
              <a:rPr lang="ko-KR" altLang="en-US"/>
              <a:t>가능하게 되어야 </a:t>
            </a:r>
            <a:r>
              <a:rPr lang="en-US" altLang="ko-KR"/>
              <a:t>block</a:t>
            </a:r>
            <a:r>
              <a:rPr lang="ko-KR" altLang="en-US"/>
              <a:t>이 풀리면서 </a:t>
            </a:r>
            <a:r>
              <a:rPr lang="en-US" altLang="ko-KR"/>
              <a:t>Add </a:t>
            </a:r>
            <a:r>
              <a:rPr lang="ko-KR" altLang="en-US"/>
              <a:t>하게 된다</a:t>
            </a:r>
            <a:r>
              <a:rPr lang="en-US" altLang="ko-KR"/>
              <a:t>.) </a:t>
            </a:r>
          </a:p>
          <a:p>
            <a:endParaRPr lang="en-US" altLang="ko-KR"/>
          </a:p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062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90399" y="1338079"/>
            <a:ext cx="110094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혹은 꼭 내부 </a:t>
            </a:r>
            <a:r>
              <a:rPr lang="en-US" altLang="ko-KR"/>
              <a:t>Collection</a:t>
            </a:r>
            <a:r>
              <a:rPr lang="ko-KR" altLang="en-US"/>
              <a:t>의 </a:t>
            </a:r>
            <a:r>
              <a:rPr lang="en-US" altLang="ko-KR"/>
              <a:t>Capcity </a:t>
            </a:r>
            <a:r>
              <a:rPr lang="ko-KR" altLang="en-US"/>
              <a:t>뿐만 아니라 </a:t>
            </a:r>
            <a:r>
              <a:rPr lang="en-US" altLang="ko-KR"/>
              <a:t>CompleteAdding() </a:t>
            </a:r>
            <a:r>
              <a:rPr lang="ko-KR" altLang="en-US"/>
              <a:t>메서드를 호출하는 것을 통해 현재까지 </a:t>
            </a:r>
            <a:r>
              <a:rPr lang="en-US" altLang="ko-KR"/>
              <a:t>Add</a:t>
            </a:r>
            <a:r>
              <a:rPr lang="ko-KR" altLang="en-US"/>
              <a:t>된 </a:t>
            </a:r>
            <a:r>
              <a:rPr lang="en-US" altLang="ko-KR"/>
              <a:t>item</a:t>
            </a:r>
            <a:r>
              <a:rPr lang="ko-KR" altLang="en-US"/>
              <a:t>까지만 처리하도록 할 수 있는데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더 이상 </a:t>
            </a:r>
            <a:r>
              <a:rPr lang="en-US" altLang="ko-KR"/>
              <a:t>item</a:t>
            </a:r>
            <a:r>
              <a:rPr lang="ko-KR" altLang="en-US"/>
              <a:t>을 </a:t>
            </a:r>
            <a:r>
              <a:rPr lang="en-US" altLang="ko-KR"/>
              <a:t>add </a:t>
            </a:r>
            <a:r>
              <a:rPr lang="ko-KR" altLang="en-US"/>
              <a:t>하지 못하게 막게 된다</a:t>
            </a:r>
            <a:r>
              <a:rPr lang="en-US" altLang="ko-KR"/>
              <a:t>.) </a:t>
            </a:r>
          </a:p>
          <a:p>
            <a:r>
              <a:rPr lang="en-US" altLang="ko-KR"/>
              <a:t> </a:t>
            </a:r>
          </a:p>
          <a:p>
            <a:r>
              <a:rPr lang="ko-KR" altLang="en-US"/>
              <a:t>이 때 </a:t>
            </a:r>
            <a:r>
              <a:rPr lang="en-US" altLang="ko-KR"/>
              <a:t>Add </a:t>
            </a:r>
            <a:r>
              <a:rPr lang="ko-KR" altLang="en-US"/>
              <a:t>를 시도하면 스레드가 </a:t>
            </a:r>
            <a:r>
              <a:rPr lang="en-US" altLang="ko-KR"/>
              <a:t>Block </a:t>
            </a:r>
            <a:r>
              <a:rPr lang="ko-KR" altLang="en-US"/>
              <a:t>되는 것이 아니라 </a:t>
            </a:r>
            <a:r>
              <a:rPr lang="ko-KR" altLang="en-US" b="1"/>
              <a:t>예외가 발생</a:t>
            </a:r>
            <a:r>
              <a:rPr lang="ko-KR" altLang="en-US"/>
              <a:t>하게 된다</a:t>
            </a:r>
            <a:r>
              <a:rPr lang="en-US" altLang="ko-KR"/>
              <a:t>. </a:t>
            </a:r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그리고 이 </a:t>
            </a:r>
            <a:r>
              <a:rPr lang="en-US" altLang="ko-KR"/>
              <a:t>CompleteAdding() </a:t>
            </a:r>
            <a:r>
              <a:rPr lang="ko-KR" altLang="en-US"/>
              <a:t>메서드 호출 이후에는 내부 </a:t>
            </a:r>
            <a:r>
              <a:rPr lang="en-US" altLang="ko-KR"/>
              <a:t>Collection</a:t>
            </a:r>
            <a:r>
              <a:rPr lang="ko-KR" altLang="en-US"/>
              <a:t>이 비어 있어도 </a:t>
            </a:r>
            <a:r>
              <a:rPr lang="en-US" altLang="ko-KR"/>
              <a:t>Take()</a:t>
            </a:r>
            <a:r>
              <a:rPr lang="ko-KR" altLang="en-US"/>
              <a:t>호출 시 스레드가 </a:t>
            </a:r>
            <a:r>
              <a:rPr lang="en-US" altLang="ko-KR"/>
              <a:t>Blocking</a:t>
            </a:r>
            <a:r>
              <a:rPr lang="ko-KR" altLang="en-US"/>
              <a:t>이 걸리지 않고 마찬가지로 예외를 뚜드러맞게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CompleteAdding() </a:t>
            </a:r>
            <a:r>
              <a:rPr lang="ko-KR" altLang="en-US"/>
              <a:t>이 메서드는 거의 내부 </a:t>
            </a:r>
            <a:r>
              <a:rPr lang="en-US" altLang="ko-KR"/>
              <a:t>Collection</a:t>
            </a:r>
            <a:r>
              <a:rPr lang="ko-KR" altLang="en-US"/>
              <a:t>을 봉인할 때나 사용할만한 메서드이니 조심해서 써야한다</a:t>
            </a:r>
            <a:r>
              <a:rPr lang="en-US" altLang="ko-KR"/>
              <a:t>.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한 번 호출하고 나면 저 상태를 풀 방법도 없다</a:t>
            </a:r>
            <a:r>
              <a:rPr lang="en-US" altLang="ko-KR">
                <a:solidFill>
                  <a:srgbClr val="FF0000"/>
                </a:solidFill>
              </a:rPr>
              <a:t>.)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0399" y="4826675"/>
            <a:ext cx="10917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IsAddingCompleted </a:t>
            </a:r>
            <a:endParaRPr lang="en-US" altLang="ko-KR"/>
          </a:p>
          <a:p>
            <a:r>
              <a:rPr lang="ko-KR" altLang="en-US"/>
              <a:t>BlockingCollection&lt;T&gt;가 추가 완료</a:t>
            </a:r>
            <a:r>
              <a:rPr lang="en-US" altLang="ko-KR"/>
              <a:t>(CompleteAdding())</a:t>
            </a:r>
            <a:r>
              <a:rPr lang="ko-KR" altLang="en-US"/>
              <a:t>로 되어 있는지 확인한다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IsCompleted	</a:t>
            </a:r>
            <a:endParaRPr lang="en-US" altLang="ko-KR"/>
          </a:p>
          <a:p>
            <a:r>
              <a:rPr lang="ko-KR" altLang="en-US"/>
              <a:t>BlockingCollection&lt;T&gt;가 추가 완료로 되어 있고 비었는지 확인한다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10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3" y="398035"/>
            <a:ext cx="6215471" cy="24935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3" y="3128621"/>
            <a:ext cx="6940051" cy="34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81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6" y="1501956"/>
            <a:ext cx="7161816" cy="22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1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7347" y="1769983"/>
            <a:ext cx="10110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비동기 </a:t>
            </a:r>
            <a:r>
              <a:rPr lang="en-US" altLang="ko-KR" sz="8800" b="1"/>
              <a:t>I/O </a:t>
            </a:r>
            <a:r>
              <a:rPr lang="ko-KR" altLang="en-US" sz="8800" b="1"/>
              <a:t>사용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22459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021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 </a:t>
            </a:r>
            <a:r>
              <a:rPr lang="en-US" altLang="ko-KR" sz="3600" b="1"/>
              <a:t>HTTP </a:t>
            </a:r>
            <a:r>
              <a:rPr lang="ko-KR" altLang="en-US" sz="3600" b="1"/>
              <a:t>서버와 클라이언트 작성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41" y="1579108"/>
            <a:ext cx="8795279" cy="29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1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03" y="1314041"/>
            <a:ext cx="6467340" cy="4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6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971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비동기적으로 데이터베이스 작업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86" y="1031651"/>
            <a:ext cx="6224725" cy="57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71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0330" y="1913674"/>
            <a:ext cx="112001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병렬 프로그래밍 패턴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99255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009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TPL </a:t>
            </a:r>
            <a:r>
              <a:rPr lang="ko-KR" altLang="en-US" sz="3600" b="1"/>
              <a:t>데이터플로우로 병렬 파이프라인 구현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1" y="1130766"/>
            <a:ext cx="8010178" cy="5420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1138126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블록 안에 </a:t>
            </a:r>
            <a:r>
              <a:rPr lang="en-US" altLang="ko-KR"/>
              <a:t>5</a:t>
            </a:r>
            <a:r>
              <a:rPr lang="ko-KR" altLang="en-US"/>
              <a:t>개의 항목이 있으면 하나라도 처리 되기전까지는 블럭된다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95084" y="1339257"/>
            <a:ext cx="1559796" cy="24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2652" y="1663782"/>
            <a:ext cx="2361233" cy="217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11327" y="1772416"/>
            <a:ext cx="30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변환을 위한 블럭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74982" y="2866956"/>
            <a:ext cx="30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 스레드의 동시 최대 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8070" y="5255845"/>
            <a:ext cx="49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모든 들어오는 항목에 특정 동작을 실행한다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4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중단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09" y="1406161"/>
            <a:ext cx="6010052" cy="49601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0813" y="3226527"/>
            <a:ext cx="1541417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6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70325" y="1211307"/>
            <a:ext cx="10186415" cy="4314280"/>
            <a:chOff x="931136" y="649605"/>
            <a:chExt cx="10186415" cy="43142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136" y="662668"/>
              <a:ext cx="10186415" cy="430121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927737" y="649605"/>
              <a:ext cx="658708" cy="2386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9165" y="835444"/>
            <a:ext cx="205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블럭을 연결한다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1898" y="961309"/>
            <a:ext cx="664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단계가 끝났을 때 자동으로 결과 예외를 다음 단계로 전파한다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0325" y="5788648"/>
            <a:ext cx="1055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BufferBlock&lt;T&gt;.Complete()</a:t>
            </a:r>
            <a:endParaRPr lang="en-US" altLang="ko-KR"/>
          </a:p>
          <a:p>
            <a:r>
              <a:rPr lang="ko-KR" altLang="en-US"/>
              <a:t>이 이상 메시지를 받지 않거나 또는 생성시키지 않는다</a:t>
            </a:r>
            <a:r>
              <a:rPr lang="en-US" altLang="ko-KR"/>
              <a:t>. </a:t>
            </a:r>
            <a:r>
              <a:rPr lang="ko-KR" altLang="en-US"/>
              <a:t>지연 메시지를 사용하지 않음을 </a:t>
            </a:r>
            <a:r>
              <a:rPr lang="en-US" altLang="ko-KR"/>
              <a:t>IDataflowBlock</a:t>
            </a:r>
            <a:r>
              <a:rPr lang="ko-KR" altLang="en-US"/>
              <a:t>에 통지한다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2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77" y="4142830"/>
            <a:ext cx="5494018" cy="2015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0" y="4142830"/>
            <a:ext cx="5172622" cy="2324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77" y="1114968"/>
            <a:ext cx="5527540" cy="16804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50" y="1114968"/>
            <a:ext cx="5247098" cy="23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상태 조사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" y="1772873"/>
            <a:ext cx="7546949" cy="24725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52652" y="2382448"/>
            <a:ext cx="3775165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9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57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우선순위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25" y="1607684"/>
            <a:ext cx="6218629" cy="42052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9977" y="3710327"/>
            <a:ext cx="5199017" cy="600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6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1011</Words>
  <Application>Microsoft Office PowerPoint</Application>
  <PresentationFormat>와이드스크린</PresentationFormat>
  <Paragraphs>140</Paragraphs>
  <Slides>71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4" baseType="lpstr">
      <vt:lpstr>맑은 고딕</vt:lpstr>
      <vt:lpstr>Arial</vt:lpstr>
      <vt:lpstr>Office 테마</vt:lpstr>
      <vt:lpstr>C# 멀티스레드 프로그래밍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HAMIN KIM</cp:lastModifiedBy>
  <cp:revision>143</cp:revision>
  <dcterms:created xsi:type="dcterms:W3CDTF">2015-12-30T01:43:40Z</dcterms:created>
  <dcterms:modified xsi:type="dcterms:W3CDTF">2024-05-12T11:43:55Z</dcterms:modified>
</cp:coreProperties>
</file>