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Alegreya SemiBold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Arvo"/>
      <p:regular r:id="rId29"/>
      <p:bold r:id="rId30"/>
      <p:italic r:id="rId31"/>
      <p:boldItalic r:id="rId32"/>
    </p:embeddedFont>
    <p:embeddedFont>
      <p:font typeface="Roboto Condensed"/>
      <p:regular r:id="rId33"/>
      <p:bold r:id="rId34"/>
      <p:italic r:id="rId35"/>
      <p:boldItalic r:id="rId36"/>
    </p:embeddedFont>
    <p:embeddedFont>
      <p:font typeface="Roboto Condensed Light"/>
      <p:regular r:id="rId37"/>
      <p:bold r:id="rId38"/>
      <p:italic r:id="rId39"/>
      <p:boldItalic r:id="rId40"/>
    </p:embeddedFont>
    <p:embeddedFont>
      <p:font typeface="Poppins SemiBold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Light-boldItalic.fntdata"/><Relationship Id="rId20" Type="http://schemas.openxmlformats.org/officeDocument/2006/relationships/font" Target="fonts/Poppins-boldItalic.fntdata"/><Relationship Id="rId42" Type="http://schemas.openxmlformats.org/officeDocument/2006/relationships/font" Target="fonts/PoppinsSemiBold-bold.fntdata"/><Relationship Id="rId41" Type="http://schemas.openxmlformats.org/officeDocument/2006/relationships/font" Target="fonts/PoppinsSemiBold-regular.fntdata"/><Relationship Id="rId22" Type="http://schemas.openxmlformats.org/officeDocument/2006/relationships/font" Target="fonts/AlegreyaSemiBold-bold.fntdata"/><Relationship Id="rId44" Type="http://schemas.openxmlformats.org/officeDocument/2006/relationships/font" Target="fonts/PoppinsSemiBold-boldItalic.fntdata"/><Relationship Id="rId21" Type="http://schemas.openxmlformats.org/officeDocument/2006/relationships/font" Target="fonts/AlegreyaSemiBold-regular.fntdata"/><Relationship Id="rId43" Type="http://schemas.openxmlformats.org/officeDocument/2006/relationships/font" Target="fonts/PoppinsSemiBold-italic.fntdata"/><Relationship Id="rId24" Type="http://schemas.openxmlformats.org/officeDocument/2006/relationships/font" Target="fonts/AlegreyaSemiBold-boldItalic.fntdata"/><Relationship Id="rId23" Type="http://schemas.openxmlformats.org/officeDocument/2006/relationships/font" Target="fonts/Alegreya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v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rvo-italic.fntdata"/><Relationship Id="rId30" Type="http://schemas.openxmlformats.org/officeDocument/2006/relationships/font" Target="fonts/Arvo-bold.fntdata"/><Relationship Id="rId11" Type="http://schemas.openxmlformats.org/officeDocument/2006/relationships/slide" Target="slides/slide7.xml"/><Relationship Id="rId33" Type="http://schemas.openxmlformats.org/officeDocument/2006/relationships/font" Target="fonts/RobotoCondensed-regular.fntdata"/><Relationship Id="rId10" Type="http://schemas.openxmlformats.org/officeDocument/2006/relationships/slide" Target="slides/slide6.xml"/><Relationship Id="rId32" Type="http://schemas.openxmlformats.org/officeDocument/2006/relationships/font" Target="fonts/Arvo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Condensed-italic.fntdata"/><Relationship Id="rId12" Type="http://schemas.openxmlformats.org/officeDocument/2006/relationships/slide" Target="slides/slide8.xml"/><Relationship Id="rId34" Type="http://schemas.openxmlformats.org/officeDocument/2006/relationships/font" Target="fonts/RobotoCondensed-bold.fntdata"/><Relationship Id="rId15" Type="http://schemas.openxmlformats.org/officeDocument/2006/relationships/slide" Target="slides/slide11.xml"/><Relationship Id="rId37" Type="http://schemas.openxmlformats.org/officeDocument/2006/relationships/font" Target="fonts/RobotoCondensedLight-regular.fntdata"/><Relationship Id="rId14" Type="http://schemas.openxmlformats.org/officeDocument/2006/relationships/slide" Target="slides/slide10.xml"/><Relationship Id="rId36" Type="http://schemas.openxmlformats.org/officeDocument/2006/relationships/font" Target="fonts/RobotoCondensed-boldItalic.fntdata"/><Relationship Id="rId17" Type="http://schemas.openxmlformats.org/officeDocument/2006/relationships/font" Target="fonts/Poppins-regular.fntdata"/><Relationship Id="rId39" Type="http://schemas.openxmlformats.org/officeDocument/2006/relationships/font" Target="fonts/RobotoCondensedLight-italic.fntdata"/><Relationship Id="rId16" Type="http://schemas.openxmlformats.org/officeDocument/2006/relationships/slide" Target="slides/slide12.xml"/><Relationship Id="rId38" Type="http://schemas.openxmlformats.org/officeDocument/2006/relationships/font" Target="fonts/RobotoCondensedLight-bold.fntdata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480de3461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480de346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57edcabb3_95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657edcabb3_9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80de34615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480de3461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73792ea65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73792ea6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73792ea65_1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473792ea65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5"/>
                </a:solidFill>
              </a:rPr>
              <a:t>“</a:t>
            </a:r>
            <a:endParaRPr b="1" sz="720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1777150" y="-43225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highlight>
                  <a:schemeClr val="dk1"/>
                </a:highlight>
              </a:rPr>
              <a:t>Best Events </a:t>
            </a:r>
            <a:endParaRPr sz="8000">
              <a:highlight>
                <a:schemeClr val="dk1"/>
              </a:highlight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280925" y="2517700"/>
            <a:ext cx="35550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●"/>
            </a:pPr>
            <a:r>
              <a:rPr lang="en" sz="1450">
                <a:solidFill>
                  <a:srgbClr val="FFFFFF"/>
                </a:solidFill>
              </a:rPr>
              <a:t>Gabriel Estevão Nogueira Sobrinho</a:t>
            </a:r>
            <a:endParaRPr sz="1450">
              <a:solidFill>
                <a:srgbClr val="FFFFFF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●"/>
            </a:pPr>
            <a:r>
              <a:rPr lang="en" sz="1450">
                <a:solidFill>
                  <a:srgbClr val="FFFFFF"/>
                </a:solidFill>
              </a:rPr>
              <a:t>Diego Machado Cordeiro</a:t>
            </a:r>
            <a:endParaRPr sz="1450">
              <a:solidFill>
                <a:srgbClr val="FFFFFF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●"/>
            </a:pPr>
            <a:r>
              <a:rPr lang="en" sz="1450">
                <a:solidFill>
                  <a:srgbClr val="FFFFFF"/>
                </a:solidFill>
              </a:rPr>
              <a:t>João Gabriel Perez Monteiro</a:t>
            </a:r>
            <a:endParaRPr sz="1450">
              <a:solidFill>
                <a:srgbClr val="FFFFFF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●"/>
            </a:pPr>
            <a:r>
              <a:rPr lang="en" sz="1450">
                <a:solidFill>
                  <a:srgbClr val="FFFFFF"/>
                </a:solidFill>
              </a:rPr>
              <a:t>Gustavo Henrique de Lima e Silva</a:t>
            </a:r>
            <a:endParaRPr sz="1450">
              <a:solidFill>
                <a:srgbClr val="FFFFFF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●"/>
            </a:pPr>
            <a:r>
              <a:rPr lang="en" sz="1450">
                <a:solidFill>
                  <a:srgbClr val="FFFFFF"/>
                </a:solidFill>
              </a:rPr>
              <a:t>Kaike Batista D’assumpção</a:t>
            </a:r>
            <a:endParaRPr sz="1450">
              <a:solidFill>
                <a:srgbClr val="FFFFFF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●"/>
            </a:pPr>
            <a:r>
              <a:rPr lang="en" sz="1450">
                <a:solidFill>
                  <a:srgbClr val="FFFFFF"/>
                </a:solidFill>
              </a:rPr>
              <a:t>Vinicius Gonzaga Guilherme</a:t>
            </a:r>
            <a:endParaRPr sz="14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C9D1D9"/>
              </a:solidFill>
              <a:highlight>
                <a:srgbClr val="0D1117"/>
              </a:highlight>
            </a:endParaRPr>
          </a:p>
        </p:txBody>
      </p:sp>
      <p:pic>
        <p:nvPicPr>
          <p:cNvPr id="186" name="Google Shape;18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5700" y="0"/>
            <a:ext cx="3028500" cy="22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"/>
          <p:cNvSpPr txBox="1"/>
          <p:nvPr>
            <p:ph type="title"/>
          </p:nvPr>
        </p:nvSpPr>
        <p:spPr>
          <a:xfrm>
            <a:off x="6618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PARTICIPANTES DO PROCESSO</a:t>
            </a:r>
            <a:endParaRPr/>
          </a:p>
        </p:txBody>
      </p:sp>
      <p:sp>
        <p:nvSpPr>
          <p:cNvPr id="367" name="Google Shape;367;p20"/>
          <p:cNvSpPr txBox="1"/>
          <p:nvPr>
            <p:ph idx="1" type="body"/>
          </p:nvPr>
        </p:nvSpPr>
        <p:spPr>
          <a:xfrm>
            <a:off x="814275" y="1784550"/>
            <a:ext cx="36885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263248"/>
              </a:buClr>
              <a:buSzPts val="2400"/>
              <a:buChar char="●"/>
            </a:pPr>
            <a:r>
              <a:rPr lang="en"/>
              <a:t>Clientes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Char char="●"/>
            </a:pPr>
            <a:r>
              <a:rPr lang="en"/>
              <a:t>T</a:t>
            </a:r>
            <a:r>
              <a:rPr lang="en"/>
              <a:t>rabalhadores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Garçons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Limpeza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Assistência médica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Segurança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Alimentação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Recepção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Fotografia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0"/>
          <p:cNvSpPr/>
          <p:nvPr/>
        </p:nvSpPr>
        <p:spPr>
          <a:xfrm>
            <a:off x="681754" y="604928"/>
            <a:ext cx="288740" cy="30442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" name="Google Shape;369;p20"/>
          <p:cNvGrpSpPr/>
          <p:nvPr/>
        </p:nvGrpSpPr>
        <p:grpSpPr>
          <a:xfrm>
            <a:off x="153844" y="615761"/>
            <a:ext cx="318264" cy="282756"/>
            <a:chOff x="5292575" y="3681900"/>
            <a:chExt cx="420150" cy="373275"/>
          </a:xfrm>
        </p:grpSpPr>
        <p:sp>
          <p:nvSpPr>
            <p:cNvPr id="370" name="Google Shape;370;p20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20"/>
          <p:cNvSpPr txBox="1"/>
          <p:nvPr/>
        </p:nvSpPr>
        <p:spPr>
          <a:xfrm>
            <a:off x="5063475" y="1158775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Char char="●"/>
            </a:pPr>
            <a:r>
              <a:rPr lang="en"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Donos de locais</a:t>
            </a: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Char char="●"/>
            </a:pPr>
            <a:r>
              <a:rPr lang="en"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Convidados</a:t>
            </a: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 Light"/>
              <a:buChar char="●"/>
            </a:pPr>
            <a:r>
              <a:rPr lang="en"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Pagantes</a:t>
            </a: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"/>
          <p:cNvSpPr txBox="1"/>
          <p:nvPr>
            <p:ph type="title"/>
          </p:nvPr>
        </p:nvSpPr>
        <p:spPr>
          <a:xfrm>
            <a:off x="6618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       </a:t>
            </a:r>
            <a:r>
              <a:rPr lang="en" sz="3300"/>
              <a:t>Análise</a:t>
            </a:r>
            <a:r>
              <a:rPr lang="en" sz="3300"/>
              <a:t> da situação atual</a:t>
            </a:r>
            <a:endParaRPr sz="3300"/>
          </a:p>
        </p:txBody>
      </p:sp>
      <p:grpSp>
        <p:nvGrpSpPr>
          <p:cNvPr id="383" name="Google Shape;383;p21"/>
          <p:cNvGrpSpPr/>
          <p:nvPr/>
        </p:nvGrpSpPr>
        <p:grpSpPr>
          <a:xfrm>
            <a:off x="153844" y="615761"/>
            <a:ext cx="318264" cy="282756"/>
            <a:chOff x="5292575" y="3681900"/>
            <a:chExt cx="420150" cy="373275"/>
          </a:xfrm>
        </p:grpSpPr>
        <p:sp>
          <p:nvSpPr>
            <p:cNvPr id="384" name="Google Shape;384;p21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21"/>
          <p:cNvSpPr txBox="1"/>
          <p:nvPr/>
        </p:nvSpPr>
        <p:spPr>
          <a:xfrm>
            <a:off x="109200" y="1264500"/>
            <a:ext cx="8925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000"/>
              <a:buFont typeface="Poppins SemiBold"/>
              <a:buChar char="●"/>
            </a:pPr>
            <a:r>
              <a:rPr lang="en" sz="2000">
                <a:solidFill>
                  <a:srgbClr val="26324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Pontos fortes da empresa: </a:t>
            </a:r>
            <a:endParaRPr sz="2000">
              <a:solidFill>
                <a:srgbClr val="26324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000"/>
              <a:buFont typeface="Poppins SemiBold"/>
              <a:buChar char="○"/>
            </a:pPr>
            <a:r>
              <a:rPr lang="en" sz="2000">
                <a:solidFill>
                  <a:srgbClr val="26324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Variedade de opções</a:t>
            </a:r>
            <a:endParaRPr sz="2000">
              <a:solidFill>
                <a:srgbClr val="26324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324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000"/>
              <a:buFont typeface="Poppins SemiBold"/>
              <a:buChar char="●"/>
            </a:pPr>
            <a:r>
              <a:rPr lang="en" sz="2000">
                <a:solidFill>
                  <a:srgbClr val="26324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Oportunidades no mercado:</a:t>
            </a:r>
            <a:endParaRPr sz="2000">
              <a:solidFill>
                <a:srgbClr val="26324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000"/>
              <a:buFont typeface="Poppins SemiBold"/>
              <a:buChar char="○"/>
            </a:pPr>
            <a:r>
              <a:rPr lang="en" sz="2000">
                <a:solidFill>
                  <a:srgbClr val="26324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Alta demanda no setor.</a:t>
            </a:r>
            <a:endParaRPr sz="2000">
              <a:solidFill>
                <a:srgbClr val="26324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324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000"/>
              <a:buFont typeface="Poppins SemiBold"/>
              <a:buChar char="●"/>
            </a:pPr>
            <a:r>
              <a:rPr lang="en" sz="2000">
                <a:solidFill>
                  <a:srgbClr val="26324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Ameaças:</a:t>
            </a:r>
            <a:endParaRPr sz="2000">
              <a:solidFill>
                <a:srgbClr val="26324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000"/>
              <a:buFont typeface="Poppins SemiBold"/>
              <a:buChar char="○"/>
            </a:pPr>
            <a:r>
              <a:rPr lang="en" sz="2000">
                <a:solidFill>
                  <a:srgbClr val="26324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Alta complexidade do projeto, uma vez que o sistema possui muitas </a:t>
            </a:r>
            <a:r>
              <a:rPr lang="en" sz="2000">
                <a:solidFill>
                  <a:srgbClr val="26324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variáveis</a:t>
            </a:r>
            <a:r>
              <a:rPr lang="en" sz="2000">
                <a:solidFill>
                  <a:srgbClr val="26324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a </a:t>
            </a:r>
            <a:r>
              <a:rPr lang="en" sz="2000">
                <a:solidFill>
                  <a:srgbClr val="26324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serem</a:t>
            </a:r>
            <a:r>
              <a:rPr lang="en" sz="2000">
                <a:solidFill>
                  <a:srgbClr val="26324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consideradas, que mal organizadas podem comprometer o bom funcionamento do software.</a:t>
            </a:r>
            <a:endParaRPr sz="2000">
              <a:solidFill>
                <a:srgbClr val="26324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D111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392" name="Google Shape;392;p21"/>
          <p:cNvGrpSpPr/>
          <p:nvPr/>
        </p:nvGrpSpPr>
        <p:grpSpPr>
          <a:xfrm>
            <a:off x="709320" y="599400"/>
            <a:ext cx="309022" cy="315499"/>
            <a:chOff x="3951850" y="2985350"/>
            <a:chExt cx="407950" cy="416500"/>
          </a:xfrm>
        </p:grpSpPr>
        <p:sp>
          <p:nvSpPr>
            <p:cNvPr id="393" name="Google Shape;393;p2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"/>
          <p:cNvSpPr txBox="1"/>
          <p:nvPr/>
        </p:nvSpPr>
        <p:spPr>
          <a:xfrm>
            <a:off x="725100" y="2195275"/>
            <a:ext cx="7311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OBRIGADO</a:t>
            </a:r>
            <a:r>
              <a:rPr b="1" lang="en" sz="7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!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que um evento se torne inesquecível é necessário uma boa organização!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675" y="3076850"/>
            <a:ext cx="579500" cy="4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13"/>
          <p:cNvGrpSpPr/>
          <p:nvPr/>
        </p:nvGrpSpPr>
        <p:grpSpPr>
          <a:xfrm>
            <a:off x="613510" y="1119500"/>
            <a:ext cx="8044527" cy="2067200"/>
            <a:chOff x="185742" y="1287960"/>
            <a:chExt cx="8044527" cy="2067200"/>
          </a:xfrm>
        </p:grpSpPr>
        <p:sp>
          <p:nvSpPr>
            <p:cNvPr id="198" name="Google Shape;198;p13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 flipH="1" rot="10800000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 flipH="1" rot="10800000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203" name="Google Shape;203;p13"/>
          <p:cNvSpPr txBox="1"/>
          <p:nvPr>
            <p:ph idx="4294967295" type="ctrTitle"/>
          </p:nvPr>
        </p:nvSpPr>
        <p:spPr>
          <a:xfrm>
            <a:off x="512025" y="1540350"/>
            <a:ext cx="8039100" cy="12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F5378"/>
                </a:solidFill>
              </a:rPr>
              <a:t>590.000 </a:t>
            </a:r>
            <a:r>
              <a:rPr lang="en" sz="4500">
                <a:solidFill>
                  <a:srgbClr val="3F5378"/>
                </a:solidFill>
              </a:rPr>
              <a:t>eventos</a:t>
            </a:r>
            <a:r>
              <a:rPr lang="en" sz="7200">
                <a:solidFill>
                  <a:srgbClr val="3F5378"/>
                </a:solidFill>
              </a:rPr>
              <a:t> </a:t>
            </a:r>
            <a:endParaRPr sz="7200">
              <a:solidFill>
                <a:srgbClr val="3F5378"/>
              </a:solidFill>
            </a:endParaRPr>
          </a:p>
        </p:txBody>
      </p:sp>
      <p:sp>
        <p:nvSpPr>
          <p:cNvPr id="204" name="Google Shape;204;p13"/>
          <p:cNvSpPr txBox="1"/>
          <p:nvPr>
            <p:ph idx="4294967295" type="subTitle"/>
          </p:nvPr>
        </p:nvSpPr>
        <p:spPr>
          <a:xfrm>
            <a:off x="1737375" y="3910075"/>
            <a:ext cx="6050700" cy="4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5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900">
                <a:solidFill>
                  <a:schemeClr val="accent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 acordo com a Associação Brasileira de Promotores de Eventos (Abrape).</a:t>
            </a:r>
            <a:endParaRPr>
              <a:solidFill>
                <a:srgbClr val="FF9800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1535150" y="423600"/>
            <a:ext cx="59097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  <a:highlight>
                  <a:schemeClr val="lt1"/>
                </a:highlight>
              </a:rPr>
              <a:t>    </a:t>
            </a:r>
            <a:r>
              <a:rPr lang="en" sz="2300">
                <a:solidFill>
                  <a:schemeClr val="accent5"/>
                </a:solidFill>
                <a:highlight>
                  <a:schemeClr val="lt1"/>
                </a:highlight>
              </a:rPr>
              <a:t>São estimados até o fim do ano cerca de</a:t>
            </a:r>
            <a:endParaRPr sz="2300">
              <a:solidFill>
                <a:schemeClr val="accent5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>
            <p:ph idx="4294967295" type="title"/>
          </p:nvPr>
        </p:nvSpPr>
        <p:spPr>
          <a:xfrm>
            <a:off x="2316675" y="468500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F5378"/>
                </a:solidFill>
              </a:rPr>
              <a:t>Setor de </a:t>
            </a:r>
            <a:r>
              <a:rPr lang="en" sz="2300">
                <a:solidFill>
                  <a:srgbClr val="3C78D8"/>
                </a:solidFill>
              </a:rPr>
              <a:t>bares e restaurantes</a:t>
            </a:r>
            <a:r>
              <a:rPr lang="en" sz="2300">
                <a:solidFill>
                  <a:srgbClr val="3F5378"/>
                </a:solidFill>
              </a:rPr>
              <a:t> X </a:t>
            </a:r>
            <a:r>
              <a:rPr lang="en" sz="2300">
                <a:solidFill>
                  <a:schemeClr val="accent1"/>
                </a:solidFill>
              </a:rPr>
              <a:t>Setor de</a:t>
            </a:r>
            <a:r>
              <a:rPr lang="en" sz="2300">
                <a:solidFill>
                  <a:schemeClr val="accent5"/>
                </a:solidFill>
              </a:rPr>
              <a:t> </a:t>
            </a:r>
            <a:r>
              <a:rPr lang="en" sz="2300">
                <a:solidFill>
                  <a:srgbClr val="9900FF"/>
                </a:solidFill>
              </a:rPr>
              <a:t>eventos</a:t>
            </a:r>
            <a:r>
              <a:rPr lang="en" sz="2300">
                <a:solidFill>
                  <a:schemeClr val="accent5"/>
                </a:solidFill>
              </a:rPr>
              <a:t> </a:t>
            </a:r>
            <a:endParaRPr sz="2300">
              <a:solidFill>
                <a:schemeClr val="accent1"/>
              </a:solidFill>
            </a:endParaRPr>
          </a:p>
        </p:txBody>
      </p:sp>
      <p:cxnSp>
        <p:nvCxnSpPr>
          <p:cNvPr id="211" name="Google Shape;211;p14"/>
          <p:cNvCxnSpPr/>
          <p:nvPr/>
        </p:nvCxnSpPr>
        <p:spPr>
          <a:xfrm>
            <a:off x="952500" y="21580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14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4"/>
          <p:cNvCxnSpPr/>
          <p:nvPr/>
        </p:nvCxnSpPr>
        <p:spPr>
          <a:xfrm>
            <a:off x="976525" y="39446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14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4%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2%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3129000" y="2960800"/>
            <a:ext cx="233700" cy="984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"/>
          <p:cNvSpPr/>
          <p:nvPr/>
        </p:nvSpPr>
        <p:spPr>
          <a:xfrm>
            <a:off x="5157600" y="2264050"/>
            <a:ext cx="233700" cy="16608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"/>
          <p:cNvSpPr txBox="1"/>
          <p:nvPr/>
        </p:nvSpPr>
        <p:spPr>
          <a:xfrm>
            <a:off x="4985250" y="1923349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4,72%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218" name="Google Shape;218;p14"/>
          <p:cNvCxnSpPr/>
          <p:nvPr/>
        </p:nvCxnSpPr>
        <p:spPr>
          <a:xfrm>
            <a:off x="952500" y="3201839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4"/>
          <p:cNvCxnSpPr/>
          <p:nvPr/>
        </p:nvCxnSpPr>
        <p:spPr>
          <a:xfrm>
            <a:off x="952500" y="2838039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4"/>
          <p:cNvCxnSpPr/>
          <p:nvPr/>
        </p:nvCxnSpPr>
        <p:spPr>
          <a:xfrm>
            <a:off x="952500" y="35664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4"/>
          <p:cNvCxnSpPr/>
          <p:nvPr/>
        </p:nvCxnSpPr>
        <p:spPr>
          <a:xfrm>
            <a:off x="952500" y="1813639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14"/>
          <p:cNvSpPr txBox="1"/>
          <p:nvPr/>
        </p:nvSpPr>
        <p:spPr>
          <a:xfrm>
            <a:off x="3018900" y="2571463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1117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2,7%</a:t>
            </a:r>
            <a:endParaRPr>
              <a:solidFill>
                <a:srgbClr val="0D1117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3637275" y="1496288"/>
            <a:ext cx="26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24" name="Google Shape;22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762" y="2807475"/>
            <a:ext cx="445249" cy="4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1800" y="3182425"/>
            <a:ext cx="504873" cy="26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9175" y="2264060"/>
            <a:ext cx="281778" cy="315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4"/>
          <p:cNvSpPr txBox="1"/>
          <p:nvPr/>
        </p:nvSpPr>
        <p:spPr>
          <a:xfrm>
            <a:off x="5730000" y="2646075"/>
            <a:ext cx="68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Best Events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1802700" y="3931100"/>
            <a:ext cx="258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C78D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Bares e restaurantes</a:t>
            </a:r>
            <a:endParaRPr sz="12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4606350" y="3931088"/>
            <a:ext cx="1364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9900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Eventos</a:t>
            </a:r>
            <a:r>
              <a:rPr b="1" lang="en" sz="23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6586900" y="3931100"/>
            <a:ext cx="204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Fonte: Abrasel e Abrape</a:t>
            </a:r>
            <a:endParaRPr sz="13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3400825" y="1368325"/>
            <a:ext cx="338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Em relação ao Produto Interno Bruto (PIB)</a:t>
            </a:r>
            <a:endParaRPr/>
          </a:p>
        </p:txBody>
      </p:sp>
      <p:pic>
        <p:nvPicPr>
          <p:cNvPr id="232" name="Google Shape;23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0900" y="2606296"/>
            <a:ext cx="733075" cy="5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/>
          <p:nvPr/>
        </p:nvSpPr>
        <p:spPr>
          <a:xfrm>
            <a:off x="161550" y="1102350"/>
            <a:ext cx="8820900" cy="5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666666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Abaladas pela pandemia da covid-19,estima-se que empresas de eventos</a:t>
            </a:r>
            <a:endParaRPr sz="1800">
              <a:solidFill>
                <a:srgbClr val="FFFFFF"/>
              </a:solidFill>
              <a:highlight>
                <a:srgbClr val="666666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666666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perderam 97% de sua receita devido </a:t>
            </a:r>
            <a:r>
              <a:rPr lang="en" sz="1800">
                <a:solidFill>
                  <a:srgbClr val="FFFFFF"/>
                </a:solidFill>
                <a:highlight>
                  <a:srgbClr val="666666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às medidas</a:t>
            </a:r>
            <a:r>
              <a:rPr lang="en" sz="1800">
                <a:solidFill>
                  <a:srgbClr val="FFFFFF"/>
                </a:solidFill>
                <a:highlight>
                  <a:srgbClr val="666666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 de isolamento.</a:t>
            </a:r>
            <a:endParaRPr sz="1800">
              <a:solidFill>
                <a:srgbClr val="FFFFFF"/>
              </a:solidFill>
              <a:highlight>
                <a:srgbClr val="666666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263248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Estima-se que um terço dessas empresas tenham </a:t>
            </a:r>
            <a:endParaRPr sz="1800">
              <a:solidFill>
                <a:srgbClr val="FFFFFF"/>
              </a:solidFill>
              <a:highlight>
                <a:srgbClr val="263248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263248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falido por causa da crise.</a:t>
            </a:r>
            <a:endParaRPr sz="1800">
              <a:solidFill>
                <a:srgbClr val="FFFFFF"/>
              </a:solidFill>
              <a:highlight>
                <a:srgbClr val="263248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666666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Consequentemente muitas pessoas que dependiam do setor perderam sua principal fonte de renda.</a:t>
            </a:r>
            <a:endParaRPr sz="1800">
              <a:solidFill>
                <a:srgbClr val="FFFFFF"/>
              </a:solidFill>
              <a:highlight>
                <a:srgbClr val="666666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666666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 Entretanto, graças ao avanço no combate </a:t>
            </a:r>
            <a:r>
              <a:rPr lang="en" sz="1800">
                <a:solidFill>
                  <a:srgbClr val="FFFFFF"/>
                </a:solidFill>
                <a:highlight>
                  <a:srgbClr val="666666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da</a:t>
            </a:r>
            <a:r>
              <a:rPr lang="en" sz="1800">
                <a:solidFill>
                  <a:srgbClr val="FFFFFF"/>
                </a:solidFill>
                <a:highlight>
                  <a:srgbClr val="666666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 covid-19, tais meios </a:t>
            </a:r>
            <a:r>
              <a:rPr lang="en" sz="1800">
                <a:solidFill>
                  <a:srgbClr val="FFFFFF"/>
                </a:solidFill>
                <a:highlight>
                  <a:srgbClr val="666666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têm</a:t>
            </a:r>
            <a:r>
              <a:rPr lang="en" sz="1800">
                <a:solidFill>
                  <a:srgbClr val="FFFFFF"/>
                </a:solidFill>
                <a:highlight>
                  <a:srgbClr val="666666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 voltado a se </a:t>
            </a:r>
            <a:endParaRPr sz="1800">
              <a:solidFill>
                <a:srgbClr val="FFFFFF"/>
              </a:solidFill>
              <a:highlight>
                <a:srgbClr val="666666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666666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estabilizar novamente.</a:t>
            </a:r>
            <a:endParaRPr sz="1800">
              <a:solidFill>
                <a:srgbClr val="FFFFFF"/>
              </a:solidFill>
              <a:highlight>
                <a:srgbClr val="666666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highlight>
                <a:srgbClr val="666666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1117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424500" y="138250"/>
            <a:ext cx="829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chemeClr val="lt1"/>
                </a:solidFill>
                <a:highlight>
                  <a:srgbClr val="263248"/>
                </a:highlight>
                <a:latin typeface="Poppins"/>
                <a:ea typeface="Poppins"/>
                <a:cs typeface="Poppins"/>
                <a:sym typeface="Poppins"/>
              </a:rPr>
              <a:t>PROBLEMÁTICA ACERCA DOS EVENTOS</a:t>
            </a:r>
            <a:endParaRPr b="1" i="1" sz="2800">
              <a:solidFill>
                <a:schemeClr val="lt1"/>
              </a:solidFill>
              <a:highlight>
                <a:srgbClr val="263248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244" name="Google Shape;244;p16"/>
          <p:cNvSpPr txBox="1"/>
          <p:nvPr>
            <p:ph idx="1" type="body"/>
          </p:nvPr>
        </p:nvSpPr>
        <p:spPr>
          <a:xfrm>
            <a:off x="399800" y="1744425"/>
            <a:ext cx="8050200" cy="26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latin typeface="Poppins SemiBold"/>
                <a:ea typeface="Poppins SemiBold"/>
                <a:cs typeface="Poppins SemiBold"/>
                <a:sym typeface="Poppins SemiBold"/>
              </a:rPr>
              <a:t>A BestEvents busca uma forma de facilitar o agendamento de locais para todos os tipos de eventos, com atenção aos detalhes,fazendo uso de ferramentas e estratégias que geram </a:t>
            </a:r>
            <a:r>
              <a:rPr lang="en" sz="2250">
                <a:latin typeface="Poppins SemiBold"/>
                <a:ea typeface="Poppins SemiBold"/>
                <a:cs typeface="Poppins SemiBold"/>
                <a:sym typeface="Poppins SemiBold"/>
              </a:rPr>
              <a:t>resultados</a:t>
            </a:r>
            <a:r>
              <a:rPr lang="en" sz="2250">
                <a:latin typeface="Poppins SemiBold"/>
                <a:ea typeface="Poppins SemiBold"/>
                <a:cs typeface="Poppins SemiBold"/>
                <a:sym typeface="Poppins SemiBold"/>
              </a:rPr>
              <a:t> positivos. </a:t>
            </a:r>
            <a:endParaRPr sz="2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245" name="Google Shape;245;p16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6" name="Google Shape;246;p1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265" name="Google Shape;265;p17"/>
          <p:cNvSpPr txBox="1"/>
          <p:nvPr>
            <p:ph idx="1" type="body"/>
          </p:nvPr>
        </p:nvSpPr>
        <p:spPr>
          <a:xfrm>
            <a:off x="345750" y="1295800"/>
            <a:ext cx="8050200" cy="31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4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Portanto, com a BestEvents será possível planejar orçamentos,acompanhar as etapas e supervisionar todo evento para que não aconteça nenhum imprevisto, assim podendo organizar:</a:t>
            </a:r>
            <a:endParaRPr>
              <a:solidFill>
                <a:srgbClr val="26324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3972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750"/>
              <a:buFont typeface="Poppins SemiBold"/>
              <a:buChar char="●"/>
            </a:pPr>
            <a:r>
              <a:rPr lang="en" sz="1750">
                <a:solidFill>
                  <a:srgbClr val="26324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Atividades de lazer</a:t>
            </a:r>
            <a:endParaRPr sz="1750">
              <a:solidFill>
                <a:srgbClr val="26324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3972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750"/>
              <a:buFont typeface="Poppins SemiBold"/>
              <a:buChar char="●"/>
            </a:pPr>
            <a:r>
              <a:rPr lang="en" sz="1750">
                <a:solidFill>
                  <a:srgbClr val="26324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Entretenimento</a:t>
            </a:r>
            <a:endParaRPr sz="1750">
              <a:solidFill>
                <a:srgbClr val="26324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3972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750"/>
              <a:buFont typeface="Poppins SemiBold"/>
              <a:buChar char="●"/>
            </a:pPr>
            <a:r>
              <a:rPr lang="en" sz="1750">
                <a:solidFill>
                  <a:srgbClr val="26324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Reuniões</a:t>
            </a:r>
            <a:endParaRPr sz="1750">
              <a:solidFill>
                <a:srgbClr val="26324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3972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750"/>
              <a:buFont typeface="Poppins SemiBold"/>
              <a:buChar char="●"/>
            </a:pPr>
            <a:r>
              <a:rPr lang="en" sz="1750">
                <a:solidFill>
                  <a:srgbClr val="26324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Congressos</a:t>
            </a:r>
            <a:endParaRPr sz="1750">
              <a:solidFill>
                <a:srgbClr val="26324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3972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750"/>
              <a:buFont typeface="Poppins SemiBold"/>
              <a:buChar char="●"/>
            </a:pPr>
            <a:r>
              <a:rPr lang="en" sz="1750">
                <a:solidFill>
                  <a:srgbClr val="26324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Eventos esportivos e culturais.</a:t>
            </a:r>
            <a:endParaRPr sz="2300">
              <a:solidFill>
                <a:srgbClr val="26324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266" name="Google Shape;266;p17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67" name="Google Shape;267;p17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17"/>
          <p:cNvSpPr/>
          <p:nvPr/>
        </p:nvSpPr>
        <p:spPr>
          <a:xfrm>
            <a:off x="6656179" y="3771168"/>
            <a:ext cx="518773" cy="513493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28575">
            <a:solidFill>
              <a:srgbClr val="3F53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17"/>
          <p:cNvGrpSpPr/>
          <p:nvPr/>
        </p:nvGrpSpPr>
        <p:grpSpPr>
          <a:xfrm>
            <a:off x="5738712" y="2791583"/>
            <a:ext cx="574428" cy="450495"/>
            <a:chOff x="1247825" y="5001950"/>
            <a:chExt cx="443300" cy="428675"/>
          </a:xfrm>
        </p:grpSpPr>
        <p:sp>
          <p:nvSpPr>
            <p:cNvPr id="283" name="Google Shape;283;p17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285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285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285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285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285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285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17"/>
          <p:cNvGrpSpPr/>
          <p:nvPr/>
        </p:nvGrpSpPr>
        <p:grpSpPr>
          <a:xfrm>
            <a:off x="7324491" y="2879892"/>
            <a:ext cx="574424" cy="450496"/>
            <a:chOff x="2599525" y="3688600"/>
            <a:chExt cx="428675" cy="351950"/>
          </a:xfrm>
        </p:grpSpPr>
        <p:sp>
          <p:nvSpPr>
            <p:cNvPr id="290" name="Google Shape;290;p17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285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285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285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17"/>
          <p:cNvGrpSpPr/>
          <p:nvPr/>
        </p:nvGrpSpPr>
        <p:grpSpPr>
          <a:xfrm>
            <a:off x="4370401" y="3411888"/>
            <a:ext cx="708276" cy="513483"/>
            <a:chOff x="531800" y="5071350"/>
            <a:chExt cx="529750" cy="292900"/>
          </a:xfrm>
        </p:grpSpPr>
        <p:sp>
          <p:nvSpPr>
            <p:cNvPr id="294" name="Google Shape;294;p17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285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285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285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285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285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285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285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17"/>
          <p:cNvGrpSpPr/>
          <p:nvPr/>
        </p:nvGrpSpPr>
        <p:grpSpPr>
          <a:xfrm>
            <a:off x="5498237" y="4024946"/>
            <a:ext cx="574428" cy="513500"/>
            <a:chOff x="1247825" y="322750"/>
            <a:chExt cx="443300" cy="369000"/>
          </a:xfrm>
        </p:grpSpPr>
        <p:sp>
          <p:nvSpPr>
            <p:cNvPr id="302" name="Google Shape;302;p17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285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285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285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2857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391525" y="2402600"/>
            <a:ext cx="22479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6324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Planejar</a:t>
            </a:r>
            <a:endParaRPr sz="3000">
              <a:solidFill>
                <a:srgbClr val="26324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3" name="Google Shape;313;p18"/>
          <p:cNvSpPr txBox="1"/>
          <p:nvPr>
            <p:ph idx="2" type="body"/>
          </p:nvPr>
        </p:nvSpPr>
        <p:spPr>
          <a:xfrm>
            <a:off x="2868850" y="2463650"/>
            <a:ext cx="22479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Alegreya SemiBold"/>
                <a:ea typeface="Alegreya SemiBold"/>
                <a:cs typeface="Alegreya SemiBold"/>
                <a:sym typeface="Alegreya SemiBold"/>
              </a:rPr>
              <a:t>    </a:t>
            </a:r>
            <a:r>
              <a:rPr lang="en" sz="2700">
                <a:latin typeface="Alegreya SemiBold"/>
                <a:ea typeface="Alegreya SemiBold"/>
                <a:cs typeface="Alegreya SemiBold"/>
                <a:sym typeface="Alegreya SemiBold"/>
              </a:rPr>
              <a:t> </a:t>
            </a:r>
            <a:r>
              <a:rPr lang="en" sz="2700">
                <a:solidFill>
                  <a:srgbClr val="3F5378"/>
                </a:solidFill>
                <a:latin typeface="Alegreya SemiBold"/>
                <a:ea typeface="Alegreya SemiBold"/>
                <a:cs typeface="Alegreya SemiBold"/>
                <a:sym typeface="Alegreya SemiBold"/>
              </a:rPr>
              <a:t>  </a:t>
            </a:r>
            <a:r>
              <a:rPr lang="en" sz="3000">
                <a:solidFill>
                  <a:srgbClr val="26324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criar</a:t>
            </a:r>
            <a:endParaRPr sz="3000">
              <a:solidFill>
                <a:srgbClr val="26324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4" name="Google Shape;314;p18"/>
          <p:cNvSpPr txBox="1"/>
          <p:nvPr>
            <p:ph idx="3" type="body"/>
          </p:nvPr>
        </p:nvSpPr>
        <p:spPr>
          <a:xfrm>
            <a:off x="5302925" y="2421675"/>
            <a:ext cx="22479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6324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orgazinar</a:t>
            </a:r>
            <a:endParaRPr sz="3000">
              <a:solidFill>
                <a:srgbClr val="26324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315" name="Google Shape;315;p1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316" name="Google Shape;316;p1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18"/>
          <p:cNvSpPr txBox="1"/>
          <p:nvPr/>
        </p:nvSpPr>
        <p:spPr>
          <a:xfrm>
            <a:off x="1026525" y="1426350"/>
            <a:ext cx="657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63248"/>
                </a:solidFill>
                <a:latin typeface="Alegreya SemiBold"/>
                <a:ea typeface="Alegreya SemiBold"/>
                <a:cs typeface="Alegreya SemiBold"/>
                <a:sym typeface="Alegreya SemiBold"/>
              </a:rPr>
              <a:t>A BestEvents será responsável por:</a:t>
            </a:r>
            <a:endParaRPr sz="3200">
              <a:solidFill>
                <a:srgbClr val="263248"/>
              </a:solidFill>
              <a:latin typeface="Alegreya SemiBold"/>
              <a:ea typeface="Alegreya SemiBold"/>
              <a:cs typeface="Alegreya SemiBold"/>
              <a:sym typeface="Alegrey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324" name="Google Shape;324;p18"/>
          <p:cNvGrpSpPr/>
          <p:nvPr/>
        </p:nvGrpSpPr>
        <p:grpSpPr>
          <a:xfrm>
            <a:off x="814030" y="3436228"/>
            <a:ext cx="968634" cy="1051221"/>
            <a:chOff x="4539787" y="1011032"/>
            <a:chExt cx="598958" cy="720261"/>
          </a:xfrm>
        </p:grpSpPr>
        <p:sp>
          <p:nvSpPr>
            <p:cNvPr id="325" name="Google Shape;325;p1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18"/>
          <p:cNvGrpSpPr/>
          <p:nvPr/>
        </p:nvGrpSpPr>
        <p:grpSpPr>
          <a:xfrm>
            <a:off x="5669515" y="3516323"/>
            <a:ext cx="922136" cy="1051176"/>
            <a:chOff x="8095060" y="5664590"/>
            <a:chExt cx="497404" cy="594389"/>
          </a:xfrm>
        </p:grpSpPr>
        <p:grpSp>
          <p:nvGrpSpPr>
            <p:cNvPr id="331" name="Google Shape;331;p1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332" name="Google Shape;332;p1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5" name="Google Shape;335;p1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336" name="Google Shape;336;p1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1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340" name="Google Shape;340;p1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1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344" name="Google Shape;344;p1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7" name="Google Shape;347;p18"/>
          <p:cNvGrpSpPr/>
          <p:nvPr/>
        </p:nvGrpSpPr>
        <p:grpSpPr>
          <a:xfrm>
            <a:off x="3269490" y="3516275"/>
            <a:ext cx="1041962" cy="1051202"/>
            <a:chOff x="557511" y="3214925"/>
            <a:chExt cx="719836" cy="720150"/>
          </a:xfrm>
        </p:grpSpPr>
        <p:sp>
          <p:nvSpPr>
            <p:cNvPr id="348" name="Google Shape;348;p1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PROCESSO A SER MODELADO</a:t>
            </a:r>
            <a:endParaRPr/>
          </a:p>
        </p:txBody>
      </p:sp>
      <p:sp>
        <p:nvSpPr>
          <p:cNvPr id="357" name="Google Shape;357;p19"/>
          <p:cNvSpPr txBox="1"/>
          <p:nvPr/>
        </p:nvSpPr>
        <p:spPr>
          <a:xfrm>
            <a:off x="1026550" y="1261725"/>
            <a:ext cx="5910600" cy="1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358" name="Google Shape;358;p19"/>
          <p:cNvGrpSpPr/>
          <p:nvPr/>
        </p:nvGrpSpPr>
        <p:grpSpPr>
          <a:xfrm>
            <a:off x="291518" y="629920"/>
            <a:ext cx="392063" cy="291505"/>
            <a:chOff x="5247525" y="3007275"/>
            <a:chExt cx="517575" cy="384825"/>
          </a:xfrm>
        </p:grpSpPr>
        <p:sp>
          <p:nvSpPr>
            <p:cNvPr id="359" name="Google Shape;359;p1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1" name="Google Shape;3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8775"/>
            <a:ext cx="9144001" cy="398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