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1" r:id="rId4"/>
    <p:sldId id="257" r:id="rId5"/>
    <p:sldId id="260" r:id="rId6"/>
    <p:sldId id="262" r:id="rId7"/>
    <p:sldId id="258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24" autoAdjust="0"/>
  </p:normalViewPr>
  <p:slideViewPr>
    <p:cSldViewPr snapToGrid="0" snapToObjects="1">
      <p:cViewPr>
        <p:scale>
          <a:sx n="90" d="100"/>
          <a:sy n="90" d="100"/>
        </p:scale>
        <p:origin x="-10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0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FA3F8-99BD-3A4D-AF7D-FE8BBFEF9322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D664-293A-934D-9AD6-1BE14A832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7295" y="546200"/>
            <a:ext cx="5454244" cy="27187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55581" y="2109091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58184" y="1881170"/>
            <a:ext cx="1302507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/>
          <p:cNvSpPr/>
          <p:nvPr/>
        </p:nvSpPr>
        <p:spPr>
          <a:xfrm>
            <a:off x="2283617" y="1604407"/>
            <a:ext cx="911754" cy="797726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/>
          <p:cNvSpPr>
            <a:spLocks noChangeAspect="1"/>
          </p:cNvSpPr>
          <p:nvPr/>
        </p:nvSpPr>
        <p:spPr>
          <a:xfrm rot="6621560">
            <a:off x="2096558" y="1469594"/>
            <a:ext cx="544968" cy="544968"/>
          </a:xfrm>
          <a:prstGeom prst="pie">
            <a:avLst>
              <a:gd name="adj1" fmla="val 0"/>
              <a:gd name="adj2" fmla="val 14259834"/>
            </a:avLst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420265" y="1728594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81821" y="653153"/>
            <a:ext cx="2990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the absence of nitrate (NO</a:t>
            </a:r>
            <a:r>
              <a:rPr lang="en-US" baseline="-25000" dirty="0" smtClean="0"/>
              <a:t>3</a:t>
            </a:r>
            <a:r>
              <a:rPr lang="en-US" dirty="0" smtClean="0"/>
              <a:t>), the repressor (</a:t>
            </a:r>
            <a:r>
              <a:rPr lang="en-US" dirty="0" err="1" smtClean="0"/>
              <a:t>NsrR</a:t>
            </a:r>
            <a:r>
              <a:rPr lang="en-US" dirty="0" smtClean="0"/>
              <a:t>) sits on the promoter (</a:t>
            </a:r>
            <a:r>
              <a:rPr lang="en-US" dirty="0" err="1" smtClean="0"/>
              <a:t>pYeaR</a:t>
            </a:r>
            <a:r>
              <a:rPr lang="en-US" dirty="0" smtClean="0"/>
              <a:t>), blocking transcription by RNA Pol. There is no production of the reporter protein, which is red.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882" y="3957280"/>
            <a:ext cx="4597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Nitrate</a:t>
            </a:r>
          </a:p>
          <a:p>
            <a:r>
              <a:rPr lang="en-US" sz="3000" dirty="0" smtClean="0"/>
              <a:t>Output: Rudolf, a red fluorescent protein</a:t>
            </a:r>
            <a:endParaRPr lang="en-US" sz="3000" dirty="0"/>
          </a:p>
        </p:txBody>
      </p:sp>
      <p:sp>
        <p:nvSpPr>
          <p:cNvPr id="30" name="TextBox 29"/>
          <p:cNvSpPr txBox="1"/>
          <p:nvPr/>
        </p:nvSpPr>
        <p:spPr>
          <a:xfrm>
            <a:off x="7236052" y="4133839"/>
            <a:ext cx="84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Nitrate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36052" y="4661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NsrR</a:t>
            </a:r>
            <a:endParaRPr lang="en-US" dirty="0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6096177" y="5665032"/>
            <a:ext cx="756802" cy="27432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36052" y="5715718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Rudolph</a:t>
            </a:r>
            <a:endParaRPr lang="en-US" dirty="0"/>
          </a:p>
        </p:txBody>
      </p:sp>
      <p:sp>
        <p:nvSpPr>
          <p:cNvPr id="35" name="Freeform 34"/>
          <p:cNvSpPr>
            <a:spLocks noChangeAspect="1"/>
          </p:cNvSpPr>
          <p:nvPr/>
        </p:nvSpPr>
        <p:spPr>
          <a:xfrm>
            <a:off x="6284563" y="6080310"/>
            <a:ext cx="450450" cy="457200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236052" y="6243011"/>
            <a:ext cx="93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Pol</a:t>
            </a:r>
            <a:endParaRPr lang="en-US" dirty="0"/>
          </a:p>
        </p:txBody>
      </p:sp>
      <p:sp>
        <p:nvSpPr>
          <p:cNvPr id="37" name="Bent Arrow 36"/>
          <p:cNvSpPr>
            <a:spLocks noChangeAspect="1"/>
          </p:cNvSpPr>
          <p:nvPr/>
        </p:nvSpPr>
        <p:spPr>
          <a:xfrm>
            <a:off x="6295552" y="5092574"/>
            <a:ext cx="457200" cy="400020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052" y="5188425"/>
            <a:ext cx="7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pLuxR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38938" y="3515476"/>
            <a:ext cx="2742681" cy="321120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72500" y="3603628"/>
            <a:ext cx="108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Legend</a:t>
            </a:r>
            <a:endParaRPr lang="en-US" sz="2400" u="sng" dirty="0"/>
          </a:p>
        </p:txBody>
      </p:sp>
      <p:sp>
        <p:nvSpPr>
          <p:cNvPr id="41" name="Pie 40"/>
          <p:cNvSpPr>
            <a:spLocks noChangeAspect="1"/>
          </p:cNvSpPr>
          <p:nvPr/>
        </p:nvSpPr>
        <p:spPr>
          <a:xfrm rot="6621560">
            <a:off x="6337517" y="4703005"/>
            <a:ext cx="274320" cy="274320"/>
          </a:xfrm>
          <a:prstGeom prst="pie">
            <a:avLst>
              <a:gd name="adj1" fmla="val 0"/>
              <a:gd name="adj2" fmla="val 14259834"/>
            </a:avLst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9694" y="41469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0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7295" y="546200"/>
            <a:ext cx="5454244" cy="271878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76000"/>
                </a:srgbClr>
              </a:gs>
              <a:gs pos="69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192768" y="1581032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38490" y="1353111"/>
            <a:ext cx="1628133" cy="4721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>
            <a:off x="2120804" y="1076348"/>
            <a:ext cx="911754" cy="797726"/>
          </a:xfrm>
          <a:prstGeom prst="ben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821" y="653153"/>
            <a:ext cx="2990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3b. In a strain with the transporter expressed:</a:t>
            </a:r>
          </a:p>
          <a:p>
            <a:r>
              <a:rPr lang="en-US" dirty="0" smtClean="0"/>
              <a:t>An alternative is to have </a:t>
            </a:r>
            <a:r>
              <a:rPr lang="en-US" dirty="0" err="1" smtClean="0"/>
              <a:t>LuxR</a:t>
            </a:r>
            <a:r>
              <a:rPr lang="en-US" dirty="0" smtClean="0"/>
              <a:t> and Rudolph under a weak constitutive promoter. This would decrease the probability of </a:t>
            </a:r>
            <a:r>
              <a:rPr lang="en-US" dirty="0" err="1" smtClean="0"/>
              <a:t>LuxR</a:t>
            </a:r>
            <a:r>
              <a:rPr lang="en-US" dirty="0" smtClean="0"/>
              <a:t> repressing Rudolph expression.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82" y="3943169"/>
            <a:ext cx="4597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AI2</a:t>
            </a:r>
          </a:p>
          <a:p>
            <a:r>
              <a:rPr lang="en-US" sz="3000" dirty="0" smtClean="0"/>
              <a:t>Output: Rudolf, a red fluorescent protein</a:t>
            </a:r>
          </a:p>
          <a:p>
            <a:r>
              <a:rPr lang="en-US" sz="3000" dirty="0" smtClean="0"/>
              <a:t>Two-plasmid system</a:t>
            </a:r>
          </a:p>
        </p:txBody>
      </p:sp>
      <p:cxnSp>
        <p:nvCxnSpPr>
          <p:cNvPr id="11" name="Straight Connector 10"/>
          <p:cNvCxnSpPr>
            <a:stCxn id="4" idx="0"/>
            <a:endCxn id="4" idx="2"/>
          </p:cNvCxnSpPr>
          <p:nvPr/>
        </p:nvCxnSpPr>
        <p:spPr>
          <a:xfrm>
            <a:off x="3752557" y="1353111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40122" y="1344970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40561" y="1344970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139718" y="1229618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566126" y="908381"/>
            <a:ext cx="794020" cy="570877"/>
          </a:xfrm>
          <a:custGeom>
            <a:avLst/>
            <a:gdLst>
              <a:gd name="connsiteX0" fmla="*/ 568106 w 794020"/>
              <a:gd name="connsiteY0" fmla="*/ 852289 h 852289"/>
              <a:gd name="connsiteX1" fmla="*/ 467852 w 794020"/>
              <a:gd name="connsiteY1" fmla="*/ 735308 h 852289"/>
              <a:gd name="connsiteX2" fmla="*/ 417725 w 794020"/>
              <a:gd name="connsiteY2" fmla="*/ 367654 h 852289"/>
              <a:gd name="connsiteX3" fmla="*/ 250635 w 794020"/>
              <a:gd name="connsiteY3" fmla="*/ 300808 h 852289"/>
              <a:gd name="connsiteX4" fmla="*/ 150381 w 794020"/>
              <a:gd name="connsiteY4" fmla="*/ 267384 h 852289"/>
              <a:gd name="connsiteX5" fmla="*/ 100254 w 794020"/>
              <a:gd name="connsiteY5" fmla="*/ 250673 h 852289"/>
              <a:gd name="connsiteX6" fmla="*/ 200508 w 794020"/>
              <a:gd name="connsiteY6" fmla="*/ 167115 h 852289"/>
              <a:gd name="connsiteX7" fmla="*/ 334180 w 794020"/>
              <a:gd name="connsiteY7" fmla="*/ 133692 h 852289"/>
              <a:gd name="connsiteX8" fmla="*/ 451143 w 794020"/>
              <a:gd name="connsiteY8" fmla="*/ 167115 h 852289"/>
              <a:gd name="connsiteX9" fmla="*/ 551397 w 794020"/>
              <a:gd name="connsiteY9" fmla="*/ 267384 h 852289"/>
              <a:gd name="connsiteX10" fmla="*/ 568106 w 794020"/>
              <a:gd name="connsiteY10" fmla="*/ 317519 h 852289"/>
              <a:gd name="connsiteX11" fmla="*/ 334180 w 794020"/>
              <a:gd name="connsiteY11" fmla="*/ 434500 h 852289"/>
              <a:gd name="connsiteX12" fmla="*/ 317471 w 794020"/>
              <a:gd name="connsiteY12" fmla="*/ 668462 h 852289"/>
              <a:gd name="connsiteX13" fmla="*/ 417725 w 794020"/>
              <a:gd name="connsiteY13" fmla="*/ 701885 h 852289"/>
              <a:gd name="connsiteX14" fmla="*/ 584815 w 794020"/>
              <a:gd name="connsiteY14" fmla="*/ 651750 h 852289"/>
              <a:gd name="connsiteX15" fmla="*/ 685069 w 794020"/>
              <a:gd name="connsiteY15" fmla="*/ 618327 h 852289"/>
              <a:gd name="connsiteX16" fmla="*/ 718487 w 794020"/>
              <a:gd name="connsiteY16" fmla="*/ 401077 h 852289"/>
              <a:gd name="connsiteX17" fmla="*/ 484561 w 794020"/>
              <a:gd name="connsiteY17" fmla="*/ 417788 h 852289"/>
              <a:gd name="connsiteX18" fmla="*/ 384307 w 794020"/>
              <a:gd name="connsiteY18" fmla="*/ 467923 h 852289"/>
              <a:gd name="connsiteX19" fmla="*/ 334180 w 794020"/>
              <a:gd name="connsiteY19" fmla="*/ 534769 h 852289"/>
              <a:gd name="connsiteX20" fmla="*/ 233926 w 794020"/>
              <a:gd name="connsiteY20" fmla="*/ 618327 h 852289"/>
              <a:gd name="connsiteX21" fmla="*/ 83545 w 794020"/>
              <a:gd name="connsiteY21" fmla="*/ 601615 h 852289"/>
              <a:gd name="connsiteX22" fmla="*/ 0 w 794020"/>
              <a:gd name="connsiteY22" fmla="*/ 467923 h 852289"/>
              <a:gd name="connsiteX23" fmla="*/ 16709 w 794020"/>
              <a:gd name="connsiteY23" fmla="*/ 334231 h 852289"/>
              <a:gd name="connsiteX24" fmla="*/ 66836 w 794020"/>
              <a:gd name="connsiteY24" fmla="*/ 317519 h 852289"/>
              <a:gd name="connsiteX25" fmla="*/ 250635 w 794020"/>
              <a:gd name="connsiteY25" fmla="*/ 284096 h 852289"/>
              <a:gd name="connsiteX26" fmla="*/ 785323 w 794020"/>
              <a:gd name="connsiteY26" fmla="*/ 267384 h 852289"/>
              <a:gd name="connsiteX27" fmla="*/ 768614 w 794020"/>
              <a:gd name="connsiteY27" fmla="*/ 167115 h 852289"/>
              <a:gd name="connsiteX28" fmla="*/ 668360 w 794020"/>
              <a:gd name="connsiteY28" fmla="*/ 100269 h 852289"/>
              <a:gd name="connsiteX29" fmla="*/ 451143 w 794020"/>
              <a:gd name="connsiteY29" fmla="*/ 150404 h 852289"/>
              <a:gd name="connsiteX30" fmla="*/ 434434 w 794020"/>
              <a:gd name="connsiteY30" fmla="*/ 233961 h 852289"/>
              <a:gd name="connsiteX31" fmla="*/ 417725 w 794020"/>
              <a:gd name="connsiteY31" fmla="*/ 635038 h 852289"/>
              <a:gd name="connsiteX32" fmla="*/ 367598 w 794020"/>
              <a:gd name="connsiteY32" fmla="*/ 651750 h 852289"/>
              <a:gd name="connsiteX33" fmla="*/ 200508 w 794020"/>
              <a:gd name="connsiteY33" fmla="*/ 635038 h 852289"/>
              <a:gd name="connsiteX34" fmla="*/ 167090 w 794020"/>
              <a:gd name="connsiteY34" fmla="*/ 584904 h 852289"/>
              <a:gd name="connsiteX35" fmla="*/ 100254 w 794020"/>
              <a:gd name="connsiteY35" fmla="*/ 434500 h 852289"/>
              <a:gd name="connsiteX36" fmla="*/ 83545 w 794020"/>
              <a:gd name="connsiteY36" fmla="*/ 384365 h 852289"/>
              <a:gd name="connsiteX37" fmla="*/ 133672 w 794020"/>
              <a:gd name="connsiteY37" fmla="*/ 350942 h 852289"/>
              <a:gd name="connsiteX38" fmla="*/ 317471 w 794020"/>
              <a:gd name="connsiteY38" fmla="*/ 384365 h 852289"/>
              <a:gd name="connsiteX39" fmla="*/ 367598 w 794020"/>
              <a:gd name="connsiteY39" fmla="*/ 417788 h 852289"/>
              <a:gd name="connsiteX40" fmla="*/ 401016 w 794020"/>
              <a:gd name="connsiteY40" fmla="*/ 467923 h 852289"/>
              <a:gd name="connsiteX41" fmla="*/ 451143 w 794020"/>
              <a:gd name="connsiteY41" fmla="*/ 484635 h 852289"/>
              <a:gd name="connsiteX42" fmla="*/ 568106 w 794020"/>
              <a:gd name="connsiteY42" fmla="*/ 467923 h 852289"/>
              <a:gd name="connsiteX43" fmla="*/ 618233 w 794020"/>
              <a:gd name="connsiteY43" fmla="*/ 434500 h 852289"/>
              <a:gd name="connsiteX44" fmla="*/ 551397 w 794020"/>
              <a:gd name="connsiteY44" fmla="*/ 401077 h 852289"/>
              <a:gd name="connsiteX45" fmla="*/ 417725 w 794020"/>
              <a:gd name="connsiteY45" fmla="*/ 551481 h 852289"/>
              <a:gd name="connsiteX46" fmla="*/ 384307 w 794020"/>
              <a:gd name="connsiteY46" fmla="*/ 651750 h 852289"/>
              <a:gd name="connsiteX47" fmla="*/ 367598 w 794020"/>
              <a:gd name="connsiteY47" fmla="*/ 701885 h 852289"/>
              <a:gd name="connsiteX48" fmla="*/ 317471 w 794020"/>
              <a:gd name="connsiteY48" fmla="*/ 668462 h 852289"/>
              <a:gd name="connsiteX49" fmla="*/ 300762 w 794020"/>
              <a:gd name="connsiteY49" fmla="*/ 518058 h 852289"/>
              <a:gd name="connsiteX50" fmla="*/ 284053 w 794020"/>
              <a:gd name="connsiteY50" fmla="*/ 467923 h 852289"/>
              <a:gd name="connsiteX51" fmla="*/ 267344 w 794020"/>
              <a:gd name="connsiteY51" fmla="*/ 350942 h 852289"/>
              <a:gd name="connsiteX52" fmla="*/ 250635 w 794020"/>
              <a:gd name="connsiteY52" fmla="*/ 116981 h 852289"/>
              <a:gd name="connsiteX53" fmla="*/ 217217 w 794020"/>
              <a:gd name="connsiteY53" fmla="*/ 0 h 852289"/>
              <a:gd name="connsiteX54" fmla="*/ 217217 w 794020"/>
              <a:gd name="connsiteY54" fmla="*/ 33423 h 85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94020" h="852289">
                <a:moveTo>
                  <a:pt x="568106" y="852289"/>
                </a:moveTo>
                <a:cubicBezTo>
                  <a:pt x="515249" y="809997"/>
                  <a:pt x="473888" y="801715"/>
                  <a:pt x="467852" y="735308"/>
                </a:cubicBezTo>
                <a:cubicBezTo>
                  <a:pt x="466915" y="724997"/>
                  <a:pt x="506739" y="443963"/>
                  <a:pt x="417725" y="367654"/>
                </a:cubicBezTo>
                <a:cubicBezTo>
                  <a:pt x="340878" y="301775"/>
                  <a:pt x="338876" y="324877"/>
                  <a:pt x="250635" y="300808"/>
                </a:cubicBezTo>
                <a:cubicBezTo>
                  <a:pt x="216650" y="291538"/>
                  <a:pt x="183799" y="278525"/>
                  <a:pt x="150381" y="267384"/>
                </a:cubicBezTo>
                <a:lnTo>
                  <a:pt x="100254" y="250673"/>
                </a:lnTo>
                <a:cubicBezTo>
                  <a:pt x="125475" y="225448"/>
                  <a:pt x="163951" y="180410"/>
                  <a:pt x="200508" y="167115"/>
                </a:cubicBezTo>
                <a:cubicBezTo>
                  <a:pt x="243671" y="151417"/>
                  <a:pt x="289623" y="144833"/>
                  <a:pt x="334180" y="133692"/>
                </a:cubicBezTo>
                <a:cubicBezTo>
                  <a:pt x="373168" y="144833"/>
                  <a:pt x="416611" y="145861"/>
                  <a:pt x="451143" y="167115"/>
                </a:cubicBezTo>
                <a:cubicBezTo>
                  <a:pt x="491394" y="191888"/>
                  <a:pt x="551397" y="267384"/>
                  <a:pt x="551397" y="267384"/>
                </a:cubicBezTo>
                <a:cubicBezTo>
                  <a:pt x="556967" y="284096"/>
                  <a:pt x="568106" y="299904"/>
                  <a:pt x="568106" y="317519"/>
                </a:cubicBezTo>
                <a:cubicBezTo>
                  <a:pt x="568106" y="487216"/>
                  <a:pt x="523788" y="419912"/>
                  <a:pt x="334180" y="434500"/>
                </a:cubicBezTo>
                <a:cubicBezTo>
                  <a:pt x="283106" y="511123"/>
                  <a:pt x="248487" y="540330"/>
                  <a:pt x="317471" y="668462"/>
                </a:cubicBezTo>
                <a:cubicBezTo>
                  <a:pt x="334170" y="699479"/>
                  <a:pt x="417725" y="701885"/>
                  <a:pt x="417725" y="701885"/>
                </a:cubicBezTo>
                <a:cubicBezTo>
                  <a:pt x="674354" y="665217"/>
                  <a:pt x="440839" y="715749"/>
                  <a:pt x="584815" y="651750"/>
                </a:cubicBezTo>
                <a:cubicBezTo>
                  <a:pt x="617004" y="637442"/>
                  <a:pt x="685069" y="618327"/>
                  <a:pt x="685069" y="618327"/>
                </a:cubicBezTo>
                <a:cubicBezTo>
                  <a:pt x="739523" y="582019"/>
                  <a:pt x="880598" y="509167"/>
                  <a:pt x="718487" y="401077"/>
                </a:cubicBezTo>
                <a:cubicBezTo>
                  <a:pt x="653445" y="357709"/>
                  <a:pt x="562536" y="412218"/>
                  <a:pt x="484561" y="417788"/>
                </a:cubicBezTo>
                <a:cubicBezTo>
                  <a:pt x="443790" y="431381"/>
                  <a:pt x="416697" y="435528"/>
                  <a:pt x="384307" y="467923"/>
                </a:cubicBezTo>
                <a:cubicBezTo>
                  <a:pt x="364615" y="487618"/>
                  <a:pt x="352304" y="513622"/>
                  <a:pt x="334180" y="534769"/>
                </a:cubicBezTo>
                <a:cubicBezTo>
                  <a:pt x="291295" y="584809"/>
                  <a:pt x="285494" y="583943"/>
                  <a:pt x="233926" y="618327"/>
                </a:cubicBezTo>
                <a:cubicBezTo>
                  <a:pt x="183799" y="612756"/>
                  <a:pt x="125968" y="628891"/>
                  <a:pt x="83545" y="601615"/>
                </a:cubicBezTo>
                <a:cubicBezTo>
                  <a:pt x="39343" y="573195"/>
                  <a:pt x="0" y="467923"/>
                  <a:pt x="0" y="467923"/>
                </a:cubicBezTo>
                <a:cubicBezTo>
                  <a:pt x="5570" y="423359"/>
                  <a:pt x="-1529" y="375272"/>
                  <a:pt x="16709" y="334231"/>
                </a:cubicBezTo>
                <a:cubicBezTo>
                  <a:pt x="23861" y="318135"/>
                  <a:pt x="49901" y="322358"/>
                  <a:pt x="66836" y="317519"/>
                </a:cubicBezTo>
                <a:cubicBezTo>
                  <a:pt x="124053" y="301169"/>
                  <a:pt x="192960" y="287054"/>
                  <a:pt x="250635" y="284096"/>
                </a:cubicBezTo>
                <a:cubicBezTo>
                  <a:pt x="428717" y="274962"/>
                  <a:pt x="607094" y="272955"/>
                  <a:pt x="785323" y="267384"/>
                </a:cubicBezTo>
                <a:cubicBezTo>
                  <a:pt x="779753" y="233961"/>
                  <a:pt x="788043" y="194875"/>
                  <a:pt x="768614" y="167115"/>
                </a:cubicBezTo>
                <a:cubicBezTo>
                  <a:pt x="745583" y="134209"/>
                  <a:pt x="668360" y="100269"/>
                  <a:pt x="668360" y="100269"/>
                </a:cubicBezTo>
                <a:cubicBezTo>
                  <a:pt x="658244" y="101281"/>
                  <a:pt x="484353" y="92279"/>
                  <a:pt x="451143" y="150404"/>
                </a:cubicBezTo>
                <a:cubicBezTo>
                  <a:pt x="437052" y="175066"/>
                  <a:pt x="440004" y="206109"/>
                  <a:pt x="434434" y="233961"/>
                </a:cubicBezTo>
                <a:cubicBezTo>
                  <a:pt x="428864" y="367653"/>
                  <a:pt x="438862" y="502910"/>
                  <a:pt x="417725" y="635038"/>
                </a:cubicBezTo>
                <a:cubicBezTo>
                  <a:pt x="414943" y="652430"/>
                  <a:pt x="385211" y="651750"/>
                  <a:pt x="367598" y="651750"/>
                </a:cubicBezTo>
                <a:cubicBezTo>
                  <a:pt x="311623" y="651750"/>
                  <a:pt x="256205" y="640609"/>
                  <a:pt x="200508" y="635038"/>
                </a:cubicBezTo>
                <a:cubicBezTo>
                  <a:pt x="189369" y="618327"/>
                  <a:pt x="177053" y="602342"/>
                  <a:pt x="167090" y="584904"/>
                </a:cubicBezTo>
                <a:cubicBezTo>
                  <a:pt x="139473" y="536567"/>
                  <a:pt x="119785" y="486590"/>
                  <a:pt x="100254" y="434500"/>
                </a:cubicBezTo>
                <a:cubicBezTo>
                  <a:pt x="94070" y="418006"/>
                  <a:pt x="89115" y="401077"/>
                  <a:pt x="83545" y="384365"/>
                </a:cubicBezTo>
                <a:cubicBezTo>
                  <a:pt x="100254" y="373224"/>
                  <a:pt x="113672" y="352760"/>
                  <a:pt x="133672" y="350942"/>
                </a:cubicBezTo>
                <a:cubicBezTo>
                  <a:pt x="207894" y="344194"/>
                  <a:pt x="254918" y="363512"/>
                  <a:pt x="317471" y="384365"/>
                </a:cubicBezTo>
                <a:cubicBezTo>
                  <a:pt x="334180" y="395506"/>
                  <a:pt x="353399" y="403586"/>
                  <a:pt x="367598" y="417788"/>
                </a:cubicBezTo>
                <a:cubicBezTo>
                  <a:pt x="381798" y="431991"/>
                  <a:pt x="385334" y="455375"/>
                  <a:pt x="401016" y="467923"/>
                </a:cubicBezTo>
                <a:cubicBezTo>
                  <a:pt x="414769" y="478927"/>
                  <a:pt x="434434" y="479064"/>
                  <a:pt x="451143" y="484635"/>
                </a:cubicBezTo>
                <a:cubicBezTo>
                  <a:pt x="490131" y="479064"/>
                  <a:pt x="530384" y="479241"/>
                  <a:pt x="568106" y="467923"/>
                </a:cubicBezTo>
                <a:cubicBezTo>
                  <a:pt x="587341" y="462151"/>
                  <a:pt x="623103" y="453983"/>
                  <a:pt x="618233" y="434500"/>
                </a:cubicBezTo>
                <a:cubicBezTo>
                  <a:pt x="612193" y="410334"/>
                  <a:pt x="573676" y="412218"/>
                  <a:pt x="551397" y="401077"/>
                </a:cubicBezTo>
                <a:cubicBezTo>
                  <a:pt x="455375" y="449095"/>
                  <a:pt x="477120" y="422773"/>
                  <a:pt x="417725" y="551481"/>
                </a:cubicBezTo>
                <a:cubicBezTo>
                  <a:pt x="402963" y="583470"/>
                  <a:pt x="395446" y="618327"/>
                  <a:pt x="384307" y="651750"/>
                </a:cubicBezTo>
                <a:lnTo>
                  <a:pt x="367598" y="701885"/>
                </a:lnTo>
                <a:cubicBezTo>
                  <a:pt x="350889" y="690744"/>
                  <a:pt x="324333" y="687336"/>
                  <a:pt x="317471" y="668462"/>
                </a:cubicBezTo>
                <a:cubicBezTo>
                  <a:pt x="300235" y="621055"/>
                  <a:pt x="309054" y="567815"/>
                  <a:pt x="300762" y="518058"/>
                </a:cubicBezTo>
                <a:cubicBezTo>
                  <a:pt x="297866" y="500682"/>
                  <a:pt x="289623" y="484635"/>
                  <a:pt x="284053" y="467923"/>
                </a:cubicBezTo>
                <a:cubicBezTo>
                  <a:pt x="278483" y="428929"/>
                  <a:pt x="271078" y="390154"/>
                  <a:pt x="267344" y="350942"/>
                </a:cubicBezTo>
                <a:cubicBezTo>
                  <a:pt x="259932" y="273108"/>
                  <a:pt x="259268" y="194689"/>
                  <a:pt x="250635" y="116981"/>
                </a:cubicBezTo>
                <a:cubicBezTo>
                  <a:pt x="250581" y="116494"/>
                  <a:pt x="225139" y="7923"/>
                  <a:pt x="217217" y="0"/>
                </a:cubicBezTo>
                <a:lnTo>
                  <a:pt x="217217" y="33423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>
            <a:spLocks noChangeAspect="1"/>
          </p:cNvSpPr>
          <p:nvPr/>
        </p:nvSpPr>
        <p:spPr>
          <a:xfrm>
            <a:off x="831403" y="267797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gular Pentagon 22"/>
          <p:cNvSpPr>
            <a:spLocks noChangeAspect="1"/>
          </p:cNvSpPr>
          <p:nvPr/>
        </p:nvSpPr>
        <p:spPr>
          <a:xfrm>
            <a:off x="1340384" y="1033071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67445" y="2675466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70048" y="2447545"/>
            <a:ext cx="582509" cy="4721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095481" y="2170782"/>
            <a:ext cx="911754" cy="797726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4114" y="2439404"/>
            <a:ext cx="582509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gular Pentagon 27"/>
          <p:cNvSpPr>
            <a:spLocks noChangeAspect="1"/>
          </p:cNvSpPr>
          <p:nvPr/>
        </p:nvSpPr>
        <p:spPr>
          <a:xfrm>
            <a:off x="831403" y="1873690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269457" y="2243852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gnetic Disk 9"/>
          <p:cNvSpPr/>
          <p:nvPr/>
        </p:nvSpPr>
        <p:spPr>
          <a:xfrm rot="20618400">
            <a:off x="1012520" y="713303"/>
            <a:ext cx="309852" cy="4620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agnetic Disk 29"/>
          <p:cNvSpPr/>
          <p:nvPr/>
        </p:nvSpPr>
        <p:spPr>
          <a:xfrm rot="21285731">
            <a:off x="2256916" y="356788"/>
            <a:ext cx="309852" cy="4620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agnetic Disk 30"/>
          <p:cNvSpPr/>
          <p:nvPr/>
        </p:nvSpPr>
        <p:spPr>
          <a:xfrm rot="1467425">
            <a:off x="4594410" y="563616"/>
            <a:ext cx="309852" cy="4620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>
            <a:spLocks noChangeAspect="1"/>
          </p:cNvSpPr>
          <p:nvPr/>
        </p:nvSpPr>
        <p:spPr>
          <a:xfrm>
            <a:off x="1817378" y="2243852"/>
            <a:ext cx="499762" cy="499762"/>
          </a:xfrm>
          <a:prstGeom prst="mathMultiply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83016" y="5985582"/>
            <a:ext cx="49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841336" y="43416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7019230" y="5818045"/>
            <a:ext cx="365760" cy="1828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48662" y="5755843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Rudolph</a:t>
            </a:r>
            <a:endParaRPr lang="en-US" dirty="0"/>
          </a:p>
        </p:txBody>
      </p:sp>
      <p:sp>
        <p:nvSpPr>
          <p:cNvPr id="36" name="Freeform 35"/>
          <p:cNvSpPr>
            <a:spLocks noChangeAspect="1"/>
          </p:cNvSpPr>
          <p:nvPr/>
        </p:nvSpPr>
        <p:spPr>
          <a:xfrm>
            <a:off x="6967728" y="6148657"/>
            <a:ext cx="450450" cy="457200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48662" y="6283136"/>
            <a:ext cx="93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Pol</a:t>
            </a:r>
            <a:endParaRPr lang="en-US" dirty="0"/>
          </a:p>
        </p:txBody>
      </p:sp>
      <p:sp>
        <p:nvSpPr>
          <p:cNvPr id="38" name="Bent Arrow 37"/>
          <p:cNvSpPr>
            <a:spLocks noChangeAspect="1"/>
          </p:cNvSpPr>
          <p:nvPr/>
        </p:nvSpPr>
        <p:spPr>
          <a:xfrm>
            <a:off x="6978717" y="4850479"/>
            <a:ext cx="457200" cy="400020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48662" y="4776998"/>
            <a:ext cx="69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pLsrR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44944" y="4191541"/>
            <a:ext cx="108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Legend</a:t>
            </a:r>
            <a:endParaRPr lang="en-US" sz="2400" u="sng" dirty="0"/>
          </a:p>
        </p:txBody>
      </p:sp>
      <p:sp>
        <p:nvSpPr>
          <p:cNvPr id="41" name="Regular Pentagon 40"/>
          <p:cNvSpPr>
            <a:spLocks noChangeAspect="1"/>
          </p:cNvSpPr>
          <p:nvPr/>
        </p:nvSpPr>
        <p:spPr>
          <a:xfrm>
            <a:off x="4956881" y="6001790"/>
            <a:ext cx="220828" cy="210312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748009" y="4931687"/>
            <a:ext cx="731520" cy="215783"/>
            <a:chOff x="4107511" y="3698143"/>
            <a:chExt cx="1628133" cy="480264"/>
          </a:xfrm>
        </p:grpSpPr>
        <p:sp>
          <p:nvSpPr>
            <p:cNvPr id="43" name="Rectangle 42"/>
            <p:cNvSpPr/>
            <p:nvPr/>
          </p:nvSpPr>
          <p:spPr>
            <a:xfrm>
              <a:off x="4107511" y="3706284"/>
              <a:ext cx="1628133" cy="4721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cxnSpLocks noChangeAspect="1"/>
              <a:stCxn id="43" idx="0"/>
              <a:endCxn id="43" idx="2"/>
            </p:cNvCxnSpPr>
            <p:nvPr/>
          </p:nvCxnSpPr>
          <p:spPr>
            <a:xfrm>
              <a:off x="4921578" y="3706284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309143" y="3698143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509582" y="3698143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660872" y="484510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LuxABCD</a:t>
            </a:r>
            <a:endParaRPr lang="en-US" dirty="0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7025238" y="4507073"/>
            <a:ext cx="225639" cy="182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566624" y="4069473"/>
            <a:ext cx="4406108" cy="265720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Bent Arrow 49"/>
          <p:cNvSpPr>
            <a:spLocks noChangeAspect="1"/>
          </p:cNvSpPr>
          <p:nvPr/>
        </p:nvSpPr>
        <p:spPr>
          <a:xfrm>
            <a:off x="4988985" y="5397872"/>
            <a:ext cx="457200" cy="400020"/>
          </a:xfrm>
          <a:prstGeom prst="ben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60872" y="5308330"/>
            <a:ext cx="115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promoter</a:t>
            </a:r>
            <a:endParaRPr lang="en-US" dirty="0"/>
          </a:p>
        </p:txBody>
      </p:sp>
      <p:sp>
        <p:nvSpPr>
          <p:cNvPr id="52" name="Magnetic Disk 51"/>
          <p:cNvSpPr>
            <a:spLocks noChangeAspect="1"/>
          </p:cNvSpPr>
          <p:nvPr/>
        </p:nvSpPr>
        <p:spPr>
          <a:xfrm rot="21285731">
            <a:off x="4990891" y="6370324"/>
            <a:ext cx="183942" cy="27432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666084" y="6349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LuxABCD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865967" y="52504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55" name="Multiply 54"/>
          <p:cNvSpPr>
            <a:spLocks noChangeAspect="1"/>
          </p:cNvSpPr>
          <p:nvPr/>
        </p:nvSpPr>
        <p:spPr>
          <a:xfrm>
            <a:off x="7019230" y="5397872"/>
            <a:ext cx="301752" cy="301752"/>
          </a:xfrm>
          <a:prstGeom prst="mathMultiply">
            <a:avLst/>
          </a:prstGeom>
          <a:solidFill>
            <a:schemeClr val="tx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4694" y="564405"/>
            <a:ext cx="5454244" cy="271878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76000"/>
                </a:srgbClr>
              </a:gs>
              <a:gs pos="48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42980" y="2243065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0707" y="2023284"/>
            <a:ext cx="1302507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>
            <a:off x="2423416" y="1730241"/>
            <a:ext cx="911754" cy="797726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>
            <a:spLocks noChangeAspect="1"/>
          </p:cNvSpPr>
          <p:nvPr/>
        </p:nvSpPr>
        <p:spPr>
          <a:xfrm rot="6621560">
            <a:off x="1597760" y="1457757"/>
            <a:ext cx="544968" cy="544968"/>
          </a:xfrm>
          <a:prstGeom prst="pie">
            <a:avLst>
              <a:gd name="adj1" fmla="val 0"/>
              <a:gd name="adj2" fmla="val 18735395"/>
            </a:avLst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2434" y="10888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r>
              <a:rPr lang="en-US" baseline="-25000" dirty="0" smtClean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6" idx="2"/>
          </p:cNvCxnSpPr>
          <p:nvPr/>
        </p:nvCxnSpPr>
        <p:spPr>
          <a:xfrm flipV="1">
            <a:off x="1965043" y="1379980"/>
            <a:ext cx="41137" cy="947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593" y="40650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9117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22008" y="11155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186844" y="1868034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613252" y="1265386"/>
            <a:ext cx="794020" cy="852289"/>
          </a:xfrm>
          <a:custGeom>
            <a:avLst/>
            <a:gdLst>
              <a:gd name="connsiteX0" fmla="*/ 568106 w 794020"/>
              <a:gd name="connsiteY0" fmla="*/ 852289 h 852289"/>
              <a:gd name="connsiteX1" fmla="*/ 467852 w 794020"/>
              <a:gd name="connsiteY1" fmla="*/ 735308 h 852289"/>
              <a:gd name="connsiteX2" fmla="*/ 417725 w 794020"/>
              <a:gd name="connsiteY2" fmla="*/ 367654 h 852289"/>
              <a:gd name="connsiteX3" fmla="*/ 250635 w 794020"/>
              <a:gd name="connsiteY3" fmla="*/ 300808 h 852289"/>
              <a:gd name="connsiteX4" fmla="*/ 150381 w 794020"/>
              <a:gd name="connsiteY4" fmla="*/ 267384 h 852289"/>
              <a:gd name="connsiteX5" fmla="*/ 100254 w 794020"/>
              <a:gd name="connsiteY5" fmla="*/ 250673 h 852289"/>
              <a:gd name="connsiteX6" fmla="*/ 200508 w 794020"/>
              <a:gd name="connsiteY6" fmla="*/ 167115 h 852289"/>
              <a:gd name="connsiteX7" fmla="*/ 334180 w 794020"/>
              <a:gd name="connsiteY7" fmla="*/ 133692 h 852289"/>
              <a:gd name="connsiteX8" fmla="*/ 451143 w 794020"/>
              <a:gd name="connsiteY8" fmla="*/ 167115 h 852289"/>
              <a:gd name="connsiteX9" fmla="*/ 551397 w 794020"/>
              <a:gd name="connsiteY9" fmla="*/ 267384 h 852289"/>
              <a:gd name="connsiteX10" fmla="*/ 568106 w 794020"/>
              <a:gd name="connsiteY10" fmla="*/ 317519 h 852289"/>
              <a:gd name="connsiteX11" fmla="*/ 334180 w 794020"/>
              <a:gd name="connsiteY11" fmla="*/ 434500 h 852289"/>
              <a:gd name="connsiteX12" fmla="*/ 317471 w 794020"/>
              <a:gd name="connsiteY12" fmla="*/ 668462 h 852289"/>
              <a:gd name="connsiteX13" fmla="*/ 417725 w 794020"/>
              <a:gd name="connsiteY13" fmla="*/ 701885 h 852289"/>
              <a:gd name="connsiteX14" fmla="*/ 584815 w 794020"/>
              <a:gd name="connsiteY14" fmla="*/ 651750 h 852289"/>
              <a:gd name="connsiteX15" fmla="*/ 685069 w 794020"/>
              <a:gd name="connsiteY15" fmla="*/ 618327 h 852289"/>
              <a:gd name="connsiteX16" fmla="*/ 718487 w 794020"/>
              <a:gd name="connsiteY16" fmla="*/ 401077 h 852289"/>
              <a:gd name="connsiteX17" fmla="*/ 484561 w 794020"/>
              <a:gd name="connsiteY17" fmla="*/ 417788 h 852289"/>
              <a:gd name="connsiteX18" fmla="*/ 384307 w 794020"/>
              <a:gd name="connsiteY18" fmla="*/ 467923 h 852289"/>
              <a:gd name="connsiteX19" fmla="*/ 334180 w 794020"/>
              <a:gd name="connsiteY19" fmla="*/ 534769 h 852289"/>
              <a:gd name="connsiteX20" fmla="*/ 233926 w 794020"/>
              <a:gd name="connsiteY20" fmla="*/ 618327 h 852289"/>
              <a:gd name="connsiteX21" fmla="*/ 83545 w 794020"/>
              <a:gd name="connsiteY21" fmla="*/ 601615 h 852289"/>
              <a:gd name="connsiteX22" fmla="*/ 0 w 794020"/>
              <a:gd name="connsiteY22" fmla="*/ 467923 h 852289"/>
              <a:gd name="connsiteX23" fmla="*/ 16709 w 794020"/>
              <a:gd name="connsiteY23" fmla="*/ 334231 h 852289"/>
              <a:gd name="connsiteX24" fmla="*/ 66836 w 794020"/>
              <a:gd name="connsiteY24" fmla="*/ 317519 h 852289"/>
              <a:gd name="connsiteX25" fmla="*/ 250635 w 794020"/>
              <a:gd name="connsiteY25" fmla="*/ 284096 h 852289"/>
              <a:gd name="connsiteX26" fmla="*/ 785323 w 794020"/>
              <a:gd name="connsiteY26" fmla="*/ 267384 h 852289"/>
              <a:gd name="connsiteX27" fmla="*/ 768614 w 794020"/>
              <a:gd name="connsiteY27" fmla="*/ 167115 h 852289"/>
              <a:gd name="connsiteX28" fmla="*/ 668360 w 794020"/>
              <a:gd name="connsiteY28" fmla="*/ 100269 h 852289"/>
              <a:gd name="connsiteX29" fmla="*/ 451143 w 794020"/>
              <a:gd name="connsiteY29" fmla="*/ 150404 h 852289"/>
              <a:gd name="connsiteX30" fmla="*/ 434434 w 794020"/>
              <a:gd name="connsiteY30" fmla="*/ 233961 h 852289"/>
              <a:gd name="connsiteX31" fmla="*/ 417725 w 794020"/>
              <a:gd name="connsiteY31" fmla="*/ 635038 h 852289"/>
              <a:gd name="connsiteX32" fmla="*/ 367598 w 794020"/>
              <a:gd name="connsiteY32" fmla="*/ 651750 h 852289"/>
              <a:gd name="connsiteX33" fmla="*/ 200508 w 794020"/>
              <a:gd name="connsiteY33" fmla="*/ 635038 h 852289"/>
              <a:gd name="connsiteX34" fmla="*/ 167090 w 794020"/>
              <a:gd name="connsiteY34" fmla="*/ 584904 h 852289"/>
              <a:gd name="connsiteX35" fmla="*/ 100254 w 794020"/>
              <a:gd name="connsiteY35" fmla="*/ 434500 h 852289"/>
              <a:gd name="connsiteX36" fmla="*/ 83545 w 794020"/>
              <a:gd name="connsiteY36" fmla="*/ 384365 h 852289"/>
              <a:gd name="connsiteX37" fmla="*/ 133672 w 794020"/>
              <a:gd name="connsiteY37" fmla="*/ 350942 h 852289"/>
              <a:gd name="connsiteX38" fmla="*/ 317471 w 794020"/>
              <a:gd name="connsiteY38" fmla="*/ 384365 h 852289"/>
              <a:gd name="connsiteX39" fmla="*/ 367598 w 794020"/>
              <a:gd name="connsiteY39" fmla="*/ 417788 h 852289"/>
              <a:gd name="connsiteX40" fmla="*/ 401016 w 794020"/>
              <a:gd name="connsiteY40" fmla="*/ 467923 h 852289"/>
              <a:gd name="connsiteX41" fmla="*/ 451143 w 794020"/>
              <a:gd name="connsiteY41" fmla="*/ 484635 h 852289"/>
              <a:gd name="connsiteX42" fmla="*/ 568106 w 794020"/>
              <a:gd name="connsiteY42" fmla="*/ 467923 h 852289"/>
              <a:gd name="connsiteX43" fmla="*/ 618233 w 794020"/>
              <a:gd name="connsiteY43" fmla="*/ 434500 h 852289"/>
              <a:gd name="connsiteX44" fmla="*/ 551397 w 794020"/>
              <a:gd name="connsiteY44" fmla="*/ 401077 h 852289"/>
              <a:gd name="connsiteX45" fmla="*/ 417725 w 794020"/>
              <a:gd name="connsiteY45" fmla="*/ 551481 h 852289"/>
              <a:gd name="connsiteX46" fmla="*/ 384307 w 794020"/>
              <a:gd name="connsiteY46" fmla="*/ 651750 h 852289"/>
              <a:gd name="connsiteX47" fmla="*/ 367598 w 794020"/>
              <a:gd name="connsiteY47" fmla="*/ 701885 h 852289"/>
              <a:gd name="connsiteX48" fmla="*/ 317471 w 794020"/>
              <a:gd name="connsiteY48" fmla="*/ 668462 h 852289"/>
              <a:gd name="connsiteX49" fmla="*/ 300762 w 794020"/>
              <a:gd name="connsiteY49" fmla="*/ 518058 h 852289"/>
              <a:gd name="connsiteX50" fmla="*/ 284053 w 794020"/>
              <a:gd name="connsiteY50" fmla="*/ 467923 h 852289"/>
              <a:gd name="connsiteX51" fmla="*/ 267344 w 794020"/>
              <a:gd name="connsiteY51" fmla="*/ 350942 h 852289"/>
              <a:gd name="connsiteX52" fmla="*/ 250635 w 794020"/>
              <a:gd name="connsiteY52" fmla="*/ 116981 h 852289"/>
              <a:gd name="connsiteX53" fmla="*/ 217217 w 794020"/>
              <a:gd name="connsiteY53" fmla="*/ 0 h 852289"/>
              <a:gd name="connsiteX54" fmla="*/ 217217 w 794020"/>
              <a:gd name="connsiteY54" fmla="*/ 33423 h 85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94020" h="852289">
                <a:moveTo>
                  <a:pt x="568106" y="852289"/>
                </a:moveTo>
                <a:cubicBezTo>
                  <a:pt x="515249" y="809997"/>
                  <a:pt x="473888" y="801715"/>
                  <a:pt x="467852" y="735308"/>
                </a:cubicBezTo>
                <a:cubicBezTo>
                  <a:pt x="466915" y="724997"/>
                  <a:pt x="506739" y="443963"/>
                  <a:pt x="417725" y="367654"/>
                </a:cubicBezTo>
                <a:cubicBezTo>
                  <a:pt x="340878" y="301775"/>
                  <a:pt x="338876" y="324877"/>
                  <a:pt x="250635" y="300808"/>
                </a:cubicBezTo>
                <a:cubicBezTo>
                  <a:pt x="216650" y="291538"/>
                  <a:pt x="183799" y="278525"/>
                  <a:pt x="150381" y="267384"/>
                </a:cubicBezTo>
                <a:lnTo>
                  <a:pt x="100254" y="250673"/>
                </a:lnTo>
                <a:cubicBezTo>
                  <a:pt x="125475" y="225448"/>
                  <a:pt x="163951" y="180410"/>
                  <a:pt x="200508" y="167115"/>
                </a:cubicBezTo>
                <a:cubicBezTo>
                  <a:pt x="243671" y="151417"/>
                  <a:pt x="289623" y="144833"/>
                  <a:pt x="334180" y="133692"/>
                </a:cubicBezTo>
                <a:cubicBezTo>
                  <a:pt x="373168" y="144833"/>
                  <a:pt x="416611" y="145861"/>
                  <a:pt x="451143" y="167115"/>
                </a:cubicBezTo>
                <a:cubicBezTo>
                  <a:pt x="491394" y="191888"/>
                  <a:pt x="551397" y="267384"/>
                  <a:pt x="551397" y="267384"/>
                </a:cubicBezTo>
                <a:cubicBezTo>
                  <a:pt x="556967" y="284096"/>
                  <a:pt x="568106" y="299904"/>
                  <a:pt x="568106" y="317519"/>
                </a:cubicBezTo>
                <a:cubicBezTo>
                  <a:pt x="568106" y="487216"/>
                  <a:pt x="523788" y="419912"/>
                  <a:pt x="334180" y="434500"/>
                </a:cubicBezTo>
                <a:cubicBezTo>
                  <a:pt x="283106" y="511123"/>
                  <a:pt x="248487" y="540330"/>
                  <a:pt x="317471" y="668462"/>
                </a:cubicBezTo>
                <a:cubicBezTo>
                  <a:pt x="334170" y="699479"/>
                  <a:pt x="417725" y="701885"/>
                  <a:pt x="417725" y="701885"/>
                </a:cubicBezTo>
                <a:cubicBezTo>
                  <a:pt x="674354" y="665217"/>
                  <a:pt x="440839" y="715749"/>
                  <a:pt x="584815" y="651750"/>
                </a:cubicBezTo>
                <a:cubicBezTo>
                  <a:pt x="617004" y="637442"/>
                  <a:pt x="685069" y="618327"/>
                  <a:pt x="685069" y="618327"/>
                </a:cubicBezTo>
                <a:cubicBezTo>
                  <a:pt x="739523" y="582019"/>
                  <a:pt x="880598" y="509167"/>
                  <a:pt x="718487" y="401077"/>
                </a:cubicBezTo>
                <a:cubicBezTo>
                  <a:pt x="653445" y="357709"/>
                  <a:pt x="562536" y="412218"/>
                  <a:pt x="484561" y="417788"/>
                </a:cubicBezTo>
                <a:cubicBezTo>
                  <a:pt x="443790" y="431381"/>
                  <a:pt x="416697" y="435528"/>
                  <a:pt x="384307" y="467923"/>
                </a:cubicBezTo>
                <a:cubicBezTo>
                  <a:pt x="364615" y="487618"/>
                  <a:pt x="352304" y="513622"/>
                  <a:pt x="334180" y="534769"/>
                </a:cubicBezTo>
                <a:cubicBezTo>
                  <a:pt x="291295" y="584809"/>
                  <a:pt x="285494" y="583943"/>
                  <a:pt x="233926" y="618327"/>
                </a:cubicBezTo>
                <a:cubicBezTo>
                  <a:pt x="183799" y="612756"/>
                  <a:pt x="125968" y="628891"/>
                  <a:pt x="83545" y="601615"/>
                </a:cubicBezTo>
                <a:cubicBezTo>
                  <a:pt x="39343" y="573195"/>
                  <a:pt x="0" y="467923"/>
                  <a:pt x="0" y="467923"/>
                </a:cubicBezTo>
                <a:cubicBezTo>
                  <a:pt x="5570" y="423359"/>
                  <a:pt x="-1529" y="375272"/>
                  <a:pt x="16709" y="334231"/>
                </a:cubicBezTo>
                <a:cubicBezTo>
                  <a:pt x="23861" y="318135"/>
                  <a:pt x="49901" y="322358"/>
                  <a:pt x="66836" y="317519"/>
                </a:cubicBezTo>
                <a:cubicBezTo>
                  <a:pt x="124053" y="301169"/>
                  <a:pt x="192960" y="287054"/>
                  <a:pt x="250635" y="284096"/>
                </a:cubicBezTo>
                <a:cubicBezTo>
                  <a:pt x="428717" y="274962"/>
                  <a:pt x="607094" y="272955"/>
                  <a:pt x="785323" y="267384"/>
                </a:cubicBezTo>
                <a:cubicBezTo>
                  <a:pt x="779753" y="233961"/>
                  <a:pt x="788043" y="194875"/>
                  <a:pt x="768614" y="167115"/>
                </a:cubicBezTo>
                <a:cubicBezTo>
                  <a:pt x="745583" y="134209"/>
                  <a:pt x="668360" y="100269"/>
                  <a:pt x="668360" y="100269"/>
                </a:cubicBezTo>
                <a:cubicBezTo>
                  <a:pt x="658244" y="101281"/>
                  <a:pt x="484353" y="92279"/>
                  <a:pt x="451143" y="150404"/>
                </a:cubicBezTo>
                <a:cubicBezTo>
                  <a:pt x="437052" y="175066"/>
                  <a:pt x="440004" y="206109"/>
                  <a:pt x="434434" y="233961"/>
                </a:cubicBezTo>
                <a:cubicBezTo>
                  <a:pt x="428864" y="367653"/>
                  <a:pt x="438862" y="502910"/>
                  <a:pt x="417725" y="635038"/>
                </a:cubicBezTo>
                <a:cubicBezTo>
                  <a:pt x="414943" y="652430"/>
                  <a:pt x="385211" y="651750"/>
                  <a:pt x="367598" y="651750"/>
                </a:cubicBezTo>
                <a:cubicBezTo>
                  <a:pt x="311623" y="651750"/>
                  <a:pt x="256205" y="640609"/>
                  <a:pt x="200508" y="635038"/>
                </a:cubicBezTo>
                <a:cubicBezTo>
                  <a:pt x="189369" y="618327"/>
                  <a:pt x="177053" y="602342"/>
                  <a:pt x="167090" y="584904"/>
                </a:cubicBezTo>
                <a:cubicBezTo>
                  <a:pt x="139473" y="536567"/>
                  <a:pt x="119785" y="486590"/>
                  <a:pt x="100254" y="434500"/>
                </a:cubicBezTo>
                <a:cubicBezTo>
                  <a:pt x="94070" y="418006"/>
                  <a:pt x="89115" y="401077"/>
                  <a:pt x="83545" y="384365"/>
                </a:cubicBezTo>
                <a:cubicBezTo>
                  <a:pt x="100254" y="373224"/>
                  <a:pt x="113672" y="352760"/>
                  <a:pt x="133672" y="350942"/>
                </a:cubicBezTo>
                <a:cubicBezTo>
                  <a:pt x="207894" y="344194"/>
                  <a:pt x="254918" y="363512"/>
                  <a:pt x="317471" y="384365"/>
                </a:cubicBezTo>
                <a:cubicBezTo>
                  <a:pt x="334180" y="395506"/>
                  <a:pt x="353399" y="403586"/>
                  <a:pt x="367598" y="417788"/>
                </a:cubicBezTo>
                <a:cubicBezTo>
                  <a:pt x="381798" y="431991"/>
                  <a:pt x="385334" y="455375"/>
                  <a:pt x="401016" y="467923"/>
                </a:cubicBezTo>
                <a:cubicBezTo>
                  <a:pt x="414769" y="478927"/>
                  <a:pt x="434434" y="479064"/>
                  <a:pt x="451143" y="484635"/>
                </a:cubicBezTo>
                <a:cubicBezTo>
                  <a:pt x="490131" y="479064"/>
                  <a:pt x="530384" y="479241"/>
                  <a:pt x="568106" y="467923"/>
                </a:cubicBezTo>
                <a:cubicBezTo>
                  <a:pt x="587341" y="462151"/>
                  <a:pt x="623103" y="453983"/>
                  <a:pt x="618233" y="434500"/>
                </a:cubicBezTo>
                <a:cubicBezTo>
                  <a:pt x="612193" y="410334"/>
                  <a:pt x="573676" y="412218"/>
                  <a:pt x="551397" y="401077"/>
                </a:cubicBezTo>
                <a:cubicBezTo>
                  <a:pt x="455375" y="449095"/>
                  <a:pt x="477120" y="422773"/>
                  <a:pt x="417725" y="551481"/>
                </a:cubicBezTo>
                <a:cubicBezTo>
                  <a:pt x="402963" y="583470"/>
                  <a:pt x="395446" y="618327"/>
                  <a:pt x="384307" y="651750"/>
                </a:cubicBezTo>
                <a:lnTo>
                  <a:pt x="367598" y="701885"/>
                </a:lnTo>
                <a:cubicBezTo>
                  <a:pt x="350889" y="690744"/>
                  <a:pt x="324333" y="687336"/>
                  <a:pt x="317471" y="668462"/>
                </a:cubicBezTo>
                <a:cubicBezTo>
                  <a:pt x="300235" y="621055"/>
                  <a:pt x="309054" y="567815"/>
                  <a:pt x="300762" y="518058"/>
                </a:cubicBezTo>
                <a:cubicBezTo>
                  <a:pt x="297866" y="500682"/>
                  <a:pt x="289623" y="484635"/>
                  <a:pt x="284053" y="467923"/>
                </a:cubicBezTo>
                <a:cubicBezTo>
                  <a:pt x="278483" y="428929"/>
                  <a:pt x="271078" y="390154"/>
                  <a:pt x="267344" y="350942"/>
                </a:cubicBezTo>
                <a:cubicBezTo>
                  <a:pt x="259932" y="273108"/>
                  <a:pt x="259268" y="194689"/>
                  <a:pt x="250635" y="116981"/>
                </a:cubicBezTo>
                <a:cubicBezTo>
                  <a:pt x="250581" y="116494"/>
                  <a:pt x="225139" y="7923"/>
                  <a:pt x="217217" y="0"/>
                </a:cubicBezTo>
                <a:lnTo>
                  <a:pt x="217217" y="33423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81821" y="656374"/>
            <a:ext cx="2990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In the presence of nitrate (NO</a:t>
            </a:r>
            <a:r>
              <a:rPr lang="en-US" baseline="-25000" dirty="0" smtClean="0"/>
              <a:t>3</a:t>
            </a:r>
            <a:r>
              <a:rPr lang="en-US" dirty="0" smtClean="0"/>
              <a:t>), the repressor (</a:t>
            </a:r>
            <a:r>
              <a:rPr lang="en-US" dirty="0" err="1" smtClean="0"/>
              <a:t>NsrR</a:t>
            </a:r>
            <a:r>
              <a:rPr lang="en-US" dirty="0" smtClean="0"/>
              <a:t>) changes conformation and cannot bind the promoter. RNA Pol has access to the promoter and transcribes K1420091 (previously submitted), which is eventually translated to generate a red fluorescent protein.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82" y="3957280"/>
            <a:ext cx="4597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Nitrate</a:t>
            </a:r>
          </a:p>
          <a:p>
            <a:r>
              <a:rPr lang="en-US" sz="3000" dirty="0" smtClean="0"/>
              <a:t>Output: Rudolf, a red fluorescent protein</a:t>
            </a:r>
            <a:endParaRPr lang="en-US" sz="3000" dirty="0"/>
          </a:p>
        </p:txBody>
      </p:sp>
      <p:sp>
        <p:nvSpPr>
          <p:cNvPr id="34" name="Freeform 33"/>
          <p:cNvSpPr/>
          <p:nvPr/>
        </p:nvSpPr>
        <p:spPr>
          <a:xfrm>
            <a:off x="2220505" y="1858708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0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4694" y="564405"/>
            <a:ext cx="5454244" cy="2718780"/>
          </a:xfrm>
          <a:prstGeom prst="ellipse">
            <a:avLst/>
          </a:prstGeom>
          <a:gradFill flip="none" rotWithShape="1">
            <a:gsLst>
              <a:gs pos="23000">
                <a:srgbClr val="FF0000">
                  <a:alpha val="76000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42980" y="2243065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0707" y="2023284"/>
            <a:ext cx="1302507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 Arrow 11"/>
          <p:cNvSpPr/>
          <p:nvPr/>
        </p:nvSpPr>
        <p:spPr>
          <a:xfrm>
            <a:off x="2423416" y="1730241"/>
            <a:ext cx="911754" cy="797726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>
            <a:spLocks noChangeAspect="1"/>
          </p:cNvSpPr>
          <p:nvPr/>
        </p:nvSpPr>
        <p:spPr>
          <a:xfrm rot="6621560">
            <a:off x="1597760" y="1457757"/>
            <a:ext cx="544968" cy="544968"/>
          </a:xfrm>
          <a:prstGeom prst="pie">
            <a:avLst>
              <a:gd name="adj1" fmla="val 0"/>
              <a:gd name="adj2" fmla="val 18735395"/>
            </a:avLst>
          </a:prstGeom>
          <a:solidFill>
            <a:srgbClr val="98480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2434" y="10888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r>
              <a:rPr lang="en-US" baseline="-25000" dirty="0" smtClean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16" idx="2"/>
          </p:cNvCxnSpPr>
          <p:nvPr/>
        </p:nvCxnSpPr>
        <p:spPr>
          <a:xfrm flipV="1">
            <a:off x="1965043" y="1379980"/>
            <a:ext cx="41137" cy="947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593" y="40650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9117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22008" y="11155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4186844" y="1868034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613252" y="1265386"/>
            <a:ext cx="794020" cy="852289"/>
          </a:xfrm>
          <a:custGeom>
            <a:avLst/>
            <a:gdLst>
              <a:gd name="connsiteX0" fmla="*/ 568106 w 794020"/>
              <a:gd name="connsiteY0" fmla="*/ 852289 h 852289"/>
              <a:gd name="connsiteX1" fmla="*/ 467852 w 794020"/>
              <a:gd name="connsiteY1" fmla="*/ 735308 h 852289"/>
              <a:gd name="connsiteX2" fmla="*/ 417725 w 794020"/>
              <a:gd name="connsiteY2" fmla="*/ 367654 h 852289"/>
              <a:gd name="connsiteX3" fmla="*/ 250635 w 794020"/>
              <a:gd name="connsiteY3" fmla="*/ 300808 h 852289"/>
              <a:gd name="connsiteX4" fmla="*/ 150381 w 794020"/>
              <a:gd name="connsiteY4" fmla="*/ 267384 h 852289"/>
              <a:gd name="connsiteX5" fmla="*/ 100254 w 794020"/>
              <a:gd name="connsiteY5" fmla="*/ 250673 h 852289"/>
              <a:gd name="connsiteX6" fmla="*/ 200508 w 794020"/>
              <a:gd name="connsiteY6" fmla="*/ 167115 h 852289"/>
              <a:gd name="connsiteX7" fmla="*/ 334180 w 794020"/>
              <a:gd name="connsiteY7" fmla="*/ 133692 h 852289"/>
              <a:gd name="connsiteX8" fmla="*/ 451143 w 794020"/>
              <a:gd name="connsiteY8" fmla="*/ 167115 h 852289"/>
              <a:gd name="connsiteX9" fmla="*/ 551397 w 794020"/>
              <a:gd name="connsiteY9" fmla="*/ 267384 h 852289"/>
              <a:gd name="connsiteX10" fmla="*/ 568106 w 794020"/>
              <a:gd name="connsiteY10" fmla="*/ 317519 h 852289"/>
              <a:gd name="connsiteX11" fmla="*/ 334180 w 794020"/>
              <a:gd name="connsiteY11" fmla="*/ 434500 h 852289"/>
              <a:gd name="connsiteX12" fmla="*/ 317471 w 794020"/>
              <a:gd name="connsiteY12" fmla="*/ 668462 h 852289"/>
              <a:gd name="connsiteX13" fmla="*/ 417725 w 794020"/>
              <a:gd name="connsiteY13" fmla="*/ 701885 h 852289"/>
              <a:gd name="connsiteX14" fmla="*/ 584815 w 794020"/>
              <a:gd name="connsiteY14" fmla="*/ 651750 h 852289"/>
              <a:gd name="connsiteX15" fmla="*/ 685069 w 794020"/>
              <a:gd name="connsiteY15" fmla="*/ 618327 h 852289"/>
              <a:gd name="connsiteX16" fmla="*/ 718487 w 794020"/>
              <a:gd name="connsiteY16" fmla="*/ 401077 h 852289"/>
              <a:gd name="connsiteX17" fmla="*/ 484561 w 794020"/>
              <a:gd name="connsiteY17" fmla="*/ 417788 h 852289"/>
              <a:gd name="connsiteX18" fmla="*/ 384307 w 794020"/>
              <a:gd name="connsiteY18" fmla="*/ 467923 h 852289"/>
              <a:gd name="connsiteX19" fmla="*/ 334180 w 794020"/>
              <a:gd name="connsiteY19" fmla="*/ 534769 h 852289"/>
              <a:gd name="connsiteX20" fmla="*/ 233926 w 794020"/>
              <a:gd name="connsiteY20" fmla="*/ 618327 h 852289"/>
              <a:gd name="connsiteX21" fmla="*/ 83545 w 794020"/>
              <a:gd name="connsiteY21" fmla="*/ 601615 h 852289"/>
              <a:gd name="connsiteX22" fmla="*/ 0 w 794020"/>
              <a:gd name="connsiteY22" fmla="*/ 467923 h 852289"/>
              <a:gd name="connsiteX23" fmla="*/ 16709 w 794020"/>
              <a:gd name="connsiteY23" fmla="*/ 334231 h 852289"/>
              <a:gd name="connsiteX24" fmla="*/ 66836 w 794020"/>
              <a:gd name="connsiteY24" fmla="*/ 317519 h 852289"/>
              <a:gd name="connsiteX25" fmla="*/ 250635 w 794020"/>
              <a:gd name="connsiteY25" fmla="*/ 284096 h 852289"/>
              <a:gd name="connsiteX26" fmla="*/ 785323 w 794020"/>
              <a:gd name="connsiteY26" fmla="*/ 267384 h 852289"/>
              <a:gd name="connsiteX27" fmla="*/ 768614 w 794020"/>
              <a:gd name="connsiteY27" fmla="*/ 167115 h 852289"/>
              <a:gd name="connsiteX28" fmla="*/ 668360 w 794020"/>
              <a:gd name="connsiteY28" fmla="*/ 100269 h 852289"/>
              <a:gd name="connsiteX29" fmla="*/ 451143 w 794020"/>
              <a:gd name="connsiteY29" fmla="*/ 150404 h 852289"/>
              <a:gd name="connsiteX30" fmla="*/ 434434 w 794020"/>
              <a:gd name="connsiteY30" fmla="*/ 233961 h 852289"/>
              <a:gd name="connsiteX31" fmla="*/ 417725 w 794020"/>
              <a:gd name="connsiteY31" fmla="*/ 635038 h 852289"/>
              <a:gd name="connsiteX32" fmla="*/ 367598 w 794020"/>
              <a:gd name="connsiteY32" fmla="*/ 651750 h 852289"/>
              <a:gd name="connsiteX33" fmla="*/ 200508 w 794020"/>
              <a:gd name="connsiteY33" fmla="*/ 635038 h 852289"/>
              <a:gd name="connsiteX34" fmla="*/ 167090 w 794020"/>
              <a:gd name="connsiteY34" fmla="*/ 584904 h 852289"/>
              <a:gd name="connsiteX35" fmla="*/ 100254 w 794020"/>
              <a:gd name="connsiteY35" fmla="*/ 434500 h 852289"/>
              <a:gd name="connsiteX36" fmla="*/ 83545 w 794020"/>
              <a:gd name="connsiteY36" fmla="*/ 384365 h 852289"/>
              <a:gd name="connsiteX37" fmla="*/ 133672 w 794020"/>
              <a:gd name="connsiteY37" fmla="*/ 350942 h 852289"/>
              <a:gd name="connsiteX38" fmla="*/ 317471 w 794020"/>
              <a:gd name="connsiteY38" fmla="*/ 384365 h 852289"/>
              <a:gd name="connsiteX39" fmla="*/ 367598 w 794020"/>
              <a:gd name="connsiteY39" fmla="*/ 417788 h 852289"/>
              <a:gd name="connsiteX40" fmla="*/ 401016 w 794020"/>
              <a:gd name="connsiteY40" fmla="*/ 467923 h 852289"/>
              <a:gd name="connsiteX41" fmla="*/ 451143 w 794020"/>
              <a:gd name="connsiteY41" fmla="*/ 484635 h 852289"/>
              <a:gd name="connsiteX42" fmla="*/ 568106 w 794020"/>
              <a:gd name="connsiteY42" fmla="*/ 467923 h 852289"/>
              <a:gd name="connsiteX43" fmla="*/ 618233 w 794020"/>
              <a:gd name="connsiteY43" fmla="*/ 434500 h 852289"/>
              <a:gd name="connsiteX44" fmla="*/ 551397 w 794020"/>
              <a:gd name="connsiteY44" fmla="*/ 401077 h 852289"/>
              <a:gd name="connsiteX45" fmla="*/ 417725 w 794020"/>
              <a:gd name="connsiteY45" fmla="*/ 551481 h 852289"/>
              <a:gd name="connsiteX46" fmla="*/ 384307 w 794020"/>
              <a:gd name="connsiteY46" fmla="*/ 651750 h 852289"/>
              <a:gd name="connsiteX47" fmla="*/ 367598 w 794020"/>
              <a:gd name="connsiteY47" fmla="*/ 701885 h 852289"/>
              <a:gd name="connsiteX48" fmla="*/ 317471 w 794020"/>
              <a:gd name="connsiteY48" fmla="*/ 668462 h 852289"/>
              <a:gd name="connsiteX49" fmla="*/ 300762 w 794020"/>
              <a:gd name="connsiteY49" fmla="*/ 518058 h 852289"/>
              <a:gd name="connsiteX50" fmla="*/ 284053 w 794020"/>
              <a:gd name="connsiteY50" fmla="*/ 467923 h 852289"/>
              <a:gd name="connsiteX51" fmla="*/ 267344 w 794020"/>
              <a:gd name="connsiteY51" fmla="*/ 350942 h 852289"/>
              <a:gd name="connsiteX52" fmla="*/ 250635 w 794020"/>
              <a:gd name="connsiteY52" fmla="*/ 116981 h 852289"/>
              <a:gd name="connsiteX53" fmla="*/ 217217 w 794020"/>
              <a:gd name="connsiteY53" fmla="*/ 0 h 852289"/>
              <a:gd name="connsiteX54" fmla="*/ 217217 w 794020"/>
              <a:gd name="connsiteY54" fmla="*/ 33423 h 85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94020" h="852289">
                <a:moveTo>
                  <a:pt x="568106" y="852289"/>
                </a:moveTo>
                <a:cubicBezTo>
                  <a:pt x="515249" y="809997"/>
                  <a:pt x="473888" y="801715"/>
                  <a:pt x="467852" y="735308"/>
                </a:cubicBezTo>
                <a:cubicBezTo>
                  <a:pt x="466915" y="724997"/>
                  <a:pt x="506739" y="443963"/>
                  <a:pt x="417725" y="367654"/>
                </a:cubicBezTo>
                <a:cubicBezTo>
                  <a:pt x="340878" y="301775"/>
                  <a:pt x="338876" y="324877"/>
                  <a:pt x="250635" y="300808"/>
                </a:cubicBezTo>
                <a:cubicBezTo>
                  <a:pt x="216650" y="291538"/>
                  <a:pt x="183799" y="278525"/>
                  <a:pt x="150381" y="267384"/>
                </a:cubicBezTo>
                <a:lnTo>
                  <a:pt x="100254" y="250673"/>
                </a:lnTo>
                <a:cubicBezTo>
                  <a:pt x="125475" y="225448"/>
                  <a:pt x="163951" y="180410"/>
                  <a:pt x="200508" y="167115"/>
                </a:cubicBezTo>
                <a:cubicBezTo>
                  <a:pt x="243671" y="151417"/>
                  <a:pt x="289623" y="144833"/>
                  <a:pt x="334180" y="133692"/>
                </a:cubicBezTo>
                <a:cubicBezTo>
                  <a:pt x="373168" y="144833"/>
                  <a:pt x="416611" y="145861"/>
                  <a:pt x="451143" y="167115"/>
                </a:cubicBezTo>
                <a:cubicBezTo>
                  <a:pt x="491394" y="191888"/>
                  <a:pt x="551397" y="267384"/>
                  <a:pt x="551397" y="267384"/>
                </a:cubicBezTo>
                <a:cubicBezTo>
                  <a:pt x="556967" y="284096"/>
                  <a:pt x="568106" y="299904"/>
                  <a:pt x="568106" y="317519"/>
                </a:cubicBezTo>
                <a:cubicBezTo>
                  <a:pt x="568106" y="487216"/>
                  <a:pt x="523788" y="419912"/>
                  <a:pt x="334180" y="434500"/>
                </a:cubicBezTo>
                <a:cubicBezTo>
                  <a:pt x="283106" y="511123"/>
                  <a:pt x="248487" y="540330"/>
                  <a:pt x="317471" y="668462"/>
                </a:cubicBezTo>
                <a:cubicBezTo>
                  <a:pt x="334170" y="699479"/>
                  <a:pt x="417725" y="701885"/>
                  <a:pt x="417725" y="701885"/>
                </a:cubicBezTo>
                <a:cubicBezTo>
                  <a:pt x="674354" y="665217"/>
                  <a:pt x="440839" y="715749"/>
                  <a:pt x="584815" y="651750"/>
                </a:cubicBezTo>
                <a:cubicBezTo>
                  <a:pt x="617004" y="637442"/>
                  <a:pt x="685069" y="618327"/>
                  <a:pt x="685069" y="618327"/>
                </a:cubicBezTo>
                <a:cubicBezTo>
                  <a:pt x="739523" y="582019"/>
                  <a:pt x="880598" y="509167"/>
                  <a:pt x="718487" y="401077"/>
                </a:cubicBezTo>
                <a:cubicBezTo>
                  <a:pt x="653445" y="357709"/>
                  <a:pt x="562536" y="412218"/>
                  <a:pt x="484561" y="417788"/>
                </a:cubicBezTo>
                <a:cubicBezTo>
                  <a:pt x="443790" y="431381"/>
                  <a:pt x="416697" y="435528"/>
                  <a:pt x="384307" y="467923"/>
                </a:cubicBezTo>
                <a:cubicBezTo>
                  <a:pt x="364615" y="487618"/>
                  <a:pt x="352304" y="513622"/>
                  <a:pt x="334180" y="534769"/>
                </a:cubicBezTo>
                <a:cubicBezTo>
                  <a:pt x="291295" y="584809"/>
                  <a:pt x="285494" y="583943"/>
                  <a:pt x="233926" y="618327"/>
                </a:cubicBezTo>
                <a:cubicBezTo>
                  <a:pt x="183799" y="612756"/>
                  <a:pt x="125968" y="628891"/>
                  <a:pt x="83545" y="601615"/>
                </a:cubicBezTo>
                <a:cubicBezTo>
                  <a:pt x="39343" y="573195"/>
                  <a:pt x="0" y="467923"/>
                  <a:pt x="0" y="467923"/>
                </a:cubicBezTo>
                <a:cubicBezTo>
                  <a:pt x="5570" y="423359"/>
                  <a:pt x="-1529" y="375272"/>
                  <a:pt x="16709" y="334231"/>
                </a:cubicBezTo>
                <a:cubicBezTo>
                  <a:pt x="23861" y="318135"/>
                  <a:pt x="49901" y="322358"/>
                  <a:pt x="66836" y="317519"/>
                </a:cubicBezTo>
                <a:cubicBezTo>
                  <a:pt x="124053" y="301169"/>
                  <a:pt x="192960" y="287054"/>
                  <a:pt x="250635" y="284096"/>
                </a:cubicBezTo>
                <a:cubicBezTo>
                  <a:pt x="428717" y="274962"/>
                  <a:pt x="607094" y="272955"/>
                  <a:pt x="785323" y="267384"/>
                </a:cubicBezTo>
                <a:cubicBezTo>
                  <a:pt x="779753" y="233961"/>
                  <a:pt x="788043" y="194875"/>
                  <a:pt x="768614" y="167115"/>
                </a:cubicBezTo>
                <a:cubicBezTo>
                  <a:pt x="745583" y="134209"/>
                  <a:pt x="668360" y="100269"/>
                  <a:pt x="668360" y="100269"/>
                </a:cubicBezTo>
                <a:cubicBezTo>
                  <a:pt x="658244" y="101281"/>
                  <a:pt x="484353" y="92279"/>
                  <a:pt x="451143" y="150404"/>
                </a:cubicBezTo>
                <a:cubicBezTo>
                  <a:pt x="437052" y="175066"/>
                  <a:pt x="440004" y="206109"/>
                  <a:pt x="434434" y="233961"/>
                </a:cubicBezTo>
                <a:cubicBezTo>
                  <a:pt x="428864" y="367653"/>
                  <a:pt x="438862" y="502910"/>
                  <a:pt x="417725" y="635038"/>
                </a:cubicBezTo>
                <a:cubicBezTo>
                  <a:pt x="414943" y="652430"/>
                  <a:pt x="385211" y="651750"/>
                  <a:pt x="367598" y="651750"/>
                </a:cubicBezTo>
                <a:cubicBezTo>
                  <a:pt x="311623" y="651750"/>
                  <a:pt x="256205" y="640609"/>
                  <a:pt x="200508" y="635038"/>
                </a:cubicBezTo>
                <a:cubicBezTo>
                  <a:pt x="189369" y="618327"/>
                  <a:pt x="177053" y="602342"/>
                  <a:pt x="167090" y="584904"/>
                </a:cubicBezTo>
                <a:cubicBezTo>
                  <a:pt x="139473" y="536567"/>
                  <a:pt x="119785" y="486590"/>
                  <a:pt x="100254" y="434500"/>
                </a:cubicBezTo>
                <a:cubicBezTo>
                  <a:pt x="94070" y="418006"/>
                  <a:pt x="89115" y="401077"/>
                  <a:pt x="83545" y="384365"/>
                </a:cubicBezTo>
                <a:cubicBezTo>
                  <a:pt x="100254" y="373224"/>
                  <a:pt x="113672" y="352760"/>
                  <a:pt x="133672" y="350942"/>
                </a:cubicBezTo>
                <a:cubicBezTo>
                  <a:pt x="207894" y="344194"/>
                  <a:pt x="254918" y="363512"/>
                  <a:pt x="317471" y="384365"/>
                </a:cubicBezTo>
                <a:cubicBezTo>
                  <a:pt x="334180" y="395506"/>
                  <a:pt x="353399" y="403586"/>
                  <a:pt x="367598" y="417788"/>
                </a:cubicBezTo>
                <a:cubicBezTo>
                  <a:pt x="381798" y="431991"/>
                  <a:pt x="385334" y="455375"/>
                  <a:pt x="401016" y="467923"/>
                </a:cubicBezTo>
                <a:cubicBezTo>
                  <a:pt x="414769" y="478927"/>
                  <a:pt x="434434" y="479064"/>
                  <a:pt x="451143" y="484635"/>
                </a:cubicBezTo>
                <a:cubicBezTo>
                  <a:pt x="490131" y="479064"/>
                  <a:pt x="530384" y="479241"/>
                  <a:pt x="568106" y="467923"/>
                </a:cubicBezTo>
                <a:cubicBezTo>
                  <a:pt x="587341" y="462151"/>
                  <a:pt x="623103" y="453983"/>
                  <a:pt x="618233" y="434500"/>
                </a:cubicBezTo>
                <a:cubicBezTo>
                  <a:pt x="612193" y="410334"/>
                  <a:pt x="573676" y="412218"/>
                  <a:pt x="551397" y="401077"/>
                </a:cubicBezTo>
                <a:cubicBezTo>
                  <a:pt x="455375" y="449095"/>
                  <a:pt x="477120" y="422773"/>
                  <a:pt x="417725" y="551481"/>
                </a:cubicBezTo>
                <a:cubicBezTo>
                  <a:pt x="402963" y="583470"/>
                  <a:pt x="395446" y="618327"/>
                  <a:pt x="384307" y="651750"/>
                </a:cubicBezTo>
                <a:lnTo>
                  <a:pt x="367598" y="701885"/>
                </a:lnTo>
                <a:cubicBezTo>
                  <a:pt x="350889" y="690744"/>
                  <a:pt x="324333" y="687336"/>
                  <a:pt x="317471" y="668462"/>
                </a:cubicBezTo>
                <a:cubicBezTo>
                  <a:pt x="300235" y="621055"/>
                  <a:pt x="309054" y="567815"/>
                  <a:pt x="300762" y="518058"/>
                </a:cubicBezTo>
                <a:cubicBezTo>
                  <a:pt x="297866" y="500682"/>
                  <a:pt x="289623" y="484635"/>
                  <a:pt x="284053" y="467923"/>
                </a:cubicBezTo>
                <a:cubicBezTo>
                  <a:pt x="278483" y="428929"/>
                  <a:pt x="271078" y="390154"/>
                  <a:pt x="267344" y="350942"/>
                </a:cubicBezTo>
                <a:cubicBezTo>
                  <a:pt x="259932" y="273108"/>
                  <a:pt x="259268" y="194689"/>
                  <a:pt x="250635" y="116981"/>
                </a:cubicBezTo>
                <a:cubicBezTo>
                  <a:pt x="250581" y="116494"/>
                  <a:pt x="225139" y="7923"/>
                  <a:pt x="217217" y="0"/>
                </a:cubicBezTo>
                <a:lnTo>
                  <a:pt x="217217" y="33423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81821" y="656374"/>
            <a:ext cx="2990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In the presence of nitrate (NO</a:t>
            </a:r>
            <a:r>
              <a:rPr lang="en-US" baseline="-25000" dirty="0" smtClean="0"/>
              <a:t>3</a:t>
            </a:r>
            <a:r>
              <a:rPr lang="en-US" dirty="0" smtClean="0"/>
              <a:t>), the repressor (</a:t>
            </a:r>
            <a:r>
              <a:rPr lang="en-US" dirty="0" err="1" smtClean="0"/>
              <a:t>NsrR</a:t>
            </a:r>
            <a:r>
              <a:rPr lang="en-US" dirty="0" smtClean="0"/>
              <a:t>) changes conformation and cannot bind the promoter. RNA Pol has access to the promoter and transcribes K1420091 (previously submitted), which is eventually translated to generate a red fluorescent protein.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82" y="3957280"/>
            <a:ext cx="4597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Nitrate</a:t>
            </a:r>
          </a:p>
          <a:p>
            <a:r>
              <a:rPr lang="en-US" sz="3000" dirty="0" smtClean="0"/>
              <a:t>Output: Rudolf, a red fluorescent protein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7212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7295" y="546200"/>
            <a:ext cx="5454244" cy="27187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355581" y="2109091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8184" y="1881170"/>
            <a:ext cx="1302507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>
            <a:off x="2283617" y="1604407"/>
            <a:ext cx="911754" cy="797726"/>
          </a:xfrm>
          <a:prstGeom prst="ben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20639" y="1236714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81821" y="653153"/>
            <a:ext cx="29909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 the absence of AHL, the activator (</a:t>
            </a:r>
            <a:r>
              <a:rPr lang="en-US" dirty="0" err="1" smtClean="0"/>
              <a:t>LuxR</a:t>
            </a:r>
            <a:r>
              <a:rPr lang="en-US" dirty="0" smtClean="0"/>
              <a:t>) is not on the promoter (</a:t>
            </a:r>
            <a:r>
              <a:rPr lang="en-US" dirty="0" err="1" smtClean="0"/>
              <a:t>pLuxR</a:t>
            </a:r>
            <a:r>
              <a:rPr lang="en-US" dirty="0" smtClean="0"/>
              <a:t>) and does not </a:t>
            </a:r>
            <a:r>
              <a:rPr lang="en-US" dirty="0" err="1" smtClean="0"/>
              <a:t>recruite</a:t>
            </a:r>
            <a:r>
              <a:rPr lang="en-US" dirty="0" smtClean="0"/>
              <a:t> RNA Pol. There is no production of the reporter protein, which is red.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1826417" y="779514"/>
            <a:ext cx="914400" cy="457200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82" y="3957280"/>
            <a:ext cx="4597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AHL</a:t>
            </a:r>
          </a:p>
          <a:p>
            <a:r>
              <a:rPr lang="en-US" sz="3000" dirty="0" smtClean="0"/>
              <a:t>Output: Rudolf, a red fluorescent protein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332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84694" y="564405"/>
            <a:ext cx="5454244" cy="271878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76000"/>
                </a:srgbClr>
              </a:gs>
              <a:gs pos="48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355581" y="2109091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8184" y="1881170"/>
            <a:ext cx="1302507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>
            <a:off x="2283617" y="1604407"/>
            <a:ext cx="911754" cy="797726"/>
          </a:xfrm>
          <a:prstGeom prst="ben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670900" y="1728594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81821" y="653153"/>
            <a:ext cx="2990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In the presence of AHL, it permeates the bacterial membrane. As intracellular concentrations of AHL increase, it binds the activator (</a:t>
            </a:r>
            <a:r>
              <a:rPr lang="en-US" dirty="0" err="1" smtClean="0"/>
              <a:t>LuxR</a:t>
            </a:r>
            <a:r>
              <a:rPr lang="en-US" dirty="0" smtClean="0"/>
              <a:t>), which then sits on the promoter (</a:t>
            </a:r>
            <a:r>
              <a:rPr lang="en-US" dirty="0" err="1" smtClean="0"/>
              <a:t>pLuxR</a:t>
            </a:r>
            <a:r>
              <a:rPr lang="en-US" dirty="0" smtClean="0"/>
              <a:t>) and recruits RNA Pol. 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6844" y="1758274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613252" y="1155626"/>
            <a:ext cx="794020" cy="852289"/>
          </a:xfrm>
          <a:custGeom>
            <a:avLst/>
            <a:gdLst>
              <a:gd name="connsiteX0" fmla="*/ 568106 w 794020"/>
              <a:gd name="connsiteY0" fmla="*/ 852289 h 852289"/>
              <a:gd name="connsiteX1" fmla="*/ 467852 w 794020"/>
              <a:gd name="connsiteY1" fmla="*/ 735308 h 852289"/>
              <a:gd name="connsiteX2" fmla="*/ 417725 w 794020"/>
              <a:gd name="connsiteY2" fmla="*/ 367654 h 852289"/>
              <a:gd name="connsiteX3" fmla="*/ 250635 w 794020"/>
              <a:gd name="connsiteY3" fmla="*/ 300808 h 852289"/>
              <a:gd name="connsiteX4" fmla="*/ 150381 w 794020"/>
              <a:gd name="connsiteY4" fmla="*/ 267384 h 852289"/>
              <a:gd name="connsiteX5" fmla="*/ 100254 w 794020"/>
              <a:gd name="connsiteY5" fmla="*/ 250673 h 852289"/>
              <a:gd name="connsiteX6" fmla="*/ 200508 w 794020"/>
              <a:gd name="connsiteY6" fmla="*/ 167115 h 852289"/>
              <a:gd name="connsiteX7" fmla="*/ 334180 w 794020"/>
              <a:gd name="connsiteY7" fmla="*/ 133692 h 852289"/>
              <a:gd name="connsiteX8" fmla="*/ 451143 w 794020"/>
              <a:gd name="connsiteY8" fmla="*/ 167115 h 852289"/>
              <a:gd name="connsiteX9" fmla="*/ 551397 w 794020"/>
              <a:gd name="connsiteY9" fmla="*/ 267384 h 852289"/>
              <a:gd name="connsiteX10" fmla="*/ 568106 w 794020"/>
              <a:gd name="connsiteY10" fmla="*/ 317519 h 852289"/>
              <a:gd name="connsiteX11" fmla="*/ 334180 w 794020"/>
              <a:gd name="connsiteY11" fmla="*/ 434500 h 852289"/>
              <a:gd name="connsiteX12" fmla="*/ 317471 w 794020"/>
              <a:gd name="connsiteY12" fmla="*/ 668462 h 852289"/>
              <a:gd name="connsiteX13" fmla="*/ 417725 w 794020"/>
              <a:gd name="connsiteY13" fmla="*/ 701885 h 852289"/>
              <a:gd name="connsiteX14" fmla="*/ 584815 w 794020"/>
              <a:gd name="connsiteY14" fmla="*/ 651750 h 852289"/>
              <a:gd name="connsiteX15" fmla="*/ 685069 w 794020"/>
              <a:gd name="connsiteY15" fmla="*/ 618327 h 852289"/>
              <a:gd name="connsiteX16" fmla="*/ 718487 w 794020"/>
              <a:gd name="connsiteY16" fmla="*/ 401077 h 852289"/>
              <a:gd name="connsiteX17" fmla="*/ 484561 w 794020"/>
              <a:gd name="connsiteY17" fmla="*/ 417788 h 852289"/>
              <a:gd name="connsiteX18" fmla="*/ 384307 w 794020"/>
              <a:gd name="connsiteY18" fmla="*/ 467923 h 852289"/>
              <a:gd name="connsiteX19" fmla="*/ 334180 w 794020"/>
              <a:gd name="connsiteY19" fmla="*/ 534769 h 852289"/>
              <a:gd name="connsiteX20" fmla="*/ 233926 w 794020"/>
              <a:gd name="connsiteY20" fmla="*/ 618327 h 852289"/>
              <a:gd name="connsiteX21" fmla="*/ 83545 w 794020"/>
              <a:gd name="connsiteY21" fmla="*/ 601615 h 852289"/>
              <a:gd name="connsiteX22" fmla="*/ 0 w 794020"/>
              <a:gd name="connsiteY22" fmla="*/ 467923 h 852289"/>
              <a:gd name="connsiteX23" fmla="*/ 16709 w 794020"/>
              <a:gd name="connsiteY23" fmla="*/ 334231 h 852289"/>
              <a:gd name="connsiteX24" fmla="*/ 66836 w 794020"/>
              <a:gd name="connsiteY24" fmla="*/ 317519 h 852289"/>
              <a:gd name="connsiteX25" fmla="*/ 250635 w 794020"/>
              <a:gd name="connsiteY25" fmla="*/ 284096 h 852289"/>
              <a:gd name="connsiteX26" fmla="*/ 785323 w 794020"/>
              <a:gd name="connsiteY26" fmla="*/ 267384 h 852289"/>
              <a:gd name="connsiteX27" fmla="*/ 768614 w 794020"/>
              <a:gd name="connsiteY27" fmla="*/ 167115 h 852289"/>
              <a:gd name="connsiteX28" fmla="*/ 668360 w 794020"/>
              <a:gd name="connsiteY28" fmla="*/ 100269 h 852289"/>
              <a:gd name="connsiteX29" fmla="*/ 451143 w 794020"/>
              <a:gd name="connsiteY29" fmla="*/ 150404 h 852289"/>
              <a:gd name="connsiteX30" fmla="*/ 434434 w 794020"/>
              <a:gd name="connsiteY30" fmla="*/ 233961 h 852289"/>
              <a:gd name="connsiteX31" fmla="*/ 417725 w 794020"/>
              <a:gd name="connsiteY31" fmla="*/ 635038 h 852289"/>
              <a:gd name="connsiteX32" fmla="*/ 367598 w 794020"/>
              <a:gd name="connsiteY32" fmla="*/ 651750 h 852289"/>
              <a:gd name="connsiteX33" fmla="*/ 200508 w 794020"/>
              <a:gd name="connsiteY33" fmla="*/ 635038 h 852289"/>
              <a:gd name="connsiteX34" fmla="*/ 167090 w 794020"/>
              <a:gd name="connsiteY34" fmla="*/ 584904 h 852289"/>
              <a:gd name="connsiteX35" fmla="*/ 100254 w 794020"/>
              <a:gd name="connsiteY35" fmla="*/ 434500 h 852289"/>
              <a:gd name="connsiteX36" fmla="*/ 83545 w 794020"/>
              <a:gd name="connsiteY36" fmla="*/ 384365 h 852289"/>
              <a:gd name="connsiteX37" fmla="*/ 133672 w 794020"/>
              <a:gd name="connsiteY37" fmla="*/ 350942 h 852289"/>
              <a:gd name="connsiteX38" fmla="*/ 317471 w 794020"/>
              <a:gd name="connsiteY38" fmla="*/ 384365 h 852289"/>
              <a:gd name="connsiteX39" fmla="*/ 367598 w 794020"/>
              <a:gd name="connsiteY39" fmla="*/ 417788 h 852289"/>
              <a:gd name="connsiteX40" fmla="*/ 401016 w 794020"/>
              <a:gd name="connsiteY40" fmla="*/ 467923 h 852289"/>
              <a:gd name="connsiteX41" fmla="*/ 451143 w 794020"/>
              <a:gd name="connsiteY41" fmla="*/ 484635 h 852289"/>
              <a:gd name="connsiteX42" fmla="*/ 568106 w 794020"/>
              <a:gd name="connsiteY42" fmla="*/ 467923 h 852289"/>
              <a:gd name="connsiteX43" fmla="*/ 618233 w 794020"/>
              <a:gd name="connsiteY43" fmla="*/ 434500 h 852289"/>
              <a:gd name="connsiteX44" fmla="*/ 551397 w 794020"/>
              <a:gd name="connsiteY44" fmla="*/ 401077 h 852289"/>
              <a:gd name="connsiteX45" fmla="*/ 417725 w 794020"/>
              <a:gd name="connsiteY45" fmla="*/ 551481 h 852289"/>
              <a:gd name="connsiteX46" fmla="*/ 384307 w 794020"/>
              <a:gd name="connsiteY46" fmla="*/ 651750 h 852289"/>
              <a:gd name="connsiteX47" fmla="*/ 367598 w 794020"/>
              <a:gd name="connsiteY47" fmla="*/ 701885 h 852289"/>
              <a:gd name="connsiteX48" fmla="*/ 317471 w 794020"/>
              <a:gd name="connsiteY48" fmla="*/ 668462 h 852289"/>
              <a:gd name="connsiteX49" fmla="*/ 300762 w 794020"/>
              <a:gd name="connsiteY49" fmla="*/ 518058 h 852289"/>
              <a:gd name="connsiteX50" fmla="*/ 284053 w 794020"/>
              <a:gd name="connsiteY50" fmla="*/ 467923 h 852289"/>
              <a:gd name="connsiteX51" fmla="*/ 267344 w 794020"/>
              <a:gd name="connsiteY51" fmla="*/ 350942 h 852289"/>
              <a:gd name="connsiteX52" fmla="*/ 250635 w 794020"/>
              <a:gd name="connsiteY52" fmla="*/ 116981 h 852289"/>
              <a:gd name="connsiteX53" fmla="*/ 217217 w 794020"/>
              <a:gd name="connsiteY53" fmla="*/ 0 h 852289"/>
              <a:gd name="connsiteX54" fmla="*/ 217217 w 794020"/>
              <a:gd name="connsiteY54" fmla="*/ 33423 h 85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94020" h="852289">
                <a:moveTo>
                  <a:pt x="568106" y="852289"/>
                </a:moveTo>
                <a:cubicBezTo>
                  <a:pt x="515249" y="809997"/>
                  <a:pt x="473888" y="801715"/>
                  <a:pt x="467852" y="735308"/>
                </a:cubicBezTo>
                <a:cubicBezTo>
                  <a:pt x="466915" y="724997"/>
                  <a:pt x="506739" y="443963"/>
                  <a:pt x="417725" y="367654"/>
                </a:cubicBezTo>
                <a:cubicBezTo>
                  <a:pt x="340878" y="301775"/>
                  <a:pt x="338876" y="324877"/>
                  <a:pt x="250635" y="300808"/>
                </a:cubicBezTo>
                <a:cubicBezTo>
                  <a:pt x="216650" y="291538"/>
                  <a:pt x="183799" y="278525"/>
                  <a:pt x="150381" y="267384"/>
                </a:cubicBezTo>
                <a:lnTo>
                  <a:pt x="100254" y="250673"/>
                </a:lnTo>
                <a:cubicBezTo>
                  <a:pt x="125475" y="225448"/>
                  <a:pt x="163951" y="180410"/>
                  <a:pt x="200508" y="167115"/>
                </a:cubicBezTo>
                <a:cubicBezTo>
                  <a:pt x="243671" y="151417"/>
                  <a:pt x="289623" y="144833"/>
                  <a:pt x="334180" y="133692"/>
                </a:cubicBezTo>
                <a:cubicBezTo>
                  <a:pt x="373168" y="144833"/>
                  <a:pt x="416611" y="145861"/>
                  <a:pt x="451143" y="167115"/>
                </a:cubicBezTo>
                <a:cubicBezTo>
                  <a:pt x="491394" y="191888"/>
                  <a:pt x="551397" y="267384"/>
                  <a:pt x="551397" y="267384"/>
                </a:cubicBezTo>
                <a:cubicBezTo>
                  <a:pt x="556967" y="284096"/>
                  <a:pt x="568106" y="299904"/>
                  <a:pt x="568106" y="317519"/>
                </a:cubicBezTo>
                <a:cubicBezTo>
                  <a:pt x="568106" y="487216"/>
                  <a:pt x="523788" y="419912"/>
                  <a:pt x="334180" y="434500"/>
                </a:cubicBezTo>
                <a:cubicBezTo>
                  <a:pt x="283106" y="511123"/>
                  <a:pt x="248487" y="540330"/>
                  <a:pt x="317471" y="668462"/>
                </a:cubicBezTo>
                <a:cubicBezTo>
                  <a:pt x="334170" y="699479"/>
                  <a:pt x="417725" y="701885"/>
                  <a:pt x="417725" y="701885"/>
                </a:cubicBezTo>
                <a:cubicBezTo>
                  <a:pt x="674354" y="665217"/>
                  <a:pt x="440839" y="715749"/>
                  <a:pt x="584815" y="651750"/>
                </a:cubicBezTo>
                <a:cubicBezTo>
                  <a:pt x="617004" y="637442"/>
                  <a:pt x="685069" y="618327"/>
                  <a:pt x="685069" y="618327"/>
                </a:cubicBezTo>
                <a:cubicBezTo>
                  <a:pt x="739523" y="582019"/>
                  <a:pt x="880598" y="509167"/>
                  <a:pt x="718487" y="401077"/>
                </a:cubicBezTo>
                <a:cubicBezTo>
                  <a:pt x="653445" y="357709"/>
                  <a:pt x="562536" y="412218"/>
                  <a:pt x="484561" y="417788"/>
                </a:cubicBezTo>
                <a:cubicBezTo>
                  <a:pt x="443790" y="431381"/>
                  <a:pt x="416697" y="435528"/>
                  <a:pt x="384307" y="467923"/>
                </a:cubicBezTo>
                <a:cubicBezTo>
                  <a:pt x="364615" y="487618"/>
                  <a:pt x="352304" y="513622"/>
                  <a:pt x="334180" y="534769"/>
                </a:cubicBezTo>
                <a:cubicBezTo>
                  <a:pt x="291295" y="584809"/>
                  <a:pt x="285494" y="583943"/>
                  <a:pt x="233926" y="618327"/>
                </a:cubicBezTo>
                <a:cubicBezTo>
                  <a:pt x="183799" y="612756"/>
                  <a:pt x="125968" y="628891"/>
                  <a:pt x="83545" y="601615"/>
                </a:cubicBezTo>
                <a:cubicBezTo>
                  <a:pt x="39343" y="573195"/>
                  <a:pt x="0" y="467923"/>
                  <a:pt x="0" y="467923"/>
                </a:cubicBezTo>
                <a:cubicBezTo>
                  <a:pt x="5570" y="423359"/>
                  <a:pt x="-1529" y="375272"/>
                  <a:pt x="16709" y="334231"/>
                </a:cubicBezTo>
                <a:cubicBezTo>
                  <a:pt x="23861" y="318135"/>
                  <a:pt x="49901" y="322358"/>
                  <a:pt x="66836" y="317519"/>
                </a:cubicBezTo>
                <a:cubicBezTo>
                  <a:pt x="124053" y="301169"/>
                  <a:pt x="192960" y="287054"/>
                  <a:pt x="250635" y="284096"/>
                </a:cubicBezTo>
                <a:cubicBezTo>
                  <a:pt x="428717" y="274962"/>
                  <a:pt x="607094" y="272955"/>
                  <a:pt x="785323" y="267384"/>
                </a:cubicBezTo>
                <a:cubicBezTo>
                  <a:pt x="779753" y="233961"/>
                  <a:pt x="788043" y="194875"/>
                  <a:pt x="768614" y="167115"/>
                </a:cubicBezTo>
                <a:cubicBezTo>
                  <a:pt x="745583" y="134209"/>
                  <a:pt x="668360" y="100269"/>
                  <a:pt x="668360" y="100269"/>
                </a:cubicBezTo>
                <a:cubicBezTo>
                  <a:pt x="658244" y="101281"/>
                  <a:pt x="484353" y="92279"/>
                  <a:pt x="451143" y="150404"/>
                </a:cubicBezTo>
                <a:cubicBezTo>
                  <a:pt x="437052" y="175066"/>
                  <a:pt x="440004" y="206109"/>
                  <a:pt x="434434" y="233961"/>
                </a:cubicBezTo>
                <a:cubicBezTo>
                  <a:pt x="428864" y="367653"/>
                  <a:pt x="438862" y="502910"/>
                  <a:pt x="417725" y="635038"/>
                </a:cubicBezTo>
                <a:cubicBezTo>
                  <a:pt x="414943" y="652430"/>
                  <a:pt x="385211" y="651750"/>
                  <a:pt x="367598" y="651750"/>
                </a:cubicBezTo>
                <a:cubicBezTo>
                  <a:pt x="311623" y="651750"/>
                  <a:pt x="256205" y="640609"/>
                  <a:pt x="200508" y="635038"/>
                </a:cubicBezTo>
                <a:cubicBezTo>
                  <a:pt x="189369" y="618327"/>
                  <a:pt x="177053" y="602342"/>
                  <a:pt x="167090" y="584904"/>
                </a:cubicBezTo>
                <a:cubicBezTo>
                  <a:pt x="139473" y="536567"/>
                  <a:pt x="119785" y="486590"/>
                  <a:pt x="100254" y="434500"/>
                </a:cubicBezTo>
                <a:cubicBezTo>
                  <a:pt x="94070" y="418006"/>
                  <a:pt x="89115" y="401077"/>
                  <a:pt x="83545" y="384365"/>
                </a:cubicBezTo>
                <a:cubicBezTo>
                  <a:pt x="100254" y="373224"/>
                  <a:pt x="113672" y="352760"/>
                  <a:pt x="133672" y="350942"/>
                </a:cubicBezTo>
                <a:cubicBezTo>
                  <a:pt x="207894" y="344194"/>
                  <a:pt x="254918" y="363512"/>
                  <a:pt x="317471" y="384365"/>
                </a:cubicBezTo>
                <a:cubicBezTo>
                  <a:pt x="334180" y="395506"/>
                  <a:pt x="353399" y="403586"/>
                  <a:pt x="367598" y="417788"/>
                </a:cubicBezTo>
                <a:cubicBezTo>
                  <a:pt x="381798" y="431991"/>
                  <a:pt x="385334" y="455375"/>
                  <a:pt x="401016" y="467923"/>
                </a:cubicBezTo>
                <a:cubicBezTo>
                  <a:pt x="414769" y="478927"/>
                  <a:pt x="434434" y="479064"/>
                  <a:pt x="451143" y="484635"/>
                </a:cubicBezTo>
                <a:cubicBezTo>
                  <a:pt x="490131" y="479064"/>
                  <a:pt x="530384" y="479241"/>
                  <a:pt x="568106" y="467923"/>
                </a:cubicBezTo>
                <a:cubicBezTo>
                  <a:pt x="587341" y="462151"/>
                  <a:pt x="623103" y="453983"/>
                  <a:pt x="618233" y="434500"/>
                </a:cubicBezTo>
                <a:cubicBezTo>
                  <a:pt x="612193" y="410334"/>
                  <a:pt x="573676" y="412218"/>
                  <a:pt x="551397" y="401077"/>
                </a:cubicBezTo>
                <a:cubicBezTo>
                  <a:pt x="455375" y="449095"/>
                  <a:pt x="477120" y="422773"/>
                  <a:pt x="417725" y="551481"/>
                </a:cubicBezTo>
                <a:cubicBezTo>
                  <a:pt x="402963" y="583470"/>
                  <a:pt x="395446" y="618327"/>
                  <a:pt x="384307" y="651750"/>
                </a:cubicBezTo>
                <a:lnTo>
                  <a:pt x="367598" y="701885"/>
                </a:lnTo>
                <a:cubicBezTo>
                  <a:pt x="350889" y="690744"/>
                  <a:pt x="324333" y="687336"/>
                  <a:pt x="317471" y="668462"/>
                </a:cubicBezTo>
                <a:cubicBezTo>
                  <a:pt x="300235" y="621055"/>
                  <a:pt x="309054" y="567815"/>
                  <a:pt x="300762" y="518058"/>
                </a:cubicBezTo>
                <a:cubicBezTo>
                  <a:pt x="297866" y="500682"/>
                  <a:pt x="289623" y="484635"/>
                  <a:pt x="284053" y="467923"/>
                </a:cubicBezTo>
                <a:cubicBezTo>
                  <a:pt x="278483" y="428929"/>
                  <a:pt x="271078" y="390154"/>
                  <a:pt x="267344" y="350942"/>
                </a:cubicBezTo>
                <a:cubicBezTo>
                  <a:pt x="259932" y="273108"/>
                  <a:pt x="259268" y="194689"/>
                  <a:pt x="250635" y="116981"/>
                </a:cubicBezTo>
                <a:cubicBezTo>
                  <a:pt x="250581" y="116494"/>
                  <a:pt x="225139" y="7923"/>
                  <a:pt x="217217" y="0"/>
                </a:cubicBezTo>
                <a:lnTo>
                  <a:pt x="217217" y="33423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1826417" y="1779315"/>
            <a:ext cx="914400" cy="457200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>
            <a:spLocks noChangeAspect="1"/>
          </p:cNvSpPr>
          <p:nvPr/>
        </p:nvSpPr>
        <p:spPr>
          <a:xfrm>
            <a:off x="2168682" y="1714054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/>
          <p:cNvSpPr>
            <a:spLocks noChangeAspect="1"/>
          </p:cNvSpPr>
          <p:nvPr/>
        </p:nvSpPr>
        <p:spPr>
          <a:xfrm>
            <a:off x="949184" y="1248402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>
            <a:spLocks noChangeAspect="1"/>
          </p:cNvSpPr>
          <p:nvPr/>
        </p:nvSpPr>
        <p:spPr>
          <a:xfrm>
            <a:off x="674864" y="564405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>
            <a:spLocks noChangeAspect="1"/>
          </p:cNvSpPr>
          <p:nvPr/>
        </p:nvSpPr>
        <p:spPr>
          <a:xfrm>
            <a:off x="2146457" y="972464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/>
          <p:cNvSpPr>
            <a:spLocks noChangeAspect="1"/>
          </p:cNvSpPr>
          <p:nvPr/>
        </p:nvSpPr>
        <p:spPr>
          <a:xfrm>
            <a:off x="208904" y="974082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82" y="3957280"/>
            <a:ext cx="4597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AHL</a:t>
            </a:r>
          </a:p>
          <a:p>
            <a:r>
              <a:rPr lang="en-US" sz="3000" dirty="0" smtClean="0"/>
              <a:t>Output: Rudolf, a red fluorescent protein</a:t>
            </a:r>
            <a:endParaRPr lang="en-US" sz="3000" dirty="0"/>
          </a:p>
        </p:txBody>
      </p:sp>
      <p:sp>
        <p:nvSpPr>
          <p:cNvPr id="19" name="Heart 18"/>
          <p:cNvSpPr>
            <a:spLocks noChangeAspect="1"/>
          </p:cNvSpPr>
          <p:nvPr/>
        </p:nvSpPr>
        <p:spPr>
          <a:xfrm>
            <a:off x="6389620" y="4255200"/>
            <a:ext cx="182880" cy="18288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36052" y="41338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AHL</a:t>
            </a:r>
            <a:endParaRPr lang="en-US" dirty="0"/>
          </a:p>
        </p:txBody>
      </p:sp>
      <p:sp>
        <p:nvSpPr>
          <p:cNvPr id="21" name="Cloud 20"/>
          <p:cNvSpPr>
            <a:spLocks noChangeAspect="1"/>
          </p:cNvSpPr>
          <p:nvPr/>
        </p:nvSpPr>
        <p:spPr>
          <a:xfrm>
            <a:off x="6219790" y="4646156"/>
            <a:ext cx="548640" cy="274320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36052" y="4661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096177" y="5665032"/>
            <a:ext cx="756802" cy="27432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36052" y="5715718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Rudolph</a:t>
            </a:r>
            <a:endParaRPr lang="en-US" dirty="0"/>
          </a:p>
        </p:txBody>
      </p:sp>
      <p:sp>
        <p:nvSpPr>
          <p:cNvPr id="25" name="Freeform 24"/>
          <p:cNvSpPr>
            <a:spLocks noChangeAspect="1"/>
          </p:cNvSpPr>
          <p:nvPr/>
        </p:nvSpPr>
        <p:spPr>
          <a:xfrm>
            <a:off x="6284563" y="6080310"/>
            <a:ext cx="450450" cy="457200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36052" y="6243011"/>
            <a:ext cx="93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Pol</a:t>
            </a:r>
            <a:endParaRPr lang="en-US" dirty="0"/>
          </a:p>
        </p:txBody>
      </p:sp>
      <p:sp>
        <p:nvSpPr>
          <p:cNvPr id="27" name="Bent Arrow 26"/>
          <p:cNvSpPr>
            <a:spLocks noChangeAspect="1"/>
          </p:cNvSpPr>
          <p:nvPr/>
        </p:nvSpPr>
        <p:spPr>
          <a:xfrm>
            <a:off x="6295552" y="5092574"/>
            <a:ext cx="457200" cy="400020"/>
          </a:xfrm>
          <a:prstGeom prst="ben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6052" y="5188425"/>
            <a:ext cx="7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pLuxR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38938" y="3515476"/>
            <a:ext cx="2742681" cy="321120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72500" y="3603628"/>
            <a:ext cx="108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Legend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71655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84694" y="564405"/>
            <a:ext cx="5454244" cy="2718780"/>
          </a:xfrm>
          <a:prstGeom prst="ellipse">
            <a:avLst/>
          </a:prstGeom>
          <a:gradFill flip="none" rotWithShape="1">
            <a:gsLst>
              <a:gs pos="23000">
                <a:srgbClr val="FF0000">
                  <a:alpha val="76000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355581" y="2109091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58184" y="1881170"/>
            <a:ext cx="1302507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>
            <a:off x="2283617" y="1604407"/>
            <a:ext cx="911754" cy="797726"/>
          </a:xfrm>
          <a:prstGeom prst="ben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670900" y="1728594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81821" y="653153"/>
            <a:ext cx="299091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In the presence of AHL, it binds the activator (</a:t>
            </a:r>
            <a:r>
              <a:rPr lang="en-US" dirty="0" err="1" smtClean="0"/>
              <a:t>LuxR</a:t>
            </a:r>
            <a:r>
              <a:rPr lang="en-US" dirty="0" smtClean="0"/>
              <a:t>), which then sits on the promoter (</a:t>
            </a:r>
            <a:r>
              <a:rPr lang="en-US" dirty="0" err="1" smtClean="0"/>
              <a:t>pLuxR</a:t>
            </a:r>
            <a:r>
              <a:rPr lang="en-US" dirty="0" smtClean="0"/>
              <a:t>) and recruits RNA Pol. This leads to transcription and eventual translation of the reporter gene, Rudolph, which generates a red fluorescent protein.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186844" y="1758274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613252" y="1155626"/>
            <a:ext cx="794020" cy="852289"/>
          </a:xfrm>
          <a:custGeom>
            <a:avLst/>
            <a:gdLst>
              <a:gd name="connsiteX0" fmla="*/ 568106 w 794020"/>
              <a:gd name="connsiteY0" fmla="*/ 852289 h 852289"/>
              <a:gd name="connsiteX1" fmla="*/ 467852 w 794020"/>
              <a:gd name="connsiteY1" fmla="*/ 735308 h 852289"/>
              <a:gd name="connsiteX2" fmla="*/ 417725 w 794020"/>
              <a:gd name="connsiteY2" fmla="*/ 367654 h 852289"/>
              <a:gd name="connsiteX3" fmla="*/ 250635 w 794020"/>
              <a:gd name="connsiteY3" fmla="*/ 300808 h 852289"/>
              <a:gd name="connsiteX4" fmla="*/ 150381 w 794020"/>
              <a:gd name="connsiteY4" fmla="*/ 267384 h 852289"/>
              <a:gd name="connsiteX5" fmla="*/ 100254 w 794020"/>
              <a:gd name="connsiteY5" fmla="*/ 250673 h 852289"/>
              <a:gd name="connsiteX6" fmla="*/ 200508 w 794020"/>
              <a:gd name="connsiteY6" fmla="*/ 167115 h 852289"/>
              <a:gd name="connsiteX7" fmla="*/ 334180 w 794020"/>
              <a:gd name="connsiteY7" fmla="*/ 133692 h 852289"/>
              <a:gd name="connsiteX8" fmla="*/ 451143 w 794020"/>
              <a:gd name="connsiteY8" fmla="*/ 167115 h 852289"/>
              <a:gd name="connsiteX9" fmla="*/ 551397 w 794020"/>
              <a:gd name="connsiteY9" fmla="*/ 267384 h 852289"/>
              <a:gd name="connsiteX10" fmla="*/ 568106 w 794020"/>
              <a:gd name="connsiteY10" fmla="*/ 317519 h 852289"/>
              <a:gd name="connsiteX11" fmla="*/ 334180 w 794020"/>
              <a:gd name="connsiteY11" fmla="*/ 434500 h 852289"/>
              <a:gd name="connsiteX12" fmla="*/ 317471 w 794020"/>
              <a:gd name="connsiteY12" fmla="*/ 668462 h 852289"/>
              <a:gd name="connsiteX13" fmla="*/ 417725 w 794020"/>
              <a:gd name="connsiteY13" fmla="*/ 701885 h 852289"/>
              <a:gd name="connsiteX14" fmla="*/ 584815 w 794020"/>
              <a:gd name="connsiteY14" fmla="*/ 651750 h 852289"/>
              <a:gd name="connsiteX15" fmla="*/ 685069 w 794020"/>
              <a:gd name="connsiteY15" fmla="*/ 618327 h 852289"/>
              <a:gd name="connsiteX16" fmla="*/ 718487 w 794020"/>
              <a:gd name="connsiteY16" fmla="*/ 401077 h 852289"/>
              <a:gd name="connsiteX17" fmla="*/ 484561 w 794020"/>
              <a:gd name="connsiteY17" fmla="*/ 417788 h 852289"/>
              <a:gd name="connsiteX18" fmla="*/ 384307 w 794020"/>
              <a:gd name="connsiteY18" fmla="*/ 467923 h 852289"/>
              <a:gd name="connsiteX19" fmla="*/ 334180 w 794020"/>
              <a:gd name="connsiteY19" fmla="*/ 534769 h 852289"/>
              <a:gd name="connsiteX20" fmla="*/ 233926 w 794020"/>
              <a:gd name="connsiteY20" fmla="*/ 618327 h 852289"/>
              <a:gd name="connsiteX21" fmla="*/ 83545 w 794020"/>
              <a:gd name="connsiteY21" fmla="*/ 601615 h 852289"/>
              <a:gd name="connsiteX22" fmla="*/ 0 w 794020"/>
              <a:gd name="connsiteY22" fmla="*/ 467923 h 852289"/>
              <a:gd name="connsiteX23" fmla="*/ 16709 w 794020"/>
              <a:gd name="connsiteY23" fmla="*/ 334231 h 852289"/>
              <a:gd name="connsiteX24" fmla="*/ 66836 w 794020"/>
              <a:gd name="connsiteY24" fmla="*/ 317519 h 852289"/>
              <a:gd name="connsiteX25" fmla="*/ 250635 w 794020"/>
              <a:gd name="connsiteY25" fmla="*/ 284096 h 852289"/>
              <a:gd name="connsiteX26" fmla="*/ 785323 w 794020"/>
              <a:gd name="connsiteY26" fmla="*/ 267384 h 852289"/>
              <a:gd name="connsiteX27" fmla="*/ 768614 w 794020"/>
              <a:gd name="connsiteY27" fmla="*/ 167115 h 852289"/>
              <a:gd name="connsiteX28" fmla="*/ 668360 w 794020"/>
              <a:gd name="connsiteY28" fmla="*/ 100269 h 852289"/>
              <a:gd name="connsiteX29" fmla="*/ 451143 w 794020"/>
              <a:gd name="connsiteY29" fmla="*/ 150404 h 852289"/>
              <a:gd name="connsiteX30" fmla="*/ 434434 w 794020"/>
              <a:gd name="connsiteY30" fmla="*/ 233961 h 852289"/>
              <a:gd name="connsiteX31" fmla="*/ 417725 w 794020"/>
              <a:gd name="connsiteY31" fmla="*/ 635038 h 852289"/>
              <a:gd name="connsiteX32" fmla="*/ 367598 w 794020"/>
              <a:gd name="connsiteY32" fmla="*/ 651750 h 852289"/>
              <a:gd name="connsiteX33" fmla="*/ 200508 w 794020"/>
              <a:gd name="connsiteY33" fmla="*/ 635038 h 852289"/>
              <a:gd name="connsiteX34" fmla="*/ 167090 w 794020"/>
              <a:gd name="connsiteY34" fmla="*/ 584904 h 852289"/>
              <a:gd name="connsiteX35" fmla="*/ 100254 w 794020"/>
              <a:gd name="connsiteY35" fmla="*/ 434500 h 852289"/>
              <a:gd name="connsiteX36" fmla="*/ 83545 w 794020"/>
              <a:gd name="connsiteY36" fmla="*/ 384365 h 852289"/>
              <a:gd name="connsiteX37" fmla="*/ 133672 w 794020"/>
              <a:gd name="connsiteY37" fmla="*/ 350942 h 852289"/>
              <a:gd name="connsiteX38" fmla="*/ 317471 w 794020"/>
              <a:gd name="connsiteY38" fmla="*/ 384365 h 852289"/>
              <a:gd name="connsiteX39" fmla="*/ 367598 w 794020"/>
              <a:gd name="connsiteY39" fmla="*/ 417788 h 852289"/>
              <a:gd name="connsiteX40" fmla="*/ 401016 w 794020"/>
              <a:gd name="connsiteY40" fmla="*/ 467923 h 852289"/>
              <a:gd name="connsiteX41" fmla="*/ 451143 w 794020"/>
              <a:gd name="connsiteY41" fmla="*/ 484635 h 852289"/>
              <a:gd name="connsiteX42" fmla="*/ 568106 w 794020"/>
              <a:gd name="connsiteY42" fmla="*/ 467923 h 852289"/>
              <a:gd name="connsiteX43" fmla="*/ 618233 w 794020"/>
              <a:gd name="connsiteY43" fmla="*/ 434500 h 852289"/>
              <a:gd name="connsiteX44" fmla="*/ 551397 w 794020"/>
              <a:gd name="connsiteY44" fmla="*/ 401077 h 852289"/>
              <a:gd name="connsiteX45" fmla="*/ 417725 w 794020"/>
              <a:gd name="connsiteY45" fmla="*/ 551481 h 852289"/>
              <a:gd name="connsiteX46" fmla="*/ 384307 w 794020"/>
              <a:gd name="connsiteY46" fmla="*/ 651750 h 852289"/>
              <a:gd name="connsiteX47" fmla="*/ 367598 w 794020"/>
              <a:gd name="connsiteY47" fmla="*/ 701885 h 852289"/>
              <a:gd name="connsiteX48" fmla="*/ 317471 w 794020"/>
              <a:gd name="connsiteY48" fmla="*/ 668462 h 852289"/>
              <a:gd name="connsiteX49" fmla="*/ 300762 w 794020"/>
              <a:gd name="connsiteY49" fmla="*/ 518058 h 852289"/>
              <a:gd name="connsiteX50" fmla="*/ 284053 w 794020"/>
              <a:gd name="connsiteY50" fmla="*/ 467923 h 852289"/>
              <a:gd name="connsiteX51" fmla="*/ 267344 w 794020"/>
              <a:gd name="connsiteY51" fmla="*/ 350942 h 852289"/>
              <a:gd name="connsiteX52" fmla="*/ 250635 w 794020"/>
              <a:gd name="connsiteY52" fmla="*/ 116981 h 852289"/>
              <a:gd name="connsiteX53" fmla="*/ 217217 w 794020"/>
              <a:gd name="connsiteY53" fmla="*/ 0 h 852289"/>
              <a:gd name="connsiteX54" fmla="*/ 217217 w 794020"/>
              <a:gd name="connsiteY54" fmla="*/ 33423 h 85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94020" h="852289">
                <a:moveTo>
                  <a:pt x="568106" y="852289"/>
                </a:moveTo>
                <a:cubicBezTo>
                  <a:pt x="515249" y="809997"/>
                  <a:pt x="473888" y="801715"/>
                  <a:pt x="467852" y="735308"/>
                </a:cubicBezTo>
                <a:cubicBezTo>
                  <a:pt x="466915" y="724997"/>
                  <a:pt x="506739" y="443963"/>
                  <a:pt x="417725" y="367654"/>
                </a:cubicBezTo>
                <a:cubicBezTo>
                  <a:pt x="340878" y="301775"/>
                  <a:pt x="338876" y="324877"/>
                  <a:pt x="250635" y="300808"/>
                </a:cubicBezTo>
                <a:cubicBezTo>
                  <a:pt x="216650" y="291538"/>
                  <a:pt x="183799" y="278525"/>
                  <a:pt x="150381" y="267384"/>
                </a:cubicBezTo>
                <a:lnTo>
                  <a:pt x="100254" y="250673"/>
                </a:lnTo>
                <a:cubicBezTo>
                  <a:pt x="125475" y="225448"/>
                  <a:pt x="163951" y="180410"/>
                  <a:pt x="200508" y="167115"/>
                </a:cubicBezTo>
                <a:cubicBezTo>
                  <a:pt x="243671" y="151417"/>
                  <a:pt x="289623" y="144833"/>
                  <a:pt x="334180" y="133692"/>
                </a:cubicBezTo>
                <a:cubicBezTo>
                  <a:pt x="373168" y="144833"/>
                  <a:pt x="416611" y="145861"/>
                  <a:pt x="451143" y="167115"/>
                </a:cubicBezTo>
                <a:cubicBezTo>
                  <a:pt x="491394" y="191888"/>
                  <a:pt x="551397" y="267384"/>
                  <a:pt x="551397" y="267384"/>
                </a:cubicBezTo>
                <a:cubicBezTo>
                  <a:pt x="556967" y="284096"/>
                  <a:pt x="568106" y="299904"/>
                  <a:pt x="568106" y="317519"/>
                </a:cubicBezTo>
                <a:cubicBezTo>
                  <a:pt x="568106" y="487216"/>
                  <a:pt x="523788" y="419912"/>
                  <a:pt x="334180" y="434500"/>
                </a:cubicBezTo>
                <a:cubicBezTo>
                  <a:pt x="283106" y="511123"/>
                  <a:pt x="248487" y="540330"/>
                  <a:pt x="317471" y="668462"/>
                </a:cubicBezTo>
                <a:cubicBezTo>
                  <a:pt x="334170" y="699479"/>
                  <a:pt x="417725" y="701885"/>
                  <a:pt x="417725" y="701885"/>
                </a:cubicBezTo>
                <a:cubicBezTo>
                  <a:pt x="674354" y="665217"/>
                  <a:pt x="440839" y="715749"/>
                  <a:pt x="584815" y="651750"/>
                </a:cubicBezTo>
                <a:cubicBezTo>
                  <a:pt x="617004" y="637442"/>
                  <a:pt x="685069" y="618327"/>
                  <a:pt x="685069" y="618327"/>
                </a:cubicBezTo>
                <a:cubicBezTo>
                  <a:pt x="739523" y="582019"/>
                  <a:pt x="880598" y="509167"/>
                  <a:pt x="718487" y="401077"/>
                </a:cubicBezTo>
                <a:cubicBezTo>
                  <a:pt x="653445" y="357709"/>
                  <a:pt x="562536" y="412218"/>
                  <a:pt x="484561" y="417788"/>
                </a:cubicBezTo>
                <a:cubicBezTo>
                  <a:pt x="443790" y="431381"/>
                  <a:pt x="416697" y="435528"/>
                  <a:pt x="384307" y="467923"/>
                </a:cubicBezTo>
                <a:cubicBezTo>
                  <a:pt x="364615" y="487618"/>
                  <a:pt x="352304" y="513622"/>
                  <a:pt x="334180" y="534769"/>
                </a:cubicBezTo>
                <a:cubicBezTo>
                  <a:pt x="291295" y="584809"/>
                  <a:pt x="285494" y="583943"/>
                  <a:pt x="233926" y="618327"/>
                </a:cubicBezTo>
                <a:cubicBezTo>
                  <a:pt x="183799" y="612756"/>
                  <a:pt x="125968" y="628891"/>
                  <a:pt x="83545" y="601615"/>
                </a:cubicBezTo>
                <a:cubicBezTo>
                  <a:pt x="39343" y="573195"/>
                  <a:pt x="0" y="467923"/>
                  <a:pt x="0" y="467923"/>
                </a:cubicBezTo>
                <a:cubicBezTo>
                  <a:pt x="5570" y="423359"/>
                  <a:pt x="-1529" y="375272"/>
                  <a:pt x="16709" y="334231"/>
                </a:cubicBezTo>
                <a:cubicBezTo>
                  <a:pt x="23861" y="318135"/>
                  <a:pt x="49901" y="322358"/>
                  <a:pt x="66836" y="317519"/>
                </a:cubicBezTo>
                <a:cubicBezTo>
                  <a:pt x="124053" y="301169"/>
                  <a:pt x="192960" y="287054"/>
                  <a:pt x="250635" y="284096"/>
                </a:cubicBezTo>
                <a:cubicBezTo>
                  <a:pt x="428717" y="274962"/>
                  <a:pt x="607094" y="272955"/>
                  <a:pt x="785323" y="267384"/>
                </a:cubicBezTo>
                <a:cubicBezTo>
                  <a:pt x="779753" y="233961"/>
                  <a:pt x="788043" y="194875"/>
                  <a:pt x="768614" y="167115"/>
                </a:cubicBezTo>
                <a:cubicBezTo>
                  <a:pt x="745583" y="134209"/>
                  <a:pt x="668360" y="100269"/>
                  <a:pt x="668360" y="100269"/>
                </a:cubicBezTo>
                <a:cubicBezTo>
                  <a:pt x="658244" y="101281"/>
                  <a:pt x="484353" y="92279"/>
                  <a:pt x="451143" y="150404"/>
                </a:cubicBezTo>
                <a:cubicBezTo>
                  <a:pt x="437052" y="175066"/>
                  <a:pt x="440004" y="206109"/>
                  <a:pt x="434434" y="233961"/>
                </a:cubicBezTo>
                <a:cubicBezTo>
                  <a:pt x="428864" y="367653"/>
                  <a:pt x="438862" y="502910"/>
                  <a:pt x="417725" y="635038"/>
                </a:cubicBezTo>
                <a:cubicBezTo>
                  <a:pt x="414943" y="652430"/>
                  <a:pt x="385211" y="651750"/>
                  <a:pt x="367598" y="651750"/>
                </a:cubicBezTo>
                <a:cubicBezTo>
                  <a:pt x="311623" y="651750"/>
                  <a:pt x="256205" y="640609"/>
                  <a:pt x="200508" y="635038"/>
                </a:cubicBezTo>
                <a:cubicBezTo>
                  <a:pt x="189369" y="618327"/>
                  <a:pt x="177053" y="602342"/>
                  <a:pt x="167090" y="584904"/>
                </a:cubicBezTo>
                <a:cubicBezTo>
                  <a:pt x="139473" y="536567"/>
                  <a:pt x="119785" y="486590"/>
                  <a:pt x="100254" y="434500"/>
                </a:cubicBezTo>
                <a:cubicBezTo>
                  <a:pt x="94070" y="418006"/>
                  <a:pt x="89115" y="401077"/>
                  <a:pt x="83545" y="384365"/>
                </a:cubicBezTo>
                <a:cubicBezTo>
                  <a:pt x="100254" y="373224"/>
                  <a:pt x="113672" y="352760"/>
                  <a:pt x="133672" y="350942"/>
                </a:cubicBezTo>
                <a:cubicBezTo>
                  <a:pt x="207894" y="344194"/>
                  <a:pt x="254918" y="363512"/>
                  <a:pt x="317471" y="384365"/>
                </a:cubicBezTo>
                <a:cubicBezTo>
                  <a:pt x="334180" y="395506"/>
                  <a:pt x="353399" y="403586"/>
                  <a:pt x="367598" y="417788"/>
                </a:cubicBezTo>
                <a:cubicBezTo>
                  <a:pt x="381798" y="431991"/>
                  <a:pt x="385334" y="455375"/>
                  <a:pt x="401016" y="467923"/>
                </a:cubicBezTo>
                <a:cubicBezTo>
                  <a:pt x="414769" y="478927"/>
                  <a:pt x="434434" y="479064"/>
                  <a:pt x="451143" y="484635"/>
                </a:cubicBezTo>
                <a:cubicBezTo>
                  <a:pt x="490131" y="479064"/>
                  <a:pt x="530384" y="479241"/>
                  <a:pt x="568106" y="467923"/>
                </a:cubicBezTo>
                <a:cubicBezTo>
                  <a:pt x="587341" y="462151"/>
                  <a:pt x="623103" y="453983"/>
                  <a:pt x="618233" y="434500"/>
                </a:cubicBezTo>
                <a:cubicBezTo>
                  <a:pt x="612193" y="410334"/>
                  <a:pt x="573676" y="412218"/>
                  <a:pt x="551397" y="401077"/>
                </a:cubicBezTo>
                <a:cubicBezTo>
                  <a:pt x="455375" y="449095"/>
                  <a:pt x="477120" y="422773"/>
                  <a:pt x="417725" y="551481"/>
                </a:cubicBezTo>
                <a:cubicBezTo>
                  <a:pt x="402963" y="583470"/>
                  <a:pt x="395446" y="618327"/>
                  <a:pt x="384307" y="651750"/>
                </a:cubicBezTo>
                <a:lnTo>
                  <a:pt x="367598" y="701885"/>
                </a:lnTo>
                <a:cubicBezTo>
                  <a:pt x="350889" y="690744"/>
                  <a:pt x="324333" y="687336"/>
                  <a:pt x="317471" y="668462"/>
                </a:cubicBezTo>
                <a:cubicBezTo>
                  <a:pt x="300235" y="621055"/>
                  <a:pt x="309054" y="567815"/>
                  <a:pt x="300762" y="518058"/>
                </a:cubicBezTo>
                <a:cubicBezTo>
                  <a:pt x="297866" y="500682"/>
                  <a:pt x="289623" y="484635"/>
                  <a:pt x="284053" y="467923"/>
                </a:cubicBezTo>
                <a:cubicBezTo>
                  <a:pt x="278483" y="428929"/>
                  <a:pt x="271078" y="390154"/>
                  <a:pt x="267344" y="350942"/>
                </a:cubicBezTo>
                <a:cubicBezTo>
                  <a:pt x="259932" y="273108"/>
                  <a:pt x="259268" y="194689"/>
                  <a:pt x="250635" y="116981"/>
                </a:cubicBezTo>
                <a:cubicBezTo>
                  <a:pt x="250581" y="116494"/>
                  <a:pt x="225139" y="7923"/>
                  <a:pt x="217217" y="0"/>
                </a:cubicBezTo>
                <a:lnTo>
                  <a:pt x="217217" y="33423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1826417" y="1779315"/>
            <a:ext cx="914400" cy="457200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>
            <a:spLocks noChangeAspect="1"/>
          </p:cNvSpPr>
          <p:nvPr/>
        </p:nvSpPr>
        <p:spPr>
          <a:xfrm>
            <a:off x="2168682" y="1714054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/>
          <p:cNvSpPr>
            <a:spLocks noChangeAspect="1"/>
          </p:cNvSpPr>
          <p:nvPr/>
        </p:nvSpPr>
        <p:spPr>
          <a:xfrm>
            <a:off x="1355581" y="2527332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/>
          <p:cNvSpPr>
            <a:spLocks noChangeAspect="1"/>
          </p:cNvSpPr>
          <p:nvPr/>
        </p:nvSpPr>
        <p:spPr>
          <a:xfrm>
            <a:off x="1081261" y="515993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/>
          <p:cNvSpPr>
            <a:spLocks noChangeAspect="1"/>
          </p:cNvSpPr>
          <p:nvPr/>
        </p:nvSpPr>
        <p:spPr>
          <a:xfrm>
            <a:off x="2476852" y="1018466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/>
          <p:cNvSpPr>
            <a:spLocks noChangeAspect="1"/>
          </p:cNvSpPr>
          <p:nvPr/>
        </p:nvSpPr>
        <p:spPr>
          <a:xfrm>
            <a:off x="147534" y="1068314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882" y="3957280"/>
            <a:ext cx="4597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AHL</a:t>
            </a:r>
          </a:p>
          <a:p>
            <a:r>
              <a:rPr lang="en-US" sz="3000" dirty="0" smtClean="0"/>
              <a:t>Output: Rudolf, a red fluorescent protein</a:t>
            </a:r>
            <a:endParaRPr lang="en-US" sz="3000" dirty="0"/>
          </a:p>
        </p:txBody>
      </p:sp>
      <p:sp>
        <p:nvSpPr>
          <p:cNvPr id="19" name="Heart 18"/>
          <p:cNvSpPr>
            <a:spLocks noChangeAspect="1"/>
          </p:cNvSpPr>
          <p:nvPr/>
        </p:nvSpPr>
        <p:spPr>
          <a:xfrm>
            <a:off x="6389620" y="4255200"/>
            <a:ext cx="182880" cy="18288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36052" y="41338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AHL</a:t>
            </a:r>
            <a:endParaRPr lang="en-US" dirty="0"/>
          </a:p>
        </p:txBody>
      </p:sp>
      <p:sp>
        <p:nvSpPr>
          <p:cNvPr id="21" name="Cloud 20"/>
          <p:cNvSpPr>
            <a:spLocks noChangeAspect="1"/>
          </p:cNvSpPr>
          <p:nvPr/>
        </p:nvSpPr>
        <p:spPr>
          <a:xfrm>
            <a:off x="6219790" y="4646156"/>
            <a:ext cx="548640" cy="274320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36052" y="46611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6096177" y="5665032"/>
            <a:ext cx="756802" cy="27432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36052" y="5715718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Rudolph</a:t>
            </a:r>
            <a:endParaRPr lang="en-US" dirty="0"/>
          </a:p>
        </p:txBody>
      </p:sp>
      <p:sp>
        <p:nvSpPr>
          <p:cNvPr id="25" name="Freeform 24"/>
          <p:cNvSpPr>
            <a:spLocks noChangeAspect="1"/>
          </p:cNvSpPr>
          <p:nvPr/>
        </p:nvSpPr>
        <p:spPr>
          <a:xfrm>
            <a:off x="6284563" y="6080310"/>
            <a:ext cx="450450" cy="457200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36052" y="6243011"/>
            <a:ext cx="93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Pol</a:t>
            </a:r>
            <a:endParaRPr lang="en-US" dirty="0"/>
          </a:p>
        </p:txBody>
      </p:sp>
      <p:sp>
        <p:nvSpPr>
          <p:cNvPr id="27" name="Bent Arrow 26"/>
          <p:cNvSpPr>
            <a:spLocks noChangeAspect="1"/>
          </p:cNvSpPr>
          <p:nvPr/>
        </p:nvSpPr>
        <p:spPr>
          <a:xfrm>
            <a:off x="6295552" y="5092574"/>
            <a:ext cx="457200" cy="400020"/>
          </a:xfrm>
          <a:prstGeom prst="ben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6052" y="5188425"/>
            <a:ext cx="74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pLuxR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738938" y="3515476"/>
            <a:ext cx="2742681" cy="321120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572500" y="3603628"/>
            <a:ext cx="108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Legend</a:t>
            </a:r>
            <a:endParaRPr lang="en-US" sz="2400" u="sng" dirty="0"/>
          </a:p>
        </p:txBody>
      </p:sp>
      <p:sp>
        <p:nvSpPr>
          <p:cNvPr id="31" name="Heart 30"/>
          <p:cNvSpPr>
            <a:spLocks noChangeAspect="1"/>
          </p:cNvSpPr>
          <p:nvPr/>
        </p:nvSpPr>
        <p:spPr>
          <a:xfrm>
            <a:off x="812024" y="2026938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art 31"/>
          <p:cNvSpPr>
            <a:spLocks noChangeAspect="1"/>
          </p:cNvSpPr>
          <p:nvPr/>
        </p:nvSpPr>
        <p:spPr>
          <a:xfrm>
            <a:off x="2740817" y="2664492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art 32"/>
          <p:cNvSpPr>
            <a:spLocks noChangeAspect="1"/>
          </p:cNvSpPr>
          <p:nvPr/>
        </p:nvSpPr>
        <p:spPr>
          <a:xfrm>
            <a:off x="1403882" y="972464"/>
            <a:ext cx="274320" cy="274320"/>
          </a:xfrm>
          <a:prstGeom prst="heart">
            <a:avLst/>
          </a:prstGeom>
          <a:solidFill>
            <a:schemeClr val="bg2">
              <a:lumMod val="2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8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7295" y="546200"/>
            <a:ext cx="5454244" cy="27187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192768" y="1581032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38490" y="1353111"/>
            <a:ext cx="1628133" cy="4721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>
            <a:off x="2120804" y="1076348"/>
            <a:ext cx="911754" cy="797726"/>
          </a:xfrm>
          <a:prstGeom prst="ben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821" y="653153"/>
            <a:ext cx="2990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AI2 is not membrane-permeable, so it needs to be imported. The four genes that encode its transporter are </a:t>
            </a:r>
            <a:r>
              <a:rPr lang="en-US" dirty="0" err="1" smtClean="0"/>
              <a:t>LsaABCD</a:t>
            </a:r>
            <a:r>
              <a:rPr lang="en-US" dirty="0" smtClean="0"/>
              <a:t>, all under a strong constitutive promoter (making lots of transporter)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82" y="3943169"/>
            <a:ext cx="4597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AI2</a:t>
            </a:r>
          </a:p>
          <a:p>
            <a:r>
              <a:rPr lang="en-US" sz="3000" dirty="0" smtClean="0"/>
              <a:t>Output: Rudolf, a red fluorescent protein</a:t>
            </a:r>
          </a:p>
          <a:p>
            <a:r>
              <a:rPr lang="en-US" sz="3000" dirty="0" smtClean="0"/>
              <a:t>Two-plasmid system</a:t>
            </a:r>
            <a:endParaRPr lang="en-US" sz="3000" dirty="0"/>
          </a:p>
        </p:txBody>
      </p:sp>
      <p:cxnSp>
        <p:nvCxnSpPr>
          <p:cNvPr id="11" name="Straight Connector 10"/>
          <p:cNvCxnSpPr>
            <a:stCxn id="4" idx="0"/>
            <a:endCxn id="4" idx="2"/>
          </p:cNvCxnSpPr>
          <p:nvPr/>
        </p:nvCxnSpPr>
        <p:spPr>
          <a:xfrm>
            <a:off x="3752557" y="1353111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40122" y="1344970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40561" y="1344970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139718" y="1229618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566126" y="908381"/>
            <a:ext cx="794020" cy="570877"/>
          </a:xfrm>
          <a:custGeom>
            <a:avLst/>
            <a:gdLst>
              <a:gd name="connsiteX0" fmla="*/ 568106 w 794020"/>
              <a:gd name="connsiteY0" fmla="*/ 852289 h 852289"/>
              <a:gd name="connsiteX1" fmla="*/ 467852 w 794020"/>
              <a:gd name="connsiteY1" fmla="*/ 735308 h 852289"/>
              <a:gd name="connsiteX2" fmla="*/ 417725 w 794020"/>
              <a:gd name="connsiteY2" fmla="*/ 367654 h 852289"/>
              <a:gd name="connsiteX3" fmla="*/ 250635 w 794020"/>
              <a:gd name="connsiteY3" fmla="*/ 300808 h 852289"/>
              <a:gd name="connsiteX4" fmla="*/ 150381 w 794020"/>
              <a:gd name="connsiteY4" fmla="*/ 267384 h 852289"/>
              <a:gd name="connsiteX5" fmla="*/ 100254 w 794020"/>
              <a:gd name="connsiteY5" fmla="*/ 250673 h 852289"/>
              <a:gd name="connsiteX6" fmla="*/ 200508 w 794020"/>
              <a:gd name="connsiteY6" fmla="*/ 167115 h 852289"/>
              <a:gd name="connsiteX7" fmla="*/ 334180 w 794020"/>
              <a:gd name="connsiteY7" fmla="*/ 133692 h 852289"/>
              <a:gd name="connsiteX8" fmla="*/ 451143 w 794020"/>
              <a:gd name="connsiteY8" fmla="*/ 167115 h 852289"/>
              <a:gd name="connsiteX9" fmla="*/ 551397 w 794020"/>
              <a:gd name="connsiteY9" fmla="*/ 267384 h 852289"/>
              <a:gd name="connsiteX10" fmla="*/ 568106 w 794020"/>
              <a:gd name="connsiteY10" fmla="*/ 317519 h 852289"/>
              <a:gd name="connsiteX11" fmla="*/ 334180 w 794020"/>
              <a:gd name="connsiteY11" fmla="*/ 434500 h 852289"/>
              <a:gd name="connsiteX12" fmla="*/ 317471 w 794020"/>
              <a:gd name="connsiteY12" fmla="*/ 668462 h 852289"/>
              <a:gd name="connsiteX13" fmla="*/ 417725 w 794020"/>
              <a:gd name="connsiteY13" fmla="*/ 701885 h 852289"/>
              <a:gd name="connsiteX14" fmla="*/ 584815 w 794020"/>
              <a:gd name="connsiteY14" fmla="*/ 651750 h 852289"/>
              <a:gd name="connsiteX15" fmla="*/ 685069 w 794020"/>
              <a:gd name="connsiteY15" fmla="*/ 618327 h 852289"/>
              <a:gd name="connsiteX16" fmla="*/ 718487 w 794020"/>
              <a:gd name="connsiteY16" fmla="*/ 401077 h 852289"/>
              <a:gd name="connsiteX17" fmla="*/ 484561 w 794020"/>
              <a:gd name="connsiteY17" fmla="*/ 417788 h 852289"/>
              <a:gd name="connsiteX18" fmla="*/ 384307 w 794020"/>
              <a:gd name="connsiteY18" fmla="*/ 467923 h 852289"/>
              <a:gd name="connsiteX19" fmla="*/ 334180 w 794020"/>
              <a:gd name="connsiteY19" fmla="*/ 534769 h 852289"/>
              <a:gd name="connsiteX20" fmla="*/ 233926 w 794020"/>
              <a:gd name="connsiteY20" fmla="*/ 618327 h 852289"/>
              <a:gd name="connsiteX21" fmla="*/ 83545 w 794020"/>
              <a:gd name="connsiteY21" fmla="*/ 601615 h 852289"/>
              <a:gd name="connsiteX22" fmla="*/ 0 w 794020"/>
              <a:gd name="connsiteY22" fmla="*/ 467923 h 852289"/>
              <a:gd name="connsiteX23" fmla="*/ 16709 w 794020"/>
              <a:gd name="connsiteY23" fmla="*/ 334231 h 852289"/>
              <a:gd name="connsiteX24" fmla="*/ 66836 w 794020"/>
              <a:gd name="connsiteY24" fmla="*/ 317519 h 852289"/>
              <a:gd name="connsiteX25" fmla="*/ 250635 w 794020"/>
              <a:gd name="connsiteY25" fmla="*/ 284096 h 852289"/>
              <a:gd name="connsiteX26" fmla="*/ 785323 w 794020"/>
              <a:gd name="connsiteY26" fmla="*/ 267384 h 852289"/>
              <a:gd name="connsiteX27" fmla="*/ 768614 w 794020"/>
              <a:gd name="connsiteY27" fmla="*/ 167115 h 852289"/>
              <a:gd name="connsiteX28" fmla="*/ 668360 w 794020"/>
              <a:gd name="connsiteY28" fmla="*/ 100269 h 852289"/>
              <a:gd name="connsiteX29" fmla="*/ 451143 w 794020"/>
              <a:gd name="connsiteY29" fmla="*/ 150404 h 852289"/>
              <a:gd name="connsiteX30" fmla="*/ 434434 w 794020"/>
              <a:gd name="connsiteY30" fmla="*/ 233961 h 852289"/>
              <a:gd name="connsiteX31" fmla="*/ 417725 w 794020"/>
              <a:gd name="connsiteY31" fmla="*/ 635038 h 852289"/>
              <a:gd name="connsiteX32" fmla="*/ 367598 w 794020"/>
              <a:gd name="connsiteY32" fmla="*/ 651750 h 852289"/>
              <a:gd name="connsiteX33" fmla="*/ 200508 w 794020"/>
              <a:gd name="connsiteY33" fmla="*/ 635038 h 852289"/>
              <a:gd name="connsiteX34" fmla="*/ 167090 w 794020"/>
              <a:gd name="connsiteY34" fmla="*/ 584904 h 852289"/>
              <a:gd name="connsiteX35" fmla="*/ 100254 w 794020"/>
              <a:gd name="connsiteY35" fmla="*/ 434500 h 852289"/>
              <a:gd name="connsiteX36" fmla="*/ 83545 w 794020"/>
              <a:gd name="connsiteY36" fmla="*/ 384365 h 852289"/>
              <a:gd name="connsiteX37" fmla="*/ 133672 w 794020"/>
              <a:gd name="connsiteY37" fmla="*/ 350942 h 852289"/>
              <a:gd name="connsiteX38" fmla="*/ 317471 w 794020"/>
              <a:gd name="connsiteY38" fmla="*/ 384365 h 852289"/>
              <a:gd name="connsiteX39" fmla="*/ 367598 w 794020"/>
              <a:gd name="connsiteY39" fmla="*/ 417788 h 852289"/>
              <a:gd name="connsiteX40" fmla="*/ 401016 w 794020"/>
              <a:gd name="connsiteY40" fmla="*/ 467923 h 852289"/>
              <a:gd name="connsiteX41" fmla="*/ 451143 w 794020"/>
              <a:gd name="connsiteY41" fmla="*/ 484635 h 852289"/>
              <a:gd name="connsiteX42" fmla="*/ 568106 w 794020"/>
              <a:gd name="connsiteY42" fmla="*/ 467923 h 852289"/>
              <a:gd name="connsiteX43" fmla="*/ 618233 w 794020"/>
              <a:gd name="connsiteY43" fmla="*/ 434500 h 852289"/>
              <a:gd name="connsiteX44" fmla="*/ 551397 w 794020"/>
              <a:gd name="connsiteY44" fmla="*/ 401077 h 852289"/>
              <a:gd name="connsiteX45" fmla="*/ 417725 w 794020"/>
              <a:gd name="connsiteY45" fmla="*/ 551481 h 852289"/>
              <a:gd name="connsiteX46" fmla="*/ 384307 w 794020"/>
              <a:gd name="connsiteY46" fmla="*/ 651750 h 852289"/>
              <a:gd name="connsiteX47" fmla="*/ 367598 w 794020"/>
              <a:gd name="connsiteY47" fmla="*/ 701885 h 852289"/>
              <a:gd name="connsiteX48" fmla="*/ 317471 w 794020"/>
              <a:gd name="connsiteY48" fmla="*/ 668462 h 852289"/>
              <a:gd name="connsiteX49" fmla="*/ 300762 w 794020"/>
              <a:gd name="connsiteY49" fmla="*/ 518058 h 852289"/>
              <a:gd name="connsiteX50" fmla="*/ 284053 w 794020"/>
              <a:gd name="connsiteY50" fmla="*/ 467923 h 852289"/>
              <a:gd name="connsiteX51" fmla="*/ 267344 w 794020"/>
              <a:gd name="connsiteY51" fmla="*/ 350942 h 852289"/>
              <a:gd name="connsiteX52" fmla="*/ 250635 w 794020"/>
              <a:gd name="connsiteY52" fmla="*/ 116981 h 852289"/>
              <a:gd name="connsiteX53" fmla="*/ 217217 w 794020"/>
              <a:gd name="connsiteY53" fmla="*/ 0 h 852289"/>
              <a:gd name="connsiteX54" fmla="*/ 217217 w 794020"/>
              <a:gd name="connsiteY54" fmla="*/ 33423 h 85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94020" h="852289">
                <a:moveTo>
                  <a:pt x="568106" y="852289"/>
                </a:moveTo>
                <a:cubicBezTo>
                  <a:pt x="515249" y="809997"/>
                  <a:pt x="473888" y="801715"/>
                  <a:pt x="467852" y="735308"/>
                </a:cubicBezTo>
                <a:cubicBezTo>
                  <a:pt x="466915" y="724997"/>
                  <a:pt x="506739" y="443963"/>
                  <a:pt x="417725" y="367654"/>
                </a:cubicBezTo>
                <a:cubicBezTo>
                  <a:pt x="340878" y="301775"/>
                  <a:pt x="338876" y="324877"/>
                  <a:pt x="250635" y="300808"/>
                </a:cubicBezTo>
                <a:cubicBezTo>
                  <a:pt x="216650" y="291538"/>
                  <a:pt x="183799" y="278525"/>
                  <a:pt x="150381" y="267384"/>
                </a:cubicBezTo>
                <a:lnTo>
                  <a:pt x="100254" y="250673"/>
                </a:lnTo>
                <a:cubicBezTo>
                  <a:pt x="125475" y="225448"/>
                  <a:pt x="163951" y="180410"/>
                  <a:pt x="200508" y="167115"/>
                </a:cubicBezTo>
                <a:cubicBezTo>
                  <a:pt x="243671" y="151417"/>
                  <a:pt x="289623" y="144833"/>
                  <a:pt x="334180" y="133692"/>
                </a:cubicBezTo>
                <a:cubicBezTo>
                  <a:pt x="373168" y="144833"/>
                  <a:pt x="416611" y="145861"/>
                  <a:pt x="451143" y="167115"/>
                </a:cubicBezTo>
                <a:cubicBezTo>
                  <a:pt x="491394" y="191888"/>
                  <a:pt x="551397" y="267384"/>
                  <a:pt x="551397" y="267384"/>
                </a:cubicBezTo>
                <a:cubicBezTo>
                  <a:pt x="556967" y="284096"/>
                  <a:pt x="568106" y="299904"/>
                  <a:pt x="568106" y="317519"/>
                </a:cubicBezTo>
                <a:cubicBezTo>
                  <a:pt x="568106" y="487216"/>
                  <a:pt x="523788" y="419912"/>
                  <a:pt x="334180" y="434500"/>
                </a:cubicBezTo>
                <a:cubicBezTo>
                  <a:pt x="283106" y="511123"/>
                  <a:pt x="248487" y="540330"/>
                  <a:pt x="317471" y="668462"/>
                </a:cubicBezTo>
                <a:cubicBezTo>
                  <a:pt x="334170" y="699479"/>
                  <a:pt x="417725" y="701885"/>
                  <a:pt x="417725" y="701885"/>
                </a:cubicBezTo>
                <a:cubicBezTo>
                  <a:pt x="674354" y="665217"/>
                  <a:pt x="440839" y="715749"/>
                  <a:pt x="584815" y="651750"/>
                </a:cubicBezTo>
                <a:cubicBezTo>
                  <a:pt x="617004" y="637442"/>
                  <a:pt x="685069" y="618327"/>
                  <a:pt x="685069" y="618327"/>
                </a:cubicBezTo>
                <a:cubicBezTo>
                  <a:pt x="739523" y="582019"/>
                  <a:pt x="880598" y="509167"/>
                  <a:pt x="718487" y="401077"/>
                </a:cubicBezTo>
                <a:cubicBezTo>
                  <a:pt x="653445" y="357709"/>
                  <a:pt x="562536" y="412218"/>
                  <a:pt x="484561" y="417788"/>
                </a:cubicBezTo>
                <a:cubicBezTo>
                  <a:pt x="443790" y="431381"/>
                  <a:pt x="416697" y="435528"/>
                  <a:pt x="384307" y="467923"/>
                </a:cubicBezTo>
                <a:cubicBezTo>
                  <a:pt x="364615" y="487618"/>
                  <a:pt x="352304" y="513622"/>
                  <a:pt x="334180" y="534769"/>
                </a:cubicBezTo>
                <a:cubicBezTo>
                  <a:pt x="291295" y="584809"/>
                  <a:pt x="285494" y="583943"/>
                  <a:pt x="233926" y="618327"/>
                </a:cubicBezTo>
                <a:cubicBezTo>
                  <a:pt x="183799" y="612756"/>
                  <a:pt x="125968" y="628891"/>
                  <a:pt x="83545" y="601615"/>
                </a:cubicBezTo>
                <a:cubicBezTo>
                  <a:pt x="39343" y="573195"/>
                  <a:pt x="0" y="467923"/>
                  <a:pt x="0" y="467923"/>
                </a:cubicBezTo>
                <a:cubicBezTo>
                  <a:pt x="5570" y="423359"/>
                  <a:pt x="-1529" y="375272"/>
                  <a:pt x="16709" y="334231"/>
                </a:cubicBezTo>
                <a:cubicBezTo>
                  <a:pt x="23861" y="318135"/>
                  <a:pt x="49901" y="322358"/>
                  <a:pt x="66836" y="317519"/>
                </a:cubicBezTo>
                <a:cubicBezTo>
                  <a:pt x="124053" y="301169"/>
                  <a:pt x="192960" y="287054"/>
                  <a:pt x="250635" y="284096"/>
                </a:cubicBezTo>
                <a:cubicBezTo>
                  <a:pt x="428717" y="274962"/>
                  <a:pt x="607094" y="272955"/>
                  <a:pt x="785323" y="267384"/>
                </a:cubicBezTo>
                <a:cubicBezTo>
                  <a:pt x="779753" y="233961"/>
                  <a:pt x="788043" y="194875"/>
                  <a:pt x="768614" y="167115"/>
                </a:cubicBezTo>
                <a:cubicBezTo>
                  <a:pt x="745583" y="134209"/>
                  <a:pt x="668360" y="100269"/>
                  <a:pt x="668360" y="100269"/>
                </a:cubicBezTo>
                <a:cubicBezTo>
                  <a:pt x="658244" y="101281"/>
                  <a:pt x="484353" y="92279"/>
                  <a:pt x="451143" y="150404"/>
                </a:cubicBezTo>
                <a:cubicBezTo>
                  <a:pt x="437052" y="175066"/>
                  <a:pt x="440004" y="206109"/>
                  <a:pt x="434434" y="233961"/>
                </a:cubicBezTo>
                <a:cubicBezTo>
                  <a:pt x="428864" y="367653"/>
                  <a:pt x="438862" y="502910"/>
                  <a:pt x="417725" y="635038"/>
                </a:cubicBezTo>
                <a:cubicBezTo>
                  <a:pt x="414943" y="652430"/>
                  <a:pt x="385211" y="651750"/>
                  <a:pt x="367598" y="651750"/>
                </a:cubicBezTo>
                <a:cubicBezTo>
                  <a:pt x="311623" y="651750"/>
                  <a:pt x="256205" y="640609"/>
                  <a:pt x="200508" y="635038"/>
                </a:cubicBezTo>
                <a:cubicBezTo>
                  <a:pt x="189369" y="618327"/>
                  <a:pt x="177053" y="602342"/>
                  <a:pt x="167090" y="584904"/>
                </a:cubicBezTo>
                <a:cubicBezTo>
                  <a:pt x="139473" y="536567"/>
                  <a:pt x="119785" y="486590"/>
                  <a:pt x="100254" y="434500"/>
                </a:cubicBezTo>
                <a:cubicBezTo>
                  <a:pt x="94070" y="418006"/>
                  <a:pt x="89115" y="401077"/>
                  <a:pt x="83545" y="384365"/>
                </a:cubicBezTo>
                <a:cubicBezTo>
                  <a:pt x="100254" y="373224"/>
                  <a:pt x="113672" y="352760"/>
                  <a:pt x="133672" y="350942"/>
                </a:cubicBezTo>
                <a:cubicBezTo>
                  <a:pt x="207894" y="344194"/>
                  <a:pt x="254918" y="363512"/>
                  <a:pt x="317471" y="384365"/>
                </a:cubicBezTo>
                <a:cubicBezTo>
                  <a:pt x="334180" y="395506"/>
                  <a:pt x="353399" y="403586"/>
                  <a:pt x="367598" y="417788"/>
                </a:cubicBezTo>
                <a:cubicBezTo>
                  <a:pt x="381798" y="431991"/>
                  <a:pt x="385334" y="455375"/>
                  <a:pt x="401016" y="467923"/>
                </a:cubicBezTo>
                <a:cubicBezTo>
                  <a:pt x="414769" y="478927"/>
                  <a:pt x="434434" y="479064"/>
                  <a:pt x="451143" y="484635"/>
                </a:cubicBezTo>
                <a:cubicBezTo>
                  <a:pt x="490131" y="479064"/>
                  <a:pt x="530384" y="479241"/>
                  <a:pt x="568106" y="467923"/>
                </a:cubicBezTo>
                <a:cubicBezTo>
                  <a:pt x="587341" y="462151"/>
                  <a:pt x="623103" y="453983"/>
                  <a:pt x="618233" y="434500"/>
                </a:cubicBezTo>
                <a:cubicBezTo>
                  <a:pt x="612193" y="410334"/>
                  <a:pt x="573676" y="412218"/>
                  <a:pt x="551397" y="401077"/>
                </a:cubicBezTo>
                <a:cubicBezTo>
                  <a:pt x="455375" y="449095"/>
                  <a:pt x="477120" y="422773"/>
                  <a:pt x="417725" y="551481"/>
                </a:cubicBezTo>
                <a:cubicBezTo>
                  <a:pt x="402963" y="583470"/>
                  <a:pt x="395446" y="618327"/>
                  <a:pt x="384307" y="651750"/>
                </a:cubicBezTo>
                <a:lnTo>
                  <a:pt x="367598" y="701885"/>
                </a:lnTo>
                <a:cubicBezTo>
                  <a:pt x="350889" y="690744"/>
                  <a:pt x="324333" y="687336"/>
                  <a:pt x="317471" y="668462"/>
                </a:cubicBezTo>
                <a:cubicBezTo>
                  <a:pt x="300235" y="621055"/>
                  <a:pt x="309054" y="567815"/>
                  <a:pt x="300762" y="518058"/>
                </a:cubicBezTo>
                <a:cubicBezTo>
                  <a:pt x="297866" y="500682"/>
                  <a:pt x="289623" y="484635"/>
                  <a:pt x="284053" y="467923"/>
                </a:cubicBezTo>
                <a:cubicBezTo>
                  <a:pt x="278483" y="428929"/>
                  <a:pt x="271078" y="390154"/>
                  <a:pt x="267344" y="350942"/>
                </a:cubicBezTo>
                <a:cubicBezTo>
                  <a:pt x="259932" y="273108"/>
                  <a:pt x="259268" y="194689"/>
                  <a:pt x="250635" y="116981"/>
                </a:cubicBezTo>
                <a:cubicBezTo>
                  <a:pt x="250581" y="116494"/>
                  <a:pt x="225139" y="7923"/>
                  <a:pt x="217217" y="0"/>
                </a:cubicBezTo>
                <a:lnTo>
                  <a:pt x="217217" y="33423"/>
                </a:lnTo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67445" y="2675466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70048" y="2447545"/>
            <a:ext cx="582509" cy="4721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>
            <a:off x="2095481" y="2170782"/>
            <a:ext cx="911754" cy="797726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84114" y="2439404"/>
            <a:ext cx="582509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gular Pentagon 23"/>
          <p:cNvSpPr>
            <a:spLocks noChangeAspect="1"/>
          </p:cNvSpPr>
          <p:nvPr/>
        </p:nvSpPr>
        <p:spPr>
          <a:xfrm>
            <a:off x="862272" y="546200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gular Pentagon 24"/>
          <p:cNvSpPr>
            <a:spLocks noChangeAspect="1"/>
          </p:cNvSpPr>
          <p:nvPr/>
        </p:nvSpPr>
        <p:spPr>
          <a:xfrm>
            <a:off x="1420723" y="66565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83016" y="5985582"/>
            <a:ext cx="49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41336" y="43416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7019230" y="5818045"/>
            <a:ext cx="365760" cy="1828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848662" y="5755843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Rudolph</a:t>
            </a:r>
            <a:endParaRPr lang="en-US" dirty="0"/>
          </a:p>
        </p:txBody>
      </p:sp>
      <p:sp>
        <p:nvSpPr>
          <p:cNvPr id="32" name="Freeform 31"/>
          <p:cNvSpPr>
            <a:spLocks noChangeAspect="1"/>
          </p:cNvSpPr>
          <p:nvPr/>
        </p:nvSpPr>
        <p:spPr>
          <a:xfrm>
            <a:off x="6967728" y="6148657"/>
            <a:ext cx="450450" cy="457200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48662" y="6283136"/>
            <a:ext cx="93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Pol</a:t>
            </a:r>
            <a:endParaRPr lang="en-US" dirty="0"/>
          </a:p>
        </p:txBody>
      </p:sp>
      <p:sp>
        <p:nvSpPr>
          <p:cNvPr id="34" name="Bent Arrow 33"/>
          <p:cNvSpPr>
            <a:spLocks noChangeAspect="1"/>
          </p:cNvSpPr>
          <p:nvPr/>
        </p:nvSpPr>
        <p:spPr>
          <a:xfrm>
            <a:off x="6978717" y="4850479"/>
            <a:ext cx="457200" cy="400020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8662" y="4776998"/>
            <a:ext cx="69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pLsrR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44944" y="4191541"/>
            <a:ext cx="108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Legend</a:t>
            </a:r>
            <a:endParaRPr lang="en-US" sz="2400" u="sng" dirty="0"/>
          </a:p>
        </p:txBody>
      </p:sp>
      <p:sp>
        <p:nvSpPr>
          <p:cNvPr id="38" name="Regular Pentagon 37"/>
          <p:cNvSpPr>
            <a:spLocks noChangeAspect="1"/>
          </p:cNvSpPr>
          <p:nvPr/>
        </p:nvSpPr>
        <p:spPr>
          <a:xfrm>
            <a:off x="4956881" y="6001790"/>
            <a:ext cx="220828" cy="210312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4748009" y="4931687"/>
            <a:ext cx="731520" cy="215783"/>
            <a:chOff x="4107511" y="3698143"/>
            <a:chExt cx="1628133" cy="480264"/>
          </a:xfrm>
        </p:grpSpPr>
        <p:sp>
          <p:nvSpPr>
            <p:cNvPr id="39" name="Rectangle 38"/>
            <p:cNvSpPr/>
            <p:nvPr/>
          </p:nvSpPr>
          <p:spPr>
            <a:xfrm>
              <a:off x="4107511" y="3706284"/>
              <a:ext cx="1628133" cy="4721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cxnSpLocks noChangeAspect="1"/>
              <a:stCxn id="39" idx="0"/>
              <a:endCxn id="39" idx="2"/>
            </p:cNvCxnSpPr>
            <p:nvPr/>
          </p:nvCxnSpPr>
          <p:spPr>
            <a:xfrm>
              <a:off x="4921578" y="3706284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309143" y="3698143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09582" y="3698143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5660872" y="484510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LuxABCD</a:t>
            </a:r>
            <a:endParaRPr lang="en-US" dirty="0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7025238" y="4507073"/>
            <a:ext cx="225639" cy="182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66624" y="4069473"/>
            <a:ext cx="4406108" cy="265720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ent Arrow 47"/>
          <p:cNvSpPr>
            <a:spLocks noChangeAspect="1"/>
          </p:cNvSpPr>
          <p:nvPr/>
        </p:nvSpPr>
        <p:spPr>
          <a:xfrm>
            <a:off x="4988985" y="5397872"/>
            <a:ext cx="457200" cy="400020"/>
          </a:xfrm>
          <a:prstGeom prst="ben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60872" y="5308330"/>
            <a:ext cx="115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promoter</a:t>
            </a:r>
            <a:endParaRPr lang="en-US" dirty="0"/>
          </a:p>
        </p:txBody>
      </p:sp>
      <p:sp>
        <p:nvSpPr>
          <p:cNvPr id="51" name="Magnetic Disk 50"/>
          <p:cNvSpPr>
            <a:spLocks noChangeAspect="1"/>
          </p:cNvSpPr>
          <p:nvPr/>
        </p:nvSpPr>
        <p:spPr>
          <a:xfrm rot="21285731">
            <a:off x="4990891" y="6370324"/>
            <a:ext cx="183942" cy="27432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666084" y="6349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LuxABCD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865967" y="52504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62" name="Multiply 61"/>
          <p:cNvSpPr>
            <a:spLocks noChangeAspect="1"/>
          </p:cNvSpPr>
          <p:nvPr/>
        </p:nvSpPr>
        <p:spPr>
          <a:xfrm>
            <a:off x="7019230" y="5397872"/>
            <a:ext cx="301752" cy="301752"/>
          </a:xfrm>
          <a:prstGeom prst="mathMultiply">
            <a:avLst/>
          </a:prstGeom>
          <a:solidFill>
            <a:schemeClr val="tx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8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7295" y="546200"/>
            <a:ext cx="5454244" cy="271878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48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192768" y="1581032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38490" y="1353111"/>
            <a:ext cx="1628133" cy="4721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>
            <a:off x="2120804" y="1076348"/>
            <a:ext cx="911754" cy="797726"/>
          </a:xfrm>
          <a:prstGeom prst="ben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821" y="653153"/>
            <a:ext cx="2990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In a strain with the transporter expressed: </a:t>
            </a:r>
          </a:p>
          <a:p>
            <a:r>
              <a:rPr lang="en-US" dirty="0" smtClean="0"/>
              <a:t>the presence of AI2 (built up from a high bacterial concentration), it will be pumped into the cell and activate expression of the </a:t>
            </a:r>
            <a:r>
              <a:rPr lang="en-US" dirty="0" err="1" smtClean="0"/>
              <a:t>pLuxR</a:t>
            </a:r>
            <a:r>
              <a:rPr lang="en-US" dirty="0" smtClean="0"/>
              <a:t> promoter. We have two genes under its control: </a:t>
            </a:r>
            <a:r>
              <a:rPr lang="en-US" dirty="0" err="1" smtClean="0"/>
              <a:t>LuxR</a:t>
            </a:r>
            <a:r>
              <a:rPr lang="en-US" dirty="0" smtClean="0"/>
              <a:t> and a red fluorescent protein (Rudolph). They both generate protein products.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82" y="3943169"/>
            <a:ext cx="4597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AI2</a:t>
            </a:r>
          </a:p>
          <a:p>
            <a:r>
              <a:rPr lang="en-US" sz="3000" dirty="0" smtClean="0"/>
              <a:t>Output: Rudolf, a red fluorescent protein</a:t>
            </a:r>
          </a:p>
          <a:p>
            <a:r>
              <a:rPr lang="en-US" sz="3000" dirty="0" smtClean="0"/>
              <a:t>Two-plasmid system</a:t>
            </a:r>
          </a:p>
        </p:txBody>
      </p:sp>
      <p:cxnSp>
        <p:nvCxnSpPr>
          <p:cNvPr id="11" name="Straight Connector 10"/>
          <p:cNvCxnSpPr>
            <a:stCxn id="4" idx="0"/>
            <a:endCxn id="4" idx="2"/>
          </p:cNvCxnSpPr>
          <p:nvPr/>
        </p:nvCxnSpPr>
        <p:spPr>
          <a:xfrm>
            <a:off x="3752557" y="1353111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40122" y="1344970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40561" y="1344970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139718" y="1229618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566126" y="908381"/>
            <a:ext cx="794020" cy="570877"/>
          </a:xfrm>
          <a:custGeom>
            <a:avLst/>
            <a:gdLst>
              <a:gd name="connsiteX0" fmla="*/ 568106 w 794020"/>
              <a:gd name="connsiteY0" fmla="*/ 852289 h 852289"/>
              <a:gd name="connsiteX1" fmla="*/ 467852 w 794020"/>
              <a:gd name="connsiteY1" fmla="*/ 735308 h 852289"/>
              <a:gd name="connsiteX2" fmla="*/ 417725 w 794020"/>
              <a:gd name="connsiteY2" fmla="*/ 367654 h 852289"/>
              <a:gd name="connsiteX3" fmla="*/ 250635 w 794020"/>
              <a:gd name="connsiteY3" fmla="*/ 300808 h 852289"/>
              <a:gd name="connsiteX4" fmla="*/ 150381 w 794020"/>
              <a:gd name="connsiteY4" fmla="*/ 267384 h 852289"/>
              <a:gd name="connsiteX5" fmla="*/ 100254 w 794020"/>
              <a:gd name="connsiteY5" fmla="*/ 250673 h 852289"/>
              <a:gd name="connsiteX6" fmla="*/ 200508 w 794020"/>
              <a:gd name="connsiteY6" fmla="*/ 167115 h 852289"/>
              <a:gd name="connsiteX7" fmla="*/ 334180 w 794020"/>
              <a:gd name="connsiteY7" fmla="*/ 133692 h 852289"/>
              <a:gd name="connsiteX8" fmla="*/ 451143 w 794020"/>
              <a:gd name="connsiteY8" fmla="*/ 167115 h 852289"/>
              <a:gd name="connsiteX9" fmla="*/ 551397 w 794020"/>
              <a:gd name="connsiteY9" fmla="*/ 267384 h 852289"/>
              <a:gd name="connsiteX10" fmla="*/ 568106 w 794020"/>
              <a:gd name="connsiteY10" fmla="*/ 317519 h 852289"/>
              <a:gd name="connsiteX11" fmla="*/ 334180 w 794020"/>
              <a:gd name="connsiteY11" fmla="*/ 434500 h 852289"/>
              <a:gd name="connsiteX12" fmla="*/ 317471 w 794020"/>
              <a:gd name="connsiteY12" fmla="*/ 668462 h 852289"/>
              <a:gd name="connsiteX13" fmla="*/ 417725 w 794020"/>
              <a:gd name="connsiteY13" fmla="*/ 701885 h 852289"/>
              <a:gd name="connsiteX14" fmla="*/ 584815 w 794020"/>
              <a:gd name="connsiteY14" fmla="*/ 651750 h 852289"/>
              <a:gd name="connsiteX15" fmla="*/ 685069 w 794020"/>
              <a:gd name="connsiteY15" fmla="*/ 618327 h 852289"/>
              <a:gd name="connsiteX16" fmla="*/ 718487 w 794020"/>
              <a:gd name="connsiteY16" fmla="*/ 401077 h 852289"/>
              <a:gd name="connsiteX17" fmla="*/ 484561 w 794020"/>
              <a:gd name="connsiteY17" fmla="*/ 417788 h 852289"/>
              <a:gd name="connsiteX18" fmla="*/ 384307 w 794020"/>
              <a:gd name="connsiteY18" fmla="*/ 467923 h 852289"/>
              <a:gd name="connsiteX19" fmla="*/ 334180 w 794020"/>
              <a:gd name="connsiteY19" fmla="*/ 534769 h 852289"/>
              <a:gd name="connsiteX20" fmla="*/ 233926 w 794020"/>
              <a:gd name="connsiteY20" fmla="*/ 618327 h 852289"/>
              <a:gd name="connsiteX21" fmla="*/ 83545 w 794020"/>
              <a:gd name="connsiteY21" fmla="*/ 601615 h 852289"/>
              <a:gd name="connsiteX22" fmla="*/ 0 w 794020"/>
              <a:gd name="connsiteY22" fmla="*/ 467923 h 852289"/>
              <a:gd name="connsiteX23" fmla="*/ 16709 w 794020"/>
              <a:gd name="connsiteY23" fmla="*/ 334231 h 852289"/>
              <a:gd name="connsiteX24" fmla="*/ 66836 w 794020"/>
              <a:gd name="connsiteY24" fmla="*/ 317519 h 852289"/>
              <a:gd name="connsiteX25" fmla="*/ 250635 w 794020"/>
              <a:gd name="connsiteY25" fmla="*/ 284096 h 852289"/>
              <a:gd name="connsiteX26" fmla="*/ 785323 w 794020"/>
              <a:gd name="connsiteY26" fmla="*/ 267384 h 852289"/>
              <a:gd name="connsiteX27" fmla="*/ 768614 w 794020"/>
              <a:gd name="connsiteY27" fmla="*/ 167115 h 852289"/>
              <a:gd name="connsiteX28" fmla="*/ 668360 w 794020"/>
              <a:gd name="connsiteY28" fmla="*/ 100269 h 852289"/>
              <a:gd name="connsiteX29" fmla="*/ 451143 w 794020"/>
              <a:gd name="connsiteY29" fmla="*/ 150404 h 852289"/>
              <a:gd name="connsiteX30" fmla="*/ 434434 w 794020"/>
              <a:gd name="connsiteY30" fmla="*/ 233961 h 852289"/>
              <a:gd name="connsiteX31" fmla="*/ 417725 w 794020"/>
              <a:gd name="connsiteY31" fmla="*/ 635038 h 852289"/>
              <a:gd name="connsiteX32" fmla="*/ 367598 w 794020"/>
              <a:gd name="connsiteY32" fmla="*/ 651750 h 852289"/>
              <a:gd name="connsiteX33" fmla="*/ 200508 w 794020"/>
              <a:gd name="connsiteY33" fmla="*/ 635038 h 852289"/>
              <a:gd name="connsiteX34" fmla="*/ 167090 w 794020"/>
              <a:gd name="connsiteY34" fmla="*/ 584904 h 852289"/>
              <a:gd name="connsiteX35" fmla="*/ 100254 w 794020"/>
              <a:gd name="connsiteY35" fmla="*/ 434500 h 852289"/>
              <a:gd name="connsiteX36" fmla="*/ 83545 w 794020"/>
              <a:gd name="connsiteY36" fmla="*/ 384365 h 852289"/>
              <a:gd name="connsiteX37" fmla="*/ 133672 w 794020"/>
              <a:gd name="connsiteY37" fmla="*/ 350942 h 852289"/>
              <a:gd name="connsiteX38" fmla="*/ 317471 w 794020"/>
              <a:gd name="connsiteY38" fmla="*/ 384365 h 852289"/>
              <a:gd name="connsiteX39" fmla="*/ 367598 w 794020"/>
              <a:gd name="connsiteY39" fmla="*/ 417788 h 852289"/>
              <a:gd name="connsiteX40" fmla="*/ 401016 w 794020"/>
              <a:gd name="connsiteY40" fmla="*/ 467923 h 852289"/>
              <a:gd name="connsiteX41" fmla="*/ 451143 w 794020"/>
              <a:gd name="connsiteY41" fmla="*/ 484635 h 852289"/>
              <a:gd name="connsiteX42" fmla="*/ 568106 w 794020"/>
              <a:gd name="connsiteY42" fmla="*/ 467923 h 852289"/>
              <a:gd name="connsiteX43" fmla="*/ 618233 w 794020"/>
              <a:gd name="connsiteY43" fmla="*/ 434500 h 852289"/>
              <a:gd name="connsiteX44" fmla="*/ 551397 w 794020"/>
              <a:gd name="connsiteY44" fmla="*/ 401077 h 852289"/>
              <a:gd name="connsiteX45" fmla="*/ 417725 w 794020"/>
              <a:gd name="connsiteY45" fmla="*/ 551481 h 852289"/>
              <a:gd name="connsiteX46" fmla="*/ 384307 w 794020"/>
              <a:gd name="connsiteY46" fmla="*/ 651750 h 852289"/>
              <a:gd name="connsiteX47" fmla="*/ 367598 w 794020"/>
              <a:gd name="connsiteY47" fmla="*/ 701885 h 852289"/>
              <a:gd name="connsiteX48" fmla="*/ 317471 w 794020"/>
              <a:gd name="connsiteY48" fmla="*/ 668462 h 852289"/>
              <a:gd name="connsiteX49" fmla="*/ 300762 w 794020"/>
              <a:gd name="connsiteY49" fmla="*/ 518058 h 852289"/>
              <a:gd name="connsiteX50" fmla="*/ 284053 w 794020"/>
              <a:gd name="connsiteY50" fmla="*/ 467923 h 852289"/>
              <a:gd name="connsiteX51" fmla="*/ 267344 w 794020"/>
              <a:gd name="connsiteY51" fmla="*/ 350942 h 852289"/>
              <a:gd name="connsiteX52" fmla="*/ 250635 w 794020"/>
              <a:gd name="connsiteY52" fmla="*/ 116981 h 852289"/>
              <a:gd name="connsiteX53" fmla="*/ 217217 w 794020"/>
              <a:gd name="connsiteY53" fmla="*/ 0 h 852289"/>
              <a:gd name="connsiteX54" fmla="*/ 217217 w 794020"/>
              <a:gd name="connsiteY54" fmla="*/ 33423 h 85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94020" h="852289">
                <a:moveTo>
                  <a:pt x="568106" y="852289"/>
                </a:moveTo>
                <a:cubicBezTo>
                  <a:pt x="515249" y="809997"/>
                  <a:pt x="473888" y="801715"/>
                  <a:pt x="467852" y="735308"/>
                </a:cubicBezTo>
                <a:cubicBezTo>
                  <a:pt x="466915" y="724997"/>
                  <a:pt x="506739" y="443963"/>
                  <a:pt x="417725" y="367654"/>
                </a:cubicBezTo>
                <a:cubicBezTo>
                  <a:pt x="340878" y="301775"/>
                  <a:pt x="338876" y="324877"/>
                  <a:pt x="250635" y="300808"/>
                </a:cubicBezTo>
                <a:cubicBezTo>
                  <a:pt x="216650" y="291538"/>
                  <a:pt x="183799" y="278525"/>
                  <a:pt x="150381" y="267384"/>
                </a:cubicBezTo>
                <a:lnTo>
                  <a:pt x="100254" y="250673"/>
                </a:lnTo>
                <a:cubicBezTo>
                  <a:pt x="125475" y="225448"/>
                  <a:pt x="163951" y="180410"/>
                  <a:pt x="200508" y="167115"/>
                </a:cubicBezTo>
                <a:cubicBezTo>
                  <a:pt x="243671" y="151417"/>
                  <a:pt x="289623" y="144833"/>
                  <a:pt x="334180" y="133692"/>
                </a:cubicBezTo>
                <a:cubicBezTo>
                  <a:pt x="373168" y="144833"/>
                  <a:pt x="416611" y="145861"/>
                  <a:pt x="451143" y="167115"/>
                </a:cubicBezTo>
                <a:cubicBezTo>
                  <a:pt x="491394" y="191888"/>
                  <a:pt x="551397" y="267384"/>
                  <a:pt x="551397" y="267384"/>
                </a:cubicBezTo>
                <a:cubicBezTo>
                  <a:pt x="556967" y="284096"/>
                  <a:pt x="568106" y="299904"/>
                  <a:pt x="568106" y="317519"/>
                </a:cubicBezTo>
                <a:cubicBezTo>
                  <a:pt x="568106" y="487216"/>
                  <a:pt x="523788" y="419912"/>
                  <a:pt x="334180" y="434500"/>
                </a:cubicBezTo>
                <a:cubicBezTo>
                  <a:pt x="283106" y="511123"/>
                  <a:pt x="248487" y="540330"/>
                  <a:pt x="317471" y="668462"/>
                </a:cubicBezTo>
                <a:cubicBezTo>
                  <a:pt x="334170" y="699479"/>
                  <a:pt x="417725" y="701885"/>
                  <a:pt x="417725" y="701885"/>
                </a:cubicBezTo>
                <a:cubicBezTo>
                  <a:pt x="674354" y="665217"/>
                  <a:pt x="440839" y="715749"/>
                  <a:pt x="584815" y="651750"/>
                </a:cubicBezTo>
                <a:cubicBezTo>
                  <a:pt x="617004" y="637442"/>
                  <a:pt x="685069" y="618327"/>
                  <a:pt x="685069" y="618327"/>
                </a:cubicBezTo>
                <a:cubicBezTo>
                  <a:pt x="739523" y="582019"/>
                  <a:pt x="880598" y="509167"/>
                  <a:pt x="718487" y="401077"/>
                </a:cubicBezTo>
                <a:cubicBezTo>
                  <a:pt x="653445" y="357709"/>
                  <a:pt x="562536" y="412218"/>
                  <a:pt x="484561" y="417788"/>
                </a:cubicBezTo>
                <a:cubicBezTo>
                  <a:pt x="443790" y="431381"/>
                  <a:pt x="416697" y="435528"/>
                  <a:pt x="384307" y="467923"/>
                </a:cubicBezTo>
                <a:cubicBezTo>
                  <a:pt x="364615" y="487618"/>
                  <a:pt x="352304" y="513622"/>
                  <a:pt x="334180" y="534769"/>
                </a:cubicBezTo>
                <a:cubicBezTo>
                  <a:pt x="291295" y="584809"/>
                  <a:pt x="285494" y="583943"/>
                  <a:pt x="233926" y="618327"/>
                </a:cubicBezTo>
                <a:cubicBezTo>
                  <a:pt x="183799" y="612756"/>
                  <a:pt x="125968" y="628891"/>
                  <a:pt x="83545" y="601615"/>
                </a:cubicBezTo>
                <a:cubicBezTo>
                  <a:pt x="39343" y="573195"/>
                  <a:pt x="0" y="467923"/>
                  <a:pt x="0" y="467923"/>
                </a:cubicBezTo>
                <a:cubicBezTo>
                  <a:pt x="5570" y="423359"/>
                  <a:pt x="-1529" y="375272"/>
                  <a:pt x="16709" y="334231"/>
                </a:cubicBezTo>
                <a:cubicBezTo>
                  <a:pt x="23861" y="318135"/>
                  <a:pt x="49901" y="322358"/>
                  <a:pt x="66836" y="317519"/>
                </a:cubicBezTo>
                <a:cubicBezTo>
                  <a:pt x="124053" y="301169"/>
                  <a:pt x="192960" y="287054"/>
                  <a:pt x="250635" y="284096"/>
                </a:cubicBezTo>
                <a:cubicBezTo>
                  <a:pt x="428717" y="274962"/>
                  <a:pt x="607094" y="272955"/>
                  <a:pt x="785323" y="267384"/>
                </a:cubicBezTo>
                <a:cubicBezTo>
                  <a:pt x="779753" y="233961"/>
                  <a:pt x="788043" y="194875"/>
                  <a:pt x="768614" y="167115"/>
                </a:cubicBezTo>
                <a:cubicBezTo>
                  <a:pt x="745583" y="134209"/>
                  <a:pt x="668360" y="100269"/>
                  <a:pt x="668360" y="100269"/>
                </a:cubicBezTo>
                <a:cubicBezTo>
                  <a:pt x="658244" y="101281"/>
                  <a:pt x="484353" y="92279"/>
                  <a:pt x="451143" y="150404"/>
                </a:cubicBezTo>
                <a:cubicBezTo>
                  <a:pt x="437052" y="175066"/>
                  <a:pt x="440004" y="206109"/>
                  <a:pt x="434434" y="233961"/>
                </a:cubicBezTo>
                <a:cubicBezTo>
                  <a:pt x="428864" y="367653"/>
                  <a:pt x="438862" y="502910"/>
                  <a:pt x="417725" y="635038"/>
                </a:cubicBezTo>
                <a:cubicBezTo>
                  <a:pt x="414943" y="652430"/>
                  <a:pt x="385211" y="651750"/>
                  <a:pt x="367598" y="651750"/>
                </a:cubicBezTo>
                <a:cubicBezTo>
                  <a:pt x="311623" y="651750"/>
                  <a:pt x="256205" y="640609"/>
                  <a:pt x="200508" y="635038"/>
                </a:cubicBezTo>
                <a:cubicBezTo>
                  <a:pt x="189369" y="618327"/>
                  <a:pt x="177053" y="602342"/>
                  <a:pt x="167090" y="584904"/>
                </a:cubicBezTo>
                <a:cubicBezTo>
                  <a:pt x="139473" y="536567"/>
                  <a:pt x="119785" y="486590"/>
                  <a:pt x="100254" y="434500"/>
                </a:cubicBezTo>
                <a:cubicBezTo>
                  <a:pt x="94070" y="418006"/>
                  <a:pt x="89115" y="401077"/>
                  <a:pt x="83545" y="384365"/>
                </a:cubicBezTo>
                <a:cubicBezTo>
                  <a:pt x="100254" y="373224"/>
                  <a:pt x="113672" y="352760"/>
                  <a:pt x="133672" y="350942"/>
                </a:cubicBezTo>
                <a:cubicBezTo>
                  <a:pt x="207894" y="344194"/>
                  <a:pt x="254918" y="363512"/>
                  <a:pt x="317471" y="384365"/>
                </a:cubicBezTo>
                <a:cubicBezTo>
                  <a:pt x="334180" y="395506"/>
                  <a:pt x="353399" y="403586"/>
                  <a:pt x="367598" y="417788"/>
                </a:cubicBezTo>
                <a:cubicBezTo>
                  <a:pt x="381798" y="431991"/>
                  <a:pt x="385334" y="455375"/>
                  <a:pt x="401016" y="467923"/>
                </a:cubicBezTo>
                <a:cubicBezTo>
                  <a:pt x="414769" y="478927"/>
                  <a:pt x="434434" y="479064"/>
                  <a:pt x="451143" y="484635"/>
                </a:cubicBezTo>
                <a:cubicBezTo>
                  <a:pt x="490131" y="479064"/>
                  <a:pt x="530384" y="479241"/>
                  <a:pt x="568106" y="467923"/>
                </a:cubicBezTo>
                <a:cubicBezTo>
                  <a:pt x="587341" y="462151"/>
                  <a:pt x="623103" y="453983"/>
                  <a:pt x="618233" y="434500"/>
                </a:cubicBezTo>
                <a:cubicBezTo>
                  <a:pt x="612193" y="410334"/>
                  <a:pt x="573676" y="412218"/>
                  <a:pt x="551397" y="401077"/>
                </a:cubicBezTo>
                <a:cubicBezTo>
                  <a:pt x="455375" y="449095"/>
                  <a:pt x="477120" y="422773"/>
                  <a:pt x="417725" y="551481"/>
                </a:cubicBezTo>
                <a:cubicBezTo>
                  <a:pt x="402963" y="583470"/>
                  <a:pt x="395446" y="618327"/>
                  <a:pt x="384307" y="651750"/>
                </a:cubicBezTo>
                <a:lnTo>
                  <a:pt x="367598" y="701885"/>
                </a:lnTo>
                <a:cubicBezTo>
                  <a:pt x="350889" y="690744"/>
                  <a:pt x="324333" y="687336"/>
                  <a:pt x="317471" y="668462"/>
                </a:cubicBezTo>
                <a:cubicBezTo>
                  <a:pt x="300235" y="621055"/>
                  <a:pt x="309054" y="567815"/>
                  <a:pt x="300762" y="518058"/>
                </a:cubicBezTo>
                <a:cubicBezTo>
                  <a:pt x="297866" y="500682"/>
                  <a:pt x="289623" y="484635"/>
                  <a:pt x="284053" y="467923"/>
                </a:cubicBezTo>
                <a:cubicBezTo>
                  <a:pt x="278483" y="428929"/>
                  <a:pt x="271078" y="390154"/>
                  <a:pt x="267344" y="350942"/>
                </a:cubicBezTo>
                <a:cubicBezTo>
                  <a:pt x="259932" y="273108"/>
                  <a:pt x="259268" y="194689"/>
                  <a:pt x="250635" y="116981"/>
                </a:cubicBezTo>
                <a:cubicBezTo>
                  <a:pt x="250581" y="116494"/>
                  <a:pt x="225139" y="7923"/>
                  <a:pt x="217217" y="0"/>
                </a:cubicBezTo>
                <a:lnTo>
                  <a:pt x="217217" y="33423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>
            <a:spLocks noChangeAspect="1"/>
          </p:cNvSpPr>
          <p:nvPr/>
        </p:nvSpPr>
        <p:spPr>
          <a:xfrm>
            <a:off x="831403" y="267797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gular Pentagon 22"/>
          <p:cNvSpPr>
            <a:spLocks noChangeAspect="1"/>
          </p:cNvSpPr>
          <p:nvPr/>
        </p:nvSpPr>
        <p:spPr>
          <a:xfrm>
            <a:off x="1340384" y="1033071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67445" y="2675466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70048" y="2447545"/>
            <a:ext cx="582509" cy="4721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095481" y="2170782"/>
            <a:ext cx="911754" cy="797726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4114" y="2439404"/>
            <a:ext cx="582509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gular Pentagon 27"/>
          <p:cNvSpPr>
            <a:spLocks noChangeAspect="1"/>
          </p:cNvSpPr>
          <p:nvPr/>
        </p:nvSpPr>
        <p:spPr>
          <a:xfrm>
            <a:off x="1862066" y="2351924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269457" y="2243852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gnetic Disk 9"/>
          <p:cNvSpPr/>
          <p:nvPr/>
        </p:nvSpPr>
        <p:spPr>
          <a:xfrm rot="20618400">
            <a:off x="1012520" y="713303"/>
            <a:ext cx="309852" cy="4620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agnetic Disk 29"/>
          <p:cNvSpPr/>
          <p:nvPr/>
        </p:nvSpPr>
        <p:spPr>
          <a:xfrm rot="21285731">
            <a:off x="2256916" y="356788"/>
            <a:ext cx="309852" cy="4620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agnetic Disk 30"/>
          <p:cNvSpPr/>
          <p:nvPr/>
        </p:nvSpPr>
        <p:spPr>
          <a:xfrm rot="1467425">
            <a:off x="4594410" y="563616"/>
            <a:ext cx="309852" cy="4620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057190" y="2416082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056786" y="2300730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483194" y="1979493"/>
            <a:ext cx="794020" cy="570877"/>
          </a:xfrm>
          <a:custGeom>
            <a:avLst/>
            <a:gdLst>
              <a:gd name="connsiteX0" fmla="*/ 568106 w 794020"/>
              <a:gd name="connsiteY0" fmla="*/ 852289 h 852289"/>
              <a:gd name="connsiteX1" fmla="*/ 467852 w 794020"/>
              <a:gd name="connsiteY1" fmla="*/ 735308 h 852289"/>
              <a:gd name="connsiteX2" fmla="*/ 417725 w 794020"/>
              <a:gd name="connsiteY2" fmla="*/ 367654 h 852289"/>
              <a:gd name="connsiteX3" fmla="*/ 250635 w 794020"/>
              <a:gd name="connsiteY3" fmla="*/ 300808 h 852289"/>
              <a:gd name="connsiteX4" fmla="*/ 150381 w 794020"/>
              <a:gd name="connsiteY4" fmla="*/ 267384 h 852289"/>
              <a:gd name="connsiteX5" fmla="*/ 100254 w 794020"/>
              <a:gd name="connsiteY5" fmla="*/ 250673 h 852289"/>
              <a:gd name="connsiteX6" fmla="*/ 200508 w 794020"/>
              <a:gd name="connsiteY6" fmla="*/ 167115 h 852289"/>
              <a:gd name="connsiteX7" fmla="*/ 334180 w 794020"/>
              <a:gd name="connsiteY7" fmla="*/ 133692 h 852289"/>
              <a:gd name="connsiteX8" fmla="*/ 451143 w 794020"/>
              <a:gd name="connsiteY8" fmla="*/ 167115 h 852289"/>
              <a:gd name="connsiteX9" fmla="*/ 551397 w 794020"/>
              <a:gd name="connsiteY9" fmla="*/ 267384 h 852289"/>
              <a:gd name="connsiteX10" fmla="*/ 568106 w 794020"/>
              <a:gd name="connsiteY10" fmla="*/ 317519 h 852289"/>
              <a:gd name="connsiteX11" fmla="*/ 334180 w 794020"/>
              <a:gd name="connsiteY11" fmla="*/ 434500 h 852289"/>
              <a:gd name="connsiteX12" fmla="*/ 317471 w 794020"/>
              <a:gd name="connsiteY12" fmla="*/ 668462 h 852289"/>
              <a:gd name="connsiteX13" fmla="*/ 417725 w 794020"/>
              <a:gd name="connsiteY13" fmla="*/ 701885 h 852289"/>
              <a:gd name="connsiteX14" fmla="*/ 584815 w 794020"/>
              <a:gd name="connsiteY14" fmla="*/ 651750 h 852289"/>
              <a:gd name="connsiteX15" fmla="*/ 685069 w 794020"/>
              <a:gd name="connsiteY15" fmla="*/ 618327 h 852289"/>
              <a:gd name="connsiteX16" fmla="*/ 718487 w 794020"/>
              <a:gd name="connsiteY16" fmla="*/ 401077 h 852289"/>
              <a:gd name="connsiteX17" fmla="*/ 484561 w 794020"/>
              <a:gd name="connsiteY17" fmla="*/ 417788 h 852289"/>
              <a:gd name="connsiteX18" fmla="*/ 384307 w 794020"/>
              <a:gd name="connsiteY18" fmla="*/ 467923 h 852289"/>
              <a:gd name="connsiteX19" fmla="*/ 334180 w 794020"/>
              <a:gd name="connsiteY19" fmla="*/ 534769 h 852289"/>
              <a:gd name="connsiteX20" fmla="*/ 233926 w 794020"/>
              <a:gd name="connsiteY20" fmla="*/ 618327 h 852289"/>
              <a:gd name="connsiteX21" fmla="*/ 83545 w 794020"/>
              <a:gd name="connsiteY21" fmla="*/ 601615 h 852289"/>
              <a:gd name="connsiteX22" fmla="*/ 0 w 794020"/>
              <a:gd name="connsiteY22" fmla="*/ 467923 h 852289"/>
              <a:gd name="connsiteX23" fmla="*/ 16709 w 794020"/>
              <a:gd name="connsiteY23" fmla="*/ 334231 h 852289"/>
              <a:gd name="connsiteX24" fmla="*/ 66836 w 794020"/>
              <a:gd name="connsiteY24" fmla="*/ 317519 h 852289"/>
              <a:gd name="connsiteX25" fmla="*/ 250635 w 794020"/>
              <a:gd name="connsiteY25" fmla="*/ 284096 h 852289"/>
              <a:gd name="connsiteX26" fmla="*/ 785323 w 794020"/>
              <a:gd name="connsiteY26" fmla="*/ 267384 h 852289"/>
              <a:gd name="connsiteX27" fmla="*/ 768614 w 794020"/>
              <a:gd name="connsiteY27" fmla="*/ 167115 h 852289"/>
              <a:gd name="connsiteX28" fmla="*/ 668360 w 794020"/>
              <a:gd name="connsiteY28" fmla="*/ 100269 h 852289"/>
              <a:gd name="connsiteX29" fmla="*/ 451143 w 794020"/>
              <a:gd name="connsiteY29" fmla="*/ 150404 h 852289"/>
              <a:gd name="connsiteX30" fmla="*/ 434434 w 794020"/>
              <a:gd name="connsiteY30" fmla="*/ 233961 h 852289"/>
              <a:gd name="connsiteX31" fmla="*/ 417725 w 794020"/>
              <a:gd name="connsiteY31" fmla="*/ 635038 h 852289"/>
              <a:gd name="connsiteX32" fmla="*/ 367598 w 794020"/>
              <a:gd name="connsiteY32" fmla="*/ 651750 h 852289"/>
              <a:gd name="connsiteX33" fmla="*/ 200508 w 794020"/>
              <a:gd name="connsiteY33" fmla="*/ 635038 h 852289"/>
              <a:gd name="connsiteX34" fmla="*/ 167090 w 794020"/>
              <a:gd name="connsiteY34" fmla="*/ 584904 h 852289"/>
              <a:gd name="connsiteX35" fmla="*/ 100254 w 794020"/>
              <a:gd name="connsiteY35" fmla="*/ 434500 h 852289"/>
              <a:gd name="connsiteX36" fmla="*/ 83545 w 794020"/>
              <a:gd name="connsiteY36" fmla="*/ 384365 h 852289"/>
              <a:gd name="connsiteX37" fmla="*/ 133672 w 794020"/>
              <a:gd name="connsiteY37" fmla="*/ 350942 h 852289"/>
              <a:gd name="connsiteX38" fmla="*/ 317471 w 794020"/>
              <a:gd name="connsiteY38" fmla="*/ 384365 h 852289"/>
              <a:gd name="connsiteX39" fmla="*/ 367598 w 794020"/>
              <a:gd name="connsiteY39" fmla="*/ 417788 h 852289"/>
              <a:gd name="connsiteX40" fmla="*/ 401016 w 794020"/>
              <a:gd name="connsiteY40" fmla="*/ 467923 h 852289"/>
              <a:gd name="connsiteX41" fmla="*/ 451143 w 794020"/>
              <a:gd name="connsiteY41" fmla="*/ 484635 h 852289"/>
              <a:gd name="connsiteX42" fmla="*/ 568106 w 794020"/>
              <a:gd name="connsiteY42" fmla="*/ 467923 h 852289"/>
              <a:gd name="connsiteX43" fmla="*/ 618233 w 794020"/>
              <a:gd name="connsiteY43" fmla="*/ 434500 h 852289"/>
              <a:gd name="connsiteX44" fmla="*/ 551397 w 794020"/>
              <a:gd name="connsiteY44" fmla="*/ 401077 h 852289"/>
              <a:gd name="connsiteX45" fmla="*/ 417725 w 794020"/>
              <a:gd name="connsiteY45" fmla="*/ 551481 h 852289"/>
              <a:gd name="connsiteX46" fmla="*/ 384307 w 794020"/>
              <a:gd name="connsiteY46" fmla="*/ 651750 h 852289"/>
              <a:gd name="connsiteX47" fmla="*/ 367598 w 794020"/>
              <a:gd name="connsiteY47" fmla="*/ 701885 h 852289"/>
              <a:gd name="connsiteX48" fmla="*/ 317471 w 794020"/>
              <a:gd name="connsiteY48" fmla="*/ 668462 h 852289"/>
              <a:gd name="connsiteX49" fmla="*/ 300762 w 794020"/>
              <a:gd name="connsiteY49" fmla="*/ 518058 h 852289"/>
              <a:gd name="connsiteX50" fmla="*/ 284053 w 794020"/>
              <a:gd name="connsiteY50" fmla="*/ 467923 h 852289"/>
              <a:gd name="connsiteX51" fmla="*/ 267344 w 794020"/>
              <a:gd name="connsiteY51" fmla="*/ 350942 h 852289"/>
              <a:gd name="connsiteX52" fmla="*/ 250635 w 794020"/>
              <a:gd name="connsiteY52" fmla="*/ 116981 h 852289"/>
              <a:gd name="connsiteX53" fmla="*/ 217217 w 794020"/>
              <a:gd name="connsiteY53" fmla="*/ 0 h 852289"/>
              <a:gd name="connsiteX54" fmla="*/ 217217 w 794020"/>
              <a:gd name="connsiteY54" fmla="*/ 33423 h 85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94020" h="852289">
                <a:moveTo>
                  <a:pt x="568106" y="852289"/>
                </a:moveTo>
                <a:cubicBezTo>
                  <a:pt x="515249" y="809997"/>
                  <a:pt x="473888" y="801715"/>
                  <a:pt x="467852" y="735308"/>
                </a:cubicBezTo>
                <a:cubicBezTo>
                  <a:pt x="466915" y="724997"/>
                  <a:pt x="506739" y="443963"/>
                  <a:pt x="417725" y="367654"/>
                </a:cubicBezTo>
                <a:cubicBezTo>
                  <a:pt x="340878" y="301775"/>
                  <a:pt x="338876" y="324877"/>
                  <a:pt x="250635" y="300808"/>
                </a:cubicBezTo>
                <a:cubicBezTo>
                  <a:pt x="216650" y="291538"/>
                  <a:pt x="183799" y="278525"/>
                  <a:pt x="150381" y="267384"/>
                </a:cubicBezTo>
                <a:lnTo>
                  <a:pt x="100254" y="250673"/>
                </a:lnTo>
                <a:cubicBezTo>
                  <a:pt x="125475" y="225448"/>
                  <a:pt x="163951" y="180410"/>
                  <a:pt x="200508" y="167115"/>
                </a:cubicBezTo>
                <a:cubicBezTo>
                  <a:pt x="243671" y="151417"/>
                  <a:pt x="289623" y="144833"/>
                  <a:pt x="334180" y="133692"/>
                </a:cubicBezTo>
                <a:cubicBezTo>
                  <a:pt x="373168" y="144833"/>
                  <a:pt x="416611" y="145861"/>
                  <a:pt x="451143" y="167115"/>
                </a:cubicBezTo>
                <a:cubicBezTo>
                  <a:pt x="491394" y="191888"/>
                  <a:pt x="551397" y="267384"/>
                  <a:pt x="551397" y="267384"/>
                </a:cubicBezTo>
                <a:cubicBezTo>
                  <a:pt x="556967" y="284096"/>
                  <a:pt x="568106" y="299904"/>
                  <a:pt x="568106" y="317519"/>
                </a:cubicBezTo>
                <a:cubicBezTo>
                  <a:pt x="568106" y="487216"/>
                  <a:pt x="523788" y="419912"/>
                  <a:pt x="334180" y="434500"/>
                </a:cubicBezTo>
                <a:cubicBezTo>
                  <a:pt x="283106" y="511123"/>
                  <a:pt x="248487" y="540330"/>
                  <a:pt x="317471" y="668462"/>
                </a:cubicBezTo>
                <a:cubicBezTo>
                  <a:pt x="334170" y="699479"/>
                  <a:pt x="417725" y="701885"/>
                  <a:pt x="417725" y="701885"/>
                </a:cubicBezTo>
                <a:cubicBezTo>
                  <a:pt x="674354" y="665217"/>
                  <a:pt x="440839" y="715749"/>
                  <a:pt x="584815" y="651750"/>
                </a:cubicBezTo>
                <a:cubicBezTo>
                  <a:pt x="617004" y="637442"/>
                  <a:pt x="685069" y="618327"/>
                  <a:pt x="685069" y="618327"/>
                </a:cubicBezTo>
                <a:cubicBezTo>
                  <a:pt x="739523" y="582019"/>
                  <a:pt x="880598" y="509167"/>
                  <a:pt x="718487" y="401077"/>
                </a:cubicBezTo>
                <a:cubicBezTo>
                  <a:pt x="653445" y="357709"/>
                  <a:pt x="562536" y="412218"/>
                  <a:pt x="484561" y="417788"/>
                </a:cubicBezTo>
                <a:cubicBezTo>
                  <a:pt x="443790" y="431381"/>
                  <a:pt x="416697" y="435528"/>
                  <a:pt x="384307" y="467923"/>
                </a:cubicBezTo>
                <a:cubicBezTo>
                  <a:pt x="364615" y="487618"/>
                  <a:pt x="352304" y="513622"/>
                  <a:pt x="334180" y="534769"/>
                </a:cubicBezTo>
                <a:cubicBezTo>
                  <a:pt x="291295" y="584809"/>
                  <a:pt x="285494" y="583943"/>
                  <a:pt x="233926" y="618327"/>
                </a:cubicBezTo>
                <a:cubicBezTo>
                  <a:pt x="183799" y="612756"/>
                  <a:pt x="125968" y="628891"/>
                  <a:pt x="83545" y="601615"/>
                </a:cubicBezTo>
                <a:cubicBezTo>
                  <a:pt x="39343" y="573195"/>
                  <a:pt x="0" y="467923"/>
                  <a:pt x="0" y="467923"/>
                </a:cubicBezTo>
                <a:cubicBezTo>
                  <a:pt x="5570" y="423359"/>
                  <a:pt x="-1529" y="375272"/>
                  <a:pt x="16709" y="334231"/>
                </a:cubicBezTo>
                <a:cubicBezTo>
                  <a:pt x="23861" y="318135"/>
                  <a:pt x="49901" y="322358"/>
                  <a:pt x="66836" y="317519"/>
                </a:cubicBezTo>
                <a:cubicBezTo>
                  <a:pt x="124053" y="301169"/>
                  <a:pt x="192960" y="287054"/>
                  <a:pt x="250635" y="284096"/>
                </a:cubicBezTo>
                <a:cubicBezTo>
                  <a:pt x="428717" y="274962"/>
                  <a:pt x="607094" y="272955"/>
                  <a:pt x="785323" y="267384"/>
                </a:cubicBezTo>
                <a:cubicBezTo>
                  <a:pt x="779753" y="233961"/>
                  <a:pt x="788043" y="194875"/>
                  <a:pt x="768614" y="167115"/>
                </a:cubicBezTo>
                <a:cubicBezTo>
                  <a:pt x="745583" y="134209"/>
                  <a:pt x="668360" y="100269"/>
                  <a:pt x="668360" y="100269"/>
                </a:cubicBezTo>
                <a:cubicBezTo>
                  <a:pt x="658244" y="101281"/>
                  <a:pt x="484353" y="92279"/>
                  <a:pt x="451143" y="150404"/>
                </a:cubicBezTo>
                <a:cubicBezTo>
                  <a:pt x="437052" y="175066"/>
                  <a:pt x="440004" y="206109"/>
                  <a:pt x="434434" y="233961"/>
                </a:cubicBezTo>
                <a:cubicBezTo>
                  <a:pt x="428864" y="367653"/>
                  <a:pt x="438862" y="502910"/>
                  <a:pt x="417725" y="635038"/>
                </a:cubicBezTo>
                <a:cubicBezTo>
                  <a:pt x="414943" y="652430"/>
                  <a:pt x="385211" y="651750"/>
                  <a:pt x="367598" y="651750"/>
                </a:cubicBezTo>
                <a:cubicBezTo>
                  <a:pt x="311623" y="651750"/>
                  <a:pt x="256205" y="640609"/>
                  <a:pt x="200508" y="635038"/>
                </a:cubicBezTo>
                <a:cubicBezTo>
                  <a:pt x="189369" y="618327"/>
                  <a:pt x="177053" y="602342"/>
                  <a:pt x="167090" y="584904"/>
                </a:cubicBezTo>
                <a:cubicBezTo>
                  <a:pt x="139473" y="536567"/>
                  <a:pt x="119785" y="486590"/>
                  <a:pt x="100254" y="434500"/>
                </a:cubicBezTo>
                <a:cubicBezTo>
                  <a:pt x="94070" y="418006"/>
                  <a:pt x="89115" y="401077"/>
                  <a:pt x="83545" y="384365"/>
                </a:cubicBezTo>
                <a:cubicBezTo>
                  <a:pt x="100254" y="373224"/>
                  <a:pt x="113672" y="352760"/>
                  <a:pt x="133672" y="350942"/>
                </a:cubicBezTo>
                <a:cubicBezTo>
                  <a:pt x="207894" y="344194"/>
                  <a:pt x="254918" y="363512"/>
                  <a:pt x="317471" y="384365"/>
                </a:cubicBezTo>
                <a:cubicBezTo>
                  <a:pt x="334180" y="395506"/>
                  <a:pt x="353399" y="403586"/>
                  <a:pt x="367598" y="417788"/>
                </a:cubicBezTo>
                <a:cubicBezTo>
                  <a:pt x="381798" y="431991"/>
                  <a:pt x="385334" y="455375"/>
                  <a:pt x="401016" y="467923"/>
                </a:cubicBezTo>
                <a:cubicBezTo>
                  <a:pt x="414769" y="478927"/>
                  <a:pt x="434434" y="479064"/>
                  <a:pt x="451143" y="484635"/>
                </a:cubicBezTo>
                <a:cubicBezTo>
                  <a:pt x="490131" y="479064"/>
                  <a:pt x="530384" y="479241"/>
                  <a:pt x="568106" y="467923"/>
                </a:cubicBezTo>
                <a:cubicBezTo>
                  <a:pt x="587341" y="462151"/>
                  <a:pt x="623103" y="453983"/>
                  <a:pt x="618233" y="434500"/>
                </a:cubicBezTo>
                <a:cubicBezTo>
                  <a:pt x="612193" y="410334"/>
                  <a:pt x="573676" y="412218"/>
                  <a:pt x="551397" y="401077"/>
                </a:cubicBezTo>
                <a:cubicBezTo>
                  <a:pt x="455375" y="449095"/>
                  <a:pt x="477120" y="422773"/>
                  <a:pt x="417725" y="551481"/>
                </a:cubicBezTo>
                <a:cubicBezTo>
                  <a:pt x="402963" y="583470"/>
                  <a:pt x="395446" y="618327"/>
                  <a:pt x="384307" y="651750"/>
                </a:cubicBezTo>
                <a:lnTo>
                  <a:pt x="367598" y="701885"/>
                </a:lnTo>
                <a:cubicBezTo>
                  <a:pt x="350889" y="690744"/>
                  <a:pt x="324333" y="687336"/>
                  <a:pt x="317471" y="668462"/>
                </a:cubicBezTo>
                <a:cubicBezTo>
                  <a:pt x="300235" y="621055"/>
                  <a:pt x="309054" y="567815"/>
                  <a:pt x="300762" y="518058"/>
                </a:cubicBezTo>
                <a:cubicBezTo>
                  <a:pt x="297866" y="500682"/>
                  <a:pt x="289623" y="484635"/>
                  <a:pt x="284053" y="467923"/>
                </a:cubicBezTo>
                <a:cubicBezTo>
                  <a:pt x="278483" y="428929"/>
                  <a:pt x="271078" y="390154"/>
                  <a:pt x="267344" y="350942"/>
                </a:cubicBezTo>
                <a:cubicBezTo>
                  <a:pt x="259932" y="273108"/>
                  <a:pt x="259268" y="194689"/>
                  <a:pt x="250635" y="116981"/>
                </a:cubicBezTo>
                <a:cubicBezTo>
                  <a:pt x="250581" y="116494"/>
                  <a:pt x="225139" y="7923"/>
                  <a:pt x="217217" y="0"/>
                </a:cubicBezTo>
                <a:lnTo>
                  <a:pt x="217217" y="33423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991555" y="1883362"/>
            <a:ext cx="705556" cy="490409"/>
          </a:xfrm>
          <a:custGeom>
            <a:avLst/>
            <a:gdLst>
              <a:gd name="connsiteX0" fmla="*/ 705556 w 705556"/>
              <a:gd name="connsiteY0" fmla="*/ 92194 h 490409"/>
              <a:gd name="connsiteX1" fmla="*/ 635000 w 705556"/>
              <a:gd name="connsiteY1" fmla="*/ 49860 h 490409"/>
              <a:gd name="connsiteX2" fmla="*/ 508000 w 705556"/>
              <a:gd name="connsiteY2" fmla="*/ 7527 h 490409"/>
              <a:gd name="connsiteX3" fmla="*/ 225778 w 705556"/>
              <a:gd name="connsiteY3" fmla="*/ 63971 h 490409"/>
              <a:gd name="connsiteX4" fmla="*/ 197556 w 705556"/>
              <a:gd name="connsiteY4" fmla="*/ 92194 h 490409"/>
              <a:gd name="connsiteX5" fmla="*/ 197556 w 705556"/>
              <a:gd name="connsiteY5" fmla="*/ 219194 h 490409"/>
              <a:gd name="connsiteX6" fmla="*/ 239889 w 705556"/>
              <a:gd name="connsiteY6" fmla="*/ 233305 h 490409"/>
              <a:gd name="connsiteX7" fmla="*/ 310445 w 705556"/>
              <a:gd name="connsiteY7" fmla="*/ 219194 h 490409"/>
              <a:gd name="connsiteX8" fmla="*/ 268112 w 705556"/>
              <a:gd name="connsiteY8" fmla="*/ 63971 h 490409"/>
              <a:gd name="connsiteX9" fmla="*/ 112889 w 705556"/>
              <a:gd name="connsiteY9" fmla="*/ 78083 h 490409"/>
              <a:gd name="connsiteX10" fmla="*/ 70556 w 705556"/>
              <a:gd name="connsiteY10" fmla="*/ 176860 h 490409"/>
              <a:gd name="connsiteX11" fmla="*/ 127000 w 705556"/>
              <a:gd name="connsiteY11" fmla="*/ 205083 h 490409"/>
              <a:gd name="connsiteX12" fmla="*/ 155223 w 705556"/>
              <a:gd name="connsiteY12" fmla="*/ 233305 h 490409"/>
              <a:gd name="connsiteX13" fmla="*/ 211667 w 705556"/>
              <a:gd name="connsiteY13" fmla="*/ 261527 h 490409"/>
              <a:gd name="connsiteX14" fmla="*/ 254000 w 705556"/>
              <a:gd name="connsiteY14" fmla="*/ 303860 h 490409"/>
              <a:gd name="connsiteX15" fmla="*/ 296334 w 705556"/>
              <a:gd name="connsiteY15" fmla="*/ 402638 h 490409"/>
              <a:gd name="connsiteX16" fmla="*/ 409223 w 705556"/>
              <a:gd name="connsiteY16" fmla="*/ 317971 h 490409"/>
              <a:gd name="connsiteX17" fmla="*/ 437445 w 705556"/>
              <a:gd name="connsiteY17" fmla="*/ 233305 h 490409"/>
              <a:gd name="connsiteX18" fmla="*/ 451556 w 705556"/>
              <a:gd name="connsiteY18" fmla="*/ 120416 h 490409"/>
              <a:gd name="connsiteX19" fmla="*/ 493889 w 705556"/>
              <a:gd name="connsiteY19" fmla="*/ 106305 h 490409"/>
              <a:gd name="connsiteX20" fmla="*/ 592667 w 705556"/>
              <a:gd name="connsiteY20" fmla="*/ 78083 h 490409"/>
              <a:gd name="connsiteX21" fmla="*/ 493889 w 705556"/>
              <a:gd name="connsiteY21" fmla="*/ 233305 h 490409"/>
              <a:gd name="connsiteX22" fmla="*/ 409223 w 705556"/>
              <a:gd name="connsiteY22" fmla="*/ 317971 h 490409"/>
              <a:gd name="connsiteX23" fmla="*/ 395112 w 705556"/>
              <a:gd name="connsiteY23" fmla="*/ 360305 h 490409"/>
              <a:gd name="connsiteX24" fmla="*/ 268112 w 705556"/>
              <a:gd name="connsiteY24" fmla="*/ 360305 h 490409"/>
              <a:gd name="connsiteX25" fmla="*/ 254000 w 705556"/>
              <a:gd name="connsiteY25" fmla="*/ 35749 h 490409"/>
              <a:gd name="connsiteX26" fmla="*/ 409223 w 705556"/>
              <a:gd name="connsiteY26" fmla="*/ 49860 h 490409"/>
              <a:gd name="connsiteX27" fmla="*/ 366889 w 705556"/>
              <a:gd name="connsiteY27" fmla="*/ 205083 h 490409"/>
              <a:gd name="connsiteX28" fmla="*/ 352778 w 705556"/>
              <a:gd name="connsiteY28" fmla="*/ 247416 h 490409"/>
              <a:gd name="connsiteX29" fmla="*/ 338667 w 705556"/>
              <a:gd name="connsiteY29" fmla="*/ 346194 h 490409"/>
              <a:gd name="connsiteX30" fmla="*/ 296334 w 705556"/>
              <a:gd name="connsiteY30" fmla="*/ 360305 h 490409"/>
              <a:gd name="connsiteX31" fmla="*/ 183445 w 705556"/>
              <a:gd name="connsiteY31" fmla="*/ 388527 h 490409"/>
              <a:gd name="connsiteX32" fmla="*/ 155223 w 705556"/>
              <a:gd name="connsiteY32" fmla="*/ 430860 h 490409"/>
              <a:gd name="connsiteX33" fmla="*/ 141112 w 705556"/>
              <a:gd name="connsiteY33" fmla="*/ 487305 h 490409"/>
              <a:gd name="connsiteX34" fmla="*/ 70556 w 705556"/>
              <a:gd name="connsiteY34" fmla="*/ 473194 h 490409"/>
              <a:gd name="connsiteX35" fmla="*/ 28223 w 705556"/>
              <a:gd name="connsiteY35" fmla="*/ 388527 h 490409"/>
              <a:gd name="connsiteX36" fmla="*/ 42334 w 705556"/>
              <a:gd name="connsiteY36" fmla="*/ 346194 h 490409"/>
              <a:gd name="connsiteX37" fmla="*/ 70556 w 705556"/>
              <a:gd name="connsiteY37" fmla="*/ 317971 h 490409"/>
              <a:gd name="connsiteX38" fmla="*/ 0 w 705556"/>
              <a:gd name="connsiteY38" fmla="*/ 275638 h 49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05556" h="490409">
                <a:moveTo>
                  <a:pt x="705556" y="92194"/>
                </a:moveTo>
                <a:cubicBezTo>
                  <a:pt x="682037" y="78083"/>
                  <a:pt x="660210" y="60664"/>
                  <a:pt x="635000" y="49860"/>
                </a:cubicBezTo>
                <a:cubicBezTo>
                  <a:pt x="593985" y="32282"/>
                  <a:pt x="508000" y="7527"/>
                  <a:pt x="508000" y="7527"/>
                </a:cubicBezTo>
                <a:cubicBezTo>
                  <a:pt x="158314" y="26954"/>
                  <a:pt x="316788" y="-49793"/>
                  <a:pt x="225778" y="63971"/>
                </a:cubicBezTo>
                <a:cubicBezTo>
                  <a:pt x="217467" y="74360"/>
                  <a:pt x="206963" y="82786"/>
                  <a:pt x="197556" y="92194"/>
                </a:cubicBezTo>
                <a:cubicBezTo>
                  <a:pt x="182098" y="138567"/>
                  <a:pt x="166186" y="164296"/>
                  <a:pt x="197556" y="219194"/>
                </a:cubicBezTo>
                <a:cubicBezTo>
                  <a:pt x="204936" y="232109"/>
                  <a:pt x="225778" y="228601"/>
                  <a:pt x="239889" y="233305"/>
                </a:cubicBezTo>
                <a:cubicBezTo>
                  <a:pt x="263408" y="228601"/>
                  <a:pt x="301537" y="241463"/>
                  <a:pt x="310445" y="219194"/>
                </a:cubicBezTo>
                <a:cubicBezTo>
                  <a:pt x="346057" y="130165"/>
                  <a:pt x="310462" y="106322"/>
                  <a:pt x="268112" y="63971"/>
                </a:cubicBezTo>
                <a:cubicBezTo>
                  <a:pt x="216371" y="68675"/>
                  <a:pt x="163834" y="67894"/>
                  <a:pt x="112889" y="78083"/>
                </a:cubicBezTo>
                <a:cubicBezTo>
                  <a:pt x="56375" y="89386"/>
                  <a:pt x="27941" y="117198"/>
                  <a:pt x="70556" y="176860"/>
                </a:cubicBezTo>
                <a:cubicBezTo>
                  <a:pt x="82783" y="193977"/>
                  <a:pt x="109497" y="193415"/>
                  <a:pt x="127000" y="205083"/>
                </a:cubicBezTo>
                <a:cubicBezTo>
                  <a:pt x="138070" y="212463"/>
                  <a:pt x="144153" y="225925"/>
                  <a:pt x="155223" y="233305"/>
                </a:cubicBezTo>
                <a:cubicBezTo>
                  <a:pt x="172726" y="244973"/>
                  <a:pt x="194550" y="249300"/>
                  <a:pt x="211667" y="261527"/>
                </a:cubicBezTo>
                <a:cubicBezTo>
                  <a:pt x="227906" y="273126"/>
                  <a:pt x="242401" y="287621"/>
                  <a:pt x="254000" y="303860"/>
                </a:cubicBezTo>
                <a:cubicBezTo>
                  <a:pt x="275798" y="334377"/>
                  <a:pt x="284818" y="368090"/>
                  <a:pt x="296334" y="402638"/>
                </a:cubicBezTo>
                <a:cubicBezTo>
                  <a:pt x="344359" y="378625"/>
                  <a:pt x="378657" y="368913"/>
                  <a:pt x="409223" y="317971"/>
                </a:cubicBezTo>
                <a:cubicBezTo>
                  <a:pt x="424529" y="292462"/>
                  <a:pt x="428038" y="261527"/>
                  <a:pt x="437445" y="233305"/>
                </a:cubicBezTo>
                <a:cubicBezTo>
                  <a:pt x="442149" y="195675"/>
                  <a:pt x="436154" y="155070"/>
                  <a:pt x="451556" y="120416"/>
                </a:cubicBezTo>
                <a:cubicBezTo>
                  <a:pt x="457597" y="106824"/>
                  <a:pt x="479587" y="110391"/>
                  <a:pt x="493889" y="106305"/>
                </a:cubicBezTo>
                <a:cubicBezTo>
                  <a:pt x="617920" y="70868"/>
                  <a:pt x="491168" y="111916"/>
                  <a:pt x="592667" y="78083"/>
                </a:cubicBezTo>
                <a:cubicBezTo>
                  <a:pt x="571197" y="115656"/>
                  <a:pt x="530049" y="197145"/>
                  <a:pt x="493889" y="233305"/>
                </a:cubicBezTo>
                <a:cubicBezTo>
                  <a:pt x="388872" y="338322"/>
                  <a:pt x="475734" y="218205"/>
                  <a:pt x="409223" y="317971"/>
                </a:cubicBezTo>
                <a:cubicBezTo>
                  <a:pt x="404519" y="332082"/>
                  <a:pt x="405630" y="349787"/>
                  <a:pt x="395112" y="360305"/>
                </a:cubicBezTo>
                <a:cubicBezTo>
                  <a:pt x="365337" y="390080"/>
                  <a:pt x="291084" y="364134"/>
                  <a:pt x="268112" y="360305"/>
                </a:cubicBezTo>
                <a:cubicBezTo>
                  <a:pt x="214558" y="199647"/>
                  <a:pt x="238142" y="305336"/>
                  <a:pt x="254000" y="35749"/>
                </a:cubicBezTo>
                <a:cubicBezTo>
                  <a:pt x="305741" y="40453"/>
                  <a:pt x="370606" y="15104"/>
                  <a:pt x="409223" y="49860"/>
                </a:cubicBezTo>
                <a:cubicBezTo>
                  <a:pt x="453139" y="89384"/>
                  <a:pt x="389256" y="171532"/>
                  <a:pt x="366889" y="205083"/>
                </a:cubicBezTo>
                <a:cubicBezTo>
                  <a:pt x="362185" y="219194"/>
                  <a:pt x="355695" y="232831"/>
                  <a:pt x="352778" y="247416"/>
                </a:cubicBezTo>
                <a:cubicBezTo>
                  <a:pt x="346255" y="280030"/>
                  <a:pt x="353541" y="316445"/>
                  <a:pt x="338667" y="346194"/>
                </a:cubicBezTo>
                <a:cubicBezTo>
                  <a:pt x="332015" y="359498"/>
                  <a:pt x="310764" y="356697"/>
                  <a:pt x="296334" y="360305"/>
                </a:cubicBezTo>
                <a:lnTo>
                  <a:pt x="183445" y="388527"/>
                </a:lnTo>
                <a:cubicBezTo>
                  <a:pt x="174038" y="402638"/>
                  <a:pt x="161904" y="415272"/>
                  <a:pt x="155223" y="430860"/>
                </a:cubicBezTo>
                <a:cubicBezTo>
                  <a:pt x="147583" y="448686"/>
                  <a:pt x="158459" y="478632"/>
                  <a:pt x="141112" y="487305"/>
                </a:cubicBezTo>
                <a:cubicBezTo>
                  <a:pt x="119660" y="498031"/>
                  <a:pt x="94075" y="477898"/>
                  <a:pt x="70556" y="473194"/>
                </a:cubicBezTo>
                <a:cubicBezTo>
                  <a:pt x="56288" y="451791"/>
                  <a:pt x="28223" y="417737"/>
                  <a:pt x="28223" y="388527"/>
                </a:cubicBezTo>
                <a:cubicBezTo>
                  <a:pt x="28223" y="373653"/>
                  <a:pt x="34681" y="358949"/>
                  <a:pt x="42334" y="346194"/>
                </a:cubicBezTo>
                <a:cubicBezTo>
                  <a:pt x="49179" y="334786"/>
                  <a:pt x="61149" y="327379"/>
                  <a:pt x="70556" y="317971"/>
                </a:cubicBezTo>
                <a:cubicBezTo>
                  <a:pt x="21571" y="268986"/>
                  <a:pt x="48179" y="275638"/>
                  <a:pt x="0" y="275638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83016" y="5985582"/>
            <a:ext cx="49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41336" y="43416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7019230" y="5818045"/>
            <a:ext cx="365760" cy="1828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848662" y="5755843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Rudolph</a:t>
            </a:r>
            <a:endParaRPr lang="en-US" dirty="0"/>
          </a:p>
        </p:txBody>
      </p:sp>
      <p:sp>
        <p:nvSpPr>
          <p:cNvPr id="53" name="Freeform 52"/>
          <p:cNvSpPr>
            <a:spLocks noChangeAspect="1"/>
          </p:cNvSpPr>
          <p:nvPr/>
        </p:nvSpPr>
        <p:spPr>
          <a:xfrm>
            <a:off x="6967728" y="6148657"/>
            <a:ext cx="450450" cy="457200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848662" y="6283136"/>
            <a:ext cx="93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Pol</a:t>
            </a:r>
            <a:endParaRPr lang="en-US" dirty="0"/>
          </a:p>
        </p:txBody>
      </p:sp>
      <p:sp>
        <p:nvSpPr>
          <p:cNvPr id="55" name="Bent Arrow 54"/>
          <p:cNvSpPr>
            <a:spLocks noChangeAspect="1"/>
          </p:cNvSpPr>
          <p:nvPr/>
        </p:nvSpPr>
        <p:spPr>
          <a:xfrm>
            <a:off x="6978717" y="4850479"/>
            <a:ext cx="457200" cy="400020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48662" y="4776998"/>
            <a:ext cx="69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pLsrR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44944" y="4191541"/>
            <a:ext cx="108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Legend</a:t>
            </a:r>
            <a:endParaRPr lang="en-US" sz="2400" u="sng" dirty="0"/>
          </a:p>
        </p:txBody>
      </p:sp>
      <p:sp>
        <p:nvSpPr>
          <p:cNvPr id="58" name="Regular Pentagon 57"/>
          <p:cNvSpPr>
            <a:spLocks noChangeAspect="1"/>
          </p:cNvSpPr>
          <p:nvPr/>
        </p:nvSpPr>
        <p:spPr>
          <a:xfrm>
            <a:off x="4956881" y="6001790"/>
            <a:ext cx="220828" cy="210312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4748009" y="4931687"/>
            <a:ext cx="731520" cy="215783"/>
            <a:chOff x="4107511" y="3698143"/>
            <a:chExt cx="1628133" cy="480264"/>
          </a:xfrm>
        </p:grpSpPr>
        <p:sp>
          <p:nvSpPr>
            <p:cNvPr id="60" name="Rectangle 59"/>
            <p:cNvSpPr/>
            <p:nvPr/>
          </p:nvSpPr>
          <p:spPr>
            <a:xfrm>
              <a:off x="4107511" y="3706284"/>
              <a:ext cx="1628133" cy="4721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cxnSpLocks noChangeAspect="1"/>
              <a:stCxn id="60" idx="0"/>
              <a:endCxn id="60" idx="2"/>
            </p:cNvCxnSpPr>
            <p:nvPr/>
          </p:nvCxnSpPr>
          <p:spPr>
            <a:xfrm>
              <a:off x="4921578" y="3706284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09143" y="3698143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509582" y="3698143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5660872" y="484510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LuxABCD</a:t>
            </a:r>
            <a:endParaRPr lang="en-US" dirty="0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7025238" y="4507073"/>
            <a:ext cx="225639" cy="182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66624" y="4069473"/>
            <a:ext cx="4406108" cy="265720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Bent Arrow 66"/>
          <p:cNvSpPr>
            <a:spLocks noChangeAspect="1"/>
          </p:cNvSpPr>
          <p:nvPr/>
        </p:nvSpPr>
        <p:spPr>
          <a:xfrm>
            <a:off x="4988985" y="5397872"/>
            <a:ext cx="457200" cy="400020"/>
          </a:xfrm>
          <a:prstGeom prst="ben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60872" y="5308330"/>
            <a:ext cx="115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promoter</a:t>
            </a:r>
            <a:endParaRPr lang="en-US" dirty="0"/>
          </a:p>
        </p:txBody>
      </p:sp>
      <p:sp>
        <p:nvSpPr>
          <p:cNvPr id="69" name="Magnetic Disk 68"/>
          <p:cNvSpPr>
            <a:spLocks noChangeAspect="1"/>
          </p:cNvSpPr>
          <p:nvPr/>
        </p:nvSpPr>
        <p:spPr>
          <a:xfrm rot="21285731">
            <a:off x="4990891" y="6370324"/>
            <a:ext cx="183942" cy="27432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666084" y="6349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LuxABCD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865967" y="52504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72" name="Multiply 71"/>
          <p:cNvSpPr>
            <a:spLocks noChangeAspect="1"/>
          </p:cNvSpPr>
          <p:nvPr/>
        </p:nvSpPr>
        <p:spPr>
          <a:xfrm>
            <a:off x="7019230" y="5397872"/>
            <a:ext cx="301752" cy="301752"/>
          </a:xfrm>
          <a:prstGeom prst="mathMultiply">
            <a:avLst/>
          </a:prstGeom>
          <a:solidFill>
            <a:schemeClr val="tx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7295" y="546200"/>
            <a:ext cx="5454244" cy="2718780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76000"/>
                </a:srgbClr>
              </a:gs>
              <a:gs pos="69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192768" y="1581032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38490" y="1353111"/>
            <a:ext cx="1628133" cy="4721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ent Arrow 4"/>
          <p:cNvSpPr/>
          <p:nvPr/>
        </p:nvSpPr>
        <p:spPr>
          <a:xfrm>
            <a:off x="2120804" y="1076348"/>
            <a:ext cx="911754" cy="797726"/>
          </a:xfrm>
          <a:prstGeom prst="ben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1821" y="653153"/>
            <a:ext cx="29909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In a strain with the transporter expressed:</a:t>
            </a:r>
          </a:p>
          <a:p>
            <a:r>
              <a:rPr lang="en-US" dirty="0" smtClean="0"/>
              <a:t>As </a:t>
            </a:r>
            <a:r>
              <a:rPr lang="en-US" dirty="0" err="1" smtClean="0"/>
              <a:t>LuxR</a:t>
            </a:r>
            <a:r>
              <a:rPr lang="en-US" dirty="0" smtClean="0"/>
              <a:t> builds up in the cell, it acts as a repressor on the </a:t>
            </a:r>
            <a:r>
              <a:rPr lang="en-US" dirty="0" err="1" smtClean="0"/>
              <a:t>pLuxR</a:t>
            </a:r>
            <a:r>
              <a:rPr lang="en-US" dirty="0" smtClean="0"/>
              <a:t> promoter. It binds to the </a:t>
            </a:r>
            <a:r>
              <a:rPr lang="en-US" dirty="0" err="1" smtClean="0"/>
              <a:t>pLuxR</a:t>
            </a:r>
            <a:r>
              <a:rPr lang="en-US" dirty="0" smtClean="0"/>
              <a:t> promoter, blocking RNA Pol access. This may potentially block Rudolph transcription.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82" y="3943169"/>
            <a:ext cx="4597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is in wastewater?</a:t>
            </a:r>
          </a:p>
          <a:p>
            <a:r>
              <a:rPr lang="en-US" sz="3000" dirty="0" smtClean="0"/>
              <a:t>Input: AI2</a:t>
            </a:r>
          </a:p>
          <a:p>
            <a:r>
              <a:rPr lang="en-US" sz="3000" dirty="0" smtClean="0"/>
              <a:t>Output: Rudolf, a red fluorescent protein</a:t>
            </a:r>
          </a:p>
          <a:p>
            <a:r>
              <a:rPr lang="en-US" sz="3000" dirty="0" smtClean="0"/>
              <a:t>Two-plasmid system</a:t>
            </a:r>
          </a:p>
        </p:txBody>
      </p:sp>
      <p:cxnSp>
        <p:nvCxnSpPr>
          <p:cNvPr id="11" name="Straight Connector 10"/>
          <p:cNvCxnSpPr>
            <a:stCxn id="4" idx="0"/>
            <a:endCxn id="4" idx="2"/>
          </p:cNvCxnSpPr>
          <p:nvPr/>
        </p:nvCxnSpPr>
        <p:spPr>
          <a:xfrm>
            <a:off x="3752557" y="1353111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40122" y="1344970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40561" y="1344970"/>
            <a:ext cx="0" cy="472123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139718" y="1229618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566126" y="908381"/>
            <a:ext cx="794020" cy="570877"/>
          </a:xfrm>
          <a:custGeom>
            <a:avLst/>
            <a:gdLst>
              <a:gd name="connsiteX0" fmla="*/ 568106 w 794020"/>
              <a:gd name="connsiteY0" fmla="*/ 852289 h 852289"/>
              <a:gd name="connsiteX1" fmla="*/ 467852 w 794020"/>
              <a:gd name="connsiteY1" fmla="*/ 735308 h 852289"/>
              <a:gd name="connsiteX2" fmla="*/ 417725 w 794020"/>
              <a:gd name="connsiteY2" fmla="*/ 367654 h 852289"/>
              <a:gd name="connsiteX3" fmla="*/ 250635 w 794020"/>
              <a:gd name="connsiteY3" fmla="*/ 300808 h 852289"/>
              <a:gd name="connsiteX4" fmla="*/ 150381 w 794020"/>
              <a:gd name="connsiteY4" fmla="*/ 267384 h 852289"/>
              <a:gd name="connsiteX5" fmla="*/ 100254 w 794020"/>
              <a:gd name="connsiteY5" fmla="*/ 250673 h 852289"/>
              <a:gd name="connsiteX6" fmla="*/ 200508 w 794020"/>
              <a:gd name="connsiteY6" fmla="*/ 167115 h 852289"/>
              <a:gd name="connsiteX7" fmla="*/ 334180 w 794020"/>
              <a:gd name="connsiteY7" fmla="*/ 133692 h 852289"/>
              <a:gd name="connsiteX8" fmla="*/ 451143 w 794020"/>
              <a:gd name="connsiteY8" fmla="*/ 167115 h 852289"/>
              <a:gd name="connsiteX9" fmla="*/ 551397 w 794020"/>
              <a:gd name="connsiteY9" fmla="*/ 267384 h 852289"/>
              <a:gd name="connsiteX10" fmla="*/ 568106 w 794020"/>
              <a:gd name="connsiteY10" fmla="*/ 317519 h 852289"/>
              <a:gd name="connsiteX11" fmla="*/ 334180 w 794020"/>
              <a:gd name="connsiteY11" fmla="*/ 434500 h 852289"/>
              <a:gd name="connsiteX12" fmla="*/ 317471 w 794020"/>
              <a:gd name="connsiteY12" fmla="*/ 668462 h 852289"/>
              <a:gd name="connsiteX13" fmla="*/ 417725 w 794020"/>
              <a:gd name="connsiteY13" fmla="*/ 701885 h 852289"/>
              <a:gd name="connsiteX14" fmla="*/ 584815 w 794020"/>
              <a:gd name="connsiteY14" fmla="*/ 651750 h 852289"/>
              <a:gd name="connsiteX15" fmla="*/ 685069 w 794020"/>
              <a:gd name="connsiteY15" fmla="*/ 618327 h 852289"/>
              <a:gd name="connsiteX16" fmla="*/ 718487 w 794020"/>
              <a:gd name="connsiteY16" fmla="*/ 401077 h 852289"/>
              <a:gd name="connsiteX17" fmla="*/ 484561 w 794020"/>
              <a:gd name="connsiteY17" fmla="*/ 417788 h 852289"/>
              <a:gd name="connsiteX18" fmla="*/ 384307 w 794020"/>
              <a:gd name="connsiteY18" fmla="*/ 467923 h 852289"/>
              <a:gd name="connsiteX19" fmla="*/ 334180 w 794020"/>
              <a:gd name="connsiteY19" fmla="*/ 534769 h 852289"/>
              <a:gd name="connsiteX20" fmla="*/ 233926 w 794020"/>
              <a:gd name="connsiteY20" fmla="*/ 618327 h 852289"/>
              <a:gd name="connsiteX21" fmla="*/ 83545 w 794020"/>
              <a:gd name="connsiteY21" fmla="*/ 601615 h 852289"/>
              <a:gd name="connsiteX22" fmla="*/ 0 w 794020"/>
              <a:gd name="connsiteY22" fmla="*/ 467923 h 852289"/>
              <a:gd name="connsiteX23" fmla="*/ 16709 w 794020"/>
              <a:gd name="connsiteY23" fmla="*/ 334231 h 852289"/>
              <a:gd name="connsiteX24" fmla="*/ 66836 w 794020"/>
              <a:gd name="connsiteY24" fmla="*/ 317519 h 852289"/>
              <a:gd name="connsiteX25" fmla="*/ 250635 w 794020"/>
              <a:gd name="connsiteY25" fmla="*/ 284096 h 852289"/>
              <a:gd name="connsiteX26" fmla="*/ 785323 w 794020"/>
              <a:gd name="connsiteY26" fmla="*/ 267384 h 852289"/>
              <a:gd name="connsiteX27" fmla="*/ 768614 w 794020"/>
              <a:gd name="connsiteY27" fmla="*/ 167115 h 852289"/>
              <a:gd name="connsiteX28" fmla="*/ 668360 w 794020"/>
              <a:gd name="connsiteY28" fmla="*/ 100269 h 852289"/>
              <a:gd name="connsiteX29" fmla="*/ 451143 w 794020"/>
              <a:gd name="connsiteY29" fmla="*/ 150404 h 852289"/>
              <a:gd name="connsiteX30" fmla="*/ 434434 w 794020"/>
              <a:gd name="connsiteY30" fmla="*/ 233961 h 852289"/>
              <a:gd name="connsiteX31" fmla="*/ 417725 w 794020"/>
              <a:gd name="connsiteY31" fmla="*/ 635038 h 852289"/>
              <a:gd name="connsiteX32" fmla="*/ 367598 w 794020"/>
              <a:gd name="connsiteY32" fmla="*/ 651750 h 852289"/>
              <a:gd name="connsiteX33" fmla="*/ 200508 w 794020"/>
              <a:gd name="connsiteY33" fmla="*/ 635038 h 852289"/>
              <a:gd name="connsiteX34" fmla="*/ 167090 w 794020"/>
              <a:gd name="connsiteY34" fmla="*/ 584904 h 852289"/>
              <a:gd name="connsiteX35" fmla="*/ 100254 w 794020"/>
              <a:gd name="connsiteY35" fmla="*/ 434500 h 852289"/>
              <a:gd name="connsiteX36" fmla="*/ 83545 w 794020"/>
              <a:gd name="connsiteY36" fmla="*/ 384365 h 852289"/>
              <a:gd name="connsiteX37" fmla="*/ 133672 w 794020"/>
              <a:gd name="connsiteY37" fmla="*/ 350942 h 852289"/>
              <a:gd name="connsiteX38" fmla="*/ 317471 w 794020"/>
              <a:gd name="connsiteY38" fmla="*/ 384365 h 852289"/>
              <a:gd name="connsiteX39" fmla="*/ 367598 w 794020"/>
              <a:gd name="connsiteY39" fmla="*/ 417788 h 852289"/>
              <a:gd name="connsiteX40" fmla="*/ 401016 w 794020"/>
              <a:gd name="connsiteY40" fmla="*/ 467923 h 852289"/>
              <a:gd name="connsiteX41" fmla="*/ 451143 w 794020"/>
              <a:gd name="connsiteY41" fmla="*/ 484635 h 852289"/>
              <a:gd name="connsiteX42" fmla="*/ 568106 w 794020"/>
              <a:gd name="connsiteY42" fmla="*/ 467923 h 852289"/>
              <a:gd name="connsiteX43" fmla="*/ 618233 w 794020"/>
              <a:gd name="connsiteY43" fmla="*/ 434500 h 852289"/>
              <a:gd name="connsiteX44" fmla="*/ 551397 w 794020"/>
              <a:gd name="connsiteY44" fmla="*/ 401077 h 852289"/>
              <a:gd name="connsiteX45" fmla="*/ 417725 w 794020"/>
              <a:gd name="connsiteY45" fmla="*/ 551481 h 852289"/>
              <a:gd name="connsiteX46" fmla="*/ 384307 w 794020"/>
              <a:gd name="connsiteY46" fmla="*/ 651750 h 852289"/>
              <a:gd name="connsiteX47" fmla="*/ 367598 w 794020"/>
              <a:gd name="connsiteY47" fmla="*/ 701885 h 852289"/>
              <a:gd name="connsiteX48" fmla="*/ 317471 w 794020"/>
              <a:gd name="connsiteY48" fmla="*/ 668462 h 852289"/>
              <a:gd name="connsiteX49" fmla="*/ 300762 w 794020"/>
              <a:gd name="connsiteY49" fmla="*/ 518058 h 852289"/>
              <a:gd name="connsiteX50" fmla="*/ 284053 w 794020"/>
              <a:gd name="connsiteY50" fmla="*/ 467923 h 852289"/>
              <a:gd name="connsiteX51" fmla="*/ 267344 w 794020"/>
              <a:gd name="connsiteY51" fmla="*/ 350942 h 852289"/>
              <a:gd name="connsiteX52" fmla="*/ 250635 w 794020"/>
              <a:gd name="connsiteY52" fmla="*/ 116981 h 852289"/>
              <a:gd name="connsiteX53" fmla="*/ 217217 w 794020"/>
              <a:gd name="connsiteY53" fmla="*/ 0 h 852289"/>
              <a:gd name="connsiteX54" fmla="*/ 217217 w 794020"/>
              <a:gd name="connsiteY54" fmla="*/ 33423 h 85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94020" h="852289">
                <a:moveTo>
                  <a:pt x="568106" y="852289"/>
                </a:moveTo>
                <a:cubicBezTo>
                  <a:pt x="515249" y="809997"/>
                  <a:pt x="473888" y="801715"/>
                  <a:pt x="467852" y="735308"/>
                </a:cubicBezTo>
                <a:cubicBezTo>
                  <a:pt x="466915" y="724997"/>
                  <a:pt x="506739" y="443963"/>
                  <a:pt x="417725" y="367654"/>
                </a:cubicBezTo>
                <a:cubicBezTo>
                  <a:pt x="340878" y="301775"/>
                  <a:pt x="338876" y="324877"/>
                  <a:pt x="250635" y="300808"/>
                </a:cubicBezTo>
                <a:cubicBezTo>
                  <a:pt x="216650" y="291538"/>
                  <a:pt x="183799" y="278525"/>
                  <a:pt x="150381" y="267384"/>
                </a:cubicBezTo>
                <a:lnTo>
                  <a:pt x="100254" y="250673"/>
                </a:lnTo>
                <a:cubicBezTo>
                  <a:pt x="125475" y="225448"/>
                  <a:pt x="163951" y="180410"/>
                  <a:pt x="200508" y="167115"/>
                </a:cubicBezTo>
                <a:cubicBezTo>
                  <a:pt x="243671" y="151417"/>
                  <a:pt x="289623" y="144833"/>
                  <a:pt x="334180" y="133692"/>
                </a:cubicBezTo>
                <a:cubicBezTo>
                  <a:pt x="373168" y="144833"/>
                  <a:pt x="416611" y="145861"/>
                  <a:pt x="451143" y="167115"/>
                </a:cubicBezTo>
                <a:cubicBezTo>
                  <a:pt x="491394" y="191888"/>
                  <a:pt x="551397" y="267384"/>
                  <a:pt x="551397" y="267384"/>
                </a:cubicBezTo>
                <a:cubicBezTo>
                  <a:pt x="556967" y="284096"/>
                  <a:pt x="568106" y="299904"/>
                  <a:pt x="568106" y="317519"/>
                </a:cubicBezTo>
                <a:cubicBezTo>
                  <a:pt x="568106" y="487216"/>
                  <a:pt x="523788" y="419912"/>
                  <a:pt x="334180" y="434500"/>
                </a:cubicBezTo>
                <a:cubicBezTo>
                  <a:pt x="283106" y="511123"/>
                  <a:pt x="248487" y="540330"/>
                  <a:pt x="317471" y="668462"/>
                </a:cubicBezTo>
                <a:cubicBezTo>
                  <a:pt x="334170" y="699479"/>
                  <a:pt x="417725" y="701885"/>
                  <a:pt x="417725" y="701885"/>
                </a:cubicBezTo>
                <a:cubicBezTo>
                  <a:pt x="674354" y="665217"/>
                  <a:pt x="440839" y="715749"/>
                  <a:pt x="584815" y="651750"/>
                </a:cubicBezTo>
                <a:cubicBezTo>
                  <a:pt x="617004" y="637442"/>
                  <a:pt x="685069" y="618327"/>
                  <a:pt x="685069" y="618327"/>
                </a:cubicBezTo>
                <a:cubicBezTo>
                  <a:pt x="739523" y="582019"/>
                  <a:pt x="880598" y="509167"/>
                  <a:pt x="718487" y="401077"/>
                </a:cubicBezTo>
                <a:cubicBezTo>
                  <a:pt x="653445" y="357709"/>
                  <a:pt x="562536" y="412218"/>
                  <a:pt x="484561" y="417788"/>
                </a:cubicBezTo>
                <a:cubicBezTo>
                  <a:pt x="443790" y="431381"/>
                  <a:pt x="416697" y="435528"/>
                  <a:pt x="384307" y="467923"/>
                </a:cubicBezTo>
                <a:cubicBezTo>
                  <a:pt x="364615" y="487618"/>
                  <a:pt x="352304" y="513622"/>
                  <a:pt x="334180" y="534769"/>
                </a:cubicBezTo>
                <a:cubicBezTo>
                  <a:pt x="291295" y="584809"/>
                  <a:pt x="285494" y="583943"/>
                  <a:pt x="233926" y="618327"/>
                </a:cubicBezTo>
                <a:cubicBezTo>
                  <a:pt x="183799" y="612756"/>
                  <a:pt x="125968" y="628891"/>
                  <a:pt x="83545" y="601615"/>
                </a:cubicBezTo>
                <a:cubicBezTo>
                  <a:pt x="39343" y="573195"/>
                  <a:pt x="0" y="467923"/>
                  <a:pt x="0" y="467923"/>
                </a:cubicBezTo>
                <a:cubicBezTo>
                  <a:pt x="5570" y="423359"/>
                  <a:pt x="-1529" y="375272"/>
                  <a:pt x="16709" y="334231"/>
                </a:cubicBezTo>
                <a:cubicBezTo>
                  <a:pt x="23861" y="318135"/>
                  <a:pt x="49901" y="322358"/>
                  <a:pt x="66836" y="317519"/>
                </a:cubicBezTo>
                <a:cubicBezTo>
                  <a:pt x="124053" y="301169"/>
                  <a:pt x="192960" y="287054"/>
                  <a:pt x="250635" y="284096"/>
                </a:cubicBezTo>
                <a:cubicBezTo>
                  <a:pt x="428717" y="274962"/>
                  <a:pt x="607094" y="272955"/>
                  <a:pt x="785323" y="267384"/>
                </a:cubicBezTo>
                <a:cubicBezTo>
                  <a:pt x="779753" y="233961"/>
                  <a:pt x="788043" y="194875"/>
                  <a:pt x="768614" y="167115"/>
                </a:cubicBezTo>
                <a:cubicBezTo>
                  <a:pt x="745583" y="134209"/>
                  <a:pt x="668360" y="100269"/>
                  <a:pt x="668360" y="100269"/>
                </a:cubicBezTo>
                <a:cubicBezTo>
                  <a:pt x="658244" y="101281"/>
                  <a:pt x="484353" y="92279"/>
                  <a:pt x="451143" y="150404"/>
                </a:cubicBezTo>
                <a:cubicBezTo>
                  <a:pt x="437052" y="175066"/>
                  <a:pt x="440004" y="206109"/>
                  <a:pt x="434434" y="233961"/>
                </a:cubicBezTo>
                <a:cubicBezTo>
                  <a:pt x="428864" y="367653"/>
                  <a:pt x="438862" y="502910"/>
                  <a:pt x="417725" y="635038"/>
                </a:cubicBezTo>
                <a:cubicBezTo>
                  <a:pt x="414943" y="652430"/>
                  <a:pt x="385211" y="651750"/>
                  <a:pt x="367598" y="651750"/>
                </a:cubicBezTo>
                <a:cubicBezTo>
                  <a:pt x="311623" y="651750"/>
                  <a:pt x="256205" y="640609"/>
                  <a:pt x="200508" y="635038"/>
                </a:cubicBezTo>
                <a:cubicBezTo>
                  <a:pt x="189369" y="618327"/>
                  <a:pt x="177053" y="602342"/>
                  <a:pt x="167090" y="584904"/>
                </a:cubicBezTo>
                <a:cubicBezTo>
                  <a:pt x="139473" y="536567"/>
                  <a:pt x="119785" y="486590"/>
                  <a:pt x="100254" y="434500"/>
                </a:cubicBezTo>
                <a:cubicBezTo>
                  <a:pt x="94070" y="418006"/>
                  <a:pt x="89115" y="401077"/>
                  <a:pt x="83545" y="384365"/>
                </a:cubicBezTo>
                <a:cubicBezTo>
                  <a:pt x="100254" y="373224"/>
                  <a:pt x="113672" y="352760"/>
                  <a:pt x="133672" y="350942"/>
                </a:cubicBezTo>
                <a:cubicBezTo>
                  <a:pt x="207894" y="344194"/>
                  <a:pt x="254918" y="363512"/>
                  <a:pt x="317471" y="384365"/>
                </a:cubicBezTo>
                <a:cubicBezTo>
                  <a:pt x="334180" y="395506"/>
                  <a:pt x="353399" y="403586"/>
                  <a:pt x="367598" y="417788"/>
                </a:cubicBezTo>
                <a:cubicBezTo>
                  <a:pt x="381798" y="431991"/>
                  <a:pt x="385334" y="455375"/>
                  <a:pt x="401016" y="467923"/>
                </a:cubicBezTo>
                <a:cubicBezTo>
                  <a:pt x="414769" y="478927"/>
                  <a:pt x="434434" y="479064"/>
                  <a:pt x="451143" y="484635"/>
                </a:cubicBezTo>
                <a:cubicBezTo>
                  <a:pt x="490131" y="479064"/>
                  <a:pt x="530384" y="479241"/>
                  <a:pt x="568106" y="467923"/>
                </a:cubicBezTo>
                <a:cubicBezTo>
                  <a:pt x="587341" y="462151"/>
                  <a:pt x="623103" y="453983"/>
                  <a:pt x="618233" y="434500"/>
                </a:cubicBezTo>
                <a:cubicBezTo>
                  <a:pt x="612193" y="410334"/>
                  <a:pt x="573676" y="412218"/>
                  <a:pt x="551397" y="401077"/>
                </a:cubicBezTo>
                <a:cubicBezTo>
                  <a:pt x="455375" y="449095"/>
                  <a:pt x="477120" y="422773"/>
                  <a:pt x="417725" y="551481"/>
                </a:cubicBezTo>
                <a:cubicBezTo>
                  <a:pt x="402963" y="583470"/>
                  <a:pt x="395446" y="618327"/>
                  <a:pt x="384307" y="651750"/>
                </a:cubicBezTo>
                <a:lnTo>
                  <a:pt x="367598" y="701885"/>
                </a:lnTo>
                <a:cubicBezTo>
                  <a:pt x="350889" y="690744"/>
                  <a:pt x="324333" y="687336"/>
                  <a:pt x="317471" y="668462"/>
                </a:cubicBezTo>
                <a:cubicBezTo>
                  <a:pt x="300235" y="621055"/>
                  <a:pt x="309054" y="567815"/>
                  <a:pt x="300762" y="518058"/>
                </a:cubicBezTo>
                <a:cubicBezTo>
                  <a:pt x="297866" y="500682"/>
                  <a:pt x="289623" y="484635"/>
                  <a:pt x="284053" y="467923"/>
                </a:cubicBezTo>
                <a:cubicBezTo>
                  <a:pt x="278483" y="428929"/>
                  <a:pt x="271078" y="390154"/>
                  <a:pt x="267344" y="350942"/>
                </a:cubicBezTo>
                <a:cubicBezTo>
                  <a:pt x="259932" y="273108"/>
                  <a:pt x="259268" y="194689"/>
                  <a:pt x="250635" y="116981"/>
                </a:cubicBezTo>
                <a:cubicBezTo>
                  <a:pt x="250581" y="116494"/>
                  <a:pt x="225139" y="7923"/>
                  <a:pt x="217217" y="0"/>
                </a:cubicBezTo>
                <a:lnTo>
                  <a:pt x="217217" y="33423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>
            <a:spLocks noChangeAspect="1"/>
          </p:cNvSpPr>
          <p:nvPr/>
        </p:nvSpPr>
        <p:spPr>
          <a:xfrm>
            <a:off x="831403" y="267797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gular Pentagon 22"/>
          <p:cNvSpPr>
            <a:spLocks noChangeAspect="1"/>
          </p:cNvSpPr>
          <p:nvPr/>
        </p:nvSpPr>
        <p:spPr>
          <a:xfrm>
            <a:off x="1340384" y="1033071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167445" y="2675466"/>
            <a:ext cx="3581892" cy="1628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70048" y="2447545"/>
            <a:ext cx="582509" cy="4721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095481" y="2170782"/>
            <a:ext cx="911754" cy="797726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4114" y="2439404"/>
            <a:ext cx="582509" cy="472123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gular Pentagon 27"/>
          <p:cNvSpPr>
            <a:spLocks noChangeAspect="1"/>
          </p:cNvSpPr>
          <p:nvPr/>
        </p:nvSpPr>
        <p:spPr>
          <a:xfrm>
            <a:off x="831403" y="1873690"/>
            <a:ext cx="336042" cy="320040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1269457" y="2243852"/>
            <a:ext cx="634942" cy="644456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gnetic Disk 9"/>
          <p:cNvSpPr/>
          <p:nvPr/>
        </p:nvSpPr>
        <p:spPr>
          <a:xfrm rot="20618400">
            <a:off x="1012520" y="713303"/>
            <a:ext cx="309852" cy="4620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agnetic Disk 29"/>
          <p:cNvSpPr/>
          <p:nvPr/>
        </p:nvSpPr>
        <p:spPr>
          <a:xfrm rot="21285731">
            <a:off x="2256916" y="356788"/>
            <a:ext cx="309852" cy="4620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agnetic Disk 30"/>
          <p:cNvSpPr/>
          <p:nvPr/>
        </p:nvSpPr>
        <p:spPr>
          <a:xfrm rot="1467425">
            <a:off x="4594410" y="563616"/>
            <a:ext cx="309852" cy="46209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>
            <a:spLocks noChangeAspect="1"/>
          </p:cNvSpPr>
          <p:nvPr/>
        </p:nvSpPr>
        <p:spPr>
          <a:xfrm>
            <a:off x="1817378" y="2243852"/>
            <a:ext cx="499762" cy="499762"/>
          </a:xfrm>
          <a:prstGeom prst="mathMultiply">
            <a:avLst/>
          </a:prstGeom>
          <a:solidFill>
            <a:schemeClr val="tx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83016" y="5985582"/>
            <a:ext cx="49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41336" y="43416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7019230" y="5818045"/>
            <a:ext cx="365760" cy="1828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848662" y="5755843"/>
            <a:ext cx="96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Rudolph</a:t>
            </a:r>
            <a:endParaRPr lang="en-US" dirty="0"/>
          </a:p>
        </p:txBody>
      </p:sp>
      <p:sp>
        <p:nvSpPr>
          <p:cNvPr id="39" name="Freeform 38"/>
          <p:cNvSpPr>
            <a:spLocks noChangeAspect="1"/>
          </p:cNvSpPr>
          <p:nvPr/>
        </p:nvSpPr>
        <p:spPr>
          <a:xfrm>
            <a:off x="6967728" y="6148657"/>
            <a:ext cx="450450" cy="457200"/>
          </a:xfrm>
          <a:custGeom>
            <a:avLst/>
            <a:gdLst>
              <a:gd name="connsiteX0" fmla="*/ 634942 w 634942"/>
              <a:gd name="connsiteY0" fmla="*/ 343648 h 644456"/>
              <a:gd name="connsiteX1" fmla="*/ 601524 w 634942"/>
              <a:gd name="connsiteY1" fmla="*/ 193245 h 644456"/>
              <a:gd name="connsiteX2" fmla="*/ 467852 w 634942"/>
              <a:gd name="connsiteY2" fmla="*/ 92975 h 644456"/>
              <a:gd name="connsiteX3" fmla="*/ 367598 w 634942"/>
              <a:gd name="connsiteY3" fmla="*/ 42841 h 644456"/>
              <a:gd name="connsiteX4" fmla="*/ 217217 w 634942"/>
              <a:gd name="connsiteY4" fmla="*/ 26129 h 644456"/>
              <a:gd name="connsiteX5" fmla="*/ 150381 w 634942"/>
              <a:gd name="connsiteY5" fmla="*/ 126398 h 644456"/>
              <a:gd name="connsiteX6" fmla="*/ 100254 w 634942"/>
              <a:gd name="connsiteY6" fmla="*/ 159821 h 644456"/>
              <a:gd name="connsiteX7" fmla="*/ 0 w 634942"/>
              <a:gd name="connsiteY7" fmla="*/ 193245 h 644456"/>
              <a:gd name="connsiteX8" fmla="*/ 16709 w 634942"/>
              <a:gd name="connsiteY8" fmla="*/ 276802 h 644456"/>
              <a:gd name="connsiteX9" fmla="*/ 33418 w 634942"/>
              <a:gd name="connsiteY9" fmla="*/ 326937 h 644456"/>
              <a:gd name="connsiteX10" fmla="*/ 0 w 634942"/>
              <a:gd name="connsiteY10" fmla="*/ 460629 h 644456"/>
              <a:gd name="connsiteX11" fmla="*/ 16709 w 634942"/>
              <a:gd name="connsiteY11" fmla="*/ 510764 h 644456"/>
              <a:gd name="connsiteX12" fmla="*/ 66836 w 634942"/>
              <a:gd name="connsiteY12" fmla="*/ 560899 h 644456"/>
              <a:gd name="connsiteX13" fmla="*/ 401016 w 634942"/>
              <a:gd name="connsiteY13" fmla="*/ 611033 h 644456"/>
              <a:gd name="connsiteX14" fmla="*/ 467852 w 634942"/>
              <a:gd name="connsiteY14" fmla="*/ 627745 h 644456"/>
              <a:gd name="connsiteX15" fmla="*/ 517979 w 634942"/>
              <a:gd name="connsiteY15" fmla="*/ 644456 h 644456"/>
              <a:gd name="connsiteX16" fmla="*/ 601524 w 634942"/>
              <a:gd name="connsiteY16" fmla="*/ 627745 h 644456"/>
              <a:gd name="connsiteX17" fmla="*/ 618233 w 634942"/>
              <a:gd name="connsiteY17" fmla="*/ 577610 h 644456"/>
              <a:gd name="connsiteX18" fmla="*/ 584815 w 634942"/>
              <a:gd name="connsiteY18" fmla="*/ 360360 h 644456"/>
              <a:gd name="connsiteX19" fmla="*/ 584815 w 634942"/>
              <a:gd name="connsiteY19" fmla="*/ 343648 h 64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942" h="644456">
                <a:moveTo>
                  <a:pt x="634942" y="343648"/>
                </a:moveTo>
                <a:cubicBezTo>
                  <a:pt x="634176" y="339053"/>
                  <a:pt x="619153" y="216754"/>
                  <a:pt x="601524" y="193245"/>
                </a:cubicBezTo>
                <a:cubicBezTo>
                  <a:pt x="504796" y="64255"/>
                  <a:pt x="555670" y="136891"/>
                  <a:pt x="467852" y="92975"/>
                </a:cubicBezTo>
                <a:cubicBezTo>
                  <a:pt x="338297" y="28187"/>
                  <a:pt x="493585" y="84842"/>
                  <a:pt x="367598" y="42841"/>
                </a:cubicBezTo>
                <a:cubicBezTo>
                  <a:pt x="317057" y="9142"/>
                  <a:pt x="290426" y="-25125"/>
                  <a:pt x="217217" y="26129"/>
                </a:cubicBezTo>
                <a:cubicBezTo>
                  <a:pt x="184312" y="49166"/>
                  <a:pt x="183801" y="104115"/>
                  <a:pt x="150381" y="126398"/>
                </a:cubicBezTo>
                <a:cubicBezTo>
                  <a:pt x="133672" y="137539"/>
                  <a:pt x="118605" y="151664"/>
                  <a:pt x="100254" y="159821"/>
                </a:cubicBezTo>
                <a:cubicBezTo>
                  <a:pt x="68065" y="174130"/>
                  <a:pt x="0" y="193245"/>
                  <a:pt x="0" y="193245"/>
                </a:cubicBezTo>
                <a:cubicBezTo>
                  <a:pt x="5570" y="221097"/>
                  <a:pt x="9821" y="249246"/>
                  <a:pt x="16709" y="276802"/>
                </a:cubicBezTo>
                <a:cubicBezTo>
                  <a:pt x="20981" y="293892"/>
                  <a:pt x="33418" y="309322"/>
                  <a:pt x="33418" y="326937"/>
                </a:cubicBezTo>
                <a:cubicBezTo>
                  <a:pt x="33418" y="367270"/>
                  <a:pt x="13186" y="421066"/>
                  <a:pt x="0" y="460629"/>
                </a:cubicBezTo>
                <a:cubicBezTo>
                  <a:pt x="5570" y="477341"/>
                  <a:pt x="6939" y="496106"/>
                  <a:pt x="16709" y="510764"/>
                </a:cubicBezTo>
                <a:cubicBezTo>
                  <a:pt x="29816" y="530428"/>
                  <a:pt x="48683" y="545769"/>
                  <a:pt x="66836" y="560899"/>
                </a:cubicBezTo>
                <a:cubicBezTo>
                  <a:pt x="168109" y="645306"/>
                  <a:pt x="228065" y="600858"/>
                  <a:pt x="401016" y="611033"/>
                </a:cubicBezTo>
                <a:cubicBezTo>
                  <a:pt x="423295" y="616604"/>
                  <a:pt x="445771" y="621435"/>
                  <a:pt x="467852" y="627745"/>
                </a:cubicBezTo>
                <a:cubicBezTo>
                  <a:pt x="484787" y="632584"/>
                  <a:pt x="500366" y="644456"/>
                  <a:pt x="517979" y="644456"/>
                </a:cubicBezTo>
                <a:cubicBezTo>
                  <a:pt x="546379" y="644456"/>
                  <a:pt x="573676" y="633315"/>
                  <a:pt x="601524" y="627745"/>
                </a:cubicBezTo>
                <a:cubicBezTo>
                  <a:pt x="607094" y="611033"/>
                  <a:pt x="619332" y="595191"/>
                  <a:pt x="618233" y="577610"/>
                </a:cubicBezTo>
                <a:cubicBezTo>
                  <a:pt x="613663" y="504484"/>
                  <a:pt x="595175" y="432892"/>
                  <a:pt x="584815" y="360360"/>
                </a:cubicBezTo>
                <a:cubicBezTo>
                  <a:pt x="584027" y="354845"/>
                  <a:pt x="584815" y="349219"/>
                  <a:pt x="584815" y="343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848662" y="6283136"/>
            <a:ext cx="93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 Pol</a:t>
            </a:r>
            <a:endParaRPr lang="en-US" dirty="0"/>
          </a:p>
        </p:txBody>
      </p:sp>
      <p:sp>
        <p:nvSpPr>
          <p:cNvPr id="41" name="Bent Arrow 40"/>
          <p:cNvSpPr>
            <a:spLocks noChangeAspect="1"/>
          </p:cNvSpPr>
          <p:nvPr/>
        </p:nvSpPr>
        <p:spPr>
          <a:xfrm>
            <a:off x="6978717" y="4850479"/>
            <a:ext cx="457200" cy="400020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48662" y="4776998"/>
            <a:ext cx="69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pLsrR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4944" y="4191541"/>
            <a:ext cx="108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Legend</a:t>
            </a:r>
            <a:endParaRPr lang="en-US" sz="2400" u="sng" dirty="0"/>
          </a:p>
        </p:txBody>
      </p:sp>
      <p:sp>
        <p:nvSpPr>
          <p:cNvPr id="44" name="Regular Pentagon 43"/>
          <p:cNvSpPr>
            <a:spLocks noChangeAspect="1"/>
          </p:cNvSpPr>
          <p:nvPr/>
        </p:nvSpPr>
        <p:spPr>
          <a:xfrm>
            <a:off x="4956881" y="6001790"/>
            <a:ext cx="220828" cy="210312"/>
          </a:xfrm>
          <a:prstGeom prst="pentagon">
            <a:avLst/>
          </a:prstGeom>
          <a:solidFill>
            <a:schemeClr val="tx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4748009" y="4931687"/>
            <a:ext cx="731520" cy="215783"/>
            <a:chOff x="4107511" y="3698143"/>
            <a:chExt cx="1628133" cy="480264"/>
          </a:xfrm>
        </p:grpSpPr>
        <p:sp>
          <p:nvSpPr>
            <p:cNvPr id="46" name="Rectangle 45"/>
            <p:cNvSpPr/>
            <p:nvPr/>
          </p:nvSpPr>
          <p:spPr>
            <a:xfrm>
              <a:off x="4107511" y="3706284"/>
              <a:ext cx="1628133" cy="4721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cxnSpLocks noChangeAspect="1"/>
              <a:stCxn id="46" idx="0"/>
              <a:endCxn id="46" idx="2"/>
            </p:cNvCxnSpPr>
            <p:nvPr/>
          </p:nvCxnSpPr>
          <p:spPr>
            <a:xfrm>
              <a:off x="4921578" y="3706284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09143" y="3698143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509582" y="3698143"/>
              <a:ext cx="0" cy="472123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660872" y="484510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LuxABCD</a:t>
            </a:r>
            <a:endParaRPr lang="en-US" dirty="0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7025238" y="4507073"/>
            <a:ext cx="225639" cy="182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66624" y="4069473"/>
            <a:ext cx="4406108" cy="265720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Bent Arrow 52"/>
          <p:cNvSpPr>
            <a:spLocks noChangeAspect="1"/>
          </p:cNvSpPr>
          <p:nvPr/>
        </p:nvSpPr>
        <p:spPr>
          <a:xfrm>
            <a:off x="4988985" y="5397872"/>
            <a:ext cx="457200" cy="400020"/>
          </a:xfrm>
          <a:prstGeom prst="ben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0872" y="5308330"/>
            <a:ext cx="115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Strong promoter</a:t>
            </a:r>
            <a:endParaRPr lang="en-US" dirty="0"/>
          </a:p>
        </p:txBody>
      </p:sp>
      <p:sp>
        <p:nvSpPr>
          <p:cNvPr id="55" name="Magnetic Disk 54"/>
          <p:cNvSpPr>
            <a:spLocks noChangeAspect="1"/>
          </p:cNvSpPr>
          <p:nvPr/>
        </p:nvSpPr>
        <p:spPr>
          <a:xfrm rot="21285731">
            <a:off x="4990891" y="6370324"/>
            <a:ext cx="183942" cy="274320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666084" y="63496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LuxABCD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865967" y="52504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LuxR</a:t>
            </a:r>
            <a:endParaRPr lang="en-US" dirty="0"/>
          </a:p>
        </p:txBody>
      </p:sp>
      <p:sp>
        <p:nvSpPr>
          <p:cNvPr id="58" name="Multiply 57"/>
          <p:cNvSpPr>
            <a:spLocks noChangeAspect="1"/>
          </p:cNvSpPr>
          <p:nvPr/>
        </p:nvSpPr>
        <p:spPr>
          <a:xfrm>
            <a:off x="7019230" y="5397872"/>
            <a:ext cx="301752" cy="301752"/>
          </a:xfrm>
          <a:prstGeom prst="mathMultiply">
            <a:avLst/>
          </a:prstGeom>
          <a:solidFill>
            <a:schemeClr val="tx2">
              <a:lumMod val="5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715</Words>
  <Application>Microsoft Macintosh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 Lab</dc:creator>
  <cp:lastModifiedBy>Davis Lab</cp:lastModifiedBy>
  <cp:revision>17</cp:revision>
  <dcterms:created xsi:type="dcterms:W3CDTF">2015-09-08T23:02:59Z</dcterms:created>
  <dcterms:modified xsi:type="dcterms:W3CDTF">2015-09-11T01:49:28Z</dcterms:modified>
</cp:coreProperties>
</file>