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76" r:id="rId6"/>
    <p:sldId id="258" r:id="rId7"/>
    <p:sldId id="259" r:id="rId8"/>
    <p:sldId id="260" r:id="rId9"/>
    <p:sldId id="261" r:id="rId10"/>
    <p:sldId id="262" r:id="rId11"/>
    <p:sldId id="278" r:id="rId12"/>
    <p:sldId id="267" r:id="rId13"/>
    <p:sldId id="277" r:id="rId14"/>
    <p:sldId id="263" r:id="rId15"/>
    <p:sldId id="268" r:id="rId16"/>
    <p:sldId id="269" r:id="rId17"/>
    <p:sldId id="264" r:id="rId18"/>
    <p:sldId id="270" r:id="rId19"/>
    <p:sldId id="271" r:id="rId20"/>
    <p:sldId id="272" r:id="rId21"/>
    <p:sldId id="265" r:id="rId22"/>
    <p:sldId id="279" r:id="rId23"/>
    <p:sldId id="280"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8" d="100"/>
          <a:sy n="98" d="100"/>
        </p:scale>
        <p:origin x="163"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A5DB-1C08-4C12-BF50-525160AB2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9D82C0-4262-40DD-846E-C47288A6A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404E2FF-45A2-4F6A-A22E-FCD177125FD6}"/>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DD8BC974-C042-4F74-B9DD-86A73F9270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E180B9-D92E-4DF3-A80F-A3975798BA1D}"/>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260551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03FD-172F-4D87-8CEF-2A121591EEE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1C282C-4373-4309-8D1A-3C31FC558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ACB4F8-2C5D-43A9-903C-A6B6F5D03E5B}"/>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1C502F3D-D63E-4293-9DEE-48C5D88F35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6C746E-906D-4E74-89F3-563D0F116B5C}"/>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37815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E7719-4D1F-4A21-BF03-DC14A4D50D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C4AADC-B8C9-441E-84BD-DB2DFC7CB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BA8C26-17A3-40A5-B032-0370DF842CBB}"/>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1560F3F1-B5DA-4FED-906F-02D6105E87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7B023A-71A5-4261-9E01-F0285BC07820}"/>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404670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024A-8945-42B3-807D-8FA9342026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6038A17-6397-4AE3-A54F-27E1ECD9F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B23373-63CC-42B3-8C52-B97EB4D0124D}"/>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72E7BE51-CF24-4A4B-94CE-9CDDA84B65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C41E8D-214E-44C5-80D1-F49597FDB4BC}"/>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32668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54CC-E6A7-4D88-8E50-DC714EDE7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D05662-C1FB-4BF5-B26C-0948D1D08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66B97-B386-47EB-A972-C050E6384255}"/>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F08E900D-0067-454D-856F-4B86D276B8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6CB8E9-EDA7-45C7-A2A1-E38F057135B7}"/>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143546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2A18-9C10-4065-BC2D-4CF0500772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B57990E-82B1-42B7-B513-7AEC8AA7E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B3D583-4FAD-4385-9861-E21CAC77A2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60E23E4-2026-41FC-98B9-F1CAC7004D39}"/>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6" name="Footer Placeholder 5">
            <a:extLst>
              <a:ext uri="{FF2B5EF4-FFF2-40B4-BE49-F238E27FC236}">
                <a16:creationId xmlns:a16="http://schemas.microsoft.com/office/drawing/2014/main" id="{B7CF0C7C-CAC8-4723-9FCE-2FA025EC854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8F506B-4CBD-4A21-A168-550E5F617E3E}"/>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401208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4937-0481-468C-BF89-611B789CD0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8B3260-AA3E-47F9-89F6-10879658E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3F8D4F-FCD1-464A-9363-210228389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233B22B-44BB-450F-A717-A2C1F74FD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FD01F-7416-4D5F-BB05-9F20A04AC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FD43CA4-0845-41C5-BB91-40EF14ED0324}"/>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8" name="Footer Placeholder 7">
            <a:extLst>
              <a:ext uri="{FF2B5EF4-FFF2-40B4-BE49-F238E27FC236}">
                <a16:creationId xmlns:a16="http://schemas.microsoft.com/office/drawing/2014/main" id="{3A23285E-DAD0-4098-BF3C-7476D5D6AEC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373BE6-D40C-46A2-A118-6443F09F9FE8}"/>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245524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6779-7E47-4549-87E4-4A7FB1839EE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B1210FE-1020-42DC-8CA8-A18D72615ED3}"/>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4" name="Footer Placeholder 3">
            <a:extLst>
              <a:ext uri="{FF2B5EF4-FFF2-40B4-BE49-F238E27FC236}">
                <a16:creationId xmlns:a16="http://schemas.microsoft.com/office/drawing/2014/main" id="{65B4D041-9A01-46B3-90A5-0845D11BF8F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D01A961-EAD1-43A4-8E8C-A8E5F3172451}"/>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288620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9874C-C1A5-462E-86EF-43C88511F0B9}"/>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3" name="Footer Placeholder 2">
            <a:extLst>
              <a:ext uri="{FF2B5EF4-FFF2-40B4-BE49-F238E27FC236}">
                <a16:creationId xmlns:a16="http://schemas.microsoft.com/office/drawing/2014/main" id="{6A261CF0-368F-407D-AC10-C3966B3E085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CFA6E61-9C47-44DE-9FC0-116B491FE606}"/>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331822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D0E8-2B21-4380-BB95-A2E84DEA8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F7397E2-1058-4A5A-8E2F-93F4E8F6D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F34EBB9-D5D9-4C37-992E-72DB57064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D724-BDE5-478C-90AF-241C72D4D921}"/>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6" name="Footer Placeholder 5">
            <a:extLst>
              <a:ext uri="{FF2B5EF4-FFF2-40B4-BE49-F238E27FC236}">
                <a16:creationId xmlns:a16="http://schemas.microsoft.com/office/drawing/2014/main" id="{000585EE-FC6A-40DE-A4A9-62A5565091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70C5D0-E106-421C-98F6-90367F35082C}"/>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378306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2133-AF58-4C15-A61E-361EB0E10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D3EE5E0-7F03-4934-9EC6-0F3F84ED2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E78AC26-32A2-4C92-AD49-70B5CCF16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AA1CC-E8D3-478F-B3E7-E4D1B3523274}"/>
              </a:ext>
            </a:extLst>
          </p:cNvPr>
          <p:cNvSpPr>
            <a:spLocks noGrp="1"/>
          </p:cNvSpPr>
          <p:nvPr>
            <p:ph type="dt" sz="half" idx="10"/>
          </p:nvPr>
        </p:nvSpPr>
        <p:spPr/>
        <p:txBody>
          <a:bodyPr/>
          <a:lstStyle/>
          <a:p>
            <a:fld id="{58E7B1FA-0A54-437F-8CB5-1FD9A6185E98}" type="datetimeFigureOut">
              <a:rPr lang="en-CA" smtClean="0"/>
              <a:t>2021-12-19</a:t>
            </a:fld>
            <a:endParaRPr lang="en-CA"/>
          </a:p>
        </p:txBody>
      </p:sp>
      <p:sp>
        <p:nvSpPr>
          <p:cNvPr id="6" name="Footer Placeholder 5">
            <a:extLst>
              <a:ext uri="{FF2B5EF4-FFF2-40B4-BE49-F238E27FC236}">
                <a16:creationId xmlns:a16="http://schemas.microsoft.com/office/drawing/2014/main" id="{BA7E1E08-5B9B-4A9C-8F47-A868E7AE7A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F143C3D-C1E5-43F3-8CE2-3812E917464B}"/>
              </a:ext>
            </a:extLst>
          </p:cNvPr>
          <p:cNvSpPr>
            <a:spLocks noGrp="1"/>
          </p:cNvSpPr>
          <p:nvPr>
            <p:ph type="sldNum" sz="quarter" idx="12"/>
          </p:nvPr>
        </p:nvSpPr>
        <p:spPr/>
        <p:txBody>
          <a:bodyPr/>
          <a:lstStyle/>
          <a:p>
            <a:fld id="{15E6DE75-A061-48FC-8120-77328F1975BB}" type="slidenum">
              <a:rPr lang="en-CA" smtClean="0"/>
              <a:t>‹#›</a:t>
            </a:fld>
            <a:endParaRPr lang="en-CA"/>
          </a:p>
        </p:txBody>
      </p:sp>
    </p:spTree>
    <p:extLst>
      <p:ext uri="{BB962C8B-B14F-4D97-AF65-F5344CB8AC3E}">
        <p14:creationId xmlns:p14="http://schemas.microsoft.com/office/powerpoint/2010/main" val="399515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E0F93-70D8-4BB7-A8EB-15424E205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C64B16-6FFA-4FD6-87DB-54866110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575EDC-CD18-469E-8219-7265B4090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7B1FA-0A54-437F-8CB5-1FD9A6185E98}" type="datetimeFigureOut">
              <a:rPr lang="en-CA" smtClean="0"/>
              <a:t>2021-12-19</a:t>
            </a:fld>
            <a:endParaRPr lang="en-CA"/>
          </a:p>
        </p:txBody>
      </p:sp>
      <p:sp>
        <p:nvSpPr>
          <p:cNvPr id="5" name="Footer Placeholder 4">
            <a:extLst>
              <a:ext uri="{FF2B5EF4-FFF2-40B4-BE49-F238E27FC236}">
                <a16:creationId xmlns:a16="http://schemas.microsoft.com/office/drawing/2014/main" id="{90DBAD09-B949-431C-9BDF-D13C61B8F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9EA765E-42F1-4C3B-A0FF-59FBEEB5D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6DE75-A061-48FC-8120-77328F1975BB}" type="slidenum">
              <a:rPr lang="en-CA" smtClean="0"/>
              <a:t>‹#›</a:t>
            </a:fld>
            <a:endParaRPr lang="en-CA"/>
          </a:p>
        </p:txBody>
      </p:sp>
    </p:spTree>
    <p:extLst>
      <p:ext uri="{BB962C8B-B14F-4D97-AF65-F5344CB8AC3E}">
        <p14:creationId xmlns:p14="http://schemas.microsoft.com/office/powerpoint/2010/main" val="30897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entallman/PlayStor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5593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5550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5138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6355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4788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4376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7117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4026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3614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787908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326496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285252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49" name="Picture 2" descr="Zekelman School of Business &amp; Information Technology">
            <a:extLst>
              <a:ext uri="{FF2B5EF4-FFF2-40B4-BE49-F238E27FC236}">
                <a16:creationId xmlns:a16="http://schemas.microsoft.com/office/drawing/2014/main" id="{49E4C91E-87BD-40F9-955D-A6847D4EC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642" y="717232"/>
            <a:ext cx="3240594" cy="1843088"/>
          </a:xfrm>
          <a:custGeom>
            <a:avLst/>
            <a:gdLst>
              <a:gd name="connsiteX0" fmla="*/ 0 w 3240594"/>
              <a:gd name="connsiteY0" fmla="*/ 0 h 1843088"/>
              <a:gd name="connsiteX1" fmla="*/ 604911 w 3240594"/>
              <a:gd name="connsiteY1" fmla="*/ 0 h 1843088"/>
              <a:gd name="connsiteX2" fmla="*/ 1047792 w 3240594"/>
              <a:gd name="connsiteY2" fmla="*/ 0 h 1843088"/>
              <a:gd name="connsiteX3" fmla="*/ 1555485 w 3240594"/>
              <a:gd name="connsiteY3" fmla="*/ 0 h 1843088"/>
              <a:gd name="connsiteX4" fmla="*/ 2063178 w 3240594"/>
              <a:gd name="connsiteY4" fmla="*/ 0 h 1843088"/>
              <a:gd name="connsiteX5" fmla="*/ 2506059 w 3240594"/>
              <a:gd name="connsiteY5" fmla="*/ 0 h 1843088"/>
              <a:gd name="connsiteX6" fmla="*/ 3240594 w 3240594"/>
              <a:gd name="connsiteY6" fmla="*/ 0 h 1843088"/>
              <a:gd name="connsiteX7" fmla="*/ 3240594 w 3240594"/>
              <a:gd name="connsiteY7" fmla="*/ 460772 h 1843088"/>
              <a:gd name="connsiteX8" fmla="*/ 3240594 w 3240594"/>
              <a:gd name="connsiteY8" fmla="*/ 939975 h 1843088"/>
              <a:gd name="connsiteX9" fmla="*/ 3240594 w 3240594"/>
              <a:gd name="connsiteY9" fmla="*/ 1363885 h 1843088"/>
              <a:gd name="connsiteX10" fmla="*/ 3240594 w 3240594"/>
              <a:gd name="connsiteY10" fmla="*/ 1843088 h 1843088"/>
              <a:gd name="connsiteX11" fmla="*/ 2797713 w 3240594"/>
              <a:gd name="connsiteY11" fmla="*/ 1843088 h 1843088"/>
              <a:gd name="connsiteX12" fmla="*/ 2225208 w 3240594"/>
              <a:gd name="connsiteY12" fmla="*/ 1843088 h 1843088"/>
              <a:gd name="connsiteX13" fmla="*/ 1782327 w 3240594"/>
              <a:gd name="connsiteY13" fmla="*/ 1843088 h 1843088"/>
              <a:gd name="connsiteX14" fmla="*/ 1307040 w 3240594"/>
              <a:gd name="connsiteY14" fmla="*/ 1843088 h 1843088"/>
              <a:gd name="connsiteX15" fmla="*/ 799347 w 3240594"/>
              <a:gd name="connsiteY15" fmla="*/ 1843088 h 1843088"/>
              <a:gd name="connsiteX16" fmla="*/ 0 w 3240594"/>
              <a:gd name="connsiteY16" fmla="*/ 1843088 h 1843088"/>
              <a:gd name="connsiteX17" fmla="*/ 0 w 3240594"/>
              <a:gd name="connsiteY17" fmla="*/ 1400747 h 1843088"/>
              <a:gd name="connsiteX18" fmla="*/ 0 w 3240594"/>
              <a:gd name="connsiteY18" fmla="*/ 976837 h 1843088"/>
              <a:gd name="connsiteX19" fmla="*/ 0 w 3240594"/>
              <a:gd name="connsiteY19" fmla="*/ 497634 h 1843088"/>
              <a:gd name="connsiteX20" fmla="*/ 0 w 3240594"/>
              <a:gd name="connsiteY20" fmla="*/ 0 h 184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0594" h="1843088" extrusionOk="0">
                <a:moveTo>
                  <a:pt x="0" y="0"/>
                </a:moveTo>
                <a:cubicBezTo>
                  <a:pt x="223523" y="-43705"/>
                  <a:pt x="415076" y="22777"/>
                  <a:pt x="604911" y="0"/>
                </a:cubicBezTo>
                <a:cubicBezTo>
                  <a:pt x="794746" y="-22777"/>
                  <a:pt x="928037" y="40069"/>
                  <a:pt x="1047792" y="0"/>
                </a:cubicBezTo>
                <a:cubicBezTo>
                  <a:pt x="1167547" y="-40069"/>
                  <a:pt x="1450587" y="11060"/>
                  <a:pt x="1555485" y="0"/>
                </a:cubicBezTo>
                <a:cubicBezTo>
                  <a:pt x="1660383" y="-11060"/>
                  <a:pt x="1826870" y="2753"/>
                  <a:pt x="2063178" y="0"/>
                </a:cubicBezTo>
                <a:cubicBezTo>
                  <a:pt x="2299486" y="-2753"/>
                  <a:pt x="2368482" y="528"/>
                  <a:pt x="2506059" y="0"/>
                </a:cubicBezTo>
                <a:cubicBezTo>
                  <a:pt x="2643636" y="-528"/>
                  <a:pt x="2944332" y="3013"/>
                  <a:pt x="3240594" y="0"/>
                </a:cubicBezTo>
                <a:cubicBezTo>
                  <a:pt x="3288636" y="176248"/>
                  <a:pt x="3221118" y="348928"/>
                  <a:pt x="3240594" y="460772"/>
                </a:cubicBezTo>
                <a:cubicBezTo>
                  <a:pt x="3260070" y="572616"/>
                  <a:pt x="3228911" y="789448"/>
                  <a:pt x="3240594" y="939975"/>
                </a:cubicBezTo>
                <a:cubicBezTo>
                  <a:pt x="3252277" y="1090502"/>
                  <a:pt x="3212879" y="1153763"/>
                  <a:pt x="3240594" y="1363885"/>
                </a:cubicBezTo>
                <a:cubicBezTo>
                  <a:pt x="3268309" y="1574007"/>
                  <a:pt x="3199893" y="1655842"/>
                  <a:pt x="3240594" y="1843088"/>
                </a:cubicBezTo>
                <a:cubicBezTo>
                  <a:pt x="3057826" y="1849702"/>
                  <a:pt x="2971192" y="1838738"/>
                  <a:pt x="2797713" y="1843088"/>
                </a:cubicBezTo>
                <a:cubicBezTo>
                  <a:pt x="2624234" y="1847438"/>
                  <a:pt x="2454998" y="1842427"/>
                  <a:pt x="2225208" y="1843088"/>
                </a:cubicBezTo>
                <a:cubicBezTo>
                  <a:pt x="1995418" y="1843749"/>
                  <a:pt x="1937424" y="1807043"/>
                  <a:pt x="1782327" y="1843088"/>
                </a:cubicBezTo>
                <a:cubicBezTo>
                  <a:pt x="1627230" y="1879133"/>
                  <a:pt x="1543874" y="1835120"/>
                  <a:pt x="1307040" y="1843088"/>
                </a:cubicBezTo>
                <a:cubicBezTo>
                  <a:pt x="1070206" y="1851056"/>
                  <a:pt x="1006971" y="1792361"/>
                  <a:pt x="799347" y="1843088"/>
                </a:cubicBezTo>
                <a:cubicBezTo>
                  <a:pt x="591723" y="1893815"/>
                  <a:pt x="352115" y="1755109"/>
                  <a:pt x="0" y="1843088"/>
                </a:cubicBezTo>
                <a:cubicBezTo>
                  <a:pt x="-7344" y="1652552"/>
                  <a:pt x="49637" y="1599329"/>
                  <a:pt x="0" y="1400747"/>
                </a:cubicBezTo>
                <a:cubicBezTo>
                  <a:pt x="-49637" y="1202165"/>
                  <a:pt x="35080" y="1128396"/>
                  <a:pt x="0" y="976837"/>
                </a:cubicBezTo>
                <a:cubicBezTo>
                  <a:pt x="-35080" y="825278"/>
                  <a:pt x="50485" y="724643"/>
                  <a:pt x="0" y="497634"/>
                </a:cubicBezTo>
                <a:cubicBezTo>
                  <a:pt x="-50485" y="270625"/>
                  <a:pt x="42035" y="113395"/>
                  <a:pt x="0" y="0"/>
                </a:cubicBezTo>
                <a:close/>
              </a:path>
            </a:pathLst>
          </a:custGeom>
          <a:noFill/>
          <a:ln w="9525">
            <a:solidFill>
              <a:schemeClr val="tx1"/>
            </a:solidFill>
            <a:prstDash val="lgDashDot"/>
            <a:extLst>
              <a:ext uri="{C807C97D-BFC1-408E-A445-0C87EB9F89A2}">
                <ask:lineSketchStyleProps xmlns:ask="http://schemas.microsoft.com/office/drawing/2018/sketchyshapes" sd="414578267">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pic>
      <p:sp>
        <p:nvSpPr>
          <p:cNvPr id="50" name="Subtitle 2">
            <a:extLst>
              <a:ext uri="{FF2B5EF4-FFF2-40B4-BE49-F238E27FC236}">
                <a16:creationId xmlns:a16="http://schemas.microsoft.com/office/drawing/2014/main" id="{59F5ED43-23E0-4BD1-8A5B-C09F97742B51}"/>
              </a:ext>
            </a:extLst>
          </p:cNvPr>
          <p:cNvSpPr txBox="1">
            <a:spLocks/>
          </p:cNvSpPr>
          <p:nvPr/>
        </p:nvSpPr>
        <p:spPr>
          <a:xfrm>
            <a:off x="4835939" y="3057128"/>
            <a:ext cx="9144000" cy="16557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DAB 103</a:t>
            </a:r>
            <a:br>
              <a:rPr lang="en-US" sz="2400" b="1" dirty="0"/>
            </a:br>
            <a:r>
              <a:rPr lang="en-US" sz="2400" b="1" dirty="0"/>
              <a:t>Analytic Tools &amp; Decision Making</a:t>
            </a:r>
            <a:br>
              <a:rPr lang="en-US" sz="2400" b="1" dirty="0"/>
            </a:br>
            <a:br>
              <a:rPr lang="en-US" sz="2400" b="1" dirty="0"/>
            </a:br>
            <a:r>
              <a:rPr lang="en-US" sz="2400" b="1" dirty="0"/>
              <a:t>Team 8 - 003</a:t>
            </a:r>
            <a:br>
              <a:rPr lang="en-US" sz="2400" b="1" dirty="0"/>
            </a:br>
            <a:endParaRPr lang="en-US" sz="2400" b="1" dirty="0"/>
          </a:p>
          <a:p>
            <a:pPr marL="0" indent="0" algn="ctr">
              <a:buNone/>
            </a:pPr>
            <a:r>
              <a:rPr lang="en-US" sz="2400" b="1" dirty="0"/>
              <a:t>Final Project - Slide Deck </a:t>
            </a:r>
            <a:endParaRPr lang="en-CA" sz="2400" b="1" dirty="0"/>
          </a:p>
        </p:txBody>
      </p:sp>
    </p:spTree>
    <p:extLst>
      <p:ext uri="{BB962C8B-B14F-4D97-AF65-F5344CB8AC3E}">
        <p14:creationId xmlns:p14="http://schemas.microsoft.com/office/powerpoint/2010/main" val="291593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5354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1BACBD5C-8A46-42B1-A36F-6728BE6ACCC5}"/>
              </a:ext>
            </a:extLst>
          </p:cNvPr>
          <p:cNvSpPr txBox="1"/>
          <p:nvPr/>
        </p:nvSpPr>
        <p:spPr>
          <a:xfrm>
            <a:off x="2418927" y="1687679"/>
            <a:ext cx="4788739" cy="3477875"/>
          </a:xfrm>
          <a:prstGeom prst="rect">
            <a:avLst/>
          </a:prstGeom>
          <a:noFill/>
        </p:spPr>
        <p:txBody>
          <a:bodyPr wrap="square">
            <a:spAutoFit/>
          </a:bodyPr>
          <a:lstStyle/>
          <a:p>
            <a:pPr algn="just"/>
            <a:r>
              <a:rPr lang="en-US" sz="2000" b="1" dirty="0">
                <a:solidFill>
                  <a:srgbClr val="000000"/>
                </a:solidFill>
                <a:latin typeface="Helvetica Neue"/>
              </a:rPr>
              <a:t>E</a:t>
            </a:r>
            <a:r>
              <a:rPr lang="en-US" sz="2000" b="1" i="0" dirty="0">
                <a:solidFill>
                  <a:srgbClr val="000000"/>
                </a:solidFill>
                <a:effectLst/>
                <a:latin typeface="Helvetica Neue"/>
              </a:rPr>
              <a:t>xploratory Data Analysis </a:t>
            </a:r>
            <a:r>
              <a:rPr lang="en-US" sz="2000" i="0" dirty="0">
                <a:solidFill>
                  <a:srgbClr val="000000"/>
                </a:solidFill>
                <a:effectLst/>
                <a:latin typeface="Helvetica Neue"/>
              </a:rPr>
              <a:t>is an approach of analyzing data sets to summarize their main characteristics, often using statistical graphics and other data visualization methods</a:t>
            </a:r>
          </a:p>
          <a:p>
            <a:pPr algn="just"/>
            <a:endParaRPr lang="en-US" sz="2000" dirty="0">
              <a:solidFill>
                <a:srgbClr val="000000"/>
              </a:solidFill>
              <a:latin typeface="Helvetica Neue"/>
            </a:endParaRPr>
          </a:p>
          <a:p>
            <a:pPr algn="just"/>
            <a:r>
              <a:rPr lang="en-US" sz="2000" i="0" dirty="0">
                <a:solidFill>
                  <a:srgbClr val="000000"/>
                </a:solidFill>
                <a:effectLst/>
                <a:latin typeface="Helvetica Neue"/>
              </a:rPr>
              <a:t>An EDA is a detailed study that is used to identify the underlying structure of a data set. It is beneficial to a business because it reveals trends, patterns, and linkages that are not easily visible.</a:t>
            </a:r>
          </a:p>
        </p:txBody>
      </p:sp>
    </p:spTree>
    <p:extLst>
      <p:ext uri="{BB962C8B-B14F-4D97-AF65-F5344CB8AC3E}">
        <p14:creationId xmlns:p14="http://schemas.microsoft.com/office/powerpoint/2010/main" val="263031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2050" name="Picture 2">
            <a:extLst>
              <a:ext uri="{FF2B5EF4-FFF2-40B4-BE49-F238E27FC236}">
                <a16:creationId xmlns:a16="http://schemas.microsoft.com/office/drawing/2014/main" id="{8069184B-C170-4945-9429-86A3C9AA4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567" y="1955483"/>
            <a:ext cx="4608205" cy="318039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1BACBD5C-8A46-42B1-A36F-6728BE6ACCC5}"/>
              </a:ext>
            </a:extLst>
          </p:cNvPr>
          <p:cNvSpPr txBox="1"/>
          <p:nvPr/>
        </p:nvSpPr>
        <p:spPr>
          <a:xfrm>
            <a:off x="2768295" y="817453"/>
            <a:ext cx="5243497" cy="369332"/>
          </a:xfrm>
          <a:prstGeom prst="rect">
            <a:avLst/>
          </a:prstGeom>
          <a:noFill/>
        </p:spPr>
        <p:txBody>
          <a:bodyPr wrap="square">
            <a:spAutoFit/>
          </a:bodyPr>
          <a:lstStyle/>
          <a:p>
            <a:pPr algn="l"/>
            <a:r>
              <a:rPr lang="en-US" b="1" i="0" dirty="0">
                <a:solidFill>
                  <a:srgbClr val="000000"/>
                </a:solidFill>
                <a:effectLst/>
                <a:latin typeface="Helvetica Neue"/>
              </a:rPr>
              <a:t>Which is the most installed game genre?</a:t>
            </a:r>
          </a:p>
        </p:txBody>
      </p:sp>
    </p:spTree>
    <p:extLst>
      <p:ext uri="{BB962C8B-B14F-4D97-AF65-F5344CB8AC3E}">
        <p14:creationId xmlns:p14="http://schemas.microsoft.com/office/powerpoint/2010/main" val="282492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5122" name="Picture 2">
            <a:extLst>
              <a:ext uri="{FF2B5EF4-FFF2-40B4-BE49-F238E27FC236}">
                <a16:creationId xmlns:a16="http://schemas.microsoft.com/office/drawing/2014/main" id="{599E549B-38DB-4951-925C-5F82DCF5B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71" y="1619250"/>
            <a:ext cx="4575354" cy="361950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F0CEEF70-22A4-4AC8-AA30-B10906B34DD5}"/>
              </a:ext>
            </a:extLst>
          </p:cNvPr>
          <p:cNvSpPr txBox="1"/>
          <p:nvPr/>
        </p:nvSpPr>
        <p:spPr>
          <a:xfrm>
            <a:off x="2459015" y="770096"/>
            <a:ext cx="4906445" cy="646331"/>
          </a:xfrm>
          <a:prstGeom prst="rect">
            <a:avLst/>
          </a:prstGeom>
          <a:noFill/>
        </p:spPr>
        <p:txBody>
          <a:bodyPr wrap="square">
            <a:spAutoFit/>
          </a:bodyPr>
          <a:lstStyle/>
          <a:p>
            <a:pPr algn="l"/>
            <a:r>
              <a:rPr lang="en-US" b="1" i="0" dirty="0">
                <a:solidFill>
                  <a:srgbClr val="000000"/>
                </a:solidFill>
                <a:effectLst/>
                <a:latin typeface="Helvetica Neue"/>
              </a:rPr>
              <a:t>Which genre caught highest growth after 60 days of launch ?</a:t>
            </a:r>
          </a:p>
        </p:txBody>
      </p:sp>
    </p:spTree>
    <p:extLst>
      <p:ext uri="{BB962C8B-B14F-4D97-AF65-F5344CB8AC3E}">
        <p14:creationId xmlns:p14="http://schemas.microsoft.com/office/powerpoint/2010/main" val="368940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4098" name="Picture 2">
            <a:extLst>
              <a:ext uri="{FF2B5EF4-FFF2-40B4-BE49-F238E27FC236}">
                <a16:creationId xmlns:a16="http://schemas.microsoft.com/office/drawing/2014/main" id="{72CEC4D6-319D-410D-98B5-5188FB52C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855" y="1705451"/>
            <a:ext cx="4768816" cy="344709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6653FB5-D437-4C68-AF12-0EB930221F7F}"/>
              </a:ext>
            </a:extLst>
          </p:cNvPr>
          <p:cNvSpPr txBox="1"/>
          <p:nvPr/>
        </p:nvSpPr>
        <p:spPr>
          <a:xfrm>
            <a:off x="2407855" y="668060"/>
            <a:ext cx="4768816" cy="646331"/>
          </a:xfrm>
          <a:prstGeom prst="rect">
            <a:avLst/>
          </a:prstGeom>
          <a:noFill/>
        </p:spPr>
        <p:txBody>
          <a:bodyPr wrap="square">
            <a:spAutoFit/>
          </a:bodyPr>
          <a:lstStyle/>
          <a:p>
            <a:pPr algn="l"/>
            <a:r>
              <a:rPr lang="en-US" b="1" i="0" dirty="0">
                <a:solidFill>
                  <a:srgbClr val="000000"/>
                </a:solidFill>
                <a:effectLst/>
                <a:latin typeface="Helvetica Neue"/>
              </a:rPr>
              <a:t>Count the average ratings given to games on Play Store</a:t>
            </a:r>
          </a:p>
        </p:txBody>
      </p:sp>
    </p:spTree>
    <p:extLst>
      <p:ext uri="{BB962C8B-B14F-4D97-AF65-F5344CB8AC3E}">
        <p14:creationId xmlns:p14="http://schemas.microsoft.com/office/powerpoint/2010/main" val="190600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41" name="Picture 2">
            <a:extLst>
              <a:ext uri="{FF2B5EF4-FFF2-40B4-BE49-F238E27FC236}">
                <a16:creationId xmlns:a16="http://schemas.microsoft.com/office/drawing/2014/main" id="{1A9DD45B-1D2E-4818-BCFC-0AE6786A6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27" y="2156588"/>
            <a:ext cx="4779646" cy="382911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8A707D3B-8FF4-4471-9B40-85143FB02536}"/>
              </a:ext>
            </a:extLst>
          </p:cNvPr>
          <p:cNvSpPr txBox="1"/>
          <p:nvPr/>
        </p:nvSpPr>
        <p:spPr>
          <a:xfrm>
            <a:off x="1722542" y="217382"/>
            <a:ext cx="4528606" cy="830997"/>
          </a:xfrm>
          <a:prstGeom prst="rect">
            <a:avLst/>
          </a:prstGeom>
          <a:noFill/>
        </p:spPr>
        <p:txBody>
          <a:bodyPr wrap="square">
            <a:spAutoFit/>
          </a:bodyPr>
          <a:lstStyle/>
          <a:p>
            <a:r>
              <a:rPr lang="en-US" sz="2400" b="1" i="0" dirty="0">
                <a:effectLst/>
                <a:latin typeface="-apple-system"/>
              </a:rPr>
              <a:t>Show the rating(1-5) for different games group.</a:t>
            </a:r>
          </a:p>
        </p:txBody>
      </p:sp>
      <p:sp>
        <p:nvSpPr>
          <p:cNvPr id="45" name="TextBox 44">
            <a:extLst>
              <a:ext uri="{FF2B5EF4-FFF2-40B4-BE49-F238E27FC236}">
                <a16:creationId xmlns:a16="http://schemas.microsoft.com/office/drawing/2014/main" id="{C55FD313-E8BD-4519-B660-DB2A0A159800}"/>
              </a:ext>
            </a:extLst>
          </p:cNvPr>
          <p:cNvSpPr txBox="1"/>
          <p:nvPr/>
        </p:nvSpPr>
        <p:spPr>
          <a:xfrm>
            <a:off x="1722542" y="1094652"/>
            <a:ext cx="4528606" cy="1015663"/>
          </a:xfrm>
          <a:prstGeom prst="rect">
            <a:avLst/>
          </a:prstGeom>
          <a:noFill/>
        </p:spPr>
        <p:txBody>
          <a:bodyPr wrap="square">
            <a:spAutoFit/>
          </a:bodyPr>
          <a:lstStyle/>
          <a:p>
            <a:r>
              <a:rPr lang="en-US" sz="1200" i="1" dirty="0">
                <a:effectLst/>
                <a:latin typeface="-apple-system"/>
              </a:rPr>
              <a:t>Blue	1 Star Rating</a:t>
            </a:r>
          </a:p>
          <a:p>
            <a:r>
              <a:rPr lang="en-US" sz="1200" i="1" dirty="0">
                <a:latin typeface="-apple-system"/>
              </a:rPr>
              <a:t>Yellow	2</a:t>
            </a:r>
            <a:r>
              <a:rPr lang="en-US" sz="1200" i="1" dirty="0">
                <a:effectLst/>
                <a:latin typeface="-apple-system"/>
              </a:rPr>
              <a:t> Star Rating</a:t>
            </a:r>
            <a:endParaRPr lang="en-US" sz="1200" i="1" dirty="0">
              <a:latin typeface="-apple-system"/>
            </a:endParaRPr>
          </a:p>
          <a:p>
            <a:r>
              <a:rPr lang="en-US" sz="1200" i="1" dirty="0">
                <a:effectLst/>
                <a:latin typeface="-apple-system"/>
              </a:rPr>
              <a:t>Green	3 Star Rating</a:t>
            </a:r>
          </a:p>
          <a:p>
            <a:r>
              <a:rPr lang="en-US" sz="1200" i="1" dirty="0">
                <a:effectLst/>
                <a:latin typeface="-apple-system"/>
              </a:rPr>
              <a:t>Red	4 Star Rating</a:t>
            </a:r>
          </a:p>
          <a:p>
            <a:r>
              <a:rPr lang="en-US" sz="1200" i="1" dirty="0">
                <a:latin typeface="-apple-system"/>
              </a:rPr>
              <a:t>Purple	5</a:t>
            </a:r>
            <a:r>
              <a:rPr lang="en-US" sz="1200" i="1" dirty="0">
                <a:effectLst/>
                <a:latin typeface="-apple-system"/>
              </a:rPr>
              <a:t> Star Rating</a:t>
            </a:r>
          </a:p>
        </p:txBody>
      </p:sp>
    </p:spTree>
    <p:extLst>
      <p:ext uri="{BB962C8B-B14F-4D97-AF65-F5344CB8AC3E}">
        <p14:creationId xmlns:p14="http://schemas.microsoft.com/office/powerpoint/2010/main" val="148828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4" name="TextBox 43">
            <a:extLst>
              <a:ext uri="{FF2B5EF4-FFF2-40B4-BE49-F238E27FC236}">
                <a16:creationId xmlns:a16="http://schemas.microsoft.com/office/drawing/2014/main" id="{8A707D3B-8FF4-4471-9B40-85143FB02536}"/>
              </a:ext>
            </a:extLst>
          </p:cNvPr>
          <p:cNvSpPr txBox="1"/>
          <p:nvPr/>
        </p:nvSpPr>
        <p:spPr>
          <a:xfrm>
            <a:off x="1722542" y="217382"/>
            <a:ext cx="4528606" cy="1200329"/>
          </a:xfrm>
          <a:prstGeom prst="rect">
            <a:avLst/>
          </a:prstGeom>
          <a:noFill/>
        </p:spPr>
        <p:txBody>
          <a:bodyPr wrap="square">
            <a:spAutoFit/>
          </a:bodyPr>
          <a:lstStyle/>
          <a:p>
            <a:pPr algn="l"/>
            <a:r>
              <a:rPr lang="en-US" sz="2400" b="1" i="0" dirty="0">
                <a:effectLst/>
                <a:latin typeface="-apple-system"/>
              </a:rPr>
              <a:t>How many users prefer to download paid/free games from Google Play Store?</a:t>
            </a:r>
          </a:p>
        </p:txBody>
      </p:sp>
      <p:pic>
        <p:nvPicPr>
          <p:cNvPr id="42" name="Picture 2">
            <a:extLst>
              <a:ext uri="{FF2B5EF4-FFF2-40B4-BE49-F238E27FC236}">
                <a16:creationId xmlns:a16="http://schemas.microsoft.com/office/drawing/2014/main" id="{C927C484-07DC-4E9F-BE6E-EAF965ED6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769" y="1580196"/>
            <a:ext cx="4691460" cy="475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68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4" name="TextBox 43">
            <a:extLst>
              <a:ext uri="{FF2B5EF4-FFF2-40B4-BE49-F238E27FC236}">
                <a16:creationId xmlns:a16="http://schemas.microsoft.com/office/drawing/2014/main" id="{8A707D3B-8FF4-4471-9B40-85143FB02536}"/>
              </a:ext>
            </a:extLst>
          </p:cNvPr>
          <p:cNvSpPr txBox="1"/>
          <p:nvPr/>
        </p:nvSpPr>
        <p:spPr>
          <a:xfrm>
            <a:off x="1752120" y="767249"/>
            <a:ext cx="4528606" cy="830997"/>
          </a:xfrm>
          <a:prstGeom prst="rect">
            <a:avLst/>
          </a:prstGeom>
          <a:noFill/>
        </p:spPr>
        <p:txBody>
          <a:bodyPr wrap="square">
            <a:spAutoFit/>
          </a:bodyPr>
          <a:lstStyle/>
          <a:p>
            <a:pPr algn="l"/>
            <a:r>
              <a:rPr lang="en-US" sz="2400" b="1" i="0" dirty="0">
                <a:effectLst/>
                <a:latin typeface="-apple-system"/>
              </a:rPr>
              <a:t>Which genres of games are highly rated with paid/free norm?</a:t>
            </a:r>
          </a:p>
        </p:txBody>
      </p:sp>
      <p:pic>
        <p:nvPicPr>
          <p:cNvPr id="41" name="Picture 2">
            <a:extLst>
              <a:ext uri="{FF2B5EF4-FFF2-40B4-BE49-F238E27FC236}">
                <a16:creationId xmlns:a16="http://schemas.microsoft.com/office/drawing/2014/main" id="{CB3E3127-EC29-4750-95C3-9AE9DC761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814" y="1823763"/>
            <a:ext cx="5424195" cy="343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6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4" name="TextBox 43">
            <a:extLst>
              <a:ext uri="{FF2B5EF4-FFF2-40B4-BE49-F238E27FC236}">
                <a16:creationId xmlns:a16="http://schemas.microsoft.com/office/drawing/2014/main" id="{8A707D3B-8FF4-4471-9B40-85143FB02536}"/>
              </a:ext>
            </a:extLst>
          </p:cNvPr>
          <p:cNvSpPr txBox="1"/>
          <p:nvPr/>
        </p:nvSpPr>
        <p:spPr>
          <a:xfrm>
            <a:off x="1745607" y="540454"/>
            <a:ext cx="5463489" cy="1200329"/>
          </a:xfrm>
          <a:prstGeom prst="rect">
            <a:avLst/>
          </a:prstGeom>
          <a:noFill/>
        </p:spPr>
        <p:txBody>
          <a:bodyPr wrap="square">
            <a:spAutoFit/>
          </a:bodyPr>
          <a:lstStyle/>
          <a:p>
            <a:pPr algn="l"/>
            <a:r>
              <a:rPr lang="en-US" sz="2400" b="1" i="0" dirty="0">
                <a:effectLst/>
                <a:latin typeface="-apple-system"/>
              </a:rPr>
              <a:t>How is relation between installation count and highest rating of game based on paid criteria ?</a:t>
            </a:r>
          </a:p>
        </p:txBody>
      </p:sp>
      <p:pic>
        <p:nvPicPr>
          <p:cNvPr id="42" name="Picture 2">
            <a:extLst>
              <a:ext uri="{FF2B5EF4-FFF2-40B4-BE49-F238E27FC236}">
                <a16:creationId xmlns:a16="http://schemas.microsoft.com/office/drawing/2014/main" id="{B5D933B0-6766-4F23-B134-8AC4F7595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608" y="2008963"/>
            <a:ext cx="5260806" cy="284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3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522007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6332120" y="2281237"/>
            <a:ext cx="628060"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5630719" y="3155929"/>
            <a:ext cx="2089788" cy="430887"/>
          </a:xfrm>
          <a:prstGeom prst="rect">
            <a:avLst/>
          </a:prstGeom>
          <a:noFill/>
        </p:spPr>
        <p:txBody>
          <a:bodyPr wrap="square" rtlCol="0">
            <a:spAutoFit/>
          </a:bodyPr>
          <a:lstStyle/>
          <a:p>
            <a:pPr algn="ctr"/>
            <a:r>
              <a:rPr lang="en-US" sz="2200" b="1" dirty="0">
                <a:ln w="22225">
                  <a:noFill/>
                  <a:prstDash val="solid"/>
                </a:ln>
                <a:solidFill>
                  <a:schemeClr val="bg1"/>
                </a:solidFill>
                <a:latin typeface="Calibri "/>
                <a:cs typeface="Arial" panose="020B0604020202020204" pitchFamily="34" charset="0"/>
              </a:rPr>
              <a:t>D</a:t>
            </a:r>
            <a:r>
              <a:rPr lang="en-CA" sz="2200" b="1" dirty="0" err="1">
                <a:ln w="22225">
                  <a:noFill/>
                  <a:prstDash val="solid"/>
                </a:ln>
                <a:solidFill>
                  <a:schemeClr val="bg1"/>
                </a:solidFill>
                <a:latin typeface="Calibri "/>
                <a:cs typeface="Arial" panose="020B0604020202020204" pitchFamily="34" charset="0"/>
              </a:rPr>
              <a:t>ata</a:t>
            </a:r>
            <a:r>
              <a:rPr lang="en-CA" sz="22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2" name="TextBox 41">
            <a:extLst>
              <a:ext uri="{FF2B5EF4-FFF2-40B4-BE49-F238E27FC236}">
                <a16:creationId xmlns:a16="http://schemas.microsoft.com/office/drawing/2014/main" id="{DB218BBE-DBAA-4ED8-8916-EF5D29AFA70B}"/>
              </a:ext>
            </a:extLst>
          </p:cNvPr>
          <p:cNvSpPr txBox="1"/>
          <p:nvPr/>
        </p:nvSpPr>
        <p:spPr>
          <a:xfrm>
            <a:off x="940149" y="2148419"/>
            <a:ext cx="5275468" cy="2031325"/>
          </a:xfrm>
          <a:prstGeom prst="rect">
            <a:avLst/>
          </a:prstGeom>
          <a:noFill/>
        </p:spPr>
        <p:txBody>
          <a:bodyPr wrap="square">
            <a:spAutoFit/>
          </a:bodyPr>
          <a:lstStyle/>
          <a:p>
            <a:pPr algn="just"/>
            <a:r>
              <a:rPr lang="en-US" i="0" dirty="0">
                <a:effectLst/>
                <a:latin typeface="-apple-system"/>
              </a:rPr>
              <a:t>A data product is a program or tool that uses data to assist businesses in making better decisions and procedures. Non-data scientists can utilize data science to provide predictive analytics, descriptive data modelling, data mining, machine learning, risk management, and a variety of analysis methodologies through data products with a friendly user interface.</a:t>
            </a:r>
          </a:p>
        </p:txBody>
      </p:sp>
    </p:spTree>
    <p:extLst>
      <p:ext uri="{BB962C8B-B14F-4D97-AF65-F5344CB8AC3E}">
        <p14:creationId xmlns:p14="http://schemas.microsoft.com/office/powerpoint/2010/main" val="1412551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522007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6332120" y="2281237"/>
            <a:ext cx="628060"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5630719" y="3155929"/>
            <a:ext cx="2089788" cy="430887"/>
          </a:xfrm>
          <a:prstGeom prst="rect">
            <a:avLst/>
          </a:prstGeom>
          <a:noFill/>
        </p:spPr>
        <p:txBody>
          <a:bodyPr wrap="square" rtlCol="0">
            <a:spAutoFit/>
          </a:bodyPr>
          <a:lstStyle/>
          <a:p>
            <a:pPr algn="ctr"/>
            <a:r>
              <a:rPr lang="en-US" sz="2200" b="1" dirty="0">
                <a:ln w="22225">
                  <a:noFill/>
                  <a:prstDash val="solid"/>
                </a:ln>
                <a:solidFill>
                  <a:schemeClr val="bg1"/>
                </a:solidFill>
                <a:latin typeface="Calibri "/>
                <a:cs typeface="Arial" panose="020B0604020202020204" pitchFamily="34" charset="0"/>
              </a:rPr>
              <a:t>D</a:t>
            </a:r>
            <a:r>
              <a:rPr lang="en-CA" sz="2200" b="1" dirty="0" err="1">
                <a:ln w="22225">
                  <a:noFill/>
                  <a:prstDash val="solid"/>
                </a:ln>
                <a:solidFill>
                  <a:schemeClr val="bg1"/>
                </a:solidFill>
                <a:latin typeface="Calibri "/>
                <a:cs typeface="Arial" panose="020B0604020202020204" pitchFamily="34" charset="0"/>
              </a:rPr>
              <a:t>ata</a:t>
            </a:r>
            <a:r>
              <a:rPr lang="en-CA" sz="22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2" name="TextBox 41">
            <a:extLst>
              <a:ext uri="{FF2B5EF4-FFF2-40B4-BE49-F238E27FC236}">
                <a16:creationId xmlns:a16="http://schemas.microsoft.com/office/drawing/2014/main" id="{DB218BBE-DBAA-4ED8-8916-EF5D29AFA70B}"/>
              </a:ext>
            </a:extLst>
          </p:cNvPr>
          <p:cNvSpPr txBox="1"/>
          <p:nvPr/>
        </p:nvSpPr>
        <p:spPr>
          <a:xfrm>
            <a:off x="940100" y="372959"/>
            <a:ext cx="5275468" cy="2308324"/>
          </a:xfrm>
          <a:prstGeom prst="rect">
            <a:avLst/>
          </a:prstGeom>
          <a:noFill/>
        </p:spPr>
        <p:txBody>
          <a:bodyPr wrap="square">
            <a:spAutoFit/>
          </a:bodyPr>
          <a:lstStyle/>
          <a:p>
            <a:pPr algn="just"/>
            <a:r>
              <a:rPr lang="en-US" i="0" dirty="0">
                <a:effectLst/>
                <a:latin typeface="-apple-system"/>
              </a:rPr>
              <a:t>A data dashboard is a tool for tracking, </a:t>
            </a:r>
            <a:r>
              <a:rPr lang="en-US" i="0" dirty="0" err="1">
                <a:effectLst/>
                <a:latin typeface="-apple-system"/>
              </a:rPr>
              <a:t>analysing</a:t>
            </a:r>
            <a:r>
              <a:rPr lang="en-US" i="0" dirty="0">
                <a:effectLst/>
                <a:latin typeface="-apple-system"/>
              </a:rPr>
              <a:t>, and displaying important performance indicators, metrics, and data points. A dashboard can be used to keep track on the overall health of a company, a department, or a specific procedure. </a:t>
            </a:r>
          </a:p>
          <a:p>
            <a:pPr algn="just"/>
            <a:endParaRPr lang="en-US" dirty="0">
              <a:latin typeface="-apple-system"/>
            </a:endParaRPr>
          </a:p>
          <a:p>
            <a:pPr algn="just"/>
            <a:r>
              <a:rPr lang="en-US" i="0" dirty="0">
                <a:effectLst/>
                <a:latin typeface="-apple-system"/>
              </a:rPr>
              <a:t>With the help of Tableau, we were able to produce this.</a:t>
            </a:r>
          </a:p>
        </p:txBody>
      </p:sp>
      <p:pic>
        <p:nvPicPr>
          <p:cNvPr id="9" name="Picture 8">
            <a:extLst>
              <a:ext uri="{FF2B5EF4-FFF2-40B4-BE49-F238E27FC236}">
                <a16:creationId xmlns:a16="http://schemas.microsoft.com/office/drawing/2014/main" id="{E8C3C719-DCBF-4517-A3D0-DEB416A342B0}"/>
              </a:ext>
            </a:extLst>
          </p:cNvPr>
          <p:cNvPicPr>
            <a:picLocks noChangeAspect="1"/>
          </p:cNvPicPr>
          <p:nvPr/>
        </p:nvPicPr>
        <p:blipFill>
          <a:blip r:embed="rId2"/>
          <a:stretch>
            <a:fillRect/>
          </a:stretch>
        </p:blipFill>
        <p:spPr>
          <a:xfrm>
            <a:off x="945007" y="2761958"/>
            <a:ext cx="5275468" cy="2944525"/>
          </a:xfrm>
          <a:prstGeom prst="rect">
            <a:avLst/>
          </a:prstGeom>
        </p:spPr>
      </p:pic>
    </p:spTree>
    <p:extLst>
      <p:ext uri="{BB962C8B-B14F-4D97-AF65-F5344CB8AC3E}">
        <p14:creationId xmlns:p14="http://schemas.microsoft.com/office/powerpoint/2010/main" val="332357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5593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5550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5138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6355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4788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4376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7117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4026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3614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787908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326496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285252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graphicFrame>
        <p:nvGraphicFramePr>
          <p:cNvPr id="41" name="Table 7">
            <a:extLst>
              <a:ext uri="{FF2B5EF4-FFF2-40B4-BE49-F238E27FC236}">
                <a16:creationId xmlns:a16="http://schemas.microsoft.com/office/drawing/2014/main" id="{722252A8-70B4-435F-9C90-B13F17282892}"/>
              </a:ext>
            </a:extLst>
          </p:cNvPr>
          <p:cNvGraphicFramePr>
            <a:graphicFrameLocks noGrp="1"/>
          </p:cNvGraphicFramePr>
          <p:nvPr>
            <p:extLst>
              <p:ext uri="{D42A27DB-BD31-4B8C-83A1-F6EECF244321}">
                <p14:modId xmlns:p14="http://schemas.microsoft.com/office/powerpoint/2010/main" val="1067166245"/>
              </p:ext>
            </p:extLst>
          </p:nvPr>
        </p:nvGraphicFramePr>
        <p:xfrm>
          <a:off x="6959298" y="2015520"/>
          <a:ext cx="5038845" cy="2826960"/>
        </p:xfrm>
        <a:graphic>
          <a:graphicData uri="http://schemas.openxmlformats.org/drawingml/2006/table">
            <a:tbl>
              <a:tblPr firstRow="1" bandRow="1">
                <a:tableStyleId>{2D5ABB26-0587-4C30-8999-92F81FD0307C}</a:tableStyleId>
              </a:tblPr>
              <a:tblGrid>
                <a:gridCol w="527482">
                  <a:extLst>
                    <a:ext uri="{9D8B030D-6E8A-4147-A177-3AD203B41FA5}">
                      <a16:colId xmlns:a16="http://schemas.microsoft.com/office/drawing/2014/main" val="249438183"/>
                    </a:ext>
                  </a:extLst>
                </a:gridCol>
                <a:gridCol w="3188030">
                  <a:extLst>
                    <a:ext uri="{9D8B030D-6E8A-4147-A177-3AD203B41FA5}">
                      <a16:colId xmlns:a16="http://schemas.microsoft.com/office/drawing/2014/main" val="1740788472"/>
                    </a:ext>
                  </a:extLst>
                </a:gridCol>
                <a:gridCol w="1323333">
                  <a:extLst>
                    <a:ext uri="{9D8B030D-6E8A-4147-A177-3AD203B41FA5}">
                      <a16:colId xmlns:a16="http://schemas.microsoft.com/office/drawing/2014/main" val="3288164253"/>
                    </a:ext>
                  </a:extLst>
                </a:gridCol>
              </a:tblGrid>
              <a:tr h="565392">
                <a:tc>
                  <a:txBody>
                    <a:bodyPr/>
                    <a:lstStyle/>
                    <a:p>
                      <a:pPr algn="ctr"/>
                      <a:r>
                        <a:rPr lang="en-US" sz="2000" b="1" dirty="0">
                          <a:solidFill>
                            <a:schemeClr val="tx1"/>
                          </a:solidFill>
                        </a:rPr>
                        <a:t>1.</a:t>
                      </a:r>
                      <a:endParaRPr lang="en-CA" sz="2000" b="1" dirty="0">
                        <a:solidFill>
                          <a:schemeClr val="tx1"/>
                        </a:solidFill>
                      </a:endParaRPr>
                    </a:p>
                  </a:txBody>
                  <a:tcPr anchor="ctr"/>
                </a:tc>
                <a:tc>
                  <a:txBody>
                    <a:bodyPr/>
                    <a:lstStyle/>
                    <a:p>
                      <a:r>
                        <a:rPr lang="en-US" sz="2000" b="1" dirty="0">
                          <a:solidFill>
                            <a:schemeClr val="tx1"/>
                          </a:solidFill>
                        </a:rPr>
                        <a:t>Piyush </a:t>
                      </a:r>
                      <a:r>
                        <a:rPr lang="en-US" sz="2000" b="1" dirty="0" err="1">
                          <a:solidFill>
                            <a:schemeClr val="tx1"/>
                          </a:solidFill>
                        </a:rPr>
                        <a:t>Piyush</a:t>
                      </a:r>
                      <a:endParaRPr lang="en-CA" sz="2000" b="1" dirty="0">
                        <a:solidFill>
                          <a:schemeClr val="tx1"/>
                        </a:solidFill>
                      </a:endParaRPr>
                    </a:p>
                  </a:txBody>
                  <a:tcPr anchor="ctr"/>
                </a:tc>
                <a:tc>
                  <a:txBody>
                    <a:bodyPr/>
                    <a:lstStyle/>
                    <a:p>
                      <a:pPr algn="ctr"/>
                      <a:r>
                        <a:rPr lang="en-US" sz="2000" b="1" dirty="0">
                          <a:solidFill>
                            <a:schemeClr val="tx1"/>
                          </a:solidFill>
                        </a:rPr>
                        <a:t>789965</a:t>
                      </a:r>
                      <a:endParaRPr lang="en-CA" sz="2000" b="1" dirty="0">
                        <a:solidFill>
                          <a:schemeClr val="tx1"/>
                        </a:solidFill>
                      </a:endParaRPr>
                    </a:p>
                  </a:txBody>
                  <a:tcPr anchor="ctr"/>
                </a:tc>
                <a:extLst>
                  <a:ext uri="{0D108BD9-81ED-4DB2-BD59-A6C34878D82A}">
                    <a16:rowId xmlns:a16="http://schemas.microsoft.com/office/drawing/2014/main" val="1591971713"/>
                  </a:ext>
                </a:extLst>
              </a:tr>
              <a:tr h="565392">
                <a:tc>
                  <a:txBody>
                    <a:bodyPr/>
                    <a:lstStyle/>
                    <a:p>
                      <a:pPr algn="ctr"/>
                      <a:r>
                        <a:rPr lang="en-US" sz="2000" b="1" dirty="0">
                          <a:solidFill>
                            <a:schemeClr val="tx1"/>
                          </a:solidFill>
                        </a:rPr>
                        <a:t>2.</a:t>
                      </a:r>
                      <a:endParaRPr lang="en-CA" sz="2000" b="1" dirty="0">
                        <a:solidFill>
                          <a:schemeClr val="tx1"/>
                        </a:solidFill>
                      </a:endParaRPr>
                    </a:p>
                  </a:txBody>
                  <a:tcPr anchor="ctr"/>
                </a:tc>
                <a:tc>
                  <a:txBody>
                    <a:bodyPr/>
                    <a:lstStyle/>
                    <a:p>
                      <a:r>
                        <a:rPr lang="en-US" sz="2000" b="1" dirty="0">
                          <a:solidFill>
                            <a:schemeClr val="tx1"/>
                          </a:solidFill>
                        </a:rPr>
                        <a:t>Kuldip </a:t>
                      </a:r>
                      <a:r>
                        <a:rPr lang="en-US" sz="2000" b="1" dirty="0" err="1">
                          <a:solidFill>
                            <a:schemeClr val="tx1"/>
                          </a:solidFill>
                        </a:rPr>
                        <a:t>Dilipbhai</a:t>
                      </a:r>
                      <a:r>
                        <a:rPr lang="en-US" sz="2000" b="1" dirty="0">
                          <a:solidFill>
                            <a:schemeClr val="tx1"/>
                          </a:solidFill>
                        </a:rPr>
                        <a:t> Rajput</a:t>
                      </a:r>
                      <a:endParaRPr lang="en-CA" sz="2000" b="1" dirty="0">
                        <a:solidFill>
                          <a:schemeClr val="tx1"/>
                        </a:solidFill>
                      </a:endParaRPr>
                    </a:p>
                  </a:txBody>
                  <a:tcPr anchor="ctr"/>
                </a:tc>
                <a:tc>
                  <a:txBody>
                    <a:bodyPr/>
                    <a:lstStyle/>
                    <a:p>
                      <a:pPr algn="ctr"/>
                      <a:r>
                        <a:rPr lang="en-US" sz="2000" b="1" dirty="0">
                          <a:solidFill>
                            <a:schemeClr val="tx1"/>
                          </a:solidFill>
                        </a:rPr>
                        <a:t>789960</a:t>
                      </a:r>
                      <a:endParaRPr lang="en-CA" sz="2000" b="1" dirty="0">
                        <a:solidFill>
                          <a:schemeClr val="tx1"/>
                        </a:solidFill>
                      </a:endParaRPr>
                    </a:p>
                  </a:txBody>
                  <a:tcPr anchor="ctr"/>
                </a:tc>
                <a:extLst>
                  <a:ext uri="{0D108BD9-81ED-4DB2-BD59-A6C34878D82A}">
                    <a16:rowId xmlns:a16="http://schemas.microsoft.com/office/drawing/2014/main" val="776395240"/>
                  </a:ext>
                </a:extLst>
              </a:tr>
              <a:tr h="565392">
                <a:tc>
                  <a:txBody>
                    <a:bodyPr/>
                    <a:lstStyle/>
                    <a:p>
                      <a:pPr algn="ctr"/>
                      <a:r>
                        <a:rPr lang="en-US" sz="2000" b="1" dirty="0">
                          <a:solidFill>
                            <a:schemeClr val="tx1"/>
                          </a:solidFill>
                        </a:rPr>
                        <a:t>3.</a:t>
                      </a:r>
                      <a:endParaRPr lang="en-CA" sz="2000" b="1" dirty="0">
                        <a:solidFill>
                          <a:schemeClr val="tx1"/>
                        </a:solidFill>
                      </a:endParaRPr>
                    </a:p>
                  </a:txBody>
                  <a:tcPr anchor="ctr"/>
                </a:tc>
                <a:tc>
                  <a:txBody>
                    <a:bodyPr/>
                    <a:lstStyle/>
                    <a:p>
                      <a:r>
                        <a:rPr lang="en-US" sz="2000" b="1" dirty="0">
                          <a:solidFill>
                            <a:schemeClr val="tx1"/>
                          </a:solidFill>
                        </a:rPr>
                        <a:t>Smit Hareshkumar Rana</a:t>
                      </a:r>
                      <a:endParaRPr lang="en-CA" sz="2000" b="1" dirty="0">
                        <a:solidFill>
                          <a:schemeClr val="tx1"/>
                        </a:solidFill>
                      </a:endParaRPr>
                    </a:p>
                  </a:txBody>
                  <a:tcPr anchor="ctr"/>
                </a:tc>
                <a:tc>
                  <a:txBody>
                    <a:bodyPr/>
                    <a:lstStyle/>
                    <a:p>
                      <a:pPr algn="ctr"/>
                      <a:r>
                        <a:rPr lang="en-US" sz="2000" b="1" dirty="0">
                          <a:solidFill>
                            <a:schemeClr val="tx1"/>
                          </a:solidFill>
                        </a:rPr>
                        <a:t>792056</a:t>
                      </a:r>
                      <a:endParaRPr lang="en-CA" sz="2000" b="1" dirty="0">
                        <a:solidFill>
                          <a:schemeClr val="tx1"/>
                        </a:solidFill>
                      </a:endParaRPr>
                    </a:p>
                  </a:txBody>
                  <a:tcPr anchor="ctr"/>
                </a:tc>
                <a:extLst>
                  <a:ext uri="{0D108BD9-81ED-4DB2-BD59-A6C34878D82A}">
                    <a16:rowId xmlns:a16="http://schemas.microsoft.com/office/drawing/2014/main" val="2836388293"/>
                  </a:ext>
                </a:extLst>
              </a:tr>
              <a:tr h="565392">
                <a:tc>
                  <a:txBody>
                    <a:bodyPr/>
                    <a:lstStyle/>
                    <a:p>
                      <a:pPr algn="ctr"/>
                      <a:r>
                        <a:rPr lang="en-US" sz="2000" b="1" dirty="0">
                          <a:solidFill>
                            <a:schemeClr val="tx1"/>
                          </a:solidFill>
                        </a:rPr>
                        <a:t>4.</a:t>
                      </a:r>
                      <a:endParaRPr lang="en-CA" sz="2000" b="1" dirty="0">
                        <a:solidFill>
                          <a:schemeClr val="tx1"/>
                        </a:solidFill>
                      </a:endParaRPr>
                    </a:p>
                  </a:txBody>
                  <a:tcPr anchor="ctr"/>
                </a:tc>
                <a:tc>
                  <a:txBody>
                    <a:bodyPr/>
                    <a:lstStyle/>
                    <a:p>
                      <a:r>
                        <a:rPr lang="en-US" sz="2000" b="1" dirty="0">
                          <a:solidFill>
                            <a:schemeClr val="tx1"/>
                          </a:solidFill>
                        </a:rPr>
                        <a:t>Anurag Umesh </a:t>
                      </a:r>
                      <a:r>
                        <a:rPr lang="en-US" sz="2000" b="1" dirty="0" err="1">
                          <a:solidFill>
                            <a:schemeClr val="tx1"/>
                          </a:solidFill>
                        </a:rPr>
                        <a:t>Rohra</a:t>
                      </a:r>
                      <a:endParaRPr lang="en-CA" sz="2000" b="1" dirty="0">
                        <a:solidFill>
                          <a:schemeClr val="tx1"/>
                        </a:solidFill>
                      </a:endParaRPr>
                    </a:p>
                  </a:txBody>
                  <a:tcPr anchor="ctr"/>
                </a:tc>
                <a:tc>
                  <a:txBody>
                    <a:bodyPr/>
                    <a:lstStyle/>
                    <a:p>
                      <a:pPr algn="ctr"/>
                      <a:r>
                        <a:rPr lang="en-US" sz="2000" b="1" dirty="0">
                          <a:solidFill>
                            <a:schemeClr val="tx1"/>
                          </a:solidFill>
                        </a:rPr>
                        <a:t>794506</a:t>
                      </a:r>
                      <a:endParaRPr lang="en-CA" sz="2000" b="1" dirty="0">
                        <a:solidFill>
                          <a:schemeClr val="tx1"/>
                        </a:solidFill>
                      </a:endParaRPr>
                    </a:p>
                  </a:txBody>
                  <a:tcPr anchor="ctr"/>
                </a:tc>
                <a:extLst>
                  <a:ext uri="{0D108BD9-81ED-4DB2-BD59-A6C34878D82A}">
                    <a16:rowId xmlns:a16="http://schemas.microsoft.com/office/drawing/2014/main" val="3003288684"/>
                  </a:ext>
                </a:extLst>
              </a:tr>
              <a:tr h="565392">
                <a:tc>
                  <a:txBody>
                    <a:bodyPr/>
                    <a:lstStyle/>
                    <a:p>
                      <a:pPr algn="ctr"/>
                      <a:r>
                        <a:rPr lang="en-US" sz="2000" b="1" dirty="0">
                          <a:solidFill>
                            <a:schemeClr val="tx1"/>
                          </a:solidFill>
                        </a:rPr>
                        <a:t>5.</a:t>
                      </a:r>
                      <a:endParaRPr lang="en-CA" sz="2000" b="1" dirty="0">
                        <a:solidFill>
                          <a:schemeClr val="tx1"/>
                        </a:solidFill>
                      </a:endParaRPr>
                    </a:p>
                  </a:txBody>
                  <a:tcPr anchor="ctr"/>
                </a:tc>
                <a:tc>
                  <a:txBody>
                    <a:bodyPr/>
                    <a:lstStyle/>
                    <a:p>
                      <a:r>
                        <a:rPr lang="en-US" sz="2000" b="1" dirty="0">
                          <a:solidFill>
                            <a:schemeClr val="tx1"/>
                          </a:solidFill>
                        </a:rPr>
                        <a:t>Pradeep Kumar </a:t>
                      </a:r>
                      <a:r>
                        <a:rPr lang="en-US" sz="2000" b="1" dirty="0" err="1">
                          <a:solidFill>
                            <a:schemeClr val="tx1"/>
                          </a:solidFill>
                        </a:rPr>
                        <a:t>Tomar</a:t>
                      </a:r>
                      <a:endParaRPr lang="en-CA" sz="2000" b="1" dirty="0">
                        <a:solidFill>
                          <a:schemeClr val="tx1"/>
                        </a:solidFill>
                      </a:endParaRPr>
                    </a:p>
                  </a:txBody>
                  <a:tcPr anchor="ctr"/>
                </a:tc>
                <a:tc>
                  <a:txBody>
                    <a:bodyPr/>
                    <a:lstStyle/>
                    <a:p>
                      <a:pPr algn="ctr"/>
                      <a:r>
                        <a:rPr lang="en-US" sz="2000" b="1" dirty="0">
                          <a:solidFill>
                            <a:schemeClr val="tx1"/>
                          </a:solidFill>
                        </a:rPr>
                        <a:t>789140</a:t>
                      </a:r>
                      <a:endParaRPr lang="en-CA" sz="2000" b="1" dirty="0">
                        <a:solidFill>
                          <a:schemeClr val="tx1"/>
                        </a:solidFill>
                      </a:endParaRPr>
                    </a:p>
                  </a:txBody>
                  <a:tcPr anchor="ctr"/>
                </a:tc>
                <a:extLst>
                  <a:ext uri="{0D108BD9-81ED-4DB2-BD59-A6C34878D82A}">
                    <a16:rowId xmlns:a16="http://schemas.microsoft.com/office/drawing/2014/main" val="3609348884"/>
                  </a:ext>
                </a:extLst>
              </a:tr>
            </a:tbl>
          </a:graphicData>
        </a:graphic>
      </p:graphicFrame>
      <p:sp>
        <p:nvSpPr>
          <p:cNvPr id="43" name="TextBox 42">
            <a:extLst>
              <a:ext uri="{FF2B5EF4-FFF2-40B4-BE49-F238E27FC236}">
                <a16:creationId xmlns:a16="http://schemas.microsoft.com/office/drawing/2014/main" id="{831CA435-B029-4FF0-872A-C9FE72BA5AF5}"/>
              </a:ext>
            </a:extLst>
          </p:cNvPr>
          <p:cNvSpPr txBox="1"/>
          <p:nvPr/>
        </p:nvSpPr>
        <p:spPr>
          <a:xfrm>
            <a:off x="7093660" y="1114724"/>
            <a:ext cx="4770119" cy="584775"/>
          </a:xfrm>
          <a:prstGeom prst="rect">
            <a:avLst/>
          </a:prstGeom>
          <a:noFill/>
        </p:spPr>
        <p:txBody>
          <a:bodyPr wrap="square">
            <a:spAutoFit/>
          </a:bodyPr>
          <a:lstStyle/>
          <a:p>
            <a:pPr algn="ctr"/>
            <a:r>
              <a:rPr lang="en-US" sz="3200" b="1" dirty="0"/>
              <a:t>Team 008 ( Section – 03 )</a:t>
            </a:r>
            <a:endParaRPr lang="en-CA" sz="3200" b="1" dirty="0"/>
          </a:p>
        </p:txBody>
      </p:sp>
    </p:spTree>
    <p:extLst>
      <p:ext uri="{BB962C8B-B14F-4D97-AF65-F5344CB8AC3E}">
        <p14:creationId xmlns:p14="http://schemas.microsoft.com/office/powerpoint/2010/main" val="252858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2"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6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1"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3"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3"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4"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522007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6332120" y="2281237"/>
            <a:ext cx="628060"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5630719" y="3155929"/>
            <a:ext cx="2089788" cy="430887"/>
          </a:xfrm>
          <a:prstGeom prst="rect">
            <a:avLst/>
          </a:prstGeom>
          <a:noFill/>
        </p:spPr>
        <p:txBody>
          <a:bodyPr wrap="square" rtlCol="0">
            <a:spAutoFit/>
          </a:bodyPr>
          <a:lstStyle/>
          <a:p>
            <a:pPr algn="ctr"/>
            <a:r>
              <a:rPr lang="en-US" sz="2200" b="1" dirty="0">
                <a:ln w="22225">
                  <a:noFill/>
                  <a:prstDash val="solid"/>
                </a:ln>
                <a:solidFill>
                  <a:schemeClr val="bg1"/>
                </a:solidFill>
                <a:latin typeface="Calibri "/>
                <a:cs typeface="Arial" panose="020B0604020202020204" pitchFamily="34" charset="0"/>
              </a:rPr>
              <a:t>D</a:t>
            </a:r>
            <a:r>
              <a:rPr lang="en-CA" sz="2200" b="1" dirty="0" err="1">
                <a:ln w="22225">
                  <a:noFill/>
                  <a:prstDash val="solid"/>
                </a:ln>
                <a:solidFill>
                  <a:schemeClr val="bg1"/>
                </a:solidFill>
                <a:latin typeface="Calibri "/>
                <a:cs typeface="Arial" panose="020B0604020202020204" pitchFamily="34" charset="0"/>
              </a:rPr>
              <a:t>ata</a:t>
            </a:r>
            <a:r>
              <a:rPr lang="en-CA" sz="22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96001276-3A8B-4F01-AC70-E93771D8AE38}"/>
              </a:ext>
            </a:extLst>
          </p:cNvPr>
          <p:cNvSpPr txBox="1"/>
          <p:nvPr/>
        </p:nvSpPr>
        <p:spPr>
          <a:xfrm>
            <a:off x="1038395" y="330783"/>
            <a:ext cx="5028238" cy="5632311"/>
          </a:xfrm>
          <a:prstGeom prst="rect">
            <a:avLst/>
          </a:prstGeom>
          <a:noFill/>
        </p:spPr>
        <p:txBody>
          <a:bodyPr wrap="square">
            <a:spAutoFit/>
          </a:bodyPr>
          <a:lstStyle/>
          <a:p>
            <a:pPr marL="342900" indent="-342900" algn="just">
              <a:buFont typeface="Arial" panose="020B0604020202020204" pitchFamily="34" charset="0"/>
              <a:buChar char="•"/>
            </a:pPr>
            <a:r>
              <a:rPr lang="en-US" sz="2000" dirty="0"/>
              <a:t>We've gone through a variety of analyses, each with its own set of parameters. Finally, we'd argue that the factors that have the most impact on free games are as follows. A Google </a:t>
            </a:r>
            <a:r>
              <a:rPr lang="en-US" sz="2000" dirty="0" err="1"/>
              <a:t>PlayStore</a:t>
            </a:r>
            <a:r>
              <a:rPr lang="en-US" sz="2000" dirty="0"/>
              <a:t> user expresses an interest in free games.</a:t>
            </a:r>
          </a:p>
          <a:p>
            <a:pPr algn="just"/>
            <a:endParaRPr lang="en-US" sz="2000" dirty="0"/>
          </a:p>
          <a:p>
            <a:pPr marL="342900" indent="-342900" algn="just">
              <a:buFont typeface="Arial" panose="020B0604020202020204" pitchFamily="34" charset="0"/>
              <a:buChar char="•"/>
            </a:pPr>
            <a:r>
              <a:rPr lang="en-US" sz="2000" dirty="0"/>
              <a:t>Users are interested in downloading and rating action games, as well as games from other genres. Because an action game is a type of video game that focuses on physical tasks such as hand–eye coordination and response time. People are more interested in strategy, arcade, and casual games after activity than other categories. Gamers prefer paid arcade games to free arcade games. Unfortunately, instructional games are among the least popular among users.</a:t>
            </a:r>
          </a:p>
        </p:txBody>
      </p:sp>
    </p:spTree>
    <p:extLst>
      <p:ext uri="{BB962C8B-B14F-4D97-AF65-F5344CB8AC3E}">
        <p14:creationId xmlns:p14="http://schemas.microsoft.com/office/powerpoint/2010/main" val="427582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1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0"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1"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1"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59"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0"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3"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522007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6332119" y="2281237"/>
            <a:ext cx="628060"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5630718" y="3155929"/>
            <a:ext cx="2089788" cy="430887"/>
          </a:xfrm>
          <a:prstGeom prst="rect">
            <a:avLst/>
          </a:prstGeom>
          <a:noFill/>
        </p:spPr>
        <p:txBody>
          <a:bodyPr wrap="square" rtlCol="0">
            <a:spAutoFit/>
          </a:bodyPr>
          <a:lstStyle/>
          <a:p>
            <a:pPr algn="ctr"/>
            <a:r>
              <a:rPr lang="en-US" sz="2200" b="1" dirty="0">
                <a:ln w="22225">
                  <a:noFill/>
                  <a:prstDash val="solid"/>
                </a:ln>
                <a:solidFill>
                  <a:schemeClr val="bg1"/>
                </a:solidFill>
                <a:latin typeface="Calibri "/>
                <a:cs typeface="Arial" panose="020B0604020202020204" pitchFamily="34" charset="0"/>
              </a:rPr>
              <a:t>D</a:t>
            </a:r>
            <a:r>
              <a:rPr lang="en-CA" sz="2200" b="1" dirty="0" err="1">
                <a:ln w="22225">
                  <a:noFill/>
                  <a:prstDash val="solid"/>
                </a:ln>
                <a:solidFill>
                  <a:schemeClr val="bg1"/>
                </a:solidFill>
                <a:latin typeface="Calibri "/>
                <a:cs typeface="Arial" panose="020B0604020202020204" pitchFamily="34" charset="0"/>
              </a:rPr>
              <a:t>ata</a:t>
            </a:r>
            <a:r>
              <a:rPr lang="en-CA" sz="2200" b="1" dirty="0">
                <a:ln w="22225">
                  <a:noFill/>
                  <a:prstDash val="solid"/>
                </a:ln>
                <a:solidFill>
                  <a:schemeClr val="bg1"/>
                </a:solidFill>
                <a:latin typeface="Calibri "/>
                <a:cs typeface="Arial" panose="020B0604020202020204" pitchFamily="34" charset="0"/>
              </a:rPr>
              <a:t> Product</a:t>
            </a:r>
          </a:p>
        </p:txBody>
      </p:sp>
      <p:sp>
        <p:nvSpPr>
          <p:cNvPr id="41" name="Rectangle 40">
            <a:extLst>
              <a:ext uri="{FF2B5EF4-FFF2-40B4-BE49-F238E27FC236}">
                <a16:creationId xmlns:a16="http://schemas.microsoft.com/office/drawing/2014/main" id="{230A87EA-5FBC-49F3-B5E5-C7249B808C9E}"/>
              </a:ext>
            </a:extLst>
          </p:cNvPr>
          <p:cNvSpPr/>
          <p:nvPr/>
        </p:nvSpPr>
        <p:spPr>
          <a:xfrm>
            <a:off x="-576089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Freeform: Shape 42">
            <a:extLst>
              <a:ext uri="{FF2B5EF4-FFF2-40B4-BE49-F238E27FC236}">
                <a16:creationId xmlns:a16="http://schemas.microsoft.com/office/drawing/2014/main" id="{341A16CD-5D9D-44AD-8170-972E3B6C1E08}"/>
              </a:ext>
            </a:extLst>
          </p:cNvPr>
          <p:cNvSpPr/>
          <p:nvPr/>
        </p:nvSpPr>
        <p:spPr>
          <a:xfrm>
            <a:off x="5728269" y="2245043"/>
            <a:ext cx="687003"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4" name="TextBox 43">
            <a:extLst>
              <a:ext uri="{FF2B5EF4-FFF2-40B4-BE49-F238E27FC236}">
                <a16:creationId xmlns:a16="http://schemas.microsoft.com/office/drawing/2014/main" id="{5453096F-30F4-44C8-BDD6-F4A78214E71D}"/>
              </a:ext>
            </a:extLst>
          </p:cNvPr>
          <p:cNvSpPr txBox="1"/>
          <p:nvPr/>
        </p:nvSpPr>
        <p:spPr>
          <a:xfrm rot="16200000">
            <a:off x="5117910" y="3190371"/>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5" name="TextBox 44">
            <a:extLst>
              <a:ext uri="{FF2B5EF4-FFF2-40B4-BE49-F238E27FC236}">
                <a16:creationId xmlns:a16="http://schemas.microsoft.com/office/drawing/2014/main" id="{2AB2FE3D-43E4-41C7-82FB-CA0A68DB9D02}"/>
              </a:ext>
            </a:extLst>
          </p:cNvPr>
          <p:cNvSpPr txBox="1"/>
          <p:nvPr/>
        </p:nvSpPr>
        <p:spPr>
          <a:xfrm>
            <a:off x="194088" y="193395"/>
            <a:ext cx="5532148" cy="6694140"/>
          </a:xfrm>
          <a:prstGeom prst="rect">
            <a:avLst/>
          </a:prstGeom>
          <a:noFill/>
        </p:spPr>
        <p:txBody>
          <a:bodyPr wrap="square">
            <a:spAutoFit/>
          </a:bodyPr>
          <a:lstStyle/>
          <a:p>
            <a:pPr algn="just"/>
            <a:r>
              <a:rPr lang="en-US" sz="1950" dirty="0">
                <a:latin typeface="Calibri (Body)"/>
              </a:rPr>
              <a:t>	Paid Trivia, Role-Playing and Music type of games, hardly make a growth on </a:t>
            </a:r>
            <a:r>
              <a:rPr lang="en-US" sz="1950" dirty="0" err="1">
                <a:latin typeface="Calibri (Body)"/>
              </a:rPr>
              <a:t>PlayStore</a:t>
            </a:r>
            <a:r>
              <a:rPr lang="en-US" sz="1950" dirty="0">
                <a:latin typeface="Calibri (Body)"/>
              </a:rPr>
              <a:t>. If developers wants to create games, then they must refer first die-hard fans of a certain free-to-play game titles who don't need anything else to have a good time or who are fine with a limited choice of free games. </a:t>
            </a:r>
          </a:p>
          <a:p>
            <a:pPr algn="just"/>
            <a:endParaRPr lang="en-US" sz="1950" dirty="0">
              <a:latin typeface="Calibri (Body)"/>
            </a:endParaRPr>
          </a:p>
          <a:p>
            <a:pPr algn="just"/>
            <a:r>
              <a:rPr lang="en-US" sz="1950" dirty="0">
                <a:latin typeface="Calibri (Body)"/>
              </a:rPr>
              <a:t>Paid arcade gamers, on the other hand, are never satisfied with the restricted options available. Because some paid games necessitate the purchase of microtransactions in order to enjoy a satisfying gaming experience. There are also a number of excellent free-to-play games that only offer cosmetic items that have no influence on the game's gameplay. In terms of playing experience, though, silver spooners have a huge advantage over cheapskates.</a:t>
            </a:r>
          </a:p>
          <a:p>
            <a:pPr algn="just"/>
            <a:r>
              <a:rPr lang="en-US" sz="1950" dirty="0">
                <a:latin typeface="Calibri (Body)"/>
              </a:rPr>
              <a:t>	</a:t>
            </a:r>
            <a:r>
              <a:rPr lang="en-CA" sz="1950" dirty="0">
                <a:latin typeface="Calibri (Body)"/>
              </a:rPr>
              <a:t>Developers first need analyze which type of games has largest gamers base and try to create according to their interest in order to </a:t>
            </a:r>
            <a:r>
              <a:rPr lang="en-US" sz="1950" dirty="0">
                <a:latin typeface="Calibri "/>
              </a:rPr>
              <a:t>increase earning potential.</a:t>
            </a:r>
            <a:endParaRPr lang="en-US" sz="1950" dirty="0">
              <a:latin typeface="Calibri (Body)"/>
            </a:endParaRPr>
          </a:p>
        </p:txBody>
      </p:sp>
    </p:spTree>
    <p:extLst>
      <p:ext uri="{BB962C8B-B14F-4D97-AF65-F5344CB8AC3E}">
        <p14:creationId xmlns:p14="http://schemas.microsoft.com/office/powerpoint/2010/main" val="1857731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1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0"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3225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1"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720601" y="3195785"/>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377858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7365459"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6953020"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45827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65613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148893"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5220077"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6332119" y="2281237"/>
            <a:ext cx="628060"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5630718" y="3155929"/>
            <a:ext cx="2089788" cy="430887"/>
          </a:xfrm>
          <a:prstGeom prst="rect">
            <a:avLst/>
          </a:prstGeom>
          <a:noFill/>
        </p:spPr>
        <p:txBody>
          <a:bodyPr wrap="square" rtlCol="0">
            <a:spAutoFit/>
          </a:bodyPr>
          <a:lstStyle/>
          <a:p>
            <a:pPr algn="ctr"/>
            <a:r>
              <a:rPr lang="en-US" sz="2200" b="1" dirty="0">
                <a:ln w="22225">
                  <a:noFill/>
                  <a:prstDash val="solid"/>
                </a:ln>
                <a:solidFill>
                  <a:schemeClr val="bg1"/>
                </a:solidFill>
                <a:latin typeface="Calibri "/>
                <a:cs typeface="Arial" panose="020B0604020202020204" pitchFamily="34" charset="0"/>
              </a:rPr>
              <a:t>D</a:t>
            </a:r>
            <a:r>
              <a:rPr lang="en-CA" sz="2200" b="1" dirty="0" err="1">
                <a:ln w="22225">
                  <a:noFill/>
                  <a:prstDash val="solid"/>
                </a:ln>
                <a:solidFill>
                  <a:schemeClr val="bg1"/>
                </a:solidFill>
                <a:latin typeface="Calibri "/>
                <a:cs typeface="Arial" panose="020B0604020202020204" pitchFamily="34" charset="0"/>
              </a:rPr>
              <a:t>ata</a:t>
            </a:r>
            <a:r>
              <a:rPr lang="en-CA" sz="2200" b="1" dirty="0">
                <a:ln w="22225">
                  <a:noFill/>
                  <a:prstDash val="solid"/>
                </a:ln>
                <a:solidFill>
                  <a:schemeClr val="bg1"/>
                </a:solidFill>
                <a:latin typeface="Calibri "/>
                <a:cs typeface="Arial" panose="020B0604020202020204" pitchFamily="34" charset="0"/>
              </a:rPr>
              <a:t> Product</a:t>
            </a:r>
          </a:p>
        </p:txBody>
      </p:sp>
      <p:sp>
        <p:nvSpPr>
          <p:cNvPr id="41" name="Rectangle 40">
            <a:extLst>
              <a:ext uri="{FF2B5EF4-FFF2-40B4-BE49-F238E27FC236}">
                <a16:creationId xmlns:a16="http://schemas.microsoft.com/office/drawing/2014/main" id="{230A87EA-5FBC-49F3-B5E5-C7249B808C9E}"/>
              </a:ext>
            </a:extLst>
          </p:cNvPr>
          <p:cNvSpPr/>
          <p:nvPr/>
        </p:nvSpPr>
        <p:spPr>
          <a:xfrm>
            <a:off x="-576089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Freeform: Shape 42">
            <a:extLst>
              <a:ext uri="{FF2B5EF4-FFF2-40B4-BE49-F238E27FC236}">
                <a16:creationId xmlns:a16="http://schemas.microsoft.com/office/drawing/2014/main" id="{341A16CD-5D9D-44AD-8170-972E3B6C1E08}"/>
              </a:ext>
            </a:extLst>
          </p:cNvPr>
          <p:cNvSpPr/>
          <p:nvPr/>
        </p:nvSpPr>
        <p:spPr>
          <a:xfrm>
            <a:off x="5728269" y="2245043"/>
            <a:ext cx="687003"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4" name="TextBox 43">
            <a:extLst>
              <a:ext uri="{FF2B5EF4-FFF2-40B4-BE49-F238E27FC236}">
                <a16:creationId xmlns:a16="http://schemas.microsoft.com/office/drawing/2014/main" id="{5453096F-30F4-44C8-BDD6-F4A78214E71D}"/>
              </a:ext>
            </a:extLst>
          </p:cNvPr>
          <p:cNvSpPr txBox="1"/>
          <p:nvPr/>
        </p:nvSpPr>
        <p:spPr>
          <a:xfrm rot="16200000">
            <a:off x="5117910" y="3190371"/>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5" name="TextBox 44">
            <a:extLst>
              <a:ext uri="{FF2B5EF4-FFF2-40B4-BE49-F238E27FC236}">
                <a16:creationId xmlns:a16="http://schemas.microsoft.com/office/drawing/2014/main" id="{2AB2FE3D-43E4-41C7-82FB-CA0A68DB9D02}"/>
              </a:ext>
            </a:extLst>
          </p:cNvPr>
          <p:cNvSpPr txBox="1"/>
          <p:nvPr/>
        </p:nvSpPr>
        <p:spPr>
          <a:xfrm>
            <a:off x="888557" y="1990040"/>
            <a:ext cx="5532148" cy="2800767"/>
          </a:xfrm>
          <a:prstGeom prst="rect">
            <a:avLst/>
          </a:prstGeom>
          <a:noFill/>
        </p:spPr>
        <p:txBody>
          <a:bodyPr wrap="square">
            <a:spAutoFit/>
          </a:bodyPr>
          <a:lstStyle/>
          <a:p>
            <a:pPr algn="just"/>
            <a:r>
              <a:rPr lang="en-US" sz="8800" b="1" dirty="0">
                <a:latin typeface="Calibri (Body)"/>
              </a:rPr>
              <a:t>THANK </a:t>
            </a:r>
          </a:p>
          <a:p>
            <a:pPr algn="just"/>
            <a:r>
              <a:rPr lang="en-US" sz="8800" b="1" dirty="0">
                <a:latin typeface="Calibri (Body)"/>
              </a:rPr>
              <a:t>YOU</a:t>
            </a:r>
          </a:p>
        </p:txBody>
      </p:sp>
    </p:spTree>
    <p:extLst>
      <p:ext uri="{BB962C8B-B14F-4D97-AF65-F5344CB8AC3E}">
        <p14:creationId xmlns:p14="http://schemas.microsoft.com/office/powerpoint/2010/main" val="205280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6355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4788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4376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7117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4026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3614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787908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326496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285252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2" name="TextBox 41">
            <a:extLst>
              <a:ext uri="{FF2B5EF4-FFF2-40B4-BE49-F238E27FC236}">
                <a16:creationId xmlns:a16="http://schemas.microsoft.com/office/drawing/2014/main" id="{35D75863-B761-48B8-B4C0-62D9173AE198}"/>
              </a:ext>
            </a:extLst>
          </p:cNvPr>
          <p:cNvSpPr txBox="1"/>
          <p:nvPr/>
        </p:nvSpPr>
        <p:spPr>
          <a:xfrm>
            <a:off x="5970772" y="302686"/>
            <a:ext cx="5039420" cy="6247864"/>
          </a:xfrm>
          <a:prstGeom prst="rect">
            <a:avLst/>
          </a:prstGeom>
          <a:noFill/>
        </p:spPr>
        <p:txBody>
          <a:bodyPr wrap="square">
            <a:spAutoFit/>
          </a:bodyPr>
          <a:lstStyle/>
          <a:p>
            <a:pPr marL="285750" indent="-285750" algn="just">
              <a:buFont typeface="Arial" panose="020B0604020202020204" pitchFamily="34" charset="0"/>
              <a:buChar char="•"/>
            </a:pPr>
            <a:endParaRPr lang="en-US" sz="2000" dirty="0">
              <a:latin typeface="Calibri "/>
            </a:endParaRPr>
          </a:p>
          <a:p>
            <a:pPr marL="285750" indent="-285750" algn="just">
              <a:buFont typeface="Arial" panose="020B0604020202020204" pitchFamily="34" charset="0"/>
              <a:buChar char="•"/>
            </a:pPr>
            <a:r>
              <a:rPr lang="en-US" sz="2000" dirty="0">
                <a:latin typeface="Calibri "/>
              </a:rPr>
              <a:t>In the gaming industry, there is a lot of rivalry for new game developers and getting noticed on the Play Store is quite difficult.</a:t>
            </a:r>
          </a:p>
          <a:p>
            <a:pPr marL="285750" indent="-285750" algn="just">
              <a:buFont typeface="Arial" panose="020B0604020202020204" pitchFamily="34" charset="0"/>
              <a:buChar char="•"/>
            </a:pPr>
            <a:endParaRPr lang="en-US" sz="2000" dirty="0">
              <a:latin typeface="Calibri "/>
            </a:endParaRPr>
          </a:p>
          <a:p>
            <a:pPr marL="285750" indent="-285750" algn="just">
              <a:buFont typeface="Arial" panose="020B0604020202020204" pitchFamily="34" charset="0"/>
              <a:buChar char="•"/>
            </a:pPr>
            <a:r>
              <a:rPr lang="en-US" sz="2000" dirty="0">
                <a:latin typeface="Calibri "/>
              </a:rPr>
              <a:t>Thousands of fresh developers decide to create new types of games every day, but in order to create a successful game, they must first learn what gamers are looking for and which types of games have the best user reaction.</a:t>
            </a:r>
          </a:p>
          <a:p>
            <a:pPr marL="285750" indent="-285750" algn="just">
              <a:buFont typeface="Arial" panose="020B0604020202020204" pitchFamily="34" charset="0"/>
              <a:buChar char="•"/>
            </a:pPr>
            <a:endParaRPr lang="en-US" sz="2000" dirty="0">
              <a:latin typeface="Calibri "/>
            </a:endParaRPr>
          </a:p>
          <a:p>
            <a:pPr marL="285750" indent="-285750" algn="just">
              <a:buFont typeface="Arial" panose="020B0604020202020204" pitchFamily="34" charset="0"/>
              <a:buChar char="•"/>
            </a:pPr>
            <a:r>
              <a:rPr lang="en-US" sz="2000" dirty="0">
                <a:latin typeface="Calibri "/>
              </a:rPr>
              <a:t>Fresh graduate Game Developers want to gain a better understanding of the many game genres that are popular among customers and gamers around the world on Google Play so that they may concentrate their efforts on high-demand regions and increase their earning potential.</a:t>
            </a:r>
            <a:endParaRPr lang="en-CA" sz="2000" dirty="0">
              <a:latin typeface="Calibri "/>
            </a:endParaRPr>
          </a:p>
          <a:p>
            <a:pPr marL="285750" indent="-285750" algn="just">
              <a:buFont typeface="Arial" panose="020B0604020202020204" pitchFamily="34" charset="0"/>
              <a:buChar char="•"/>
            </a:pPr>
            <a:endParaRPr lang="en-US" sz="2000" dirty="0">
              <a:latin typeface="Calibri "/>
            </a:endParaRPr>
          </a:p>
        </p:txBody>
      </p:sp>
    </p:spTree>
    <p:extLst>
      <p:ext uri="{BB962C8B-B14F-4D97-AF65-F5344CB8AC3E}">
        <p14:creationId xmlns:p14="http://schemas.microsoft.com/office/powerpoint/2010/main" val="379053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711708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402696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361452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787908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326496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285252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2D8BCB83-7930-4E1E-8C82-5FC4E30A4E74}"/>
              </a:ext>
            </a:extLst>
          </p:cNvPr>
          <p:cNvSpPr txBox="1"/>
          <p:nvPr/>
        </p:nvSpPr>
        <p:spPr>
          <a:xfrm>
            <a:off x="5273553" y="1221514"/>
            <a:ext cx="5061815" cy="4001095"/>
          </a:xfrm>
          <a:prstGeom prst="rect">
            <a:avLst/>
          </a:prstGeom>
          <a:noFill/>
        </p:spPr>
        <p:txBody>
          <a:bodyPr wrap="square">
            <a:spAutoFit/>
          </a:bodyPr>
          <a:lstStyle/>
          <a:p>
            <a:pPr>
              <a:spcBef>
                <a:spcPts val="0"/>
              </a:spcBef>
              <a:spcAft>
                <a:spcPts val="0"/>
              </a:spcAft>
            </a:pPr>
            <a:r>
              <a:rPr lang="en-US" sz="2000" dirty="0">
                <a:effectLst/>
              </a:rPr>
              <a:t>Original Dataset Link : </a:t>
            </a:r>
            <a:r>
              <a:rPr lang="en-US" sz="1400" dirty="0">
                <a:effectLst/>
              </a:rPr>
              <a:t>https://www.kaggle.com/dhruvildave/top-play-store-games</a:t>
            </a:r>
          </a:p>
          <a:p>
            <a:pPr algn="just">
              <a:spcBef>
                <a:spcPts val="0"/>
              </a:spcBef>
              <a:spcAft>
                <a:spcPts val="0"/>
              </a:spcAft>
            </a:pPr>
            <a:endParaRPr lang="en-US" sz="2000" dirty="0">
              <a:effectLst/>
            </a:endParaRPr>
          </a:p>
          <a:p>
            <a:pPr algn="just">
              <a:spcBef>
                <a:spcPts val="0"/>
              </a:spcBef>
              <a:spcAft>
                <a:spcPts val="0"/>
              </a:spcAft>
            </a:pPr>
            <a:r>
              <a:rPr lang="en-US" sz="2000" dirty="0">
                <a:effectLst/>
              </a:rPr>
              <a:t>Each of the 17 game categories is represented in the data collection. 1500+ rows and 14 columns make up this data set. Each game includes all rating information, as well as the number of users that have downloaded the game. We cleaned all data to ensure that there are no errors or missing data in the dataset, and our analysis will be based on the cleaned dataset </a:t>
            </a:r>
            <a:r>
              <a:rPr lang="en-US" sz="2000" dirty="0">
                <a:effectLst/>
                <a:hlinkClick r:id="rId2"/>
              </a:rPr>
              <a:t>playstore</a:t>
            </a:r>
            <a:r>
              <a:rPr lang="en-US" sz="2000" dirty="0">
                <a:hlinkClick r:id="rId2"/>
              </a:rPr>
              <a:t>_</a:t>
            </a:r>
            <a:r>
              <a:rPr lang="en-US" sz="2000" dirty="0">
                <a:effectLst/>
                <a:hlinkClick r:id="rId2"/>
              </a:rPr>
              <a:t>games_final.csv</a:t>
            </a:r>
            <a:r>
              <a:rPr lang="en-US" sz="2000" dirty="0">
                <a:effectLst/>
              </a:rPr>
              <a:t>, which is hosted on GitHub repository.</a:t>
            </a:r>
          </a:p>
        </p:txBody>
      </p:sp>
    </p:spTree>
    <p:extLst>
      <p:ext uri="{BB962C8B-B14F-4D97-AF65-F5344CB8AC3E}">
        <p14:creationId xmlns:p14="http://schemas.microsoft.com/office/powerpoint/2010/main" val="11717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787908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3264965"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2852526"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3D8B5DBD-4C68-481E-932A-9BCD19E2DFC4}"/>
              </a:ext>
            </a:extLst>
          </p:cNvPr>
          <p:cNvSpPr txBox="1"/>
          <p:nvPr/>
        </p:nvSpPr>
        <p:spPr>
          <a:xfrm>
            <a:off x="4629368" y="2325231"/>
            <a:ext cx="4866324" cy="2246769"/>
          </a:xfrm>
          <a:prstGeom prst="rect">
            <a:avLst/>
          </a:prstGeom>
          <a:noFill/>
        </p:spPr>
        <p:txBody>
          <a:bodyPr wrap="square">
            <a:spAutoFit/>
          </a:bodyPr>
          <a:lstStyle/>
          <a:p>
            <a:pPr algn="just"/>
            <a:r>
              <a:rPr lang="en-US" sz="2000" dirty="0">
                <a:latin typeface="Calibri "/>
              </a:rPr>
              <a:t>Our team is working on a project that will combine Play Store data with user ratings to produce a descriptive analytics solution that will help developers grasp the newest gaming trends and needs fast, allowing them to enhance their games and give better gameplay to their customers.</a:t>
            </a:r>
            <a:endParaRPr lang="en-CA" sz="2000" dirty="0">
              <a:latin typeface="Calibri "/>
            </a:endParaRPr>
          </a:p>
        </p:txBody>
      </p:sp>
    </p:spTree>
    <p:extLst>
      <p:ext uri="{BB962C8B-B14F-4D97-AF65-F5344CB8AC3E}">
        <p14:creationId xmlns:p14="http://schemas.microsoft.com/office/powerpoint/2010/main" val="212906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8641082"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2502964"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2090525"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1D57EFDB-64D3-49F1-85CD-C4D12578D602}"/>
              </a:ext>
            </a:extLst>
          </p:cNvPr>
          <p:cNvSpPr txBox="1"/>
          <p:nvPr/>
        </p:nvSpPr>
        <p:spPr>
          <a:xfrm>
            <a:off x="3842572" y="1974114"/>
            <a:ext cx="4866324" cy="3170099"/>
          </a:xfrm>
          <a:prstGeom prst="rect">
            <a:avLst/>
          </a:prstGeom>
          <a:noFill/>
        </p:spPr>
        <p:txBody>
          <a:bodyPr wrap="square">
            <a:spAutoFit/>
          </a:bodyPr>
          <a:lstStyle/>
          <a:p>
            <a:pPr algn="just"/>
            <a:r>
              <a:rPr lang="en-US" sz="2000" dirty="0">
                <a:latin typeface="Calibri "/>
              </a:rPr>
              <a:t>Descriptive analysis is a sort of data analysis that helps to explain, show, or summarize data points in a constructive way so that patterns can develop that satisfy all the data's conditions. It is one of the most crucial steps in the statistical data analysis process.</a:t>
            </a:r>
          </a:p>
          <a:p>
            <a:pPr algn="just"/>
            <a:r>
              <a:rPr lang="en-CA" sz="2000" dirty="0">
                <a:latin typeface="Calibri "/>
              </a:rPr>
              <a:t> </a:t>
            </a:r>
          </a:p>
          <a:p>
            <a:pPr algn="just"/>
            <a:r>
              <a:rPr lang="en-CA" sz="2000" dirty="0">
                <a:latin typeface="Calibri "/>
              </a:rPr>
              <a:t>Mean, Median, Standard Deviation, No. of rows/columns, null values, numerical variables, outliers, distinct values etc.</a:t>
            </a:r>
            <a:endParaRPr lang="en-US" sz="2000" dirty="0">
              <a:latin typeface="Calibri "/>
            </a:endParaRPr>
          </a:p>
        </p:txBody>
      </p:sp>
    </p:spTree>
    <p:extLst>
      <p:ext uri="{BB962C8B-B14F-4D97-AF65-F5344CB8AC3E}">
        <p14:creationId xmlns:p14="http://schemas.microsoft.com/office/powerpoint/2010/main" val="415776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0954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599353"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AD578999-57F6-4F82-827E-464D70E12368}"/>
              </a:ext>
            </a:extLst>
          </p:cNvPr>
          <p:cNvSpPr txBox="1"/>
          <p:nvPr/>
        </p:nvSpPr>
        <p:spPr>
          <a:xfrm>
            <a:off x="3045975" y="2107944"/>
            <a:ext cx="4866324" cy="2308324"/>
          </a:xfrm>
          <a:prstGeom prst="rect">
            <a:avLst/>
          </a:prstGeom>
          <a:noFill/>
        </p:spPr>
        <p:txBody>
          <a:bodyPr wrap="square">
            <a:spAutoFit/>
          </a:bodyPr>
          <a:lstStyle/>
          <a:p>
            <a:pPr algn="just"/>
            <a:r>
              <a:rPr lang="en-US" dirty="0">
                <a:latin typeface="Calibri "/>
              </a:rPr>
              <a:t>The practice of finding and repairing (or deleting) faulty or erroneous records from a record set is known as </a:t>
            </a:r>
            <a:r>
              <a:rPr lang="en-US" b="1" dirty="0">
                <a:latin typeface="Calibri "/>
              </a:rPr>
              <a:t>data cleaning </a:t>
            </a:r>
            <a:r>
              <a:rPr lang="en-US" dirty="0">
                <a:latin typeface="Calibri "/>
              </a:rPr>
              <a:t>or cleansing.</a:t>
            </a:r>
          </a:p>
          <a:p>
            <a:pPr algn="just"/>
            <a:endParaRPr lang="en-US" dirty="0">
              <a:latin typeface="Calibri "/>
            </a:endParaRPr>
          </a:p>
          <a:p>
            <a:pPr algn="just"/>
            <a:r>
              <a:rPr lang="en-US" dirty="0">
                <a:latin typeface="Calibri "/>
              </a:rPr>
              <a:t>Standardizing data sets, and repairing faults like empty fields, missing codes or finding duplicate data points, Fixing spelling and grammar issues, are all examples of data cleaning.</a:t>
            </a:r>
          </a:p>
        </p:txBody>
      </p:sp>
    </p:spTree>
    <p:extLst>
      <p:ext uri="{BB962C8B-B14F-4D97-AF65-F5344CB8AC3E}">
        <p14:creationId xmlns:p14="http://schemas.microsoft.com/office/powerpoint/2010/main" val="296877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0954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599353"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sp>
        <p:nvSpPr>
          <p:cNvPr id="41" name="TextBox 40">
            <a:extLst>
              <a:ext uri="{FF2B5EF4-FFF2-40B4-BE49-F238E27FC236}">
                <a16:creationId xmlns:a16="http://schemas.microsoft.com/office/drawing/2014/main" id="{AD578999-57F6-4F82-827E-464D70E12368}"/>
              </a:ext>
            </a:extLst>
          </p:cNvPr>
          <p:cNvSpPr txBox="1"/>
          <p:nvPr/>
        </p:nvSpPr>
        <p:spPr>
          <a:xfrm>
            <a:off x="3098563" y="296078"/>
            <a:ext cx="4866324" cy="4247317"/>
          </a:xfrm>
          <a:prstGeom prst="rect">
            <a:avLst/>
          </a:prstGeom>
          <a:noFill/>
        </p:spPr>
        <p:txBody>
          <a:bodyPr wrap="square">
            <a:spAutoFit/>
          </a:bodyPr>
          <a:lstStyle/>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a:p>
            <a:pPr algn="just"/>
            <a:r>
              <a:rPr lang="en-US" dirty="0">
                <a:latin typeface="Calibri "/>
              </a:rPr>
              <a:t>There 12 and 9 null values in growth_30days and growth_60days columns, respectively.</a:t>
            </a:r>
          </a:p>
          <a:p>
            <a:pPr algn="just"/>
            <a:endParaRPr lang="en-US" dirty="0">
              <a:latin typeface="Calibri "/>
            </a:endParaRPr>
          </a:p>
          <a:p>
            <a:pPr algn="just"/>
            <a:endParaRPr lang="en-US" dirty="0">
              <a:latin typeface="Calibri "/>
            </a:endParaRPr>
          </a:p>
          <a:p>
            <a:pPr algn="just"/>
            <a:endParaRPr lang="en-US" dirty="0">
              <a:latin typeface="Calibri "/>
            </a:endParaRPr>
          </a:p>
          <a:p>
            <a:pPr algn="just"/>
            <a:endParaRPr lang="en-US" dirty="0">
              <a:latin typeface="Calibri "/>
            </a:endParaRPr>
          </a:p>
        </p:txBody>
      </p:sp>
      <p:pic>
        <p:nvPicPr>
          <p:cNvPr id="8" name="Picture 7">
            <a:extLst>
              <a:ext uri="{FF2B5EF4-FFF2-40B4-BE49-F238E27FC236}">
                <a16:creationId xmlns:a16="http://schemas.microsoft.com/office/drawing/2014/main" id="{E611E57B-005F-4AEE-9200-984226AFBD15}"/>
              </a:ext>
            </a:extLst>
          </p:cNvPr>
          <p:cNvPicPr>
            <a:picLocks noChangeAspect="1"/>
          </p:cNvPicPr>
          <p:nvPr/>
        </p:nvPicPr>
        <p:blipFill>
          <a:blip r:embed="rId2"/>
          <a:stretch>
            <a:fillRect/>
          </a:stretch>
        </p:blipFill>
        <p:spPr>
          <a:xfrm>
            <a:off x="3548676" y="457911"/>
            <a:ext cx="4054191" cy="1988992"/>
          </a:xfrm>
          <a:prstGeom prst="rect">
            <a:avLst/>
          </a:prstGeom>
        </p:spPr>
      </p:pic>
      <p:pic>
        <p:nvPicPr>
          <p:cNvPr id="1026" name="Picture 2">
            <a:extLst>
              <a:ext uri="{FF2B5EF4-FFF2-40B4-BE49-F238E27FC236}">
                <a16:creationId xmlns:a16="http://schemas.microsoft.com/office/drawing/2014/main" id="{8CDEC14F-F3CB-45BC-9F04-233EF0521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151" y="3470934"/>
            <a:ext cx="4179775" cy="3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4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DC213-F46E-404F-8093-77CB3A44C459}"/>
              </a:ext>
            </a:extLst>
          </p:cNvPr>
          <p:cNvSpPr/>
          <p:nvPr/>
        </p:nvSpPr>
        <p:spPr>
          <a:xfrm>
            <a:off x="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0D13D9FA-7F82-473A-B1BD-6FA6D68048CC}"/>
              </a:ext>
            </a:extLst>
          </p:cNvPr>
          <p:cNvSpPr/>
          <p:nvPr/>
        </p:nvSpPr>
        <p:spPr>
          <a:xfrm>
            <a:off x="1114404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7" name="TextBox 6">
            <a:extLst>
              <a:ext uri="{FF2B5EF4-FFF2-40B4-BE49-F238E27FC236}">
                <a16:creationId xmlns:a16="http://schemas.microsoft.com/office/drawing/2014/main" id="{F036E7C6-9AA7-4EE5-9D3B-E76E9ED86C2F}"/>
              </a:ext>
            </a:extLst>
          </p:cNvPr>
          <p:cNvSpPr txBox="1"/>
          <p:nvPr/>
        </p:nvSpPr>
        <p:spPr>
          <a:xfrm rot="16200000">
            <a:off x="10731608"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Problem Statement</a:t>
            </a:r>
          </a:p>
        </p:txBody>
      </p:sp>
      <p:sp>
        <p:nvSpPr>
          <p:cNvPr id="17" name="Rectangle 16">
            <a:extLst>
              <a:ext uri="{FF2B5EF4-FFF2-40B4-BE49-F238E27FC236}">
                <a16:creationId xmlns:a16="http://schemas.microsoft.com/office/drawing/2014/main" id="{48CCE3B6-0550-41D7-8895-85F122A33F0C}"/>
              </a:ext>
            </a:extLst>
          </p:cNvPr>
          <p:cNvSpPr/>
          <p:nvPr/>
        </p:nvSpPr>
        <p:spPr>
          <a:xfrm>
            <a:off x="-762000"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Shape 17">
            <a:extLst>
              <a:ext uri="{FF2B5EF4-FFF2-40B4-BE49-F238E27FC236}">
                <a16:creationId xmlns:a16="http://schemas.microsoft.com/office/drawing/2014/main" id="{E82EA93B-28DE-4775-96DD-0686C2007B89}"/>
              </a:ext>
            </a:extLst>
          </p:cNvPr>
          <p:cNvSpPr/>
          <p:nvPr/>
        </p:nvSpPr>
        <p:spPr>
          <a:xfrm>
            <a:off x="10382046"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3">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19" name="TextBox 18">
            <a:extLst>
              <a:ext uri="{FF2B5EF4-FFF2-40B4-BE49-F238E27FC236}">
                <a16:creationId xmlns:a16="http://schemas.microsoft.com/office/drawing/2014/main" id="{D3801EEC-4D74-4A2C-B4E4-0FDA43D78E18}"/>
              </a:ext>
            </a:extLst>
          </p:cNvPr>
          <p:cNvSpPr txBox="1"/>
          <p:nvPr/>
        </p:nvSpPr>
        <p:spPr>
          <a:xfrm rot="16200000">
            <a:off x="9969607"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Dataset Description</a:t>
            </a:r>
          </a:p>
        </p:txBody>
      </p:sp>
      <p:sp>
        <p:nvSpPr>
          <p:cNvPr id="20" name="Rectangle 19">
            <a:extLst>
              <a:ext uri="{FF2B5EF4-FFF2-40B4-BE49-F238E27FC236}">
                <a16:creationId xmlns:a16="http://schemas.microsoft.com/office/drawing/2014/main" id="{AC7FDADD-A49F-423D-A8AC-F625ABF6EBE8}"/>
              </a:ext>
            </a:extLst>
          </p:cNvPr>
          <p:cNvSpPr/>
          <p:nvPr/>
        </p:nvSpPr>
        <p:spPr>
          <a:xfrm>
            <a:off x="-156612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DE593312-99E1-4DFC-8C68-15BE8D195D1B}"/>
              </a:ext>
            </a:extLst>
          </p:cNvPr>
          <p:cNvSpPr/>
          <p:nvPr/>
        </p:nvSpPr>
        <p:spPr>
          <a:xfrm>
            <a:off x="9577920"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2" name="TextBox 21">
            <a:extLst>
              <a:ext uri="{FF2B5EF4-FFF2-40B4-BE49-F238E27FC236}">
                <a16:creationId xmlns:a16="http://schemas.microsoft.com/office/drawing/2014/main" id="{27C0DCA7-B7A8-4B0C-AE3B-E007ABA2F474}"/>
              </a:ext>
            </a:extLst>
          </p:cNvPr>
          <p:cNvSpPr txBox="1"/>
          <p:nvPr/>
        </p:nvSpPr>
        <p:spPr>
          <a:xfrm rot="16200000">
            <a:off x="9165481"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Project Proposal</a:t>
            </a:r>
          </a:p>
        </p:txBody>
      </p:sp>
      <p:sp>
        <p:nvSpPr>
          <p:cNvPr id="23" name="Rectangle 22">
            <a:extLst>
              <a:ext uri="{FF2B5EF4-FFF2-40B4-BE49-F238E27FC236}">
                <a16:creationId xmlns:a16="http://schemas.microsoft.com/office/drawing/2014/main" id="{F7B4851B-E39C-46BB-ACB7-52A2D52DE19D}"/>
              </a:ext>
            </a:extLst>
          </p:cNvPr>
          <p:cNvSpPr/>
          <p:nvPr/>
        </p:nvSpPr>
        <p:spPr>
          <a:xfrm>
            <a:off x="-2328128"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E31EB5F9-A8D6-4609-9E6E-D155BC8F4513}"/>
              </a:ext>
            </a:extLst>
          </p:cNvPr>
          <p:cNvSpPr/>
          <p:nvPr/>
        </p:nvSpPr>
        <p:spPr>
          <a:xfrm>
            <a:off x="8815918"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5" name="TextBox 24">
            <a:extLst>
              <a:ext uri="{FF2B5EF4-FFF2-40B4-BE49-F238E27FC236}">
                <a16:creationId xmlns:a16="http://schemas.microsoft.com/office/drawing/2014/main" id="{28575E30-6DB7-4244-ADC7-93D29D42C2EE}"/>
              </a:ext>
            </a:extLst>
          </p:cNvPr>
          <p:cNvSpPr txBox="1"/>
          <p:nvPr/>
        </p:nvSpPr>
        <p:spPr>
          <a:xfrm rot="16200000">
            <a:off x="8403479" y="2958256"/>
            <a:ext cx="2089788" cy="830997"/>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Descriptive Statistics</a:t>
            </a:r>
          </a:p>
        </p:txBody>
      </p:sp>
      <p:sp>
        <p:nvSpPr>
          <p:cNvPr id="26" name="Rectangle 25">
            <a:extLst>
              <a:ext uri="{FF2B5EF4-FFF2-40B4-BE49-F238E27FC236}">
                <a16:creationId xmlns:a16="http://schemas.microsoft.com/office/drawing/2014/main" id="{FB370670-B8B6-43F7-960C-91920F81FA42}"/>
              </a:ext>
            </a:extLst>
          </p:cNvPr>
          <p:cNvSpPr/>
          <p:nvPr/>
        </p:nvSpPr>
        <p:spPr>
          <a:xfrm>
            <a:off x="-3109541"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199B29F3-4654-4AB6-B1AE-5694172C8254}"/>
              </a:ext>
            </a:extLst>
          </p:cNvPr>
          <p:cNvSpPr/>
          <p:nvPr/>
        </p:nvSpPr>
        <p:spPr>
          <a:xfrm>
            <a:off x="8011792"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28" name="TextBox 27">
            <a:extLst>
              <a:ext uri="{FF2B5EF4-FFF2-40B4-BE49-F238E27FC236}">
                <a16:creationId xmlns:a16="http://schemas.microsoft.com/office/drawing/2014/main" id="{9E3D5B93-5727-46E2-A15A-EC7BF76FBBCE}"/>
              </a:ext>
            </a:extLst>
          </p:cNvPr>
          <p:cNvSpPr txBox="1"/>
          <p:nvPr/>
        </p:nvSpPr>
        <p:spPr>
          <a:xfrm rot="16200000">
            <a:off x="7599353" y="3142922"/>
            <a:ext cx="2089788" cy="461665"/>
          </a:xfrm>
          <a:prstGeom prst="rect">
            <a:avLst/>
          </a:prstGeom>
          <a:noFill/>
        </p:spPr>
        <p:txBody>
          <a:bodyPr wrap="square" rtlCol="0">
            <a:spAutoFit/>
          </a:bodyPr>
          <a:lstStyle/>
          <a:p>
            <a:pPr algn="ctr"/>
            <a:r>
              <a:rPr lang="en-CA" sz="2400" b="1" dirty="0">
                <a:ln w="22225">
                  <a:noFill/>
                  <a:prstDash val="solid"/>
                </a:ln>
                <a:solidFill>
                  <a:schemeClr val="bg1"/>
                </a:solidFill>
                <a:latin typeface="Calibri "/>
                <a:cs typeface="Arial" panose="020B0604020202020204" pitchFamily="34" charset="0"/>
              </a:rPr>
              <a:t>Data Cleaning</a:t>
            </a:r>
          </a:p>
        </p:txBody>
      </p:sp>
      <p:sp>
        <p:nvSpPr>
          <p:cNvPr id="29" name="Rectangle 28">
            <a:extLst>
              <a:ext uri="{FF2B5EF4-FFF2-40B4-BE49-F238E27FC236}">
                <a16:creationId xmlns:a16="http://schemas.microsoft.com/office/drawing/2014/main" id="{0F5CF303-7512-403B-9244-F69344091CE4}"/>
              </a:ext>
            </a:extLst>
          </p:cNvPr>
          <p:cNvSpPr/>
          <p:nvPr/>
        </p:nvSpPr>
        <p:spPr>
          <a:xfrm>
            <a:off x="-9287414"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Shape 29">
            <a:extLst>
              <a:ext uri="{FF2B5EF4-FFF2-40B4-BE49-F238E27FC236}">
                <a16:creationId xmlns:a16="http://schemas.microsoft.com/office/drawing/2014/main" id="{ED44B70A-39A5-48E0-86FD-16DD90E458E4}"/>
              </a:ext>
            </a:extLst>
          </p:cNvPr>
          <p:cNvSpPr/>
          <p:nvPr/>
        </p:nvSpPr>
        <p:spPr>
          <a:xfrm>
            <a:off x="1856632"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1" name="TextBox 30">
            <a:extLst>
              <a:ext uri="{FF2B5EF4-FFF2-40B4-BE49-F238E27FC236}">
                <a16:creationId xmlns:a16="http://schemas.microsoft.com/office/drawing/2014/main" id="{90B3E185-5B85-44AA-BBC4-38121D1340F3}"/>
              </a:ext>
            </a:extLst>
          </p:cNvPr>
          <p:cNvSpPr txBox="1"/>
          <p:nvPr/>
        </p:nvSpPr>
        <p:spPr>
          <a:xfrm rot="16200000">
            <a:off x="1444193" y="2955875"/>
            <a:ext cx="2089788" cy="830997"/>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Exploratory 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2" name="Rectangle 31">
            <a:extLst>
              <a:ext uri="{FF2B5EF4-FFF2-40B4-BE49-F238E27FC236}">
                <a16:creationId xmlns:a16="http://schemas.microsoft.com/office/drawing/2014/main" id="{1D6920DE-63C4-4ACB-B2C5-4234556E58DF}"/>
              </a:ext>
            </a:extLst>
          </p:cNvPr>
          <p:cNvSpPr/>
          <p:nvPr/>
        </p:nvSpPr>
        <p:spPr>
          <a:xfrm>
            <a:off x="-10070036"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20B80B0B-F0F8-419B-8A14-AC55FCD39240}"/>
              </a:ext>
            </a:extLst>
          </p:cNvPr>
          <p:cNvSpPr/>
          <p:nvPr/>
        </p:nvSpPr>
        <p:spPr>
          <a:xfrm>
            <a:off x="1074010" y="2281237"/>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4" name="TextBox 33">
            <a:extLst>
              <a:ext uri="{FF2B5EF4-FFF2-40B4-BE49-F238E27FC236}">
                <a16:creationId xmlns:a16="http://schemas.microsoft.com/office/drawing/2014/main" id="{9AE2DDF5-5834-4044-ACE8-5D02E17DAC73}"/>
              </a:ext>
            </a:extLst>
          </p:cNvPr>
          <p:cNvSpPr txBox="1"/>
          <p:nvPr/>
        </p:nvSpPr>
        <p:spPr>
          <a:xfrm rot="16200000">
            <a:off x="661571" y="3140541"/>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Analysis</a:t>
            </a:r>
          </a:p>
        </p:txBody>
      </p:sp>
      <p:sp>
        <p:nvSpPr>
          <p:cNvPr id="35" name="Rectangle 34">
            <a:extLst>
              <a:ext uri="{FF2B5EF4-FFF2-40B4-BE49-F238E27FC236}">
                <a16:creationId xmlns:a16="http://schemas.microsoft.com/office/drawing/2014/main" id="{0DEAEE6B-6B82-4D54-9C1B-8469F76F2F2F}"/>
              </a:ext>
            </a:extLst>
          </p:cNvPr>
          <p:cNvSpPr/>
          <p:nvPr/>
        </p:nvSpPr>
        <p:spPr>
          <a:xfrm>
            <a:off x="-10705479"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Freeform: Shape 35">
            <a:extLst>
              <a:ext uri="{FF2B5EF4-FFF2-40B4-BE49-F238E27FC236}">
                <a16:creationId xmlns:a16="http://schemas.microsoft.com/office/drawing/2014/main" id="{9DEBBBAC-8C08-4C13-A1CE-33EBD2AF4E48}"/>
              </a:ext>
            </a:extLst>
          </p:cNvPr>
          <p:cNvSpPr/>
          <p:nvPr/>
        </p:nvSpPr>
        <p:spPr>
          <a:xfrm>
            <a:off x="438567"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37" name="TextBox 36">
            <a:extLst>
              <a:ext uri="{FF2B5EF4-FFF2-40B4-BE49-F238E27FC236}">
                <a16:creationId xmlns:a16="http://schemas.microsoft.com/office/drawing/2014/main" id="{BDA39D66-7932-4C4A-8CFB-66A67AB388B7}"/>
              </a:ext>
            </a:extLst>
          </p:cNvPr>
          <p:cNvSpPr txBox="1"/>
          <p:nvPr/>
        </p:nvSpPr>
        <p:spPr>
          <a:xfrm rot="16200000">
            <a:off x="26128" y="3142922"/>
            <a:ext cx="2089788" cy="461665"/>
          </a:xfrm>
          <a:prstGeom prst="rect">
            <a:avLst/>
          </a:prstGeom>
          <a:noFill/>
        </p:spPr>
        <p:txBody>
          <a:bodyPr wrap="square" rtlCol="0">
            <a:spAutoFit/>
          </a:bodyPr>
          <a:lstStyle/>
          <a:p>
            <a:pPr algn="ctr"/>
            <a:r>
              <a:rPr lang="en-US" sz="2400" b="1" dirty="0">
                <a:ln w="22225">
                  <a:noFill/>
                  <a:prstDash val="solid"/>
                </a:ln>
                <a:solidFill>
                  <a:schemeClr val="bg1"/>
                </a:solidFill>
                <a:latin typeface="Calibri "/>
                <a:cs typeface="Arial" panose="020B0604020202020204" pitchFamily="34" charset="0"/>
              </a:rPr>
              <a:t>D</a:t>
            </a:r>
            <a:r>
              <a:rPr lang="en-CA" sz="2400" b="1" dirty="0" err="1">
                <a:ln w="22225">
                  <a:noFill/>
                  <a:prstDash val="solid"/>
                </a:ln>
                <a:solidFill>
                  <a:schemeClr val="bg1"/>
                </a:solidFill>
                <a:latin typeface="Calibri "/>
                <a:cs typeface="Arial" panose="020B0604020202020204" pitchFamily="34" charset="0"/>
              </a:rPr>
              <a:t>ata</a:t>
            </a:r>
            <a:r>
              <a:rPr lang="en-CA" sz="2400" b="1" dirty="0">
                <a:ln w="22225">
                  <a:noFill/>
                  <a:prstDash val="solid"/>
                </a:ln>
                <a:solidFill>
                  <a:schemeClr val="bg1"/>
                </a:solidFill>
                <a:latin typeface="Calibri "/>
                <a:cs typeface="Arial" panose="020B0604020202020204" pitchFamily="34" charset="0"/>
              </a:rPr>
              <a:t> Product</a:t>
            </a:r>
          </a:p>
        </p:txBody>
      </p:sp>
      <p:sp>
        <p:nvSpPr>
          <p:cNvPr id="38" name="Rectangle 37">
            <a:extLst>
              <a:ext uri="{FF2B5EF4-FFF2-40B4-BE49-F238E27FC236}">
                <a16:creationId xmlns:a16="http://schemas.microsoft.com/office/drawing/2014/main" id="{B262D861-16BA-491F-9684-A1877A90BA48}"/>
              </a:ext>
            </a:extLst>
          </p:cNvPr>
          <p:cNvSpPr/>
          <p:nvPr/>
        </p:nvSpPr>
        <p:spPr>
          <a:xfrm>
            <a:off x="-11409645" y="0"/>
            <a:ext cx="12191999" cy="6858000"/>
          </a:xfrm>
          <a:prstGeom prst="rect">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Shape 38">
            <a:extLst>
              <a:ext uri="{FF2B5EF4-FFF2-40B4-BE49-F238E27FC236}">
                <a16:creationId xmlns:a16="http://schemas.microsoft.com/office/drawing/2014/main" id="{2B7D674D-D8E0-47C3-A38D-1297288B6EDC}"/>
              </a:ext>
            </a:extLst>
          </p:cNvPr>
          <p:cNvSpPr/>
          <p:nvPr/>
        </p:nvSpPr>
        <p:spPr>
          <a:xfrm>
            <a:off x="-265599" y="2283618"/>
            <a:ext cx="1047954" cy="2290763"/>
          </a:xfrm>
          <a:custGeom>
            <a:avLst/>
            <a:gdLst>
              <a:gd name="connsiteX0" fmla="*/ 1181100 w 1181100"/>
              <a:gd name="connsiteY0" fmla="*/ 0 h 2362200"/>
              <a:gd name="connsiteX1" fmla="*/ 1181100 w 1181100"/>
              <a:gd name="connsiteY1" fmla="*/ 2362200 h 2362200"/>
              <a:gd name="connsiteX2" fmla="*/ 0 w 1181100"/>
              <a:gd name="connsiteY2" fmla="*/ 1181100 h 2362200"/>
              <a:gd name="connsiteX3" fmla="*/ 1181100 w 1181100"/>
              <a:gd name="connsiteY3" fmla="*/ 0 h 2362200"/>
            </a:gdLst>
            <a:ahLst/>
            <a:cxnLst>
              <a:cxn ang="0">
                <a:pos x="connsiteX0" y="connsiteY0"/>
              </a:cxn>
              <a:cxn ang="0">
                <a:pos x="connsiteX1" y="connsiteY1"/>
              </a:cxn>
              <a:cxn ang="0">
                <a:pos x="connsiteX2" y="connsiteY2"/>
              </a:cxn>
              <a:cxn ang="0">
                <a:pos x="connsiteX3" y="connsiteY3"/>
              </a:cxn>
            </a:cxnLst>
            <a:rect l="l" t="t" r="r" b="b"/>
            <a:pathLst>
              <a:path w="1181100" h="2362200">
                <a:moveTo>
                  <a:pt x="1181100" y="0"/>
                </a:moveTo>
                <a:lnTo>
                  <a:pt x="1181100" y="2362200"/>
                </a:lnTo>
                <a:cubicBezTo>
                  <a:pt x="528796" y="2362200"/>
                  <a:pt x="0" y="1833404"/>
                  <a:pt x="0" y="1181100"/>
                </a:cubicBezTo>
                <a:cubicBezTo>
                  <a:pt x="0" y="528796"/>
                  <a:pt x="528796" y="0"/>
                  <a:pt x="1181100" y="0"/>
                </a:cubicBezTo>
                <a:close/>
              </a:path>
            </a:pathLst>
          </a:cu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n-CA" dirty="0"/>
          </a:p>
        </p:txBody>
      </p:sp>
      <p:sp>
        <p:nvSpPr>
          <p:cNvPr id="40" name="TextBox 39">
            <a:extLst>
              <a:ext uri="{FF2B5EF4-FFF2-40B4-BE49-F238E27FC236}">
                <a16:creationId xmlns:a16="http://schemas.microsoft.com/office/drawing/2014/main" id="{16D1B7A8-339F-4E15-ADED-E61C0A27239C}"/>
              </a:ext>
            </a:extLst>
          </p:cNvPr>
          <p:cNvSpPr txBox="1"/>
          <p:nvPr/>
        </p:nvSpPr>
        <p:spPr>
          <a:xfrm rot="16200000">
            <a:off x="-678038" y="3173699"/>
            <a:ext cx="2089788" cy="400110"/>
          </a:xfrm>
          <a:prstGeom prst="rect">
            <a:avLst/>
          </a:prstGeom>
          <a:noFill/>
        </p:spPr>
        <p:txBody>
          <a:bodyPr wrap="square" rtlCol="0">
            <a:spAutoFit/>
          </a:bodyPr>
          <a:lstStyle/>
          <a:p>
            <a:pPr algn="ctr"/>
            <a:r>
              <a:rPr lang="en-CA" sz="2000" b="1" dirty="0">
                <a:ln w="22225">
                  <a:noFill/>
                  <a:prstDash val="solid"/>
                </a:ln>
                <a:solidFill>
                  <a:schemeClr val="bg1"/>
                </a:solidFill>
                <a:latin typeface="Calibri "/>
                <a:cs typeface="Arial" panose="020B0604020202020204" pitchFamily="34" charset="0"/>
              </a:rPr>
              <a:t>Recommendation</a:t>
            </a:r>
          </a:p>
        </p:txBody>
      </p:sp>
      <p:pic>
        <p:nvPicPr>
          <p:cNvPr id="4" name="Picture 3">
            <a:extLst>
              <a:ext uri="{FF2B5EF4-FFF2-40B4-BE49-F238E27FC236}">
                <a16:creationId xmlns:a16="http://schemas.microsoft.com/office/drawing/2014/main" id="{C198183A-1582-4D0C-BE51-5819E365CDFD}"/>
              </a:ext>
            </a:extLst>
          </p:cNvPr>
          <p:cNvPicPr>
            <a:picLocks noChangeAspect="1"/>
          </p:cNvPicPr>
          <p:nvPr/>
        </p:nvPicPr>
        <p:blipFill>
          <a:blip r:embed="rId2"/>
          <a:stretch>
            <a:fillRect/>
          </a:stretch>
        </p:blipFill>
        <p:spPr>
          <a:xfrm>
            <a:off x="3220188" y="1210916"/>
            <a:ext cx="4663844" cy="4320914"/>
          </a:xfrm>
          <a:prstGeom prst="rect">
            <a:avLst/>
          </a:prstGeom>
        </p:spPr>
      </p:pic>
    </p:spTree>
    <p:extLst>
      <p:ext uri="{BB962C8B-B14F-4D97-AF65-F5344CB8AC3E}">
        <p14:creationId xmlns:p14="http://schemas.microsoft.com/office/powerpoint/2010/main" val="204349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498FCC0C3D5F47A9006853F93C5DA5" ma:contentTypeVersion="4" ma:contentTypeDescription="Create a new document." ma:contentTypeScope="" ma:versionID="aa048e7f33c7bfe84ae3f63965ce5533">
  <xsd:schema xmlns:xsd="http://www.w3.org/2001/XMLSchema" xmlns:xs="http://www.w3.org/2001/XMLSchema" xmlns:p="http://schemas.microsoft.com/office/2006/metadata/properties" xmlns:ns3="38031a79-5052-42d1-8e37-b81695a34108" targetNamespace="http://schemas.microsoft.com/office/2006/metadata/properties" ma:root="true" ma:fieldsID="b9e993d74d1ed707161baf838e0a6209" ns3:_="">
    <xsd:import namespace="38031a79-5052-42d1-8e37-b81695a341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031a79-5052-42d1-8e37-b81695a341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C9685-D316-4D9F-8C10-378BA2AA60FA}">
  <ds:schemaRefs>
    <ds:schemaRef ds:uri="38031a79-5052-42d1-8e37-b81695a34108"/>
    <ds:schemaRef ds:uri="http://purl.org/dc/term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0964A08E-06D7-4C75-ACC0-0AC6E941C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031a79-5052-42d1-8e37-b81695a341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DF0E7D-B2CE-433B-B009-D327907A8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TotalTime>
  <Words>1525</Words>
  <Application>Microsoft Office PowerPoint</Application>
  <PresentationFormat>Widescreen</PresentationFormat>
  <Paragraphs>272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vt:lpstr>
      <vt:lpstr>Calibri (Body)</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21</cp:revision>
  <dcterms:created xsi:type="dcterms:W3CDTF">2021-12-19T19:09:40Z</dcterms:created>
  <dcterms:modified xsi:type="dcterms:W3CDTF">2021-12-20T03:04:04Z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0x010100E3498FCC0C3D5F47A9006853F93C5DA5</vt:lpwstr>
  </property>
</Properties>
</file>