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79" r:id="rId2"/>
    <p:sldId id="287" r:id="rId3"/>
    <p:sldId id="257" r:id="rId4"/>
    <p:sldId id="267" r:id="rId5"/>
    <p:sldId id="258" r:id="rId6"/>
    <p:sldId id="259" r:id="rId7"/>
    <p:sldId id="271" r:id="rId8"/>
    <p:sldId id="260" r:id="rId9"/>
    <p:sldId id="270" r:id="rId10"/>
    <p:sldId id="261" r:id="rId11"/>
    <p:sldId id="262" r:id="rId12"/>
    <p:sldId id="268" r:id="rId13"/>
    <p:sldId id="269" r:id="rId14"/>
    <p:sldId id="263" r:id="rId15"/>
    <p:sldId id="274" r:id="rId16"/>
    <p:sldId id="272" r:id="rId17"/>
    <p:sldId id="275" r:id="rId18"/>
    <p:sldId id="281" r:id="rId19"/>
    <p:sldId id="277" r:id="rId20"/>
    <p:sldId id="282" r:id="rId21"/>
    <p:sldId id="283" r:id="rId22"/>
    <p:sldId id="284" r:id="rId23"/>
    <p:sldId id="289" r:id="rId24"/>
    <p:sldId id="264" r:id="rId25"/>
    <p:sldId id="265" r:id="rId26"/>
    <p:sldId id="266" r:id="rId27"/>
    <p:sldId id="278" r:id="rId28"/>
    <p:sldId id="285" r:id="rId29"/>
    <p:sldId id="286" r:id="rId30"/>
    <p:sldId id="28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93" d="100"/>
          <a:sy n="93" d="100"/>
        </p:scale>
        <p:origin x="77" y="2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microsoft.com/office/2007/relationships/hdphoto" Target="../media/hdphoto2.wdp"/><Relationship Id="rId1" Type="http://schemas.openxmlformats.org/officeDocument/2006/relationships/image" Target="../media/image6.png"/><Relationship Id="rId6" Type="http://schemas.openxmlformats.org/officeDocument/2006/relationships/image" Target="../media/image10.png"/><Relationship Id="rId5" Type="http://schemas.openxmlformats.org/officeDocument/2006/relationships/image" Target="../media/image9.png"/><Relationship Id="rId10" Type="http://schemas.microsoft.com/office/2007/relationships/hdphoto" Target="../media/hdphoto3.wdp"/><Relationship Id="rId4" Type="http://schemas.openxmlformats.org/officeDocument/2006/relationships/image" Target="../media/image8.png"/><Relationship Id="rId9"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microsoft.com/office/2007/relationships/hdphoto" Target="../media/hdphoto2.wdp"/><Relationship Id="rId1" Type="http://schemas.openxmlformats.org/officeDocument/2006/relationships/image" Target="../media/image6.png"/><Relationship Id="rId6" Type="http://schemas.openxmlformats.org/officeDocument/2006/relationships/image" Target="../media/image10.png"/><Relationship Id="rId5" Type="http://schemas.openxmlformats.org/officeDocument/2006/relationships/image" Target="../media/image9.png"/><Relationship Id="rId10" Type="http://schemas.microsoft.com/office/2007/relationships/hdphoto" Target="../media/hdphoto3.wdp"/><Relationship Id="rId4" Type="http://schemas.openxmlformats.org/officeDocument/2006/relationships/image" Target="../media/image8.pn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2F902F-BA50-4906-B540-D2D081CD3FD9}"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CA"/>
        </a:p>
      </dgm:t>
    </dgm:pt>
    <dgm:pt modelId="{986B7C08-20A2-46F5-912A-61AA415FE871}">
      <dgm:prSet phldrT="[Text]"/>
      <dgm:spPr/>
      <dgm:t>
        <a:bodyPr/>
        <a:lstStyle/>
        <a:p>
          <a:r>
            <a:rPr lang="en-CA" dirty="0"/>
            <a:t>Data Cleaning and Preparation</a:t>
          </a:r>
        </a:p>
      </dgm:t>
    </dgm:pt>
    <dgm:pt modelId="{3223E337-0D98-4ED4-8D1F-3029506AA973}" type="parTrans" cxnId="{1AFA74F5-AB80-464A-88AC-2A00A24D0087}">
      <dgm:prSet/>
      <dgm:spPr/>
      <dgm:t>
        <a:bodyPr/>
        <a:lstStyle/>
        <a:p>
          <a:endParaRPr lang="en-CA"/>
        </a:p>
      </dgm:t>
    </dgm:pt>
    <dgm:pt modelId="{0DB49923-BDCB-419F-A327-0019276D64A5}" type="sibTrans" cxnId="{1AFA74F5-AB80-464A-88AC-2A00A24D0087}">
      <dgm:prSet/>
      <dgm:spPr/>
      <dgm:t>
        <a:bodyPr/>
        <a:lstStyle/>
        <a:p>
          <a:endParaRPr lang="en-CA"/>
        </a:p>
      </dgm:t>
    </dgm:pt>
    <dgm:pt modelId="{79393D3E-C3B2-4CF8-81F7-BE20EB4B6061}">
      <dgm:prSet phldrT="[Text]"/>
      <dgm:spPr/>
      <dgm:t>
        <a:bodyPr/>
        <a:lstStyle/>
        <a:p>
          <a:r>
            <a:rPr lang="en-CA" dirty="0"/>
            <a:t>Exploratory Data Analysis</a:t>
          </a:r>
        </a:p>
      </dgm:t>
    </dgm:pt>
    <dgm:pt modelId="{44F26D6F-67BD-4101-A541-6F06B6AB2CC5}" type="parTrans" cxnId="{39EB7D22-176A-4820-ABB5-FFD28E8D72BA}">
      <dgm:prSet/>
      <dgm:spPr/>
      <dgm:t>
        <a:bodyPr/>
        <a:lstStyle/>
        <a:p>
          <a:endParaRPr lang="en-CA"/>
        </a:p>
      </dgm:t>
    </dgm:pt>
    <dgm:pt modelId="{0C47020C-FC14-4AE8-9E71-8E636B1A2B65}" type="sibTrans" cxnId="{39EB7D22-176A-4820-ABB5-FFD28E8D72BA}">
      <dgm:prSet/>
      <dgm:spPr/>
      <dgm:t>
        <a:bodyPr/>
        <a:lstStyle/>
        <a:p>
          <a:endParaRPr lang="en-CA"/>
        </a:p>
      </dgm:t>
    </dgm:pt>
    <dgm:pt modelId="{A7C8D436-0AB1-448F-99C5-238EC8EA450D}">
      <dgm:prSet phldrT="[Text]"/>
      <dgm:spPr/>
      <dgm:t>
        <a:bodyPr/>
        <a:lstStyle/>
        <a:p>
          <a:r>
            <a:rPr lang="en-CA" dirty="0"/>
            <a:t>Descriptive Statistics	</a:t>
          </a:r>
        </a:p>
      </dgm:t>
    </dgm:pt>
    <dgm:pt modelId="{ACA9CD00-419C-47B8-A883-1B6DE87BF3B3}" type="parTrans" cxnId="{5D76027E-DA30-4ECA-8396-58B0ECACF3B4}">
      <dgm:prSet/>
      <dgm:spPr/>
      <dgm:t>
        <a:bodyPr/>
        <a:lstStyle/>
        <a:p>
          <a:endParaRPr lang="en-CA"/>
        </a:p>
      </dgm:t>
    </dgm:pt>
    <dgm:pt modelId="{4E969DCE-F7DB-49AC-94B1-B09B516823E8}" type="sibTrans" cxnId="{5D76027E-DA30-4ECA-8396-58B0ECACF3B4}">
      <dgm:prSet/>
      <dgm:spPr/>
      <dgm:t>
        <a:bodyPr/>
        <a:lstStyle/>
        <a:p>
          <a:endParaRPr lang="en-CA"/>
        </a:p>
      </dgm:t>
    </dgm:pt>
    <dgm:pt modelId="{6C245B06-28C4-469D-AE5C-4D19ADBF40B4}">
      <dgm:prSet/>
      <dgm:spPr/>
      <dgm:t>
        <a:bodyPr/>
        <a:lstStyle/>
        <a:p>
          <a:r>
            <a:rPr lang="en-CA" dirty="0"/>
            <a:t>Machine Learning and Scaling</a:t>
          </a:r>
        </a:p>
      </dgm:t>
    </dgm:pt>
    <dgm:pt modelId="{700B5546-678F-4309-8DAE-0FD308A46F9E}" type="parTrans" cxnId="{4AD28E26-59BF-4BDA-89E8-EE558320FEFE}">
      <dgm:prSet/>
      <dgm:spPr/>
      <dgm:t>
        <a:bodyPr/>
        <a:lstStyle/>
        <a:p>
          <a:endParaRPr lang="en-CA"/>
        </a:p>
      </dgm:t>
    </dgm:pt>
    <dgm:pt modelId="{6E1BB310-601B-4A58-BCB0-CC1F06978A2E}" type="sibTrans" cxnId="{4AD28E26-59BF-4BDA-89E8-EE558320FEFE}">
      <dgm:prSet/>
      <dgm:spPr/>
      <dgm:t>
        <a:bodyPr/>
        <a:lstStyle/>
        <a:p>
          <a:endParaRPr lang="en-CA"/>
        </a:p>
      </dgm:t>
    </dgm:pt>
    <dgm:pt modelId="{FA7C82F5-351E-4D96-AA12-7BB5DBF0FD51}">
      <dgm:prSet/>
      <dgm:spPr/>
      <dgm:t>
        <a:bodyPr/>
        <a:lstStyle/>
        <a:p>
          <a:r>
            <a:rPr lang="en-CA" dirty="0"/>
            <a:t>Evaluation and Feature Importance</a:t>
          </a:r>
        </a:p>
      </dgm:t>
    </dgm:pt>
    <dgm:pt modelId="{CE42414F-D257-4A38-8E08-2C3D42DE0EEE}" type="parTrans" cxnId="{D7C0CC22-2B0E-4187-A734-C33332AB586D}">
      <dgm:prSet/>
      <dgm:spPr/>
      <dgm:t>
        <a:bodyPr/>
        <a:lstStyle/>
        <a:p>
          <a:endParaRPr lang="en-CA"/>
        </a:p>
      </dgm:t>
    </dgm:pt>
    <dgm:pt modelId="{1E5621CE-18F3-4A23-8E0D-473721BFF390}" type="sibTrans" cxnId="{D7C0CC22-2B0E-4187-A734-C33332AB586D}">
      <dgm:prSet/>
      <dgm:spPr/>
      <dgm:t>
        <a:bodyPr/>
        <a:lstStyle/>
        <a:p>
          <a:endParaRPr lang="en-CA"/>
        </a:p>
      </dgm:t>
    </dgm:pt>
    <dgm:pt modelId="{F007E709-008B-44AC-AEF3-0D60206C4FC0}">
      <dgm:prSet/>
      <dgm:spPr/>
      <dgm:t>
        <a:bodyPr/>
        <a:lstStyle/>
        <a:p>
          <a:r>
            <a:rPr lang="en-CA" dirty="0"/>
            <a:t>Data Visualization</a:t>
          </a:r>
        </a:p>
      </dgm:t>
    </dgm:pt>
    <dgm:pt modelId="{B452CBCE-9820-4645-938C-53FD641FF773}" type="parTrans" cxnId="{DB8CB859-6D0D-4E26-BE9B-83CE0531EBC4}">
      <dgm:prSet/>
      <dgm:spPr/>
      <dgm:t>
        <a:bodyPr/>
        <a:lstStyle/>
        <a:p>
          <a:endParaRPr lang="en-CA"/>
        </a:p>
      </dgm:t>
    </dgm:pt>
    <dgm:pt modelId="{B9F1CC80-9F56-4862-A3DF-6CE680C229A0}" type="sibTrans" cxnId="{DB8CB859-6D0D-4E26-BE9B-83CE0531EBC4}">
      <dgm:prSet/>
      <dgm:spPr/>
      <dgm:t>
        <a:bodyPr/>
        <a:lstStyle/>
        <a:p>
          <a:endParaRPr lang="en-CA"/>
        </a:p>
      </dgm:t>
    </dgm:pt>
    <dgm:pt modelId="{01CDC3D8-9749-47C3-B545-DD54BB441760}">
      <dgm:prSet/>
      <dgm:spPr/>
      <dgm:t>
        <a:bodyPr/>
        <a:lstStyle/>
        <a:p>
          <a:r>
            <a:rPr lang="en-CA" dirty="0"/>
            <a:t>Model Deployment</a:t>
          </a:r>
        </a:p>
      </dgm:t>
    </dgm:pt>
    <dgm:pt modelId="{7FDDAE25-2538-41EA-918D-84251B11E736}" type="parTrans" cxnId="{FBED69FF-B10A-4F02-A9AE-8AB41380F42F}">
      <dgm:prSet/>
      <dgm:spPr/>
      <dgm:t>
        <a:bodyPr/>
        <a:lstStyle/>
        <a:p>
          <a:endParaRPr lang="en-CA"/>
        </a:p>
      </dgm:t>
    </dgm:pt>
    <dgm:pt modelId="{6E2EBBC7-0042-4D62-8E26-159FA1340F9C}" type="sibTrans" cxnId="{FBED69FF-B10A-4F02-A9AE-8AB41380F42F}">
      <dgm:prSet/>
      <dgm:spPr/>
      <dgm:t>
        <a:bodyPr/>
        <a:lstStyle/>
        <a:p>
          <a:endParaRPr lang="en-CA"/>
        </a:p>
      </dgm:t>
    </dgm:pt>
    <dgm:pt modelId="{82518BD1-6BC8-4799-ABDE-A0E0BD690F23}">
      <dgm:prSet/>
      <dgm:spPr/>
      <dgm:t>
        <a:bodyPr/>
        <a:lstStyle/>
        <a:p>
          <a:r>
            <a:rPr lang="en-CA" dirty="0"/>
            <a:t>Integration with Web Application</a:t>
          </a:r>
        </a:p>
      </dgm:t>
    </dgm:pt>
    <dgm:pt modelId="{0F7E8A4E-0D06-41B2-9596-091EA9123450}" type="parTrans" cxnId="{5C012AD4-4A7E-4361-9372-95A35820E9C5}">
      <dgm:prSet/>
      <dgm:spPr/>
      <dgm:t>
        <a:bodyPr/>
        <a:lstStyle/>
        <a:p>
          <a:endParaRPr lang="en-CA"/>
        </a:p>
      </dgm:t>
    </dgm:pt>
    <dgm:pt modelId="{3A0B2ABF-2109-446D-AAC4-56663A279CF7}" type="sibTrans" cxnId="{5C012AD4-4A7E-4361-9372-95A35820E9C5}">
      <dgm:prSet/>
      <dgm:spPr/>
      <dgm:t>
        <a:bodyPr/>
        <a:lstStyle/>
        <a:p>
          <a:endParaRPr lang="en-CA"/>
        </a:p>
      </dgm:t>
    </dgm:pt>
    <dgm:pt modelId="{A7A91568-F635-4084-A975-7881BA23556A}" type="pres">
      <dgm:prSet presAssocID="{B82F902F-BA50-4906-B540-D2D081CD3FD9}" presName="Name0" presStyleCnt="0">
        <dgm:presLayoutVars>
          <dgm:dir/>
          <dgm:resizeHandles val="exact"/>
        </dgm:presLayoutVars>
      </dgm:prSet>
      <dgm:spPr/>
    </dgm:pt>
    <dgm:pt modelId="{5E77A389-2D3C-43D8-AD28-829A4CB94F58}" type="pres">
      <dgm:prSet presAssocID="{B82F902F-BA50-4906-B540-D2D081CD3FD9}" presName="arrow" presStyleLbl="bgShp" presStyleIdx="0" presStyleCnt="1"/>
      <dgm:spPr/>
    </dgm:pt>
    <dgm:pt modelId="{5C58F310-1005-4D9B-8419-8F6C9CD3F841}" type="pres">
      <dgm:prSet presAssocID="{B82F902F-BA50-4906-B540-D2D081CD3FD9}" presName="points" presStyleCnt="0"/>
      <dgm:spPr/>
    </dgm:pt>
    <dgm:pt modelId="{5DD96268-9C55-46B3-A45D-9AF991D5C47E}" type="pres">
      <dgm:prSet presAssocID="{986B7C08-20A2-46F5-912A-61AA415FE871}" presName="compositeA" presStyleCnt="0"/>
      <dgm:spPr/>
    </dgm:pt>
    <dgm:pt modelId="{55898C72-30F5-404B-B5FC-9BE14C5B08FE}" type="pres">
      <dgm:prSet presAssocID="{986B7C08-20A2-46F5-912A-61AA415FE871}" presName="textA" presStyleLbl="revTx" presStyleIdx="0" presStyleCnt="8">
        <dgm:presLayoutVars>
          <dgm:bulletEnabled val="1"/>
        </dgm:presLayoutVars>
      </dgm:prSet>
      <dgm:spPr/>
    </dgm:pt>
    <dgm:pt modelId="{BD661110-FD7A-464A-B94B-D4DDC82EFD21}" type="pres">
      <dgm:prSet presAssocID="{986B7C08-20A2-46F5-912A-61AA415FE871}" presName="circleA" presStyleLbl="node1" presStyleIdx="0" presStyleCnt="8" custScaleX="174604" custScaleY="163373" custLinFactNeighborY="-1526"/>
      <dgm:spPr>
        <a:blipFill rotWithShape="0">
          <a:blip xmlns:r="http://schemas.openxmlformats.org/officeDocument/2006/relationships" r:embed="rId1">
            <a:extLst>
              <a:ext uri="{BEBA8EAE-BF5A-486C-A8C5-ECC9F3942E4B}">
                <a14:imgProps xmlns:a14="http://schemas.microsoft.com/office/drawing/2010/main">
                  <a14:imgLayer r:embed="rId2">
                    <a14:imgEffect>
                      <a14:backgroundRemoval t="10000" b="90000" l="10000" r="90000"/>
                    </a14:imgEffect>
                  </a14:imgLayer>
                </a14:imgProps>
              </a:ext>
            </a:extLst>
          </a:blip>
          <a:srcRect/>
          <a:stretch>
            <a:fillRect l="-11000" r="-11000"/>
          </a:stretch>
        </a:blipFill>
        <a:ln>
          <a:noFill/>
        </a:ln>
      </dgm:spPr>
    </dgm:pt>
    <dgm:pt modelId="{39EAA81B-892B-40B4-8C57-C956947ED851}" type="pres">
      <dgm:prSet presAssocID="{986B7C08-20A2-46F5-912A-61AA415FE871}" presName="spaceA" presStyleCnt="0"/>
      <dgm:spPr/>
    </dgm:pt>
    <dgm:pt modelId="{92BBF324-CBBC-4BE7-80FA-A2A8D09CD5EC}" type="pres">
      <dgm:prSet presAssocID="{0DB49923-BDCB-419F-A327-0019276D64A5}" presName="space" presStyleCnt="0"/>
      <dgm:spPr/>
    </dgm:pt>
    <dgm:pt modelId="{17BB4F25-199E-4D4D-B104-7D0D77FE7425}" type="pres">
      <dgm:prSet presAssocID="{A7C8D436-0AB1-448F-99C5-238EC8EA450D}" presName="compositeB" presStyleCnt="0"/>
      <dgm:spPr/>
    </dgm:pt>
    <dgm:pt modelId="{33B1AE59-74CF-4576-9F2B-0FF1D3FC1F67}" type="pres">
      <dgm:prSet presAssocID="{A7C8D436-0AB1-448F-99C5-238EC8EA450D}" presName="textB" presStyleLbl="revTx" presStyleIdx="1" presStyleCnt="8">
        <dgm:presLayoutVars>
          <dgm:bulletEnabled val="1"/>
        </dgm:presLayoutVars>
      </dgm:prSet>
      <dgm:spPr/>
    </dgm:pt>
    <dgm:pt modelId="{47AD321B-44CE-403F-969A-C4FDBF41A0D5}" type="pres">
      <dgm:prSet presAssocID="{A7C8D436-0AB1-448F-99C5-238EC8EA450D}" presName="circleB" presStyleLbl="node1" presStyleIdx="1" presStyleCnt="8" custScaleX="227676" custScaleY="207910" custLinFactNeighborY="-1526"/>
      <dgm:spPr>
        <a:blipFill rotWithShape="0">
          <a:blip xmlns:r="http://schemas.openxmlformats.org/officeDocument/2006/relationships" r:embed="rId3"/>
          <a:srcRect/>
          <a:stretch>
            <a:fillRect t="-2000" b="-2000"/>
          </a:stretch>
        </a:blipFill>
        <a:ln>
          <a:noFill/>
        </a:ln>
      </dgm:spPr>
    </dgm:pt>
    <dgm:pt modelId="{DF8957E6-6E58-485A-82B7-B6A3C6052703}" type="pres">
      <dgm:prSet presAssocID="{A7C8D436-0AB1-448F-99C5-238EC8EA450D}" presName="spaceB" presStyleCnt="0"/>
      <dgm:spPr/>
    </dgm:pt>
    <dgm:pt modelId="{CC1747B8-68DB-42C0-A45B-CAFCC831DF53}" type="pres">
      <dgm:prSet presAssocID="{4E969DCE-F7DB-49AC-94B1-B09B516823E8}" presName="space" presStyleCnt="0"/>
      <dgm:spPr/>
    </dgm:pt>
    <dgm:pt modelId="{1178ADA6-63E6-498B-BBFF-48EA4AF40AEE}" type="pres">
      <dgm:prSet presAssocID="{79393D3E-C3B2-4CF8-81F7-BE20EB4B6061}" presName="compositeA" presStyleCnt="0"/>
      <dgm:spPr/>
    </dgm:pt>
    <dgm:pt modelId="{F1E02B0E-9130-4874-BA81-CAA9616D2F9C}" type="pres">
      <dgm:prSet presAssocID="{79393D3E-C3B2-4CF8-81F7-BE20EB4B6061}" presName="textA" presStyleLbl="revTx" presStyleIdx="2" presStyleCnt="8">
        <dgm:presLayoutVars>
          <dgm:bulletEnabled val="1"/>
        </dgm:presLayoutVars>
      </dgm:prSet>
      <dgm:spPr/>
    </dgm:pt>
    <dgm:pt modelId="{79CFB0A2-50B8-4A3A-AD6F-B4851A98F673}" type="pres">
      <dgm:prSet presAssocID="{79393D3E-C3B2-4CF8-81F7-BE20EB4B6061}" presName="circleA" presStyleLbl="node1" presStyleIdx="2" presStyleCnt="8" custScaleX="159861" custScaleY="150776"/>
      <dgm:spPr>
        <a:blipFill rotWithShape="0">
          <a:blip xmlns:r="http://schemas.openxmlformats.org/officeDocument/2006/relationships" r:embed="rId4"/>
          <a:srcRect/>
          <a:stretch>
            <a:fillRect t="-2000" b="-2000"/>
          </a:stretch>
        </a:blipFill>
        <a:ln>
          <a:solidFill>
            <a:schemeClr val="tx1">
              <a:lumMod val="95000"/>
              <a:lumOff val="5000"/>
            </a:schemeClr>
          </a:solidFill>
        </a:ln>
      </dgm:spPr>
    </dgm:pt>
    <dgm:pt modelId="{039357C1-6B86-4634-99D3-F27B51F7BBBA}" type="pres">
      <dgm:prSet presAssocID="{79393D3E-C3B2-4CF8-81F7-BE20EB4B6061}" presName="spaceA" presStyleCnt="0"/>
      <dgm:spPr/>
    </dgm:pt>
    <dgm:pt modelId="{232E8CBB-0760-4FF9-8D97-50A1FA84A88C}" type="pres">
      <dgm:prSet presAssocID="{0C47020C-FC14-4AE8-9E71-8E636B1A2B65}" presName="space" presStyleCnt="0"/>
      <dgm:spPr/>
    </dgm:pt>
    <dgm:pt modelId="{3CFC92E8-3567-4D84-99F2-8893B2116567}" type="pres">
      <dgm:prSet presAssocID="{6C245B06-28C4-469D-AE5C-4D19ADBF40B4}" presName="compositeB" presStyleCnt="0"/>
      <dgm:spPr/>
    </dgm:pt>
    <dgm:pt modelId="{6B92669F-53FE-4EE7-B101-A0EF954A9D7C}" type="pres">
      <dgm:prSet presAssocID="{6C245B06-28C4-469D-AE5C-4D19ADBF40B4}" presName="textB" presStyleLbl="revTx" presStyleIdx="3" presStyleCnt="8">
        <dgm:presLayoutVars>
          <dgm:bulletEnabled val="1"/>
        </dgm:presLayoutVars>
      </dgm:prSet>
      <dgm:spPr/>
    </dgm:pt>
    <dgm:pt modelId="{05F32FFC-D9C2-49AD-B19F-464EE6FE85E4}" type="pres">
      <dgm:prSet presAssocID="{6C245B06-28C4-469D-AE5C-4D19ADBF40B4}" presName="circleB" presStyleLbl="node1" presStyleIdx="3" presStyleCnt="8" custScaleX="162032" custScaleY="157139"/>
      <dgm:spPr>
        <a:blipFill rotWithShape="0">
          <a:blip xmlns:r="http://schemas.openxmlformats.org/officeDocument/2006/relationships" r:embed="rId5"/>
          <a:srcRect/>
          <a:stretch>
            <a:fillRect t="-2000" b="-2000"/>
          </a:stretch>
        </a:blipFill>
        <a:ln>
          <a:solidFill>
            <a:schemeClr val="tx1"/>
          </a:solidFill>
        </a:ln>
      </dgm:spPr>
    </dgm:pt>
    <dgm:pt modelId="{3335BCD7-E79E-429B-B2ED-3A3D6E612324}" type="pres">
      <dgm:prSet presAssocID="{6C245B06-28C4-469D-AE5C-4D19ADBF40B4}" presName="spaceB" presStyleCnt="0"/>
      <dgm:spPr/>
    </dgm:pt>
    <dgm:pt modelId="{175A01D7-586E-4028-B1A7-E6F200747834}" type="pres">
      <dgm:prSet presAssocID="{6E1BB310-601B-4A58-BCB0-CC1F06978A2E}" presName="space" presStyleCnt="0"/>
      <dgm:spPr/>
    </dgm:pt>
    <dgm:pt modelId="{5398E2D4-B516-462F-A4C4-5B6F8799914C}" type="pres">
      <dgm:prSet presAssocID="{FA7C82F5-351E-4D96-AA12-7BB5DBF0FD51}" presName="compositeA" presStyleCnt="0"/>
      <dgm:spPr/>
    </dgm:pt>
    <dgm:pt modelId="{F78D3F22-E274-4078-AA71-910586D4B1F0}" type="pres">
      <dgm:prSet presAssocID="{FA7C82F5-351E-4D96-AA12-7BB5DBF0FD51}" presName="textA" presStyleLbl="revTx" presStyleIdx="4" presStyleCnt="8">
        <dgm:presLayoutVars>
          <dgm:bulletEnabled val="1"/>
        </dgm:presLayoutVars>
      </dgm:prSet>
      <dgm:spPr/>
    </dgm:pt>
    <dgm:pt modelId="{CB7950F1-1DEA-4042-8F20-B553E5973240}" type="pres">
      <dgm:prSet presAssocID="{FA7C82F5-351E-4D96-AA12-7BB5DBF0FD51}" presName="circleA" presStyleLbl="node1" presStyleIdx="4" presStyleCnt="8" custScaleX="164204" custScaleY="157139"/>
      <dgm:spPr>
        <a:blipFill rotWithShape="0">
          <a:blip xmlns:r="http://schemas.openxmlformats.org/officeDocument/2006/relationships" r:embed="rId6"/>
          <a:srcRect/>
          <a:stretch>
            <a:fillRect t="-2000" b="-2000"/>
          </a:stretch>
        </a:blipFill>
        <a:ln>
          <a:solidFill>
            <a:schemeClr val="tx1"/>
          </a:solidFill>
        </a:ln>
      </dgm:spPr>
    </dgm:pt>
    <dgm:pt modelId="{652EF3BF-31A1-49A7-B456-5C8F808CDC5C}" type="pres">
      <dgm:prSet presAssocID="{FA7C82F5-351E-4D96-AA12-7BB5DBF0FD51}" presName="spaceA" presStyleCnt="0"/>
      <dgm:spPr/>
    </dgm:pt>
    <dgm:pt modelId="{471BAD6D-D185-4C6C-AD26-F48137E93248}" type="pres">
      <dgm:prSet presAssocID="{1E5621CE-18F3-4A23-8E0D-473721BFF390}" presName="space" presStyleCnt="0"/>
      <dgm:spPr/>
    </dgm:pt>
    <dgm:pt modelId="{02A483E8-85AF-4040-82E9-DD4C165BFE33}" type="pres">
      <dgm:prSet presAssocID="{F007E709-008B-44AC-AEF3-0D60206C4FC0}" presName="compositeB" presStyleCnt="0"/>
      <dgm:spPr/>
    </dgm:pt>
    <dgm:pt modelId="{7DA99D4A-7531-4693-B01D-E65647F35EE4}" type="pres">
      <dgm:prSet presAssocID="{F007E709-008B-44AC-AEF3-0D60206C4FC0}" presName="textB" presStyleLbl="revTx" presStyleIdx="5" presStyleCnt="8">
        <dgm:presLayoutVars>
          <dgm:bulletEnabled val="1"/>
        </dgm:presLayoutVars>
      </dgm:prSet>
      <dgm:spPr/>
    </dgm:pt>
    <dgm:pt modelId="{A3DAFB4B-4438-4BBB-B92A-8080D842AB0C}" type="pres">
      <dgm:prSet presAssocID="{F007E709-008B-44AC-AEF3-0D60206C4FC0}" presName="circleB" presStyleLbl="node1" presStyleIdx="5" presStyleCnt="8" custScaleX="163195" custScaleY="156997"/>
      <dgm:spPr>
        <a:blipFill rotWithShape="0">
          <a:blip xmlns:r="http://schemas.openxmlformats.org/officeDocument/2006/relationships" r:embed="rId7"/>
          <a:srcRect/>
          <a:stretch>
            <a:fillRect t="-2000" b="-2000"/>
          </a:stretch>
        </a:blipFill>
        <a:ln>
          <a:solidFill>
            <a:schemeClr val="tx1"/>
          </a:solidFill>
        </a:ln>
      </dgm:spPr>
    </dgm:pt>
    <dgm:pt modelId="{3A24B94B-F7A6-4A33-A039-C69669FCFF16}" type="pres">
      <dgm:prSet presAssocID="{F007E709-008B-44AC-AEF3-0D60206C4FC0}" presName="spaceB" presStyleCnt="0"/>
      <dgm:spPr/>
    </dgm:pt>
    <dgm:pt modelId="{F78EA529-9AD1-4630-993F-BBED7E39A026}" type="pres">
      <dgm:prSet presAssocID="{B9F1CC80-9F56-4862-A3DF-6CE680C229A0}" presName="space" presStyleCnt="0"/>
      <dgm:spPr/>
    </dgm:pt>
    <dgm:pt modelId="{5B030D6F-EE1F-4035-ADEC-B85B9901AB3B}" type="pres">
      <dgm:prSet presAssocID="{01CDC3D8-9749-47C3-B545-DD54BB441760}" presName="compositeA" presStyleCnt="0"/>
      <dgm:spPr/>
    </dgm:pt>
    <dgm:pt modelId="{48D5363D-76BA-414A-95FC-CE1359715056}" type="pres">
      <dgm:prSet presAssocID="{01CDC3D8-9749-47C3-B545-DD54BB441760}" presName="textA" presStyleLbl="revTx" presStyleIdx="6" presStyleCnt="8">
        <dgm:presLayoutVars>
          <dgm:bulletEnabled val="1"/>
        </dgm:presLayoutVars>
      </dgm:prSet>
      <dgm:spPr/>
    </dgm:pt>
    <dgm:pt modelId="{7F8ACE00-F351-4A9D-9446-7D84C9ABA56F}" type="pres">
      <dgm:prSet presAssocID="{01CDC3D8-9749-47C3-B545-DD54BB441760}" presName="circleA" presStyleLbl="node1" presStyleIdx="6" presStyleCnt="8" custScaleX="155823" custScaleY="150776"/>
      <dgm:spPr>
        <a:blipFill rotWithShape="0">
          <a:blip xmlns:r="http://schemas.openxmlformats.org/officeDocument/2006/relationships" r:embed="rId8"/>
          <a:srcRect/>
          <a:stretch>
            <a:fillRect t="-2000" b="-2000"/>
          </a:stretch>
        </a:blipFill>
        <a:ln>
          <a:solidFill>
            <a:schemeClr val="tx1"/>
          </a:solidFill>
        </a:ln>
      </dgm:spPr>
    </dgm:pt>
    <dgm:pt modelId="{1B470C4A-69BA-42A5-BE36-802DF95BCD50}" type="pres">
      <dgm:prSet presAssocID="{01CDC3D8-9749-47C3-B545-DD54BB441760}" presName="spaceA" presStyleCnt="0"/>
      <dgm:spPr/>
    </dgm:pt>
    <dgm:pt modelId="{70917FE5-4867-485B-A437-7058430B0F5D}" type="pres">
      <dgm:prSet presAssocID="{6E2EBBC7-0042-4D62-8E26-159FA1340F9C}" presName="space" presStyleCnt="0"/>
      <dgm:spPr/>
    </dgm:pt>
    <dgm:pt modelId="{10A7A6FE-BAFC-469B-9CA4-495FC2137FC5}" type="pres">
      <dgm:prSet presAssocID="{82518BD1-6BC8-4799-ABDE-A0E0BD690F23}" presName="compositeB" presStyleCnt="0"/>
      <dgm:spPr/>
    </dgm:pt>
    <dgm:pt modelId="{6F7C11DE-BF89-4A8D-8240-0FE00EA2605D}" type="pres">
      <dgm:prSet presAssocID="{82518BD1-6BC8-4799-ABDE-A0E0BD690F23}" presName="textB" presStyleLbl="revTx" presStyleIdx="7" presStyleCnt="8">
        <dgm:presLayoutVars>
          <dgm:bulletEnabled val="1"/>
        </dgm:presLayoutVars>
      </dgm:prSet>
      <dgm:spPr/>
    </dgm:pt>
    <dgm:pt modelId="{8078FD51-6FB3-4F4F-90CD-9E6B7D017CCE}" type="pres">
      <dgm:prSet presAssocID="{82518BD1-6BC8-4799-ABDE-A0E0BD690F23}" presName="circleB" presStyleLbl="node1" presStyleIdx="7" presStyleCnt="8" custScaleX="243889" custScaleY="157139"/>
      <dgm:spPr>
        <a:prstGeom prst="flowChartProcess">
          <a:avLst/>
        </a:prstGeom>
        <a:blipFill rotWithShape="0">
          <a:blip xmlns:r="http://schemas.openxmlformats.org/officeDocument/2006/relationships" r:embed="rId9">
            <a:extLst>
              <a:ext uri="{BEBA8EAE-BF5A-486C-A8C5-ECC9F3942E4B}">
                <a14:imgProps xmlns:a14="http://schemas.microsoft.com/office/drawing/2010/main">
                  <a14:imgLayer r:embed="rId10">
                    <a14:imgEffect>
                      <a14:sharpenSoften amount="-25000"/>
                    </a14:imgEffect>
                  </a14:imgLayer>
                </a14:imgProps>
              </a:ext>
            </a:extLst>
          </a:blip>
          <a:srcRect/>
          <a:stretch>
            <a:fillRect l="-4000" r="-4000"/>
          </a:stretch>
        </a:blipFill>
        <a:ln>
          <a:noFill/>
        </a:ln>
      </dgm:spPr>
    </dgm:pt>
    <dgm:pt modelId="{0A96346C-5D61-4B22-9A29-4EC952A75E3C}" type="pres">
      <dgm:prSet presAssocID="{82518BD1-6BC8-4799-ABDE-A0E0BD690F23}" presName="spaceB" presStyleCnt="0"/>
      <dgm:spPr/>
    </dgm:pt>
  </dgm:ptLst>
  <dgm:cxnLst>
    <dgm:cxn modelId="{E192121F-C4E8-4941-9FFD-89C5A5BDBD8D}" type="presOf" srcId="{FA7C82F5-351E-4D96-AA12-7BB5DBF0FD51}" destId="{F78D3F22-E274-4078-AA71-910586D4B1F0}" srcOrd="0" destOrd="0" presId="urn:microsoft.com/office/officeart/2005/8/layout/hProcess11"/>
    <dgm:cxn modelId="{39EB7D22-176A-4820-ABB5-FFD28E8D72BA}" srcId="{B82F902F-BA50-4906-B540-D2D081CD3FD9}" destId="{79393D3E-C3B2-4CF8-81F7-BE20EB4B6061}" srcOrd="2" destOrd="0" parTransId="{44F26D6F-67BD-4101-A541-6F06B6AB2CC5}" sibTransId="{0C47020C-FC14-4AE8-9E71-8E636B1A2B65}"/>
    <dgm:cxn modelId="{D7C0CC22-2B0E-4187-A734-C33332AB586D}" srcId="{B82F902F-BA50-4906-B540-D2D081CD3FD9}" destId="{FA7C82F5-351E-4D96-AA12-7BB5DBF0FD51}" srcOrd="4" destOrd="0" parTransId="{CE42414F-D257-4A38-8E08-2C3D42DE0EEE}" sibTransId="{1E5621CE-18F3-4A23-8E0D-473721BFF390}"/>
    <dgm:cxn modelId="{4AD28E26-59BF-4BDA-89E8-EE558320FEFE}" srcId="{B82F902F-BA50-4906-B540-D2D081CD3FD9}" destId="{6C245B06-28C4-469D-AE5C-4D19ADBF40B4}" srcOrd="3" destOrd="0" parTransId="{700B5546-678F-4309-8DAE-0FD308A46F9E}" sibTransId="{6E1BB310-601B-4A58-BCB0-CC1F06978A2E}"/>
    <dgm:cxn modelId="{8F606535-865F-49CC-9CA6-35AEBEFAF9C3}" type="presOf" srcId="{A7C8D436-0AB1-448F-99C5-238EC8EA450D}" destId="{33B1AE59-74CF-4576-9F2B-0FF1D3FC1F67}" srcOrd="0" destOrd="0" presId="urn:microsoft.com/office/officeart/2005/8/layout/hProcess11"/>
    <dgm:cxn modelId="{61DD643A-CCB5-42D4-9401-D6DBEDFB3001}" type="presOf" srcId="{F007E709-008B-44AC-AEF3-0D60206C4FC0}" destId="{7DA99D4A-7531-4693-B01D-E65647F35EE4}" srcOrd="0" destOrd="0" presId="urn:microsoft.com/office/officeart/2005/8/layout/hProcess11"/>
    <dgm:cxn modelId="{0E6CAA41-2FCB-419C-B4F7-153534CCDBB2}" type="presOf" srcId="{82518BD1-6BC8-4799-ABDE-A0E0BD690F23}" destId="{6F7C11DE-BF89-4A8D-8240-0FE00EA2605D}" srcOrd="0" destOrd="0" presId="urn:microsoft.com/office/officeart/2005/8/layout/hProcess11"/>
    <dgm:cxn modelId="{64824966-C40A-44E9-B0AC-B69598AC1BF7}" type="presOf" srcId="{01CDC3D8-9749-47C3-B545-DD54BB441760}" destId="{48D5363D-76BA-414A-95FC-CE1359715056}" srcOrd="0" destOrd="0" presId="urn:microsoft.com/office/officeart/2005/8/layout/hProcess11"/>
    <dgm:cxn modelId="{DB8CB859-6D0D-4E26-BE9B-83CE0531EBC4}" srcId="{B82F902F-BA50-4906-B540-D2D081CD3FD9}" destId="{F007E709-008B-44AC-AEF3-0D60206C4FC0}" srcOrd="5" destOrd="0" parTransId="{B452CBCE-9820-4645-938C-53FD641FF773}" sibTransId="{B9F1CC80-9F56-4862-A3DF-6CE680C229A0}"/>
    <dgm:cxn modelId="{302FDC7A-3A06-4324-A585-6E0409B08817}" type="presOf" srcId="{79393D3E-C3B2-4CF8-81F7-BE20EB4B6061}" destId="{F1E02B0E-9130-4874-BA81-CAA9616D2F9C}" srcOrd="0" destOrd="0" presId="urn:microsoft.com/office/officeart/2005/8/layout/hProcess11"/>
    <dgm:cxn modelId="{5D76027E-DA30-4ECA-8396-58B0ECACF3B4}" srcId="{B82F902F-BA50-4906-B540-D2D081CD3FD9}" destId="{A7C8D436-0AB1-448F-99C5-238EC8EA450D}" srcOrd="1" destOrd="0" parTransId="{ACA9CD00-419C-47B8-A883-1B6DE87BF3B3}" sibTransId="{4E969DCE-F7DB-49AC-94B1-B09B516823E8}"/>
    <dgm:cxn modelId="{DADE167F-E70A-404A-95F0-56196DC8D4E3}" type="presOf" srcId="{B82F902F-BA50-4906-B540-D2D081CD3FD9}" destId="{A7A91568-F635-4084-A975-7881BA23556A}" srcOrd="0" destOrd="0" presId="urn:microsoft.com/office/officeart/2005/8/layout/hProcess11"/>
    <dgm:cxn modelId="{BFE95DAC-2C64-4449-BDFE-5B73EDE8CE98}" type="presOf" srcId="{986B7C08-20A2-46F5-912A-61AA415FE871}" destId="{55898C72-30F5-404B-B5FC-9BE14C5B08FE}" srcOrd="0" destOrd="0" presId="urn:microsoft.com/office/officeart/2005/8/layout/hProcess11"/>
    <dgm:cxn modelId="{5C012AD4-4A7E-4361-9372-95A35820E9C5}" srcId="{B82F902F-BA50-4906-B540-D2D081CD3FD9}" destId="{82518BD1-6BC8-4799-ABDE-A0E0BD690F23}" srcOrd="7" destOrd="0" parTransId="{0F7E8A4E-0D06-41B2-9596-091EA9123450}" sibTransId="{3A0B2ABF-2109-446D-AAC4-56663A279CF7}"/>
    <dgm:cxn modelId="{EAF8F0E1-C78F-43D9-80AB-F7FE0C3121E2}" type="presOf" srcId="{6C245B06-28C4-469D-AE5C-4D19ADBF40B4}" destId="{6B92669F-53FE-4EE7-B101-A0EF954A9D7C}" srcOrd="0" destOrd="0" presId="urn:microsoft.com/office/officeart/2005/8/layout/hProcess11"/>
    <dgm:cxn modelId="{1AFA74F5-AB80-464A-88AC-2A00A24D0087}" srcId="{B82F902F-BA50-4906-B540-D2D081CD3FD9}" destId="{986B7C08-20A2-46F5-912A-61AA415FE871}" srcOrd="0" destOrd="0" parTransId="{3223E337-0D98-4ED4-8D1F-3029506AA973}" sibTransId="{0DB49923-BDCB-419F-A327-0019276D64A5}"/>
    <dgm:cxn modelId="{FBED69FF-B10A-4F02-A9AE-8AB41380F42F}" srcId="{B82F902F-BA50-4906-B540-D2D081CD3FD9}" destId="{01CDC3D8-9749-47C3-B545-DD54BB441760}" srcOrd="6" destOrd="0" parTransId="{7FDDAE25-2538-41EA-918D-84251B11E736}" sibTransId="{6E2EBBC7-0042-4D62-8E26-159FA1340F9C}"/>
    <dgm:cxn modelId="{3EECB6BB-AD9E-45B6-BFD4-766B0E27DF48}" type="presParOf" srcId="{A7A91568-F635-4084-A975-7881BA23556A}" destId="{5E77A389-2D3C-43D8-AD28-829A4CB94F58}" srcOrd="0" destOrd="0" presId="urn:microsoft.com/office/officeart/2005/8/layout/hProcess11"/>
    <dgm:cxn modelId="{970AC070-E801-4919-AFBE-502F1F423A2F}" type="presParOf" srcId="{A7A91568-F635-4084-A975-7881BA23556A}" destId="{5C58F310-1005-4D9B-8419-8F6C9CD3F841}" srcOrd="1" destOrd="0" presId="urn:microsoft.com/office/officeart/2005/8/layout/hProcess11"/>
    <dgm:cxn modelId="{E0C6829F-BF65-4ECF-8F49-83BA2384C10F}" type="presParOf" srcId="{5C58F310-1005-4D9B-8419-8F6C9CD3F841}" destId="{5DD96268-9C55-46B3-A45D-9AF991D5C47E}" srcOrd="0" destOrd="0" presId="urn:microsoft.com/office/officeart/2005/8/layout/hProcess11"/>
    <dgm:cxn modelId="{6571A60C-BC36-417B-B311-C7E6965849E0}" type="presParOf" srcId="{5DD96268-9C55-46B3-A45D-9AF991D5C47E}" destId="{55898C72-30F5-404B-B5FC-9BE14C5B08FE}" srcOrd="0" destOrd="0" presId="urn:microsoft.com/office/officeart/2005/8/layout/hProcess11"/>
    <dgm:cxn modelId="{5DB1E900-D923-4135-AB2E-1C05CCC0A76B}" type="presParOf" srcId="{5DD96268-9C55-46B3-A45D-9AF991D5C47E}" destId="{BD661110-FD7A-464A-B94B-D4DDC82EFD21}" srcOrd="1" destOrd="0" presId="urn:microsoft.com/office/officeart/2005/8/layout/hProcess11"/>
    <dgm:cxn modelId="{3CC1BEF6-58F0-491F-A687-D857473602E8}" type="presParOf" srcId="{5DD96268-9C55-46B3-A45D-9AF991D5C47E}" destId="{39EAA81B-892B-40B4-8C57-C956947ED851}" srcOrd="2" destOrd="0" presId="urn:microsoft.com/office/officeart/2005/8/layout/hProcess11"/>
    <dgm:cxn modelId="{494C693B-FC36-4975-B4FE-1F7FCFB63A5D}" type="presParOf" srcId="{5C58F310-1005-4D9B-8419-8F6C9CD3F841}" destId="{92BBF324-CBBC-4BE7-80FA-A2A8D09CD5EC}" srcOrd="1" destOrd="0" presId="urn:microsoft.com/office/officeart/2005/8/layout/hProcess11"/>
    <dgm:cxn modelId="{011EFE04-DBE8-4D9B-B328-C88AF13ADCD0}" type="presParOf" srcId="{5C58F310-1005-4D9B-8419-8F6C9CD3F841}" destId="{17BB4F25-199E-4D4D-B104-7D0D77FE7425}" srcOrd="2" destOrd="0" presId="urn:microsoft.com/office/officeart/2005/8/layout/hProcess11"/>
    <dgm:cxn modelId="{51923A21-C17D-4C87-A31D-A4C837252B62}" type="presParOf" srcId="{17BB4F25-199E-4D4D-B104-7D0D77FE7425}" destId="{33B1AE59-74CF-4576-9F2B-0FF1D3FC1F67}" srcOrd="0" destOrd="0" presId="urn:microsoft.com/office/officeart/2005/8/layout/hProcess11"/>
    <dgm:cxn modelId="{BA0E9E41-4307-41EB-9CF0-BB2A172E68B7}" type="presParOf" srcId="{17BB4F25-199E-4D4D-B104-7D0D77FE7425}" destId="{47AD321B-44CE-403F-969A-C4FDBF41A0D5}" srcOrd="1" destOrd="0" presId="urn:microsoft.com/office/officeart/2005/8/layout/hProcess11"/>
    <dgm:cxn modelId="{742180FF-3040-456D-AF85-1D54911E2EA9}" type="presParOf" srcId="{17BB4F25-199E-4D4D-B104-7D0D77FE7425}" destId="{DF8957E6-6E58-485A-82B7-B6A3C6052703}" srcOrd="2" destOrd="0" presId="urn:microsoft.com/office/officeart/2005/8/layout/hProcess11"/>
    <dgm:cxn modelId="{14A22A5E-A35A-4E07-BD13-959ED95073BE}" type="presParOf" srcId="{5C58F310-1005-4D9B-8419-8F6C9CD3F841}" destId="{CC1747B8-68DB-42C0-A45B-CAFCC831DF53}" srcOrd="3" destOrd="0" presId="urn:microsoft.com/office/officeart/2005/8/layout/hProcess11"/>
    <dgm:cxn modelId="{2BABA6F7-19DB-4AC6-A5F6-EE2E32F7FDFF}" type="presParOf" srcId="{5C58F310-1005-4D9B-8419-8F6C9CD3F841}" destId="{1178ADA6-63E6-498B-BBFF-48EA4AF40AEE}" srcOrd="4" destOrd="0" presId="urn:microsoft.com/office/officeart/2005/8/layout/hProcess11"/>
    <dgm:cxn modelId="{1CD0B00D-5D1B-48DC-AD4C-945D9C956DF6}" type="presParOf" srcId="{1178ADA6-63E6-498B-BBFF-48EA4AF40AEE}" destId="{F1E02B0E-9130-4874-BA81-CAA9616D2F9C}" srcOrd="0" destOrd="0" presId="urn:microsoft.com/office/officeart/2005/8/layout/hProcess11"/>
    <dgm:cxn modelId="{97537C55-E226-4358-AB44-FA584DBC51FD}" type="presParOf" srcId="{1178ADA6-63E6-498B-BBFF-48EA4AF40AEE}" destId="{79CFB0A2-50B8-4A3A-AD6F-B4851A98F673}" srcOrd="1" destOrd="0" presId="urn:microsoft.com/office/officeart/2005/8/layout/hProcess11"/>
    <dgm:cxn modelId="{378D1E78-AE2C-4A2D-999A-A70C376D8137}" type="presParOf" srcId="{1178ADA6-63E6-498B-BBFF-48EA4AF40AEE}" destId="{039357C1-6B86-4634-99D3-F27B51F7BBBA}" srcOrd="2" destOrd="0" presId="urn:microsoft.com/office/officeart/2005/8/layout/hProcess11"/>
    <dgm:cxn modelId="{A12384FB-619B-4D9C-8E8A-0A8DFCD6139D}" type="presParOf" srcId="{5C58F310-1005-4D9B-8419-8F6C9CD3F841}" destId="{232E8CBB-0760-4FF9-8D97-50A1FA84A88C}" srcOrd="5" destOrd="0" presId="urn:microsoft.com/office/officeart/2005/8/layout/hProcess11"/>
    <dgm:cxn modelId="{E3D59689-11FF-4071-AD6A-4D2EBCE6C7F0}" type="presParOf" srcId="{5C58F310-1005-4D9B-8419-8F6C9CD3F841}" destId="{3CFC92E8-3567-4D84-99F2-8893B2116567}" srcOrd="6" destOrd="0" presId="urn:microsoft.com/office/officeart/2005/8/layout/hProcess11"/>
    <dgm:cxn modelId="{D506D755-7BBF-4475-9382-2CF7A992EC17}" type="presParOf" srcId="{3CFC92E8-3567-4D84-99F2-8893B2116567}" destId="{6B92669F-53FE-4EE7-B101-A0EF954A9D7C}" srcOrd="0" destOrd="0" presId="urn:microsoft.com/office/officeart/2005/8/layout/hProcess11"/>
    <dgm:cxn modelId="{3152326A-0664-4BDF-BF8E-C44852FE7CBF}" type="presParOf" srcId="{3CFC92E8-3567-4D84-99F2-8893B2116567}" destId="{05F32FFC-D9C2-49AD-B19F-464EE6FE85E4}" srcOrd="1" destOrd="0" presId="urn:microsoft.com/office/officeart/2005/8/layout/hProcess11"/>
    <dgm:cxn modelId="{5F906440-A743-45CA-AF32-9B7A23616E63}" type="presParOf" srcId="{3CFC92E8-3567-4D84-99F2-8893B2116567}" destId="{3335BCD7-E79E-429B-B2ED-3A3D6E612324}" srcOrd="2" destOrd="0" presId="urn:microsoft.com/office/officeart/2005/8/layout/hProcess11"/>
    <dgm:cxn modelId="{FC4FD3FE-8A6E-4BEA-8D51-9916BADA4F18}" type="presParOf" srcId="{5C58F310-1005-4D9B-8419-8F6C9CD3F841}" destId="{175A01D7-586E-4028-B1A7-E6F200747834}" srcOrd="7" destOrd="0" presId="urn:microsoft.com/office/officeart/2005/8/layout/hProcess11"/>
    <dgm:cxn modelId="{C6F26FCF-A753-4739-9D6B-A314DB19A0F9}" type="presParOf" srcId="{5C58F310-1005-4D9B-8419-8F6C9CD3F841}" destId="{5398E2D4-B516-462F-A4C4-5B6F8799914C}" srcOrd="8" destOrd="0" presId="urn:microsoft.com/office/officeart/2005/8/layout/hProcess11"/>
    <dgm:cxn modelId="{2366A00F-0DAE-409F-8628-DDEAA9367942}" type="presParOf" srcId="{5398E2D4-B516-462F-A4C4-5B6F8799914C}" destId="{F78D3F22-E274-4078-AA71-910586D4B1F0}" srcOrd="0" destOrd="0" presId="urn:microsoft.com/office/officeart/2005/8/layout/hProcess11"/>
    <dgm:cxn modelId="{307D928C-2AED-4142-96D4-0A957D40590C}" type="presParOf" srcId="{5398E2D4-B516-462F-A4C4-5B6F8799914C}" destId="{CB7950F1-1DEA-4042-8F20-B553E5973240}" srcOrd="1" destOrd="0" presId="urn:microsoft.com/office/officeart/2005/8/layout/hProcess11"/>
    <dgm:cxn modelId="{4FC300CC-27FC-412B-98FF-7528394A2309}" type="presParOf" srcId="{5398E2D4-B516-462F-A4C4-5B6F8799914C}" destId="{652EF3BF-31A1-49A7-B456-5C8F808CDC5C}" srcOrd="2" destOrd="0" presId="urn:microsoft.com/office/officeart/2005/8/layout/hProcess11"/>
    <dgm:cxn modelId="{6606F9FD-6C85-42CF-A121-66D04AFDCA59}" type="presParOf" srcId="{5C58F310-1005-4D9B-8419-8F6C9CD3F841}" destId="{471BAD6D-D185-4C6C-AD26-F48137E93248}" srcOrd="9" destOrd="0" presId="urn:microsoft.com/office/officeart/2005/8/layout/hProcess11"/>
    <dgm:cxn modelId="{E8E8305C-4734-44A3-9B06-741BE0F3895C}" type="presParOf" srcId="{5C58F310-1005-4D9B-8419-8F6C9CD3F841}" destId="{02A483E8-85AF-4040-82E9-DD4C165BFE33}" srcOrd="10" destOrd="0" presId="urn:microsoft.com/office/officeart/2005/8/layout/hProcess11"/>
    <dgm:cxn modelId="{FA592822-04A1-47C7-8D3D-0755CB15AC89}" type="presParOf" srcId="{02A483E8-85AF-4040-82E9-DD4C165BFE33}" destId="{7DA99D4A-7531-4693-B01D-E65647F35EE4}" srcOrd="0" destOrd="0" presId="urn:microsoft.com/office/officeart/2005/8/layout/hProcess11"/>
    <dgm:cxn modelId="{44A13908-4F12-4291-A08B-4FD80D8B41DB}" type="presParOf" srcId="{02A483E8-85AF-4040-82E9-DD4C165BFE33}" destId="{A3DAFB4B-4438-4BBB-B92A-8080D842AB0C}" srcOrd="1" destOrd="0" presId="urn:microsoft.com/office/officeart/2005/8/layout/hProcess11"/>
    <dgm:cxn modelId="{E94A1E9C-2D87-4715-8219-3A3AE81A66D6}" type="presParOf" srcId="{02A483E8-85AF-4040-82E9-DD4C165BFE33}" destId="{3A24B94B-F7A6-4A33-A039-C69669FCFF16}" srcOrd="2" destOrd="0" presId="urn:microsoft.com/office/officeart/2005/8/layout/hProcess11"/>
    <dgm:cxn modelId="{A2DB01F5-1D3F-4984-AEE1-828FB15A5B7A}" type="presParOf" srcId="{5C58F310-1005-4D9B-8419-8F6C9CD3F841}" destId="{F78EA529-9AD1-4630-993F-BBED7E39A026}" srcOrd="11" destOrd="0" presId="urn:microsoft.com/office/officeart/2005/8/layout/hProcess11"/>
    <dgm:cxn modelId="{F5F78033-A033-458E-B176-07B9B3817183}" type="presParOf" srcId="{5C58F310-1005-4D9B-8419-8F6C9CD3F841}" destId="{5B030D6F-EE1F-4035-ADEC-B85B9901AB3B}" srcOrd="12" destOrd="0" presId="urn:microsoft.com/office/officeart/2005/8/layout/hProcess11"/>
    <dgm:cxn modelId="{8CBA026C-D1FC-414F-A3BF-D976590B36C2}" type="presParOf" srcId="{5B030D6F-EE1F-4035-ADEC-B85B9901AB3B}" destId="{48D5363D-76BA-414A-95FC-CE1359715056}" srcOrd="0" destOrd="0" presId="urn:microsoft.com/office/officeart/2005/8/layout/hProcess11"/>
    <dgm:cxn modelId="{ECFFA452-9677-4B39-A48E-75C23CE0C747}" type="presParOf" srcId="{5B030D6F-EE1F-4035-ADEC-B85B9901AB3B}" destId="{7F8ACE00-F351-4A9D-9446-7D84C9ABA56F}" srcOrd="1" destOrd="0" presId="urn:microsoft.com/office/officeart/2005/8/layout/hProcess11"/>
    <dgm:cxn modelId="{DE3EBED1-1E21-4C9C-8DBC-92F3A2F17478}" type="presParOf" srcId="{5B030D6F-EE1F-4035-ADEC-B85B9901AB3B}" destId="{1B470C4A-69BA-42A5-BE36-802DF95BCD50}" srcOrd="2" destOrd="0" presId="urn:microsoft.com/office/officeart/2005/8/layout/hProcess11"/>
    <dgm:cxn modelId="{60151DE3-2B2A-49BA-8710-2A1A6C294CC2}" type="presParOf" srcId="{5C58F310-1005-4D9B-8419-8F6C9CD3F841}" destId="{70917FE5-4867-485B-A437-7058430B0F5D}" srcOrd="13" destOrd="0" presId="urn:microsoft.com/office/officeart/2005/8/layout/hProcess11"/>
    <dgm:cxn modelId="{D88F792A-5CB4-4436-B6CF-E86ADC64C5B2}" type="presParOf" srcId="{5C58F310-1005-4D9B-8419-8F6C9CD3F841}" destId="{10A7A6FE-BAFC-469B-9CA4-495FC2137FC5}" srcOrd="14" destOrd="0" presId="urn:microsoft.com/office/officeart/2005/8/layout/hProcess11"/>
    <dgm:cxn modelId="{729C1872-65D9-469B-B604-79705FCE4143}" type="presParOf" srcId="{10A7A6FE-BAFC-469B-9CA4-495FC2137FC5}" destId="{6F7C11DE-BF89-4A8D-8240-0FE00EA2605D}" srcOrd="0" destOrd="0" presId="urn:microsoft.com/office/officeart/2005/8/layout/hProcess11"/>
    <dgm:cxn modelId="{C426EA10-9951-4B96-8382-44D7AF6CFC7C}" type="presParOf" srcId="{10A7A6FE-BAFC-469B-9CA4-495FC2137FC5}" destId="{8078FD51-6FB3-4F4F-90CD-9E6B7D017CCE}" srcOrd="1" destOrd="0" presId="urn:microsoft.com/office/officeart/2005/8/layout/hProcess11"/>
    <dgm:cxn modelId="{BAE0BCFF-87ED-4507-8196-97134FB460C8}" type="presParOf" srcId="{10A7A6FE-BAFC-469B-9CA4-495FC2137FC5}" destId="{0A96346C-5D61-4B22-9A29-4EC952A75E3C}" srcOrd="2" destOrd="0" presId="urn:microsoft.com/office/officeart/2005/8/layout/hProcess1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77A389-2D3C-43D8-AD28-829A4CB94F58}">
      <dsp:nvSpPr>
        <dsp:cNvPr id="0" name=""/>
        <dsp:cNvSpPr/>
      </dsp:nvSpPr>
      <dsp:spPr>
        <a:xfrm>
          <a:off x="0" y="1499649"/>
          <a:ext cx="11756238" cy="1999533"/>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898C72-30F5-404B-B5FC-9BE14C5B08FE}">
      <dsp:nvSpPr>
        <dsp:cNvPr id="0" name=""/>
        <dsp:cNvSpPr/>
      </dsp:nvSpPr>
      <dsp:spPr>
        <a:xfrm>
          <a:off x="419" y="0"/>
          <a:ext cx="1267038" cy="1999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en-CA" sz="1500" kern="1200" dirty="0"/>
            <a:t>Data Cleaning and Preparation</a:t>
          </a:r>
        </a:p>
      </dsp:txBody>
      <dsp:txXfrm>
        <a:off x="419" y="0"/>
        <a:ext cx="1267038" cy="1999533"/>
      </dsp:txXfrm>
    </dsp:sp>
    <dsp:sp modelId="{BD661110-FD7A-464A-B94B-D4DDC82EFD21}">
      <dsp:nvSpPr>
        <dsp:cNvPr id="0" name=""/>
        <dsp:cNvSpPr/>
      </dsp:nvSpPr>
      <dsp:spPr>
        <a:xfrm>
          <a:off x="197531" y="2083451"/>
          <a:ext cx="872816" cy="816674"/>
        </a:xfrm>
        <a:prstGeom prst="ellipse">
          <a:avLst/>
        </a:prstGeom>
        <a:blipFill rotWithShape="0">
          <a:blip xmlns:r="http://schemas.openxmlformats.org/officeDocument/2006/relationships" r:embed="rId1">
            <a:extLst>
              <a:ext uri="{BEBA8EAE-BF5A-486C-A8C5-ECC9F3942E4B}">
                <a14:imgProps xmlns:a14="http://schemas.microsoft.com/office/drawing/2010/main">
                  <a14:imgLayer r:embed="rId2">
                    <a14:imgEffect>
                      <a14:backgroundRemoval t="10000" b="90000" l="10000" r="90000"/>
                    </a14:imgEffect>
                  </a14:imgLayer>
                </a14:imgProps>
              </a:ext>
            </a:extLst>
          </a:blip>
          <a:srcRect/>
          <a:stretch>
            <a:fillRect l="-11000" r="-11000"/>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3B1AE59-74CF-4576-9F2B-0FF1D3FC1F67}">
      <dsp:nvSpPr>
        <dsp:cNvPr id="0" name=""/>
        <dsp:cNvSpPr/>
      </dsp:nvSpPr>
      <dsp:spPr>
        <a:xfrm>
          <a:off x="1330810" y="2999299"/>
          <a:ext cx="1267038" cy="1999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666750">
            <a:lnSpc>
              <a:spcPct val="90000"/>
            </a:lnSpc>
            <a:spcBef>
              <a:spcPct val="0"/>
            </a:spcBef>
            <a:spcAft>
              <a:spcPct val="35000"/>
            </a:spcAft>
            <a:buNone/>
          </a:pPr>
          <a:r>
            <a:rPr lang="en-CA" sz="1500" kern="1200" dirty="0"/>
            <a:t>Descriptive Statistics	</a:t>
          </a:r>
        </a:p>
      </dsp:txBody>
      <dsp:txXfrm>
        <a:off x="1330810" y="2999299"/>
        <a:ext cx="1267038" cy="1999533"/>
      </dsp:txXfrm>
    </dsp:sp>
    <dsp:sp modelId="{47AD321B-44CE-403F-969A-C4FDBF41A0D5}">
      <dsp:nvSpPr>
        <dsp:cNvPr id="0" name=""/>
        <dsp:cNvSpPr/>
      </dsp:nvSpPr>
      <dsp:spPr>
        <a:xfrm>
          <a:off x="1395272" y="1972134"/>
          <a:ext cx="1138114" cy="1039307"/>
        </a:xfrm>
        <a:prstGeom prst="ellipse">
          <a:avLst/>
        </a:prstGeom>
        <a:blipFill rotWithShape="0">
          <a:blip xmlns:r="http://schemas.openxmlformats.org/officeDocument/2006/relationships" r:embed="rId3"/>
          <a:srcRect/>
          <a:stretch>
            <a:fillRect t="-2000" b="-2000"/>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1E02B0E-9130-4874-BA81-CAA9616D2F9C}">
      <dsp:nvSpPr>
        <dsp:cNvPr id="0" name=""/>
        <dsp:cNvSpPr/>
      </dsp:nvSpPr>
      <dsp:spPr>
        <a:xfrm>
          <a:off x="2661201" y="0"/>
          <a:ext cx="1267038" cy="1999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en-CA" sz="1500" kern="1200" dirty="0"/>
            <a:t>Exploratory Data Analysis</a:t>
          </a:r>
        </a:p>
      </dsp:txBody>
      <dsp:txXfrm>
        <a:off x="2661201" y="0"/>
        <a:ext cx="1267038" cy="1999533"/>
      </dsp:txXfrm>
    </dsp:sp>
    <dsp:sp modelId="{79CFB0A2-50B8-4A3A-AD6F-B4851A98F673}">
      <dsp:nvSpPr>
        <dsp:cNvPr id="0" name=""/>
        <dsp:cNvSpPr/>
      </dsp:nvSpPr>
      <dsp:spPr>
        <a:xfrm>
          <a:off x="2895161" y="2122564"/>
          <a:ext cx="799118" cy="753704"/>
        </a:xfrm>
        <a:prstGeom prst="ellipse">
          <a:avLst/>
        </a:prstGeom>
        <a:blipFill rotWithShape="0">
          <a:blip xmlns:r="http://schemas.openxmlformats.org/officeDocument/2006/relationships" r:embed="rId4"/>
          <a:srcRect/>
          <a:stretch>
            <a:fillRect t="-2000" b="-2000"/>
          </a:stretch>
        </a:blipFill>
        <a:ln w="12700" cap="flat" cmpd="sng" algn="ctr">
          <a:solidFill>
            <a:schemeClr val="tx1">
              <a:lumMod val="95000"/>
              <a:lumOff val="5000"/>
            </a:schemeClr>
          </a:solidFill>
          <a:prstDash val="solid"/>
        </a:ln>
        <a:effectLst/>
      </dsp:spPr>
      <dsp:style>
        <a:lnRef idx="2">
          <a:scrgbClr r="0" g="0" b="0"/>
        </a:lnRef>
        <a:fillRef idx="1">
          <a:scrgbClr r="0" g="0" b="0"/>
        </a:fillRef>
        <a:effectRef idx="0">
          <a:scrgbClr r="0" g="0" b="0"/>
        </a:effectRef>
        <a:fontRef idx="minor">
          <a:schemeClr val="lt1"/>
        </a:fontRef>
      </dsp:style>
    </dsp:sp>
    <dsp:sp modelId="{6B92669F-53FE-4EE7-B101-A0EF954A9D7C}">
      <dsp:nvSpPr>
        <dsp:cNvPr id="0" name=""/>
        <dsp:cNvSpPr/>
      </dsp:nvSpPr>
      <dsp:spPr>
        <a:xfrm>
          <a:off x="3991592" y="2999299"/>
          <a:ext cx="1267038" cy="1999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666750">
            <a:lnSpc>
              <a:spcPct val="90000"/>
            </a:lnSpc>
            <a:spcBef>
              <a:spcPct val="0"/>
            </a:spcBef>
            <a:spcAft>
              <a:spcPct val="35000"/>
            </a:spcAft>
            <a:buNone/>
          </a:pPr>
          <a:r>
            <a:rPr lang="en-CA" sz="1500" kern="1200" dirty="0"/>
            <a:t>Machine Learning and Scaling</a:t>
          </a:r>
        </a:p>
      </dsp:txBody>
      <dsp:txXfrm>
        <a:off x="3991592" y="2999299"/>
        <a:ext cx="1267038" cy="1999533"/>
      </dsp:txXfrm>
    </dsp:sp>
    <dsp:sp modelId="{05F32FFC-D9C2-49AD-B19F-464EE6FE85E4}">
      <dsp:nvSpPr>
        <dsp:cNvPr id="0" name=""/>
        <dsp:cNvSpPr/>
      </dsp:nvSpPr>
      <dsp:spPr>
        <a:xfrm>
          <a:off x="4220126" y="2106660"/>
          <a:ext cx="809970" cy="785511"/>
        </a:xfrm>
        <a:prstGeom prst="ellipse">
          <a:avLst/>
        </a:prstGeom>
        <a:blipFill rotWithShape="0">
          <a:blip xmlns:r="http://schemas.openxmlformats.org/officeDocument/2006/relationships" r:embed="rId5"/>
          <a:srcRect/>
          <a:stretch>
            <a:fillRect t="-2000" b="-2000"/>
          </a:stretch>
        </a:blip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sp>
    <dsp:sp modelId="{F78D3F22-E274-4078-AA71-910586D4B1F0}">
      <dsp:nvSpPr>
        <dsp:cNvPr id="0" name=""/>
        <dsp:cNvSpPr/>
      </dsp:nvSpPr>
      <dsp:spPr>
        <a:xfrm>
          <a:off x="5321983" y="0"/>
          <a:ext cx="1267038" cy="1999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en-CA" sz="1500" kern="1200" dirty="0"/>
            <a:t>Evaluation and Feature Importance</a:t>
          </a:r>
        </a:p>
      </dsp:txBody>
      <dsp:txXfrm>
        <a:off x="5321983" y="0"/>
        <a:ext cx="1267038" cy="1999533"/>
      </dsp:txXfrm>
    </dsp:sp>
    <dsp:sp modelId="{CB7950F1-1DEA-4042-8F20-B553E5973240}">
      <dsp:nvSpPr>
        <dsp:cNvPr id="0" name=""/>
        <dsp:cNvSpPr/>
      </dsp:nvSpPr>
      <dsp:spPr>
        <a:xfrm>
          <a:off x="5545088" y="2106660"/>
          <a:ext cx="820828" cy="785511"/>
        </a:xfrm>
        <a:prstGeom prst="ellipse">
          <a:avLst/>
        </a:prstGeom>
        <a:blipFill rotWithShape="0">
          <a:blip xmlns:r="http://schemas.openxmlformats.org/officeDocument/2006/relationships" r:embed="rId6"/>
          <a:srcRect/>
          <a:stretch>
            <a:fillRect t="-2000" b="-2000"/>
          </a:stretch>
        </a:blip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sp>
    <dsp:sp modelId="{7DA99D4A-7531-4693-B01D-E65647F35EE4}">
      <dsp:nvSpPr>
        <dsp:cNvPr id="0" name=""/>
        <dsp:cNvSpPr/>
      </dsp:nvSpPr>
      <dsp:spPr>
        <a:xfrm>
          <a:off x="6652373" y="2999299"/>
          <a:ext cx="1267038" cy="1999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666750">
            <a:lnSpc>
              <a:spcPct val="90000"/>
            </a:lnSpc>
            <a:spcBef>
              <a:spcPct val="0"/>
            </a:spcBef>
            <a:spcAft>
              <a:spcPct val="35000"/>
            </a:spcAft>
            <a:buNone/>
          </a:pPr>
          <a:r>
            <a:rPr lang="en-CA" sz="1500" kern="1200" dirty="0"/>
            <a:t>Data Visualization</a:t>
          </a:r>
        </a:p>
      </dsp:txBody>
      <dsp:txXfrm>
        <a:off x="6652373" y="2999299"/>
        <a:ext cx="1267038" cy="1999533"/>
      </dsp:txXfrm>
    </dsp:sp>
    <dsp:sp modelId="{A3DAFB4B-4438-4BBB-B92A-8080D842AB0C}">
      <dsp:nvSpPr>
        <dsp:cNvPr id="0" name=""/>
        <dsp:cNvSpPr/>
      </dsp:nvSpPr>
      <dsp:spPr>
        <a:xfrm>
          <a:off x="6878001" y="2107015"/>
          <a:ext cx="815784" cy="784801"/>
        </a:xfrm>
        <a:prstGeom prst="ellipse">
          <a:avLst/>
        </a:prstGeom>
        <a:blipFill rotWithShape="0">
          <a:blip xmlns:r="http://schemas.openxmlformats.org/officeDocument/2006/relationships" r:embed="rId7"/>
          <a:srcRect/>
          <a:stretch>
            <a:fillRect t="-2000" b="-2000"/>
          </a:stretch>
        </a:blip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sp>
    <dsp:sp modelId="{48D5363D-76BA-414A-95FC-CE1359715056}">
      <dsp:nvSpPr>
        <dsp:cNvPr id="0" name=""/>
        <dsp:cNvSpPr/>
      </dsp:nvSpPr>
      <dsp:spPr>
        <a:xfrm>
          <a:off x="7982764" y="0"/>
          <a:ext cx="1267038" cy="1999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en-CA" sz="1500" kern="1200" dirty="0"/>
            <a:t>Model Deployment</a:t>
          </a:r>
        </a:p>
      </dsp:txBody>
      <dsp:txXfrm>
        <a:off x="7982764" y="0"/>
        <a:ext cx="1267038" cy="1999533"/>
      </dsp:txXfrm>
    </dsp:sp>
    <dsp:sp modelId="{7F8ACE00-F351-4A9D-9446-7D84C9ABA56F}">
      <dsp:nvSpPr>
        <dsp:cNvPr id="0" name=""/>
        <dsp:cNvSpPr/>
      </dsp:nvSpPr>
      <dsp:spPr>
        <a:xfrm>
          <a:off x="8226817" y="2122564"/>
          <a:ext cx="778933" cy="753704"/>
        </a:xfrm>
        <a:prstGeom prst="ellipse">
          <a:avLst/>
        </a:prstGeom>
        <a:blipFill rotWithShape="0">
          <a:blip xmlns:r="http://schemas.openxmlformats.org/officeDocument/2006/relationships" r:embed="rId8"/>
          <a:srcRect/>
          <a:stretch>
            <a:fillRect t="-2000" b="-2000"/>
          </a:stretch>
        </a:blip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sp>
    <dsp:sp modelId="{6F7C11DE-BF89-4A8D-8240-0FE00EA2605D}">
      <dsp:nvSpPr>
        <dsp:cNvPr id="0" name=""/>
        <dsp:cNvSpPr/>
      </dsp:nvSpPr>
      <dsp:spPr>
        <a:xfrm>
          <a:off x="9313155" y="2999299"/>
          <a:ext cx="1267038" cy="1999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666750">
            <a:lnSpc>
              <a:spcPct val="90000"/>
            </a:lnSpc>
            <a:spcBef>
              <a:spcPct val="0"/>
            </a:spcBef>
            <a:spcAft>
              <a:spcPct val="35000"/>
            </a:spcAft>
            <a:buNone/>
          </a:pPr>
          <a:r>
            <a:rPr lang="en-CA" sz="1500" kern="1200" dirty="0"/>
            <a:t>Integration with Web Application</a:t>
          </a:r>
        </a:p>
      </dsp:txBody>
      <dsp:txXfrm>
        <a:off x="9313155" y="2999299"/>
        <a:ext cx="1267038" cy="1999533"/>
      </dsp:txXfrm>
    </dsp:sp>
    <dsp:sp modelId="{8078FD51-6FB3-4F4F-90CD-9E6B7D017CCE}">
      <dsp:nvSpPr>
        <dsp:cNvPr id="0" name=""/>
        <dsp:cNvSpPr/>
      </dsp:nvSpPr>
      <dsp:spPr>
        <a:xfrm>
          <a:off x="9337094" y="2106660"/>
          <a:ext cx="1219160" cy="785511"/>
        </a:xfrm>
        <a:prstGeom prst="flowChartProcess">
          <a:avLst/>
        </a:prstGeom>
        <a:blipFill rotWithShape="0">
          <a:blip xmlns:r="http://schemas.openxmlformats.org/officeDocument/2006/relationships" r:embed="rId9">
            <a:extLst>
              <a:ext uri="{BEBA8EAE-BF5A-486C-A8C5-ECC9F3942E4B}">
                <a14:imgProps xmlns:a14="http://schemas.microsoft.com/office/drawing/2010/main">
                  <a14:imgLayer r:embed="rId10">
                    <a14:imgEffect>
                      <a14:sharpenSoften amount="-25000"/>
                    </a14:imgEffect>
                  </a14:imgLayer>
                </a14:imgProps>
              </a:ext>
            </a:extLst>
          </a:blip>
          <a:srcRect/>
          <a:stretch>
            <a:fillRect l="-4000" r="-4000"/>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D6FBB-E458-C17F-66FF-60C7C4F0DC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5BA276DF-6093-6974-C0D8-B9EF523C54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98204ABE-6CB6-D6FD-819B-14D76B93B237}"/>
              </a:ext>
            </a:extLst>
          </p:cNvPr>
          <p:cNvSpPr>
            <a:spLocks noGrp="1"/>
          </p:cNvSpPr>
          <p:nvPr>
            <p:ph type="dt" sz="half" idx="10"/>
          </p:nvPr>
        </p:nvSpPr>
        <p:spPr/>
        <p:txBody>
          <a:bodyPr/>
          <a:lstStyle/>
          <a:p>
            <a:fld id="{6D4FD0DA-2F63-41E4-9413-3CB76E02DB36}" type="datetimeFigureOut">
              <a:rPr lang="en-CA" smtClean="0"/>
              <a:t>2023-04-25</a:t>
            </a:fld>
            <a:endParaRPr lang="en-CA" dirty="0"/>
          </a:p>
        </p:txBody>
      </p:sp>
      <p:sp>
        <p:nvSpPr>
          <p:cNvPr id="5" name="Footer Placeholder 4">
            <a:extLst>
              <a:ext uri="{FF2B5EF4-FFF2-40B4-BE49-F238E27FC236}">
                <a16:creationId xmlns:a16="http://schemas.microsoft.com/office/drawing/2014/main" id="{74787653-8A4B-B5CB-555D-8FAD9DCC20FD}"/>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482BAE19-9115-0C68-ADD9-533AD2BE1202}"/>
              </a:ext>
            </a:extLst>
          </p:cNvPr>
          <p:cNvSpPr>
            <a:spLocks noGrp="1"/>
          </p:cNvSpPr>
          <p:nvPr>
            <p:ph type="sldNum" sz="quarter" idx="12"/>
          </p:nvPr>
        </p:nvSpPr>
        <p:spPr/>
        <p:txBody>
          <a:bodyPr/>
          <a:lstStyle/>
          <a:p>
            <a:fld id="{09D27A8D-5064-4DE3-B2B4-384FE7A29D43}" type="slidenum">
              <a:rPr lang="en-CA" smtClean="0"/>
              <a:t>‹#›</a:t>
            </a:fld>
            <a:endParaRPr lang="en-CA" dirty="0"/>
          </a:p>
        </p:txBody>
      </p:sp>
    </p:spTree>
    <p:extLst>
      <p:ext uri="{BB962C8B-B14F-4D97-AF65-F5344CB8AC3E}">
        <p14:creationId xmlns:p14="http://schemas.microsoft.com/office/powerpoint/2010/main" val="1359521507"/>
      </p:ext>
    </p:extLst>
  </p:cSld>
  <p:clrMapOvr>
    <a:masterClrMapping/>
  </p:clrMapOvr>
  <mc:AlternateContent xmlns:mc="http://schemas.openxmlformats.org/markup-compatibility/2006" xmlns:p14="http://schemas.microsoft.com/office/powerpoint/2010/main">
    <mc:Choice Requires="p14">
      <p:transition spd="slow" p14:dur="1250">
        <p14:window dir="ver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E1AC5-7847-E532-A891-549CE816D956}"/>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7B36C83-EADD-7925-578D-D01AB9260F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3FB0D3C-B152-8E88-66B9-2BDE6107771F}"/>
              </a:ext>
            </a:extLst>
          </p:cNvPr>
          <p:cNvSpPr>
            <a:spLocks noGrp="1"/>
          </p:cNvSpPr>
          <p:nvPr>
            <p:ph type="dt" sz="half" idx="10"/>
          </p:nvPr>
        </p:nvSpPr>
        <p:spPr/>
        <p:txBody>
          <a:bodyPr/>
          <a:lstStyle/>
          <a:p>
            <a:fld id="{6D4FD0DA-2F63-41E4-9413-3CB76E02DB36}" type="datetimeFigureOut">
              <a:rPr lang="en-CA" smtClean="0"/>
              <a:t>2023-04-25</a:t>
            </a:fld>
            <a:endParaRPr lang="en-CA" dirty="0"/>
          </a:p>
        </p:txBody>
      </p:sp>
      <p:sp>
        <p:nvSpPr>
          <p:cNvPr id="5" name="Footer Placeholder 4">
            <a:extLst>
              <a:ext uri="{FF2B5EF4-FFF2-40B4-BE49-F238E27FC236}">
                <a16:creationId xmlns:a16="http://schemas.microsoft.com/office/drawing/2014/main" id="{AAF63677-BD80-5787-C061-3F07F997F5B0}"/>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CECC2814-74F8-0322-E311-9584E530F32C}"/>
              </a:ext>
            </a:extLst>
          </p:cNvPr>
          <p:cNvSpPr>
            <a:spLocks noGrp="1"/>
          </p:cNvSpPr>
          <p:nvPr>
            <p:ph type="sldNum" sz="quarter" idx="12"/>
          </p:nvPr>
        </p:nvSpPr>
        <p:spPr/>
        <p:txBody>
          <a:bodyPr/>
          <a:lstStyle/>
          <a:p>
            <a:fld id="{09D27A8D-5064-4DE3-B2B4-384FE7A29D43}" type="slidenum">
              <a:rPr lang="en-CA" smtClean="0"/>
              <a:t>‹#›</a:t>
            </a:fld>
            <a:endParaRPr lang="en-CA" dirty="0"/>
          </a:p>
        </p:txBody>
      </p:sp>
    </p:spTree>
    <p:extLst>
      <p:ext uri="{BB962C8B-B14F-4D97-AF65-F5344CB8AC3E}">
        <p14:creationId xmlns:p14="http://schemas.microsoft.com/office/powerpoint/2010/main" val="963559374"/>
      </p:ext>
    </p:extLst>
  </p:cSld>
  <p:clrMapOvr>
    <a:masterClrMapping/>
  </p:clrMapOvr>
  <mc:AlternateContent xmlns:mc="http://schemas.openxmlformats.org/markup-compatibility/2006" xmlns:p14="http://schemas.microsoft.com/office/powerpoint/2010/main">
    <mc:Choice Requires="p14">
      <p:transition spd="slow" p14:dur="1250">
        <p14:window dir="ver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2B5E5F-F9E5-72D3-CBF9-3AADD1D6A1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1A9460F-41D6-C047-59E9-E723D2458B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B07F9D3-B8EC-1A2D-86CB-AF4DB4604882}"/>
              </a:ext>
            </a:extLst>
          </p:cNvPr>
          <p:cNvSpPr>
            <a:spLocks noGrp="1"/>
          </p:cNvSpPr>
          <p:nvPr>
            <p:ph type="dt" sz="half" idx="10"/>
          </p:nvPr>
        </p:nvSpPr>
        <p:spPr/>
        <p:txBody>
          <a:bodyPr/>
          <a:lstStyle/>
          <a:p>
            <a:fld id="{6D4FD0DA-2F63-41E4-9413-3CB76E02DB36}" type="datetimeFigureOut">
              <a:rPr lang="en-CA" smtClean="0"/>
              <a:t>2023-04-25</a:t>
            </a:fld>
            <a:endParaRPr lang="en-CA" dirty="0"/>
          </a:p>
        </p:txBody>
      </p:sp>
      <p:sp>
        <p:nvSpPr>
          <p:cNvPr id="5" name="Footer Placeholder 4">
            <a:extLst>
              <a:ext uri="{FF2B5EF4-FFF2-40B4-BE49-F238E27FC236}">
                <a16:creationId xmlns:a16="http://schemas.microsoft.com/office/drawing/2014/main" id="{4D1FC812-3DCA-FDBB-0A3F-5A96EBC11AC2}"/>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E32B90EC-ACB4-FC09-B061-C39625279C0B}"/>
              </a:ext>
            </a:extLst>
          </p:cNvPr>
          <p:cNvSpPr>
            <a:spLocks noGrp="1"/>
          </p:cNvSpPr>
          <p:nvPr>
            <p:ph type="sldNum" sz="quarter" idx="12"/>
          </p:nvPr>
        </p:nvSpPr>
        <p:spPr/>
        <p:txBody>
          <a:bodyPr/>
          <a:lstStyle/>
          <a:p>
            <a:fld id="{09D27A8D-5064-4DE3-B2B4-384FE7A29D43}" type="slidenum">
              <a:rPr lang="en-CA" smtClean="0"/>
              <a:t>‹#›</a:t>
            </a:fld>
            <a:endParaRPr lang="en-CA" dirty="0"/>
          </a:p>
        </p:txBody>
      </p:sp>
    </p:spTree>
    <p:extLst>
      <p:ext uri="{BB962C8B-B14F-4D97-AF65-F5344CB8AC3E}">
        <p14:creationId xmlns:p14="http://schemas.microsoft.com/office/powerpoint/2010/main" val="4144640169"/>
      </p:ext>
    </p:extLst>
  </p:cSld>
  <p:clrMapOvr>
    <a:masterClrMapping/>
  </p:clrMapOvr>
  <mc:AlternateContent xmlns:mc="http://schemas.openxmlformats.org/markup-compatibility/2006" xmlns:p14="http://schemas.microsoft.com/office/powerpoint/2010/main">
    <mc:Choice Requires="p14">
      <p:transition spd="slow" p14:dur="1250">
        <p14:window dir="ver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8703B-CA9B-EE07-52DB-0A81929C74A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5C67DA7-37AA-60B2-9608-93DD06BDBC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BE2E7A4-7868-E0A8-3881-9006F5CD2A8F}"/>
              </a:ext>
            </a:extLst>
          </p:cNvPr>
          <p:cNvSpPr>
            <a:spLocks noGrp="1"/>
          </p:cNvSpPr>
          <p:nvPr>
            <p:ph type="dt" sz="half" idx="10"/>
          </p:nvPr>
        </p:nvSpPr>
        <p:spPr/>
        <p:txBody>
          <a:bodyPr/>
          <a:lstStyle/>
          <a:p>
            <a:fld id="{6D4FD0DA-2F63-41E4-9413-3CB76E02DB36}" type="datetimeFigureOut">
              <a:rPr lang="en-CA" smtClean="0"/>
              <a:t>2023-04-25</a:t>
            </a:fld>
            <a:endParaRPr lang="en-CA" dirty="0"/>
          </a:p>
        </p:txBody>
      </p:sp>
      <p:sp>
        <p:nvSpPr>
          <p:cNvPr id="5" name="Footer Placeholder 4">
            <a:extLst>
              <a:ext uri="{FF2B5EF4-FFF2-40B4-BE49-F238E27FC236}">
                <a16:creationId xmlns:a16="http://schemas.microsoft.com/office/drawing/2014/main" id="{D7F80345-002C-6602-19BA-F5DFF194B6D3}"/>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1725487A-02F3-AB8E-921E-9A78395720DF}"/>
              </a:ext>
            </a:extLst>
          </p:cNvPr>
          <p:cNvSpPr>
            <a:spLocks noGrp="1"/>
          </p:cNvSpPr>
          <p:nvPr>
            <p:ph type="sldNum" sz="quarter" idx="12"/>
          </p:nvPr>
        </p:nvSpPr>
        <p:spPr/>
        <p:txBody>
          <a:bodyPr/>
          <a:lstStyle/>
          <a:p>
            <a:fld id="{09D27A8D-5064-4DE3-B2B4-384FE7A29D43}" type="slidenum">
              <a:rPr lang="en-CA" smtClean="0"/>
              <a:t>‹#›</a:t>
            </a:fld>
            <a:endParaRPr lang="en-CA" dirty="0"/>
          </a:p>
        </p:txBody>
      </p:sp>
    </p:spTree>
    <p:extLst>
      <p:ext uri="{BB962C8B-B14F-4D97-AF65-F5344CB8AC3E}">
        <p14:creationId xmlns:p14="http://schemas.microsoft.com/office/powerpoint/2010/main" val="3211059816"/>
      </p:ext>
    </p:extLst>
  </p:cSld>
  <p:clrMapOvr>
    <a:masterClrMapping/>
  </p:clrMapOvr>
  <mc:AlternateContent xmlns:mc="http://schemas.openxmlformats.org/markup-compatibility/2006" xmlns:p14="http://schemas.microsoft.com/office/powerpoint/2010/main">
    <mc:Choice Requires="p14">
      <p:transition spd="slow" p14:dur="1250">
        <p14:window dir="ver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15E56-B88E-B304-CAC8-FA021B0C71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43873E73-FC33-DB11-9846-AEBB809DBF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21DBC4-547A-0C2B-3EE3-DA88953FA913}"/>
              </a:ext>
            </a:extLst>
          </p:cNvPr>
          <p:cNvSpPr>
            <a:spLocks noGrp="1"/>
          </p:cNvSpPr>
          <p:nvPr>
            <p:ph type="dt" sz="half" idx="10"/>
          </p:nvPr>
        </p:nvSpPr>
        <p:spPr/>
        <p:txBody>
          <a:bodyPr/>
          <a:lstStyle/>
          <a:p>
            <a:fld id="{6D4FD0DA-2F63-41E4-9413-3CB76E02DB36}" type="datetimeFigureOut">
              <a:rPr lang="en-CA" smtClean="0"/>
              <a:t>2023-04-25</a:t>
            </a:fld>
            <a:endParaRPr lang="en-CA" dirty="0"/>
          </a:p>
        </p:txBody>
      </p:sp>
      <p:sp>
        <p:nvSpPr>
          <p:cNvPr id="5" name="Footer Placeholder 4">
            <a:extLst>
              <a:ext uri="{FF2B5EF4-FFF2-40B4-BE49-F238E27FC236}">
                <a16:creationId xmlns:a16="http://schemas.microsoft.com/office/drawing/2014/main" id="{E2C292B5-4F5A-043A-BD81-440681D53BD6}"/>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9F594858-FB12-AC99-F55C-C814E69D98D3}"/>
              </a:ext>
            </a:extLst>
          </p:cNvPr>
          <p:cNvSpPr>
            <a:spLocks noGrp="1"/>
          </p:cNvSpPr>
          <p:nvPr>
            <p:ph type="sldNum" sz="quarter" idx="12"/>
          </p:nvPr>
        </p:nvSpPr>
        <p:spPr/>
        <p:txBody>
          <a:bodyPr/>
          <a:lstStyle/>
          <a:p>
            <a:fld id="{09D27A8D-5064-4DE3-B2B4-384FE7A29D43}" type="slidenum">
              <a:rPr lang="en-CA" smtClean="0"/>
              <a:t>‹#›</a:t>
            </a:fld>
            <a:endParaRPr lang="en-CA" dirty="0"/>
          </a:p>
        </p:txBody>
      </p:sp>
    </p:spTree>
    <p:extLst>
      <p:ext uri="{BB962C8B-B14F-4D97-AF65-F5344CB8AC3E}">
        <p14:creationId xmlns:p14="http://schemas.microsoft.com/office/powerpoint/2010/main" val="1870651478"/>
      </p:ext>
    </p:extLst>
  </p:cSld>
  <p:clrMapOvr>
    <a:masterClrMapping/>
  </p:clrMapOvr>
  <mc:AlternateContent xmlns:mc="http://schemas.openxmlformats.org/markup-compatibility/2006" xmlns:p14="http://schemas.microsoft.com/office/powerpoint/2010/main">
    <mc:Choice Requires="p14">
      <p:transition spd="slow" p14:dur="1250">
        <p14:window dir="ver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0DA69-E922-813B-0685-4597DF34D99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03EF3BE-101C-F6C2-2F07-1C739199A3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01A4A203-3AAF-2F9F-91B1-EB5334FC8F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38ADA03E-593D-DF79-7404-9F2FE7FAE8C9}"/>
              </a:ext>
            </a:extLst>
          </p:cNvPr>
          <p:cNvSpPr>
            <a:spLocks noGrp="1"/>
          </p:cNvSpPr>
          <p:nvPr>
            <p:ph type="dt" sz="half" idx="10"/>
          </p:nvPr>
        </p:nvSpPr>
        <p:spPr/>
        <p:txBody>
          <a:bodyPr/>
          <a:lstStyle/>
          <a:p>
            <a:fld id="{6D4FD0DA-2F63-41E4-9413-3CB76E02DB36}" type="datetimeFigureOut">
              <a:rPr lang="en-CA" smtClean="0"/>
              <a:t>2023-04-25</a:t>
            </a:fld>
            <a:endParaRPr lang="en-CA" dirty="0"/>
          </a:p>
        </p:txBody>
      </p:sp>
      <p:sp>
        <p:nvSpPr>
          <p:cNvPr id="6" name="Footer Placeholder 5">
            <a:extLst>
              <a:ext uri="{FF2B5EF4-FFF2-40B4-BE49-F238E27FC236}">
                <a16:creationId xmlns:a16="http://schemas.microsoft.com/office/drawing/2014/main" id="{5DECB728-F781-879E-5C42-5DB9D13EADED}"/>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127FBC6C-DBA1-D02F-7695-90639AE02139}"/>
              </a:ext>
            </a:extLst>
          </p:cNvPr>
          <p:cNvSpPr>
            <a:spLocks noGrp="1"/>
          </p:cNvSpPr>
          <p:nvPr>
            <p:ph type="sldNum" sz="quarter" idx="12"/>
          </p:nvPr>
        </p:nvSpPr>
        <p:spPr/>
        <p:txBody>
          <a:bodyPr/>
          <a:lstStyle/>
          <a:p>
            <a:fld id="{09D27A8D-5064-4DE3-B2B4-384FE7A29D43}" type="slidenum">
              <a:rPr lang="en-CA" smtClean="0"/>
              <a:t>‹#›</a:t>
            </a:fld>
            <a:endParaRPr lang="en-CA" dirty="0"/>
          </a:p>
        </p:txBody>
      </p:sp>
    </p:spTree>
    <p:extLst>
      <p:ext uri="{BB962C8B-B14F-4D97-AF65-F5344CB8AC3E}">
        <p14:creationId xmlns:p14="http://schemas.microsoft.com/office/powerpoint/2010/main" val="1785066410"/>
      </p:ext>
    </p:extLst>
  </p:cSld>
  <p:clrMapOvr>
    <a:masterClrMapping/>
  </p:clrMapOvr>
  <mc:AlternateContent xmlns:mc="http://schemas.openxmlformats.org/markup-compatibility/2006" xmlns:p14="http://schemas.microsoft.com/office/powerpoint/2010/main">
    <mc:Choice Requires="p14">
      <p:transition spd="slow" p14:dur="1250">
        <p14:window dir="ver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686CE-041F-12B8-9E89-296202A7A6C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3C79663-50D3-F833-43D2-57EE539082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616869-2BC7-529F-3DDD-F74CA48D02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E9C9BAF4-1B27-0360-ADFF-1D2CEB5B51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1DAAED-6734-6D34-52D8-31BA545079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C0FA667A-DA94-5218-5195-E2DE69FA30EC}"/>
              </a:ext>
            </a:extLst>
          </p:cNvPr>
          <p:cNvSpPr>
            <a:spLocks noGrp="1"/>
          </p:cNvSpPr>
          <p:nvPr>
            <p:ph type="dt" sz="half" idx="10"/>
          </p:nvPr>
        </p:nvSpPr>
        <p:spPr/>
        <p:txBody>
          <a:bodyPr/>
          <a:lstStyle/>
          <a:p>
            <a:fld id="{6D4FD0DA-2F63-41E4-9413-3CB76E02DB36}" type="datetimeFigureOut">
              <a:rPr lang="en-CA" smtClean="0"/>
              <a:t>2023-04-25</a:t>
            </a:fld>
            <a:endParaRPr lang="en-CA" dirty="0"/>
          </a:p>
        </p:txBody>
      </p:sp>
      <p:sp>
        <p:nvSpPr>
          <p:cNvPr id="8" name="Footer Placeholder 7">
            <a:extLst>
              <a:ext uri="{FF2B5EF4-FFF2-40B4-BE49-F238E27FC236}">
                <a16:creationId xmlns:a16="http://schemas.microsoft.com/office/drawing/2014/main" id="{74175D29-8FE4-07CD-34BA-5428B526F30B}"/>
              </a:ext>
            </a:extLst>
          </p:cNvPr>
          <p:cNvSpPr>
            <a:spLocks noGrp="1"/>
          </p:cNvSpPr>
          <p:nvPr>
            <p:ph type="ftr" sz="quarter" idx="11"/>
          </p:nvPr>
        </p:nvSpPr>
        <p:spPr/>
        <p:txBody>
          <a:bodyPr/>
          <a:lstStyle/>
          <a:p>
            <a:endParaRPr lang="en-CA" dirty="0"/>
          </a:p>
        </p:txBody>
      </p:sp>
      <p:sp>
        <p:nvSpPr>
          <p:cNvPr id="9" name="Slide Number Placeholder 8">
            <a:extLst>
              <a:ext uri="{FF2B5EF4-FFF2-40B4-BE49-F238E27FC236}">
                <a16:creationId xmlns:a16="http://schemas.microsoft.com/office/drawing/2014/main" id="{A1A1F23C-84CA-BF5F-C8B9-0DCD181F7CCB}"/>
              </a:ext>
            </a:extLst>
          </p:cNvPr>
          <p:cNvSpPr>
            <a:spLocks noGrp="1"/>
          </p:cNvSpPr>
          <p:nvPr>
            <p:ph type="sldNum" sz="quarter" idx="12"/>
          </p:nvPr>
        </p:nvSpPr>
        <p:spPr/>
        <p:txBody>
          <a:bodyPr/>
          <a:lstStyle/>
          <a:p>
            <a:fld id="{09D27A8D-5064-4DE3-B2B4-384FE7A29D43}" type="slidenum">
              <a:rPr lang="en-CA" smtClean="0"/>
              <a:t>‹#›</a:t>
            </a:fld>
            <a:endParaRPr lang="en-CA" dirty="0"/>
          </a:p>
        </p:txBody>
      </p:sp>
    </p:spTree>
    <p:extLst>
      <p:ext uri="{BB962C8B-B14F-4D97-AF65-F5344CB8AC3E}">
        <p14:creationId xmlns:p14="http://schemas.microsoft.com/office/powerpoint/2010/main" val="2729658646"/>
      </p:ext>
    </p:extLst>
  </p:cSld>
  <p:clrMapOvr>
    <a:masterClrMapping/>
  </p:clrMapOvr>
  <mc:AlternateContent xmlns:mc="http://schemas.openxmlformats.org/markup-compatibility/2006" xmlns:p14="http://schemas.microsoft.com/office/powerpoint/2010/main">
    <mc:Choice Requires="p14">
      <p:transition spd="slow" p14:dur="1250">
        <p14:window dir="ver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1F488-B01E-FFCA-CAC3-57431FA7595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6CCCA090-AB49-C2FF-2F88-C69C244E95C6}"/>
              </a:ext>
            </a:extLst>
          </p:cNvPr>
          <p:cNvSpPr>
            <a:spLocks noGrp="1"/>
          </p:cNvSpPr>
          <p:nvPr>
            <p:ph type="dt" sz="half" idx="10"/>
          </p:nvPr>
        </p:nvSpPr>
        <p:spPr/>
        <p:txBody>
          <a:bodyPr/>
          <a:lstStyle/>
          <a:p>
            <a:fld id="{6D4FD0DA-2F63-41E4-9413-3CB76E02DB36}" type="datetimeFigureOut">
              <a:rPr lang="en-CA" smtClean="0"/>
              <a:t>2023-04-25</a:t>
            </a:fld>
            <a:endParaRPr lang="en-CA" dirty="0"/>
          </a:p>
        </p:txBody>
      </p:sp>
      <p:sp>
        <p:nvSpPr>
          <p:cNvPr id="4" name="Footer Placeholder 3">
            <a:extLst>
              <a:ext uri="{FF2B5EF4-FFF2-40B4-BE49-F238E27FC236}">
                <a16:creationId xmlns:a16="http://schemas.microsoft.com/office/drawing/2014/main" id="{50FED704-83D7-0A85-EB87-48C1EB7ACEB4}"/>
              </a:ext>
            </a:extLst>
          </p:cNvPr>
          <p:cNvSpPr>
            <a:spLocks noGrp="1"/>
          </p:cNvSpPr>
          <p:nvPr>
            <p:ph type="ftr" sz="quarter" idx="11"/>
          </p:nvPr>
        </p:nvSpPr>
        <p:spPr/>
        <p:txBody>
          <a:bodyPr/>
          <a:lstStyle/>
          <a:p>
            <a:endParaRPr lang="en-CA" dirty="0"/>
          </a:p>
        </p:txBody>
      </p:sp>
      <p:sp>
        <p:nvSpPr>
          <p:cNvPr id="5" name="Slide Number Placeholder 4">
            <a:extLst>
              <a:ext uri="{FF2B5EF4-FFF2-40B4-BE49-F238E27FC236}">
                <a16:creationId xmlns:a16="http://schemas.microsoft.com/office/drawing/2014/main" id="{C9979211-BAE1-9951-6702-F47D17067405}"/>
              </a:ext>
            </a:extLst>
          </p:cNvPr>
          <p:cNvSpPr>
            <a:spLocks noGrp="1"/>
          </p:cNvSpPr>
          <p:nvPr>
            <p:ph type="sldNum" sz="quarter" idx="12"/>
          </p:nvPr>
        </p:nvSpPr>
        <p:spPr/>
        <p:txBody>
          <a:bodyPr/>
          <a:lstStyle/>
          <a:p>
            <a:fld id="{09D27A8D-5064-4DE3-B2B4-384FE7A29D43}" type="slidenum">
              <a:rPr lang="en-CA" smtClean="0"/>
              <a:t>‹#›</a:t>
            </a:fld>
            <a:endParaRPr lang="en-CA" dirty="0"/>
          </a:p>
        </p:txBody>
      </p:sp>
    </p:spTree>
    <p:extLst>
      <p:ext uri="{BB962C8B-B14F-4D97-AF65-F5344CB8AC3E}">
        <p14:creationId xmlns:p14="http://schemas.microsoft.com/office/powerpoint/2010/main" val="2278945756"/>
      </p:ext>
    </p:extLst>
  </p:cSld>
  <p:clrMapOvr>
    <a:masterClrMapping/>
  </p:clrMapOvr>
  <mc:AlternateContent xmlns:mc="http://schemas.openxmlformats.org/markup-compatibility/2006" xmlns:p14="http://schemas.microsoft.com/office/powerpoint/2010/main">
    <mc:Choice Requires="p14">
      <p:transition spd="slow" p14:dur="1250">
        <p14:window dir="ver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A3AA4B-45C0-1030-C009-9E5AEE2DFD55}"/>
              </a:ext>
            </a:extLst>
          </p:cNvPr>
          <p:cNvSpPr>
            <a:spLocks noGrp="1"/>
          </p:cNvSpPr>
          <p:nvPr>
            <p:ph type="dt" sz="half" idx="10"/>
          </p:nvPr>
        </p:nvSpPr>
        <p:spPr/>
        <p:txBody>
          <a:bodyPr/>
          <a:lstStyle/>
          <a:p>
            <a:fld id="{6D4FD0DA-2F63-41E4-9413-3CB76E02DB36}" type="datetimeFigureOut">
              <a:rPr lang="en-CA" smtClean="0"/>
              <a:t>2023-04-25</a:t>
            </a:fld>
            <a:endParaRPr lang="en-CA" dirty="0"/>
          </a:p>
        </p:txBody>
      </p:sp>
      <p:sp>
        <p:nvSpPr>
          <p:cNvPr id="3" name="Footer Placeholder 2">
            <a:extLst>
              <a:ext uri="{FF2B5EF4-FFF2-40B4-BE49-F238E27FC236}">
                <a16:creationId xmlns:a16="http://schemas.microsoft.com/office/drawing/2014/main" id="{13C80E20-3233-78A0-3AF8-8851AA3FFB1D}"/>
              </a:ext>
            </a:extLst>
          </p:cNvPr>
          <p:cNvSpPr>
            <a:spLocks noGrp="1"/>
          </p:cNvSpPr>
          <p:nvPr>
            <p:ph type="ftr" sz="quarter" idx="11"/>
          </p:nvPr>
        </p:nvSpPr>
        <p:spPr/>
        <p:txBody>
          <a:bodyPr/>
          <a:lstStyle/>
          <a:p>
            <a:endParaRPr lang="en-CA" dirty="0"/>
          </a:p>
        </p:txBody>
      </p:sp>
      <p:sp>
        <p:nvSpPr>
          <p:cNvPr id="4" name="Slide Number Placeholder 3">
            <a:extLst>
              <a:ext uri="{FF2B5EF4-FFF2-40B4-BE49-F238E27FC236}">
                <a16:creationId xmlns:a16="http://schemas.microsoft.com/office/drawing/2014/main" id="{248FBED9-C087-CF5F-C76B-306520B5280D}"/>
              </a:ext>
            </a:extLst>
          </p:cNvPr>
          <p:cNvSpPr>
            <a:spLocks noGrp="1"/>
          </p:cNvSpPr>
          <p:nvPr>
            <p:ph type="sldNum" sz="quarter" idx="12"/>
          </p:nvPr>
        </p:nvSpPr>
        <p:spPr/>
        <p:txBody>
          <a:bodyPr/>
          <a:lstStyle/>
          <a:p>
            <a:fld id="{09D27A8D-5064-4DE3-B2B4-384FE7A29D43}" type="slidenum">
              <a:rPr lang="en-CA" smtClean="0"/>
              <a:t>‹#›</a:t>
            </a:fld>
            <a:endParaRPr lang="en-CA" dirty="0"/>
          </a:p>
        </p:txBody>
      </p:sp>
    </p:spTree>
    <p:extLst>
      <p:ext uri="{BB962C8B-B14F-4D97-AF65-F5344CB8AC3E}">
        <p14:creationId xmlns:p14="http://schemas.microsoft.com/office/powerpoint/2010/main" val="2054739072"/>
      </p:ext>
    </p:extLst>
  </p:cSld>
  <p:clrMapOvr>
    <a:masterClrMapping/>
  </p:clrMapOvr>
  <mc:AlternateContent xmlns:mc="http://schemas.openxmlformats.org/markup-compatibility/2006" xmlns:p14="http://schemas.microsoft.com/office/powerpoint/2010/main">
    <mc:Choice Requires="p14">
      <p:transition spd="slow" p14:dur="1250">
        <p14:window dir="ver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36F4-C9D9-CDA0-7A27-3084039A94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F495559-4924-AA4E-0622-6D348B74DC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9A7D38E-935C-26C1-1CC0-BEBD34A1F7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198C89-C148-83CD-9E9A-13FA749A2CB1}"/>
              </a:ext>
            </a:extLst>
          </p:cNvPr>
          <p:cNvSpPr>
            <a:spLocks noGrp="1"/>
          </p:cNvSpPr>
          <p:nvPr>
            <p:ph type="dt" sz="half" idx="10"/>
          </p:nvPr>
        </p:nvSpPr>
        <p:spPr/>
        <p:txBody>
          <a:bodyPr/>
          <a:lstStyle/>
          <a:p>
            <a:fld id="{6D4FD0DA-2F63-41E4-9413-3CB76E02DB36}" type="datetimeFigureOut">
              <a:rPr lang="en-CA" smtClean="0"/>
              <a:t>2023-04-25</a:t>
            </a:fld>
            <a:endParaRPr lang="en-CA" dirty="0"/>
          </a:p>
        </p:txBody>
      </p:sp>
      <p:sp>
        <p:nvSpPr>
          <p:cNvPr id="6" name="Footer Placeholder 5">
            <a:extLst>
              <a:ext uri="{FF2B5EF4-FFF2-40B4-BE49-F238E27FC236}">
                <a16:creationId xmlns:a16="http://schemas.microsoft.com/office/drawing/2014/main" id="{1CE67FEF-0697-FD4A-42F1-713ABDC58031}"/>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E6E39F9C-21BF-A625-63A3-8198AC4FDF82}"/>
              </a:ext>
            </a:extLst>
          </p:cNvPr>
          <p:cNvSpPr>
            <a:spLocks noGrp="1"/>
          </p:cNvSpPr>
          <p:nvPr>
            <p:ph type="sldNum" sz="quarter" idx="12"/>
          </p:nvPr>
        </p:nvSpPr>
        <p:spPr/>
        <p:txBody>
          <a:bodyPr/>
          <a:lstStyle/>
          <a:p>
            <a:fld id="{09D27A8D-5064-4DE3-B2B4-384FE7A29D43}" type="slidenum">
              <a:rPr lang="en-CA" smtClean="0"/>
              <a:t>‹#›</a:t>
            </a:fld>
            <a:endParaRPr lang="en-CA" dirty="0"/>
          </a:p>
        </p:txBody>
      </p:sp>
    </p:spTree>
    <p:extLst>
      <p:ext uri="{BB962C8B-B14F-4D97-AF65-F5344CB8AC3E}">
        <p14:creationId xmlns:p14="http://schemas.microsoft.com/office/powerpoint/2010/main" val="512442926"/>
      </p:ext>
    </p:extLst>
  </p:cSld>
  <p:clrMapOvr>
    <a:masterClrMapping/>
  </p:clrMapOvr>
  <mc:AlternateContent xmlns:mc="http://schemas.openxmlformats.org/markup-compatibility/2006" xmlns:p14="http://schemas.microsoft.com/office/powerpoint/2010/main">
    <mc:Choice Requires="p14">
      <p:transition spd="slow" p14:dur="1250">
        <p14:window dir="ver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E3F54-4B3F-E8D1-BF24-AE6DF0890A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DEF003E2-0B86-D6B6-530A-86223DB957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dirty="0"/>
          </a:p>
        </p:txBody>
      </p:sp>
      <p:sp>
        <p:nvSpPr>
          <p:cNvPr id="4" name="Text Placeholder 3">
            <a:extLst>
              <a:ext uri="{FF2B5EF4-FFF2-40B4-BE49-F238E27FC236}">
                <a16:creationId xmlns:a16="http://schemas.microsoft.com/office/drawing/2014/main" id="{F36143FB-927A-F150-3062-ED933B505A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DDF677-844C-A9F0-9415-E2F1165B477E}"/>
              </a:ext>
            </a:extLst>
          </p:cNvPr>
          <p:cNvSpPr>
            <a:spLocks noGrp="1"/>
          </p:cNvSpPr>
          <p:nvPr>
            <p:ph type="dt" sz="half" idx="10"/>
          </p:nvPr>
        </p:nvSpPr>
        <p:spPr/>
        <p:txBody>
          <a:bodyPr/>
          <a:lstStyle/>
          <a:p>
            <a:fld id="{6D4FD0DA-2F63-41E4-9413-3CB76E02DB36}" type="datetimeFigureOut">
              <a:rPr lang="en-CA" smtClean="0"/>
              <a:t>2023-04-25</a:t>
            </a:fld>
            <a:endParaRPr lang="en-CA" dirty="0"/>
          </a:p>
        </p:txBody>
      </p:sp>
      <p:sp>
        <p:nvSpPr>
          <p:cNvPr id="6" name="Footer Placeholder 5">
            <a:extLst>
              <a:ext uri="{FF2B5EF4-FFF2-40B4-BE49-F238E27FC236}">
                <a16:creationId xmlns:a16="http://schemas.microsoft.com/office/drawing/2014/main" id="{D0539ED4-A69C-75F0-9830-217B223D5553}"/>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B65C94D0-751C-441F-5A10-4EDA2DA857C8}"/>
              </a:ext>
            </a:extLst>
          </p:cNvPr>
          <p:cNvSpPr>
            <a:spLocks noGrp="1"/>
          </p:cNvSpPr>
          <p:nvPr>
            <p:ph type="sldNum" sz="quarter" idx="12"/>
          </p:nvPr>
        </p:nvSpPr>
        <p:spPr/>
        <p:txBody>
          <a:bodyPr/>
          <a:lstStyle/>
          <a:p>
            <a:fld id="{09D27A8D-5064-4DE3-B2B4-384FE7A29D43}" type="slidenum">
              <a:rPr lang="en-CA" smtClean="0"/>
              <a:t>‹#›</a:t>
            </a:fld>
            <a:endParaRPr lang="en-CA" dirty="0"/>
          </a:p>
        </p:txBody>
      </p:sp>
    </p:spTree>
    <p:extLst>
      <p:ext uri="{BB962C8B-B14F-4D97-AF65-F5344CB8AC3E}">
        <p14:creationId xmlns:p14="http://schemas.microsoft.com/office/powerpoint/2010/main" val="1074472610"/>
      </p:ext>
    </p:extLst>
  </p:cSld>
  <p:clrMapOvr>
    <a:masterClrMapping/>
  </p:clrMapOvr>
  <mc:AlternateContent xmlns:mc="http://schemas.openxmlformats.org/markup-compatibility/2006" xmlns:p14="http://schemas.microsoft.com/office/powerpoint/2010/main">
    <mc:Choice Requires="p14">
      <p:transition spd="slow" p14:dur="1250">
        <p14:window dir="ver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9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27E4FE-F484-47A9-824C-6C83E57426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0A5ACC1-E5B7-0914-375F-92CE51836D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537B5D8-AF34-B413-7089-D2DE65BC6D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4FD0DA-2F63-41E4-9413-3CB76E02DB36}" type="datetimeFigureOut">
              <a:rPr lang="en-CA" smtClean="0"/>
              <a:t>2023-04-25</a:t>
            </a:fld>
            <a:endParaRPr lang="en-CA" dirty="0"/>
          </a:p>
        </p:txBody>
      </p:sp>
      <p:sp>
        <p:nvSpPr>
          <p:cNvPr id="5" name="Footer Placeholder 4">
            <a:extLst>
              <a:ext uri="{FF2B5EF4-FFF2-40B4-BE49-F238E27FC236}">
                <a16:creationId xmlns:a16="http://schemas.microsoft.com/office/drawing/2014/main" id="{E6A2FEAB-C469-5FD7-56BC-8ABB07A7CF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
        <p:nvSpPr>
          <p:cNvPr id="6" name="Slide Number Placeholder 5">
            <a:extLst>
              <a:ext uri="{FF2B5EF4-FFF2-40B4-BE49-F238E27FC236}">
                <a16:creationId xmlns:a16="http://schemas.microsoft.com/office/drawing/2014/main" id="{ABC0CC61-700F-D22F-04E0-A21ECE2E53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27A8D-5064-4DE3-B2B4-384FE7A29D43}" type="slidenum">
              <a:rPr lang="en-CA" smtClean="0"/>
              <a:t>‹#›</a:t>
            </a:fld>
            <a:endParaRPr lang="en-CA" dirty="0"/>
          </a:p>
        </p:txBody>
      </p:sp>
    </p:spTree>
    <p:extLst>
      <p:ext uri="{BB962C8B-B14F-4D97-AF65-F5344CB8AC3E}">
        <p14:creationId xmlns:p14="http://schemas.microsoft.com/office/powerpoint/2010/main" val="2523122380"/>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mc:AlternateContent xmlns:mc="http://schemas.openxmlformats.org/markup-compatibility/2006" xmlns:p14="http://schemas.microsoft.com/office/powerpoint/2010/main">
    <mc:Choice Requires="p14">
      <p:transition spd="slow" p14:dur="1250">
        <p14:window dir="ver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gentallman/Capstone-Project"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30.png"/><Relationship Id="rId1" Type="http://schemas.openxmlformats.org/officeDocument/2006/relationships/slideLayout" Target="../slideLayouts/slideLayout2.xml"/><Relationship Id="rId5" Type="http://schemas.microsoft.com/office/2007/relationships/hdphoto" Target="../media/hdphoto5.wdp"/><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statso.io/credit-score-classification-case-stud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84;p61">
            <a:extLst>
              <a:ext uri="{FF2B5EF4-FFF2-40B4-BE49-F238E27FC236}">
                <a16:creationId xmlns:a16="http://schemas.microsoft.com/office/drawing/2014/main" id="{5E0BCE88-11E5-D53F-F269-044F4F5C7A19}"/>
              </a:ext>
            </a:extLst>
          </p:cNvPr>
          <p:cNvSpPr txBox="1">
            <a:spLocks/>
          </p:cNvSpPr>
          <p:nvPr/>
        </p:nvSpPr>
        <p:spPr>
          <a:xfrm>
            <a:off x="3951337" y="2530555"/>
            <a:ext cx="7704000" cy="15600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br>
              <a:rPr lang="en-US" sz="1050" dirty="0">
                <a:solidFill>
                  <a:schemeClr val="bg1">
                    <a:lumMod val="75000"/>
                  </a:schemeClr>
                </a:solidFill>
              </a:rPr>
            </a:br>
            <a:r>
              <a:rPr lang="en-US" b="1" dirty="0"/>
              <a:t>CREDIT SCORE CLASSIFICATION</a:t>
            </a:r>
            <a:br>
              <a:rPr lang="en-US" sz="3600" dirty="0">
                <a:solidFill>
                  <a:schemeClr val="bg1">
                    <a:lumMod val="75000"/>
                  </a:schemeClr>
                </a:solidFill>
              </a:rPr>
            </a:br>
            <a:br>
              <a:rPr lang="en-US" sz="1050" dirty="0">
                <a:solidFill>
                  <a:schemeClr val="bg1">
                    <a:lumMod val="75000"/>
                  </a:schemeClr>
                </a:solidFill>
                <a:latin typeface="Calibri" panose="020F0502020204030204" pitchFamily="34" charset="0"/>
                <a:ea typeface="Calibri" panose="020F0502020204030204" pitchFamily="34" charset="0"/>
                <a:cs typeface="Times New Roman" panose="02020603050405020304" pitchFamily="18" charset="0"/>
              </a:rPr>
            </a:br>
            <a:endParaRPr lang="en-US" sz="1050" dirty="0">
              <a:solidFill>
                <a:schemeClr val="bg1">
                  <a:lumMod val="75000"/>
                </a:schemeClr>
              </a:solidFill>
            </a:endParaRPr>
          </a:p>
        </p:txBody>
      </p:sp>
      <p:sp>
        <p:nvSpPr>
          <p:cNvPr id="3" name="Google Shape;985;p61">
            <a:extLst>
              <a:ext uri="{FF2B5EF4-FFF2-40B4-BE49-F238E27FC236}">
                <a16:creationId xmlns:a16="http://schemas.microsoft.com/office/drawing/2014/main" id="{F75FDE47-D055-687A-493F-314C86AB216E}"/>
              </a:ext>
            </a:extLst>
          </p:cNvPr>
          <p:cNvSpPr txBox="1">
            <a:spLocks/>
          </p:cNvSpPr>
          <p:nvPr/>
        </p:nvSpPr>
        <p:spPr>
          <a:xfrm>
            <a:off x="6543210" y="3429000"/>
            <a:ext cx="5453230" cy="48540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DAB402 Capstone Project</a:t>
            </a:r>
          </a:p>
        </p:txBody>
      </p:sp>
      <p:pic>
        <p:nvPicPr>
          <p:cNvPr id="4" name="Google Shape;986;p61">
            <a:extLst>
              <a:ext uri="{FF2B5EF4-FFF2-40B4-BE49-F238E27FC236}">
                <a16:creationId xmlns:a16="http://schemas.microsoft.com/office/drawing/2014/main" id="{D3C8DBBD-5029-13C0-9665-C2F251FF4769}"/>
              </a:ext>
            </a:extLst>
          </p:cNvPr>
          <p:cNvPicPr preferRelativeResize="0"/>
          <p:nvPr/>
        </p:nvPicPr>
        <p:blipFill>
          <a:blip r:embed="rId2">
            <a:alphaModFix amt="88000"/>
          </a:blip>
          <a:stretch>
            <a:fillRect/>
          </a:stretch>
        </p:blipFill>
        <p:spPr>
          <a:xfrm>
            <a:off x="4078090" y="3516921"/>
            <a:ext cx="6844375" cy="48800"/>
          </a:xfrm>
          <a:prstGeom prst="rect">
            <a:avLst/>
          </a:prstGeom>
          <a:noFill/>
          <a:ln>
            <a:noFill/>
          </a:ln>
        </p:spPr>
      </p:pic>
      <p:sp>
        <p:nvSpPr>
          <p:cNvPr id="5" name="TextBox 4">
            <a:extLst>
              <a:ext uri="{FF2B5EF4-FFF2-40B4-BE49-F238E27FC236}">
                <a16:creationId xmlns:a16="http://schemas.microsoft.com/office/drawing/2014/main" id="{961163F4-BD1F-36A9-FFB3-943C5A6B28C1}"/>
              </a:ext>
            </a:extLst>
          </p:cNvPr>
          <p:cNvSpPr txBox="1"/>
          <p:nvPr/>
        </p:nvSpPr>
        <p:spPr>
          <a:xfrm>
            <a:off x="134271" y="4801008"/>
            <a:ext cx="5319582" cy="1938992"/>
          </a:xfrm>
          <a:prstGeom prst="rect">
            <a:avLst/>
          </a:prstGeom>
          <a:noFill/>
        </p:spPr>
        <p:txBody>
          <a:bodyPr wrap="square">
            <a:spAutoFit/>
          </a:bodyPr>
          <a:lstStyle/>
          <a:p>
            <a:r>
              <a:rPr lang="en-US" sz="2000" b="1" dirty="0"/>
              <a:t>Group 11 - Section 005</a:t>
            </a:r>
          </a:p>
          <a:p>
            <a:endParaRPr lang="en-US" sz="2000" b="1" dirty="0"/>
          </a:p>
          <a:p>
            <a:r>
              <a:rPr lang="en-US" sz="2000" dirty="0" err="1"/>
              <a:t>Avikumar</a:t>
            </a:r>
            <a:r>
              <a:rPr lang="en-US" sz="2000" dirty="0"/>
              <a:t> Patel (0790966)</a:t>
            </a:r>
          </a:p>
          <a:p>
            <a:r>
              <a:rPr lang="en-US" sz="2000" dirty="0"/>
              <a:t>Smit Rana (0792056) </a:t>
            </a:r>
          </a:p>
          <a:p>
            <a:r>
              <a:rPr lang="en-US" sz="2000" dirty="0"/>
              <a:t>Vaibhav Patel (0772934)</a:t>
            </a:r>
          </a:p>
          <a:p>
            <a:r>
              <a:rPr lang="en-US" sz="2000" dirty="0" err="1"/>
              <a:t>Yashkumar</a:t>
            </a:r>
            <a:r>
              <a:rPr lang="en-US" sz="2000" dirty="0"/>
              <a:t> Patel (0797825)</a:t>
            </a:r>
            <a:endParaRPr lang="en-CA" sz="2000" dirty="0"/>
          </a:p>
        </p:txBody>
      </p:sp>
      <p:sp>
        <p:nvSpPr>
          <p:cNvPr id="7" name="TextBox 6">
            <a:extLst>
              <a:ext uri="{FF2B5EF4-FFF2-40B4-BE49-F238E27FC236}">
                <a16:creationId xmlns:a16="http://schemas.microsoft.com/office/drawing/2014/main" id="{F9C5F745-1394-238F-D05D-2E8718D086CB}"/>
              </a:ext>
            </a:extLst>
          </p:cNvPr>
          <p:cNvSpPr txBox="1"/>
          <p:nvPr/>
        </p:nvSpPr>
        <p:spPr>
          <a:xfrm>
            <a:off x="6677680" y="4048259"/>
            <a:ext cx="5318760" cy="276999"/>
          </a:xfrm>
          <a:prstGeom prst="rect">
            <a:avLst/>
          </a:prstGeom>
          <a:noFill/>
        </p:spPr>
        <p:txBody>
          <a:bodyPr wrap="square">
            <a:spAutoFit/>
          </a:bodyPr>
          <a:lstStyle/>
          <a:p>
            <a:pPr algn="ctr"/>
            <a:r>
              <a:rPr lang="en-CA" sz="1200" dirty="0">
                <a:solidFill>
                  <a:schemeClr val="tx2"/>
                </a:solidFill>
                <a:hlinkClick r:id="rId3">
                  <a:extLst>
                    <a:ext uri="{A12FA001-AC4F-418D-AE19-62706E023703}">
                      <ahyp:hlinkClr xmlns:ahyp="http://schemas.microsoft.com/office/drawing/2018/hyperlinkcolor" val="tx"/>
                    </a:ext>
                  </a:extLst>
                </a:hlinkClick>
              </a:rPr>
              <a:t>https://github.com/gentallman/Capstone-Project</a:t>
            </a:r>
            <a:endParaRPr lang="en-CA" sz="1200" dirty="0">
              <a:solidFill>
                <a:schemeClr val="tx2"/>
              </a:solidFill>
            </a:endParaRPr>
          </a:p>
        </p:txBody>
      </p:sp>
      <p:pic>
        <p:nvPicPr>
          <p:cNvPr id="10" name="Picture 9" descr="Icon&#10;&#10;Description automatically generated">
            <a:extLst>
              <a:ext uri="{FF2B5EF4-FFF2-40B4-BE49-F238E27FC236}">
                <a16:creationId xmlns:a16="http://schemas.microsoft.com/office/drawing/2014/main" id="{1DD0672C-DCB0-DC66-1CF6-786A307AD4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0260" y="799188"/>
            <a:ext cx="3048000" cy="2019300"/>
          </a:xfrm>
          <a:prstGeom prst="rect">
            <a:avLst/>
          </a:prstGeom>
        </p:spPr>
      </p:pic>
      <p:pic>
        <p:nvPicPr>
          <p:cNvPr id="9" name="Picture 8" descr="A picture containing text, outdoor, sign&#10;&#10;Description automatically generated">
            <a:extLst>
              <a:ext uri="{FF2B5EF4-FFF2-40B4-BE49-F238E27FC236}">
                <a16:creationId xmlns:a16="http://schemas.microsoft.com/office/drawing/2014/main" id="{1D22BCCD-79DB-8A41-5D2A-A4B559FCD000}"/>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118000"/>
            <a:ext cx="3404808" cy="1938992"/>
          </a:xfrm>
          <a:prstGeom prst="rect">
            <a:avLst/>
          </a:prstGeom>
        </p:spPr>
      </p:pic>
    </p:spTree>
    <p:extLst>
      <p:ext uri="{BB962C8B-B14F-4D97-AF65-F5344CB8AC3E}">
        <p14:creationId xmlns:p14="http://schemas.microsoft.com/office/powerpoint/2010/main" val="411302842"/>
      </p:ext>
    </p:extLst>
  </p:cSld>
  <p:clrMapOvr>
    <a:masterClrMapping/>
  </p:clrMapOvr>
  <mc:AlternateContent xmlns:mc="http://schemas.openxmlformats.org/markup-compatibility/2006" xmlns:p14="http://schemas.microsoft.com/office/powerpoint/2010/main">
    <mc:Choice Requires="p14">
      <p:transition spd="slow" p14:dur="125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53" presetClass="entr" presetSubtype="16"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animEffect transition="in" filter="fade">
                                      <p:cBhvr>
                                        <p:cTn id="24" dur="500"/>
                                        <p:tgtEl>
                                          <p:spTgt spid="10"/>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transition="in" filter="fade">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FB400-CF70-EFD4-0317-8505F364438A}"/>
              </a:ext>
            </a:extLst>
          </p:cNvPr>
          <p:cNvSpPr>
            <a:spLocks noGrp="1"/>
          </p:cNvSpPr>
          <p:nvPr>
            <p:ph type="title"/>
          </p:nvPr>
        </p:nvSpPr>
        <p:spPr>
          <a:xfrm>
            <a:off x="1" y="0"/>
            <a:ext cx="12192000" cy="1325563"/>
          </a:xfrm>
        </p:spPr>
        <p:txBody>
          <a:bodyPr/>
          <a:lstStyle/>
          <a:p>
            <a:r>
              <a:rPr lang="en-CA" b="1" dirty="0"/>
              <a:t>Exploratory Data Analysis</a:t>
            </a:r>
          </a:p>
        </p:txBody>
      </p:sp>
      <p:sp>
        <p:nvSpPr>
          <p:cNvPr id="3" name="Content Placeholder 2">
            <a:extLst>
              <a:ext uri="{FF2B5EF4-FFF2-40B4-BE49-F238E27FC236}">
                <a16:creationId xmlns:a16="http://schemas.microsoft.com/office/drawing/2014/main" id="{BF1636DD-6FC7-D3FB-A2EA-421B9B99BE45}"/>
              </a:ext>
            </a:extLst>
          </p:cNvPr>
          <p:cNvSpPr>
            <a:spLocks noGrp="1"/>
          </p:cNvSpPr>
          <p:nvPr>
            <p:ph idx="1"/>
          </p:nvPr>
        </p:nvSpPr>
        <p:spPr>
          <a:xfrm>
            <a:off x="238431" y="1756800"/>
            <a:ext cx="11688096" cy="4834398"/>
          </a:xfrm>
        </p:spPr>
        <p:txBody>
          <a:bodyPr/>
          <a:lstStyle/>
          <a:p>
            <a:pPr algn="just"/>
            <a:r>
              <a:rPr lang="en-US" dirty="0"/>
              <a:t>After dealing with the outliers, the next step in the EDA process was to take the columns that had been handled and determine the relationship between those columns and our target variable.</a:t>
            </a:r>
          </a:p>
          <a:p>
            <a:pPr algn="just"/>
            <a:endParaRPr lang="en-US" dirty="0"/>
          </a:p>
          <a:p>
            <a:pPr algn="just"/>
            <a:r>
              <a:rPr lang="en-US" dirty="0"/>
              <a:t>We were interested in determining how the value of the multiclass target variable changes in response to the values presented in column.</a:t>
            </a:r>
          </a:p>
        </p:txBody>
      </p:sp>
      <p:sp>
        <p:nvSpPr>
          <p:cNvPr id="4" name="TextBox 3">
            <a:extLst>
              <a:ext uri="{FF2B5EF4-FFF2-40B4-BE49-F238E27FC236}">
                <a16:creationId xmlns:a16="http://schemas.microsoft.com/office/drawing/2014/main" id="{42628A41-6346-4F32-EFFD-FEB2DA6FEE86}"/>
              </a:ext>
            </a:extLst>
          </p:cNvPr>
          <p:cNvSpPr txBox="1"/>
          <p:nvPr/>
        </p:nvSpPr>
        <p:spPr>
          <a:xfrm>
            <a:off x="11802386" y="6459598"/>
            <a:ext cx="389614" cy="369332"/>
          </a:xfrm>
          <a:prstGeom prst="rect">
            <a:avLst/>
          </a:prstGeom>
          <a:noFill/>
        </p:spPr>
        <p:txBody>
          <a:bodyPr wrap="square" rtlCol="0">
            <a:spAutoFit/>
          </a:bodyPr>
          <a:lstStyle/>
          <a:p>
            <a:r>
              <a:rPr lang="en-CA" dirty="0"/>
              <a:t>Y</a:t>
            </a:r>
          </a:p>
        </p:txBody>
      </p:sp>
    </p:spTree>
    <p:extLst>
      <p:ext uri="{BB962C8B-B14F-4D97-AF65-F5344CB8AC3E}">
        <p14:creationId xmlns:p14="http://schemas.microsoft.com/office/powerpoint/2010/main" val="1080176041"/>
      </p:ext>
    </p:extLst>
  </p:cSld>
  <p:clrMapOvr>
    <a:masterClrMapping/>
  </p:clrMapOvr>
  <mc:AlternateContent xmlns:mc="http://schemas.openxmlformats.org/markup-compatibility/2006" xmlns:p14="http://schemas.microsoft.com/office/powerpoint/2010/main">
    <mc:Choice Requires="p14">
      <p:transition spd="slow" p14:dur="125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FB400-CF70-EFD4-0317-8505F364438A}"/>
              </a:ext>
            </a:extLst>
          </p:cNvPr>
          <p:cNvSpPr>
            <a:spLocks noGrp="1"/>
          </p:cNvSpPr>
          <p:nvPr>
            <p:ph type="title"/>
          </p:nvPr>
        </p:nvSpPr>
        <p:spPr>
          <a:xfrm>
            <a:off x="238431" y="266803"/>
            <a:ext cx="11688097" cy="578772"/>
          </a:xfrm>
        </p:spPr>
        <p:txBody>
          <a:bodyPr>
            <a:noAutofit/>
          </a:bodyPr>
          <a:lstStyle/>
          <a:p>
            <a:r>
              <a:rPr lang="en-CA" sz="3200" b="1" dirty="0"/>
              <a:t>Few Examples…</a:t>
            </a:r>
          </a:p>
        </p:txBody>
      </p:sp>
      <p:pic>
        <p:nvPicPr>
          <p:cNvPr id="5" name="Content Placeholder 4">
            <a:extLst>
              <a:ext uri="{FF2B5EF4-FFF2-40B4-BE49-F238E27FC236}">
                <a16:creationId xmlns:a16="http://schemas.microsoft.com/office/drawing/2014/main" id="{2F797224-F70B-B8CC-E17C-AC0A9C499572}"/>
              </a:ext>
            </a:extLst>
          </p:cNvPr>
          <p:cNvPicPr>
            <a:picLocks noGrp="1" noChangeAspect="1"/>
          </p:cNvPicPr>
          <p:nvPr>
            <p:ph idx="1"/>
          </p:nvPr>
        </p:nvPicPr>
        <p:blipFill>
          <a:blip r:embed="rId2"/>
          <a:stretch>
            <a:fillRect/>
          </a:stretch>
        </p:blipFill>
        <p:spPr>
          <a:xfrm>
            <a:off x="1156650" y="1012031"/>
            <a:ext cx="9878699" cy="4833937"/>
          </a:xfrm>
        </p:spPr>
      </p:pic>
      <p:sp>
        <p:nvSpPr>
          <p:cNvPr id="7" name="TextBox 6">
            <a:extLst>
              <a:ext uri="{FF2B5EF4-FFF2-40B4-BE49-F238E27FC236}">
                <a16:creationId xmlns:a16="http://schemas.microsoft.com/office/drawing/2014/main" id="{70146166-1E11-315A-548A-C6C85519DE11}"/>
              </a:ext>
            </a:extLst>
          </p:cNvPr>
          <p:cNvSpPr txBox="1"/>
          <p:nvPr/>
        </p:nvSpPr>
        <p:spPr>
          <a:xfrm>
            <a:off x="1156650" y="6012424"/>
            <a:ext cx="9878699" cy="307777"/>
          </a:xfrm>
          <a:prstGeom prst="rect">
            <a:avLst/>
          </a:prstGeom>
          <a:noFill/>
        </p:spPr>
        <p:txBody>
          <a:bodyPr wrap="square">
            <a:spAutoFit/>
          </a:bodyPr>
          <a:lstStyle/>
          <a:p>
            <a:pPr algn="ctr"/>
            <a:r>
              <a:rPr lang="en-US" sz="1400" b="0" dirty="0">
                <a:solidFill>
                  <a:srgbClr val="000000"/>
                </a:solidFill>
                <a:effectLst/>
                <a:latin typeface="Roboto Mono" panose="00000009000000000000" pitchFamily="49" charset="0"/>
              </a:rPr>
              <a:t>Hence, higher credit ratings are achieved by those who have a lengthy credit history.</a:t>
            </a:r>
          </a:p>
        </p:txBody>
      </p:sp>
    </p:spTree>
    <p:extLst>
      <p:ext uri="{BB962C8B-B14F-4D97-AF65-F5344CB8AC3E}">
        <p14:creationId xmlns:p14="http://schemas.microsoft.com/office/powerpoint/2010/main" val="1497765292"/>
      </p:ext>
    </p:extLst>
  </p:cSld>
  <p:clrMapOvr>
    <a:masterClrMapping/>
  </p:clrMapOvr>
  <mc:AlternateContent xmlns:mc="http://schemas.openxmlformats.org/markup-compatibility/2006" xmlns:p14="http://schemas.microsoft.com/office/powerpoint/2010/main">
    <mc:Choice Requires="p14">
      <p:transition spd="slow" p14:dur="1250">
        <p14:window dir="ver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FB400-CF70-EFD4-0317-8505F364438A}"/>
              </a:ext>
            </a:extLst>
          </p:cNvPr>
          <p:cNvSpPr>
            <a:spLocks noGrp="1"/>
          </p:cNvSpPr>
          <p:nvPr>
            <p:ph type="title"/>
          </p:nvPr>
        </p:nvSpPr>
        <p:spPr>
          <a:xfrm>
            <a:off x="238431" y="266803"/>
            <a:ext cx="11688097" cy="578772"/>
          </a:xfrm>
        </p:spPr>
        <p:txBody>
          <a:bodyPr>
            <a:noAutofit/>
          </a:bodyPr>
          <a:lstStyle/>
          <a:p>
            <a:r>
              <a:rPr lang="en-CA" sz="3200" b="1" dirty="0"/>
              <a:t>Few Examples…</a:t>
            </a:r>
          </a:p>
        </p:txBody>
      </p:sp>
      <p:pic>
        <p:nvPicPr>
          <p:cNvPr id="5" name="Content Placeholder 4">
            <a:extLst>
              <a:ext uri="{FF2B5EF4-FFF2-40B4-BE49-F238E27FC236}">
                <a16:creationId xmlns:a16="http://schemas.microsoft.com/office/drawing/2014/main" id="{2F797224-F70B-B8CC-E17C-AC0A9C499572}"/>
              </a:ext>
            </a:extLst>
          </p:cNvPr>
          <p:cNvPicPr>
            <a:picLocks noGrp="1" noChangeAspect="1"/>
          </p:cNvPicPr>
          <p:nvPr>
            <p:ph idx="1"/>
          </p:nvPr>
        </p:nvPicPr>
        <p:blipFill>
          <a:blip r:embed="rId2"/>
          <a:stretch>
            <a:fillRect/>
          </a:stretch>
        </p:blipFill>
        <p:spPr>
          <a:xfrm>
            <a:off x="1156650" y="1012031"/>
            <a:ext cx="9878699" cy="4833937"/>
          </a:xfrm>
        </p:spPr>
      </p:pic>
      <p:sp>
        <p:nvSpPr>
          <p:cNvPr id="7" name="TextBox 6">
            <a:extLst>
              <a:ext uri="{FF2B5EF4-FFF2-40B4-BE49-F238E27FC236}">
                <a16:creationId xmlns:a16="http://schemas.microsoft.com/office/drawing/2014/main" id="{70146166-1E11-315A-548A-C6C85519DE11}"/>
              </a:ext>
            </a:extLst>
          </p:cNvPr>
          <p:cNvSpPr txBox="1"/>
          <p:nvPr/>
        </p:nvSpPr>
        <p:spPr>
          <a:xfrm>
            <a:off x="1156650" y="6012424"/>
            <a:ext cx="9878699" cy="523220"/>
          </a:xfrm>
          <a:prstGeom prst="rect">
            <a:avLst/>
          </a:prstGeom>
          <a:noFill/>
        </p:spPr>
        <p:txBody>
          <a:bodyPr wrap="square">
            <a:spAutoFit/>
          </a:bodyPr>
          <a:lstStyle/>
          <a:p>
            <a:pPr algn="ctr"/>
            <a:r>
              <a:rPr lang="en-US" sz="1400" dirty="0">
                <a:solidFill>
                  <a:srgbClr val="000000"/>
                </a:solidFill>
                <a:latin typeface="Roboto Mono" panose="00000009000000000000" pitchFamily="49" charset="0"/>
              </a:rPr>
              <a:t>Your credit score will suffer the most damage if you make a payment after the due date of the billing cycle has passed.</a:t>
            </a:r>
          </a:p>
        </p:txBody>
      </p:sp>
      <p:pic>
        <p:nvPicPr>
          <p:cNvPr id="4" name="Picture 3">
            <a:extLst>
              <a:ext uri="{FF2B5EF4-FFF2-40B4-BE49-F238E27FC236}">
                <a16:creationId xmlns:a16="http://schemas.microsoft.com/office/drawing/2014/main" id="{055210CB-B314-2945-1329-CB3119E0CAFD}"/>
              </a:ext>
            </a:extLst>
          </p:cNvPr>
          <p:cNvPicPr>
            <a:picLocks noChangeAspect="1"/>
          </p:cNvPicPr>
          <p:nvPr/>
        </p:nvPicPr>
        <p:blipFill>
          <a:blip r:embed="rId3"/>
          <a:stretch>
            <a:fillRect/>
          </a:stretch>
        </p:blipFill>
        <p:spPr>
          <a:xfrm>
            <a:off x="1211156" y="1058974"/>
            <a:ext cx="9769687" cy="4740051"/>
          </a:xfrm>
          <a:prstGeom prst="rect">
            <a:avLst/>
          </a:prstGeom>
        </p:spPr>
      </p:pic>
    </p:spTree>
    <p:extLst>
      <p:ext uri="{BB962C8B-B14F-4D97-AF65-F5344CB8AC3E}">
        <p14:creationId xmlns:p14="http://schemas.microsoft.com/office/powerpoint/2010/main" val="3927809763"/>
      </p:ext>
    </p:extLst>
  </p:cSld>
  <p:clrMapOvr>
    <a:masterClrMapping/>
  </p:clrMapOvr>
  <mc:AlternateContent xmlns:mc="http://schemas.openxmlformats.org/markup-compatibility/2006" xmlns:p14="http://schemas.microsoft.com/office/powerpoint/2010/main">
    <mc:Choice Requires="p14">
      <p:transition spd="slow" p14:dur="1250">
        <p14:window dir="ver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FB400-CF70-EFD4-0317-8505F364438A}"/>
              </a:ext>
            </a:extLst>
          </p:cNvPr>
          <p:cNvSpPr>
            <a:spLocks noGrp="1"/>
          </p:cNvSpPr>
          <p:nvPr>
            <p:ph type="title"/>
          </p:nvPr>
        </p:nvSpPr>
        <p:spPr>
          <a:xfrm>
            <a:off x="238431" y="266803"/>
            <a:ext cx="11688097" cy="578772"/>
          </a:xfrm>
        </p:spPr>
        <p:txBody>
          <a:bodyPr>
            <a:noAutofit/>
          </a:bodyPr>
          <a:lstStyle/>
          <a:p>
            <a:r>
              <a:rPr lang="en-CA" sz="3200" b="1" dirty="0"/>
              <a:t>Few Examples…</a:t>
            </a:r>
          </a:p>
        </p:txBody>
      </p:sp>
      <p:pic>
        <p:nvPicPr>
          <p:cNvPr id="5" name="Content Placeholder 4">
            <a:extLst>
              <a:ext uri="{FF2B5EF4-FFF2-40B4-BE49-F238E27FC236}">
                <a16:creationId xmlns:a16="http://schemas.microsoft.com/office/drawing/2014/main" id="{2F797224-F70B-B8CC-E17C-AC0A9C499572}"/>
              </a:ext>
            </a:extLst>
          </p:cNvPr>
          <p:cNvPicPr>
            <a:picLocks noGrp="1" noChangeAspect="1"/>
          </p:cNvPicPr>
          <p:nvPr>
            <p:ph idx="1"/>
          </p:nvPr>
        </p:nvPicPr>
        <p:blipFill>
          <a:blip r:embed="rId2"/>
          <a:stretch>
            <a:fillRect/>
          </a:stretch>
        </p:blipFill>
        <p:spPr>
          <a:xfrm>
            <a:off x="1156650" y="1012031"/>
            <a:ext cx="9878699" cy="4833937"/>
          </a:xfrm>
        </p:spPr>
      </p:pic>
      <p:sp>
        <p:nvSpPr>
          <p:cNvPr id="7" name="TextBox 6">
            <a:extLst>
              <a:ext uri="{FF2B5EF4-FFF2-40B4-BE49-F238E27FC236}">
                <a16:creationId xmlns:a16="http://schemas.microsoft.com/office/drawing/2014/main" id="{70146166-1E11-315A-548A-C6C85519DE11}"/>
              </a:ext>
            </a:extLst>
          </p:cNvPr>
          <p:cNvSpPr txBox="1"/>
          <p:nvPr/>
        </p:nvSpPr>
        <p:spPr>
          <a:xfrm>
            <a:off x="1156650" y="6012424"/>
            <a:ext cx="9878699" cy="523220"/>
          </a:xfrm>
          <a:prstGeom prst="rect">
            <a:avLst/>
          </a:prstGeom>
          <a:noFill/>
        </p:spPr>
        <p:txBody>
          <a:bodyPr wrap="square">
            <a:spAutoFit/>
          </a:bodyPr>
          <a:lstStyle/>
          <a:p>
            <a:pPr algn="ctr"/>
            <a:r>
              <a:rPr lang="en-US" sz="1400" dirty="0">
                <a:solidFill>
                  <a:srgbClr val="000000"/>
                </a:solidFill>
                <a:latin typeface="Roboto Mono" panose="00000009000000000000" pitchFamily="49" charset="0"/>
              </a:rPr>
              <a:t>Your credit score will drop by an amount that is directly proportional to the number of credit inquires done.</a:t>
            </a:r>
          </a:p>
        </p:txBody>
      </p:sp>
      <p:pic>
        <p:nvPicPr>
          <p:cNvPr id="4" name="Picture 3">
            <a:extLst>
              <a:ext uri="{FF2B5EF4-FFF2-40B4-BE49-F238E27FC236}">
                <a16:creationId xmlns:a16="http://schemas.microsoft.com/office/drawing/2014/main" id="{055210CB-B314-2945-1329-CB3119E0CAFD}"/>
              </a:ext>
            </a:extLst>
          </p:cNvPr>
          <p:cNvPicPr>
            <a:picLocks noChangeAspect="1"/>
          </p:cNvPicPr>
          <p:nvPr/>
        </p:nvPicPr>
        <p:blipFill>
          <a:blip r:embed="rId3"/>
          <a:stretch>
            <a:fillRect/>
          </a:stretch>
        </p:blipFill>
        <p:spPr>
          <a:xfrm>
            <a:off x="1211156" y="1058974"/>
            <a:ext cx="9769687" cy="4740051"/>
          </a:xfrm>
          <a:prstGeom prst="rect">
            <a:avLst/>
          </a:prstGeom>
        </p:spPr>
      </p:pic>
      <p:pic>
        <p:nvPicPr>
          <p:cNvPr id="6" name="Picture 5">
            <a:extLst>
              <a:ext uri="{FF2B5EF4-FFF2-40B4-BE49-F238E27FC236}">
                <a16:creationId xmlns:a16="http://schemas.microsoft.com/office/drawing/2014/main" id="{1D05C810-9C1E-2BDD-C9CF-B814D56756BD}"/>
              </a:ext>
            </a:extLst>
          </p:cNvPr>
          <p:cNvPicPr>
            <a:picLocks noChangeAspect="1"/>
          </p:cNvPicPr>
          <p:nvPr/>
        </p:nvPicPr>
        <p:blipFill>
          <a:blip r:embed="rId4"/>
          <a:stretch>
            <a:fillRect/>
          </a:stretch>
        </p:blipFill>
        <p:spPr>
          <a:xfrm>
            <a:off x="1161622" y="1055164"/>
            <a:ext cx="9868755" cy="4747671"/>
          </a:xfrm>
          <a:prstGeom prst="rect">
            <a:avLst/>
          </a:prstGeom>
        </p:spPr>
      </p:pic>
    </p:spTree>
    <p:extLst>
      <p:ext uri="{BB962C8B-B14F-4D97-AF65-F5344CB8AC3E}">
        <p14:creationId xmlns:p14="http://schemas.microsoft.com/office/powerpoint/2010/main" val="2317355146"/>
      </p:ext>
    </p:extLst>
  </p:cSld>
  <p:clrMapOvr>
    <a:masterClrMapping/>
  </p:clrMapOvr>
  <mc:AlternateContent xmlns:mc="http://schemas.openxmlformats.org/markup-compatibility/2006" xmlns:p14="http://schemas.microsoft.com/office/powerpoint/2010/main">
    <mc:Choice Requires="p14">
      <p:transition spd="slow" p14:dur="1250">
        <p14:window dir="ver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FB400-CF70-EFD4-0317-8505F364438A}"/>
              </a:ext>
            </a:extLst>
          </p:cNvPr>
          <p:cNvSpPr>
            <a:spLocks noGrp="1"/>
          </p:cNvSpPr>
          <p:nvPr>
            <p:ph type="title"/>
          </p:nvPr>
        </p:nvSpPr>
        <p:spPr>
          <a:xfrm>
            <a:off x="238431" y="266802"/>
            <a:ext cx="11688097" cy="1325563"/>
          </a:xfrm>
        </p:spPr>
        <p:txBody>
          <a:bodyPr/>
          <a:lstStyle/>
          <a:p>
            <a:r>
              <a:rPr lang="en-CA" b="1" dirty="0"/>
              <a:t>Scaling Data</a:t>
            </a:r>
          </a:p>
        </p:txBody>
      </p:sp>
      <p:sp>
        <p:nvSpPr>
          <p:cNvPr id="3" name="Content Placeholder 2">
            <a:extLst>
              <a:ext uri="{FF2B5EF4-FFF2-40B4-BE49-F238E27FC236}">
                <a16:creationId xmlns:a16="http://schemas.microsoft.com/office/drawing/2014/main" id="{BF1636DD-6FC7-D3FB-A2EA-421B9B99BE45}"/>
              </a:ext>
            </a:extLst>
          </p:cNvPr>
          <p:cNvSpPr>
            <a:spLocks noGrp="1"/>
          </p:cNvSpPr>
          <p:nvPr>
            <p:ph idx="1"/>
          </p:nvPr>
        </p:nvSpPr>
        <p:spPr>
          <a:xfrm>
            <a:off x="238431" y="1756800"/>
            <a:ext cx="11688096" cy="4834398"/>
          </a:xfrm>
        </p:spPr>
        <p:txBody>
          <a:bodyPr>
            <a:normAutofit/>
          </a:bodyPr>
          <a:lstStyle/>
          <a:p>
            <a:pPr algn="just">
              <a:spcBef>
                <a:spcPts val="0"/>
              </a:spcBef>
              <a:spcAft>
                <a:spcPts val="600"/>
              </a:spcAft>
            </a:pPr>
            <a:r>
              <a:rPr lang="en-US" sz="2000" dirty="0"/>
              <a:t>By looking at the correlation matrix, we can quickly see if any two features have a strong positive or negative correlation (close to 1 or -1, respectively), which means they are highly linearly dependent on each other. </a:t>
            </a:r>
          </a:p>
          <a:p>
            <a:pPr algn="just">
              <a:spcBef>
                <a:spcPts val="0"/>
              </a:spcBef>
              <a:spcAft>
                <a:spcPts val="600"/>
              </a:spcAft>
            </a:pPr>
            <a:endParaRPr lang="en-US" sz="2000" dirty="0"/>
          </a:p>
          <a:p>
            <a:pPr algn="just">
              <a:spcBef>
                <a:spcPts val="0"/>
              </a:spcBef>
              <a:spcAft>
                <a:spcPts val="600"/>
              </a:spcAft>
            </a:pPr>
            <a:r>
              <a:rPr lang="en-US" sz="2000" dirty="0"/>
              <a:t>Some machine learning algorithms believe that features are independent, so this can be a problem. Having features that are </a:t>
            </a:r>
            <a:r>
              <a:rPr lang="en-US" sz="2000" dirty="0">
                <a:highlight>
                  <a:srgbClr val="C0C0C0"/>
                </a:highlight>
              </a:rPr>
              <a:t>highly related to each other can cause the model to overfit or r</a:t>
            </a:r>
            <a:r>
              <a:rPr lang="en-CA" sz="2000" dirty="0">
                <a:highlight>
                  <a:srgbClr val="C0C0C0"/>
                </a:highlight>
              </a:rPr>
              <a:t>educed model performance.</a:t>
            </a:r>
          </a:p>
          <a:p>
            <a:pPr algn="just">
              <a:spcBef>
                <a:spcPts val="0"/>
              </a:spcBef>
              <a:spcAft>
                <a:spcPts val="600"/>
              </a:spcAft>
            </a:pPr>
            <a:endParaRPr lang="en-US" sz="2000" dirty="0"/>
          </a:p>
          <a:p>
            <a:pPr algn="just">
              <a:spcBef>
                <a:spcPts val="0"/>
              </a:spcBef>
              <a:spcAft>
                <a:spcPts val="600"/>
              </a:spcAft>
            </a:pPr>
            <a:r>
              <a:rPr lang="en-US" sz="2000" dirty="0"/>
              <a:t>We use </a:t>
            </a:r>
            <a:r>
              <a:rPr lang="en-US" sz="2000" dirty="0" err="1"/>
              <a:t>MinMax</a:t>
            </a:r>
            <a:r>
              <a:rPr lang="en-US" sz="2000" dirty="0"/>
              <a:t> Scaler prior to fitting the data to the model. It </a:t>
            </a:r>
            <a:r>
              <a:rPr lang="en-US" sz="2000" dirty="0">
                <a:highlight>
                  <a:srgbClr val="C0C0C0"/>
                </a:highlight>
              </a:rPr>
              <a:t>scales the features of a dataset to a predetermined range, typically between 0 and 1</a:t>
            </a:r>
            <a:r>
              <a:rPr lang="en-US" sz="2000" dirty="0"/>
              <a:t>, by subtracting the minimum value of each feature and dividing by the feature's range. </a:t>
            </a:r>
          </a:p>
          <a:p>
            <a:pPr algn="just">
              <a:spcBef>
                <a:spcPts val="0"/>
              </a:spcBef>
              <a:spcAft>
                <a:spcPts val="600"/>
              </a:spcAft>
            </a:pPr>
            <a:endParaRPr lang="en-US" sz="2000" dirty="0"/>
          </a:p>
          <a:p>
            <a:pPr algn="just">
              <a:spcBef>
                <a:spcPts val="0"/>
              </a:spcBef>
              <a:spcAft>
                <a:spcPts val="600"/>
              </a:spcAft>
            </a:pPr>
            <a:r>
              <a:rPr lang="en-US" sz="2000" dirty="0"/>
              <a:t>It can </a:t>
            </a:r>
            <a:r>
              <a:rPr lang="en-US" sz="2000" dirty="0">
                <a:highlight>
                  <a:srgbClr val="C0C0C0"/>
                </a:highlight>
              </a:rPr>
              <a:t>improve the performance</a:t>
            </a:r>
            <a:r>
              <a:rPr lang="en-US" sz="2000" dirty="0"/>
              <a:t> of specific machine learning algorithms and make it simpler to </a:t>
            </a:r>
            <a:r>
              <a:rPr lang="en-US" sz="2000" dirty="0">
                <a:highlight>
                  <a:srgbClr val="C0C0C0"/>
                </a:highlight>
              </a:rPr>
              <a:t>compare the relative significance of various features.</a:t>
            </a:r>
            <a:endParaRPr lang="en-CA" sz="2000" dirty="0">
              <a:highlight>
                <a:srgbClr val="C0C0C0"/>
              </a:highlight>
            </a:endParaRPr>
          </a:p>
        </p:txBody>
      </p:sp>
    </p:spTree>
    <p:extLst>
      <p:ext uri="{BB962C8B-B14F-4D97-AF65-F5344CB8AC3E}">
        <p14:creationId xmlns:p14="http://schemas.microsoft.com/office/powerpoint/2010/main" val="4063239786"/>
      </p:ext>
    </p:extLst>
  </p:cSld>
  <p:clrMapOvr>
    <a:masterClrMapping/>
  </p:clrMapOvr>
  <mc:AlternateContent xmlns:mc="http://schemas.openxmlformats.org/markup-compatibility/2006" xmlns:p14="http://schemas.microsoft.com/office/powerpoint/2010/main">
    <mc:Choice Requires="p14">
      <p:transition spd="slow" p14:dur="125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FB400-CF70-EFD4-0317-8505F364438A}"/>
              </a:ext>
            </a:extLst>
          </p:cNvPr>
          <p:cNvSpPr>
            <a:spLocks noGrp="1"/>
          </p:cNvSpPr>
          <p:nvPr>
            <p:ph type="title"/>
          </p:nvPr>
        </p:nvSpPr>
        <p:spPr>
          <a:xfrm>
            <a:off x="238431" y="266803"/>
            <a:ext cx="11688097" cy="578772"/>
          </a:xfrm>
        </p:spPr>
        <p:txBody>
          <a:bodyPr>
            <a:noAutofit/>
          </a:bodyPr>
          <a:lstStyle/>
          <a:p>
            <a:r>
              <a:rPr lang="en-CA" sz="3200" b="1" dirty="0"/>
              <a:t>Results..</a:t>
            </a:r>
          </a:p>
        </p:txBody>
      </p:sp>
      <p:pic>
        <p:nvPicPr>
          <p:cNvPr id="5" name="Picture 4">
            <a:extLst>
              <a:ext uri="{FF2B5EF4-FFF2-40B4-BE49-F238E27FC236}">
                <a16:creationId xmlns:a16="http://schemas.microsoft.com/office/drawing/2014/main" id="{38062F54-85FE-F609-6FAE-7F8AC775CBC8}"/>
              </a:ext>
            </a:extLst>
          </p:cNvPr>
          <p:cNvPicPr>
            <a:picLocks noChangeAspect="1"/>
          </p:cNvPicPr>
          <p:nvPr/>
        </p:nvPicPr>
        <p:blipFill>
          <a:blip r:embed="rId2"/>
          <a:stretch>
            <a:fillRect/>
          </a:stretch>
        </p:blipFill>
        <p:spPr>
          <a:xfrm>
            <a:off x="1392572" y="770031"/>
            <a:ext cx="9406855" cy="5922583"/>
          </a:xfrm>
          <a:prstGeom prst="rect">
            <a:avLst/>
          </a:prstGeom>
        </p:spPr>
      </p:pic>
    </p:spTree>
    <p:extLst>
      <p:ext uri="{BB962C8B-B14F-4D97-AF65-F5344CB8AC3E}">
        <p14:creationId xmlns:p14="http://schemas.microsoft.com/office/powerpoint/2010/main" val="2848664819"/>
      </p:ext>
    </p:extLst>
  </p:cSld>
  <p:clrMapOvr>
    <a:masterClrMapping/>
  </p:clrMapOvr>
  <mc:AlternateContent xmlns:mc="http://schemas.openxmlformats.org/markup-compatibility/2006" xmlns:p14="http://schemas.microsoft.com/office/powerpoint/2010/main">
    <mc:Choice Requires="p14">
      <p:transition spd="slow" p14:dur="1250">
        <p14:window dir="ver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FB400-CF70-EFD4-0317-8505F364438A}"/>
              </a:ext>
            </a:extLst>
          </p:cNvPr>
          <p:cNvSpPr>
            <a:spLocks noGrp="1"/>
          </p:cNvSpPr>
          <p:nvPr>
            <p:ph type="title"/>
          </p:nvPr>
        </p:nvSpPr>
        <p:spPr>
          <a:xfrm>
            <a:off x="238431" y="266802"/>
            <a:ext cx="11688097" cy="1325563"/>
          </a:xfrm>
        </p:spPr>
        <p:txBody>
          <a:bodyPr/>
          <a:lstStyle/>
          <a:p>
            <a:r>
              <a:rPr lang="en-CA" b="1" dirty="0"/>
              <a:t>Machine Learning</a:t>
            </a:r>
          </a:p>
        </p:txBody>
      </p:sp>
      <p:sp>
        <p:nvSpPr>
          <p:cNvPr id="3" name="Content Placeholder 2">
            <a:extLst>
              <a:ext uri="{FF2B5EF4-FFF2-40B4-BE49-F238E27FC236}">
                <a16:creationId xmlns:a16="http://schemas.microsoft.com/office/drawing/2014/main" id="{BF1636DD-6FC7-D3FB-A2EA-421B9B99BE45}"/>
              </a:ext>
            </a:extLst>
          </p:cNvPr>
          <p:cNvSpPr>
            <a:spLocks noGrp="1"/>
          </p:cNvSpPr>
          <p:nvPr>
            <p:ph idx="1"/>
          </p:nvPr>
        </p:nvSpPr>
        <p:spPr>
          <a:xfrm>
            <a:off x="238431" y="1756800"/>
            <a:ext cx="11688096" cy="4834398"/>
          </a:xfrm>
        </p:spPr>
        <p:txBody>
          <a:bodyPr>
            <a:normAutofit fontScale="92500"/>
          </a:bodyPr>
          <a:lstStyle/>
          <a:p>
            <a:pPr algn="just">
              <a:spcBef>
                <a:spcPts val="0"/>
              </a:spcBef>
              <a:spcAft>
                <a:spcPts val="600"/>
              </a:spcAft>
            </a:pPr>
            <a:r>
              <a:rPr lang="en-US" sz="2400" i="0" dirty="0">
                <a:solidFill>
                  <a:srgbClr val="171616"/>
                </a:solidFill>
                <a:effectLst/>
                <a:latin typeface="Calibri (Body)"/>
              </a:rPr>
              <a:t>We have Multiclass classification Problem. This problem could entail classifying credit score into three distinct categories, such as "poor," "standard" and "good." In this situation, we are working with a multiclass classification problem, hence we cannot utilize a binary classification metrics. </a:t>
            </a:r>
          </a:p>
          <a:p>
            <a:pPr algn="just">
              <a:spcBef>
                <a:spcPts val="0"/>
              </a:spcBef>
              <a:spcAft>
                <a:spcPts val="600"/>
              </a:spcAft>
            </a:pPr>
            <a:endParaRPr lang="en-US" sz="2400" i="0" dirty="0">
              <a:solidFill>
                <a:srgbClr val="171616"/>
              </a:solidFill>
              <a:effectLst/>
              <a:highlight>
                <a:srgbClr val="C0C0C0"/>
              </a:highlight>
              <a:latin typeface="Calibri (Body)"/>
            </a:endParaRPr>
          </a:p>
          <a:p>
            <a:pPr algn="just">
              <a:spcBef>
                <a:spcPts val="0"/>
              </a:spcBef>
              <a:spcAft>
                <a:spcPts val="600"/>
              </a:spcAft>
            </a:pPr>
            <a:r>
              <a:rPr lang="en-US" sz="2400" i="0" dirty="0">
                <a:solidFill>
                  <a:srgbClr val="171616"/>
                </a:solidFill>
                <a:effectLst/>
                <a:highlight>
                  <a:srgbClr val="C0C0C0"/>
                </a:highlight>
                <a:latin typeface="Calibri (Body)"/>
              </a:rPr>
              <a:t>Accuracy, Confusion Matrix, Correlation Plot, and F1 Score are going to be the performance measurements that we use.</a:t>
            </a:r>
            <a:endParaRPr lang="en-US" sz="2400" i="0" dirty="0">
              <a:solidFill>
                <a:srgbClr val="171616"/>
              </a:solidFill>
              <a:effectLst/>
              <a:latin typeface="Calibri (Body)"/>
            </a:endParaRPr>
          </a:p>
          <a:p>
            <a:pPr algn="just">
              <a:spcBef>
                <a:spcPts val="0"/>
              </a:spcBef>
              <a:spcAft>
                <a:spcPts val="600"/>
              </a:spcAft>
            </a:pPr>
            <a:endParaRPr lang="en-US" sz="2400" dirty="0">
              <a:solidFill>
                <a:srgbClr val="171616"/>
              </a:solidFill>
              <a:latin typeface="Calibri (Body)"/>
            </a:endParaRPr>
          </a:p>
          <a:p>
            <a:pPr algn="just">
              <a:spcBef>
                <a:spcPts val="0"/>
              </a:spcBef>
              <a:spcAft>
                <a:spcPts val="600"/>
              </a:spcAft>
            </a:pPr>
            <a:r>
              <a:rPr lang="en-US" sz="2400" dirty="0">
                <a:solidFill>
                  <a:srgbClr val="171616"/>
                </a:solidFill>
                <a:latin typeface="Calibri (Body)"/>
              </a:rPr>
              <a:t>We have utilized the following seven classifiers : Random Forest, Decision Tree, </a:t>
            </a:r>
            <a:r>
              <a:rPr lang="en-US" sz="2400" dirty="0" err="1">
                <a:solidFill>
                  <a:srgbClr val="171616"/>
                </a:solidFill>
                <a:latin typeface="Calibri (Body)"/>
              </a:rPr>
              <a:t>XGBoost</a:t>
            </a:r>
            <a:r>
              <a:rPr lang="en-US" sz="2400" dirty="0">
                <a:solidFill>
                  <a:srgbClr val="171616"/>
                </a:solidFill>
                <a:latin typeface="Calibri (Body)"/>
              </a:rPr>
              <a:t>, AdaBoost, KNN, and Logistic Regression. Voting has also been utilized. For each, we used the performance indicators that were discussed above and plotted the prediction pattern and a feature significance graph.</a:t>
            </a:r>
          </a:p>
          <a:p>
            <a:pPr algn="just">
              <a:spcBef>
                <a:spcPts val="0"/>
              </a:spcBef>
              <a:spcAft>
                <a:spcPts val="600"/>
              </a:spcAft>
            </a:pPr>
            <a:endParaRPr lang="en-US" sz="2400" dirty="0">
              <a:solidFill>
                <a:srgbClr val="171616"/>
              </a:solidFill>
              <a:latin typeface="Calibri (Body)"/>
            </a:endParaRPr>
          </a:p>
          <a:p>
            <a:pPr algn="just">
              <a:spcBef>
                <a:spcPts val="0"/>
              </a:spcBef>
              <a:spcAft>
                <a:spcPts val="600"/>
              </a:spcAft>
            </a:pPr>
            <a:r>
              <a:rPr lang="en-US" sz="2400" dirty="0">
                <a:solidFill>
                  <a:srgbClr val="171616"/>
                </a:solidFill>
                <a:latin typeface="Calibri (Body)"/>
              </a:rPr>
              <a:t>This gives us the ability to select the model that will work best for integrating it into the production environment so that it can make predictions based on new data as it is being collected. </a:t>
            </a:r>
            <a:endParaRPr lang="en-US" sz="2400" i="0" dirty="0">
              <a:solidFill>
                <a:srgbClr val="171616"/>
              </a:solidFill>
              <a:effectLst/>
              <a:highlight>
                <a:srgbClr val="C0C0C0"/>
              </a:highlight>
              <a:latin typeface="Calibri (Body)"/>
            </a:endParaRPr>
          </a:p>
        </p:txBody>
      </p:sp>
    </p:spTree>
    <p:extLst>
      <p:ext uri="{BB962C8B-B14F-4D97-AF65-F5344CB8AC3E}">
        <p14:creationId xmlns:p14="http://schemas.microsoft.com/office/powerpoint/2010/main" val="3480321778"/>
      </p:ext>
    </p:extLst>
  </p:cSld>
  <p:clrMapOvr>
    <a:masterClrMapping/>
  </p:clrMapOvr>
  <mc:AlternateContent xmlns:mc="http://schemas.openxmlformats.org/markup-compatibility/2006" xmlns:p14="http://schemas.microsoft.com/office/powerpoint/2010/main">
    <mc:Choice Requires="p14">
      <p:transition spd="slow" p14:dur="125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FB400-CF70-EFD4-0317-8505F364438A}"/>
              </a:ext>
            </a:extLst>
          </p:cNvPr>
          <p:cNvSpPr>
            <a:spLocks noGrp="1"/>
          </p:cNvSpPr>
          <p:nvPr>
            <p:ph type="title"/>
          </p:nvPr>
        </p:nvSpPr>
        <p:spPr>
          <a:xfrm>
            <a:off x="238431" y="266802"/>
            <a:ext cx="11688097" cy="1325563"/>
          </a:xfrm>
        </p:spPr>
        <p:txBody>
          <a:bodyPr/>
          <a:lstStyle/>
          <a:p>
            <a:pPr lvl="0"/>
            <a:r>
              <a:rPr lang="en-CA" b="1"/>
              <a:t>Evaluation</a:t>
            </a:r>
            <a:endParaRPr lang="en-CA" b="1" dirty="0"/>
          </a:p>
        </p:txBody>
      </p:sp>
      <p:pic>
        <p:nvPicPr>
          <p:cNvPr id="6" name="Picture 5">
            <a:extLst>
              <a:ext uri="{FF2B5EF4-FFF2-40B4-BE49-F238E27FC236}">
                <a16:creationId xmlns:a16="http://schemas.microsoft.com/office/drawing/2014/main" id="{9DB1F132-B6DA-0A80-6844-0D0EBC33B10A}"/>
              </a:ext>
            </a:extLst>
          </p:cNvPr>
          <p:cNvPicPr>
            <a:picLocks noChangeAspect="1"/>
          </p:cNvPicPr>
          <p:nvPr/>
        </p:nvPicPr>
        <p:blipFill>
          <a:blip r:embed="rId2"/>
          <a:stretch>
            <a:fillRect/>
          </a:stretch>
        </p:blipFill>
        <p:spPr>
          <a:xfrm>
            <a:off x="238431" y="1342670"/>
            <a:ext cx="4206605" cy="1104996"/>
          </a:xfrm>
          <a:prstGeom prst="rect">
            <a:avLst/>
          </a:prstGeom>
        </p:spPr>
      </p:pic>
      <p:pic>
        <p:nvPicPr>
          <p:cNvPr id="7" name="Picture 6">
            <a:extLst>
              <a:ext uri="{FF2B5EF4-FFF2-40B4-BE49-F238E27FC236}">
                <a16:creationId xmlns:a16="http://schemas.microsoft.com/office/drawing/2014/main" id="{8C1E4DA2-6C27-4144-CC92-B45DC6ACA4C6}"/>
              </a:ext>
            </a:extLst>
          </p:cNvPr>
          <p:cNvPicPr>
            <a:picLocks noChangeAspect="1"/>
          </p:cNvPicPr>
          <p:nvPr/>
        </p:nvPicPr>
        <p:blipFill>
          <a:blip r:embed="rId3"/>
          <a:stretch>
            <a:fillRect/>
          </a:stretch>
        </p:blipFill>
        <p:spPr>
          <a:xfrm>
            <a:off x="4445037" y="1342671"/>
            <a:ext cx="2420468" cy="1104996"/>
          </a:xfrm>
          <a:prstGeom prst="rect">
            <a:avLst/>
          </a:prstGeom>
        </p:spPr>
      </p:pic>
      <p:pic>
        <p:nvPicPr>
          <p:cNvPr id="8" name="Picture 7">
            <a:extLst>
              <a:ext uri="{FF2B5EF4-FFF2-40B4-BE49-F238E27FC236}">
                <a16:creationId xmlns:a16="http://schemas.microsoft.com/office/drawing/2014/main" id="{D2EE9EFD-9E51-11E6-1B36-D44BF3F96A0C}"/>
              </a:ext>
            </a:extLst>
          </p:cNvPr>
          <p:cNvPicPr>
            <a:picLocks noChangeAspect="1"/>
          </p:cNvPicPr>
          <p:nvPr/>
        </p:nvPicPr>
        <p:blipFill>
          <a:blip r:embed="rId4"/>
          <a:stretch>
            <a:fillRect/>
          </a:stretch>
        </p:blipFill>
        <p:spPr>
          <a:xfrm>
            <a:off x="200758" y="2637159"/>
            <a:ext cx="6383404" cy="3557164"/>
          </a:xfrm>
          <a:prstGeom prst="rect">
            <a:avLst/>
          </a:prstGeom>
        </p:spPr>
      </p:pic>
      <p:pic>
        <p:nvPicPr>
          <p:cNvPr id="9" name="Picture 8">
            <a:extLst>
              <a:ext uri="{FF2B5EF4-FFF2-40B4-BE49-F238E27FC236}">
                <a16:creationId xmlns:a16="http://schemas.microsoft.com/office/drawing/2014/main" id="{41D0ECF3-0EBF-B2C5-C4AC-5F8BD2F0C536}"/>
              </a:ext>
            </a:extLst>
          </p:cNvPr>
          <p:cNvPicPr>
            <a:picLocks noChangeAspect="1"/>
          </p:cNvPicPr>
          <p:nvPr/>
        </p:nvPicPr>
        <p:blipFill>
          <a:blip r:embed="rId5"/>
          <a:stretch>
            <a:fillRect/>
          </a:stretch>
        </p:blipFill>
        <p:spPr>
          <a:xfrm>
            <a:off x="6689005" y="2598984"/>
            <a:ext cx="5302237" cy="3633513"/>
          </a:xfrm>
          <a:prstGeom prst="rect">
            <a:avLst/>
          </a:prstGeom>
        </p:spPr>
      </p:pic>
    </p:spTree>
    <p:extLst>
      <p:ext uri="{BB962C8B-B14F-4D97-AF65-F5344CB8AC3E}">
        <p14:creationId xmlns:p14="http://schemas.microsoft.com/office/powerpoint/2010/main" val="878887257"/>
      </p:ext>
    </p:extLst>
  </p:cSld>
  <p:clrMapOvr>
    <a:masterClrMapping/>
  </p:clrMapOvr>
  <mc:AlternateContent xmlns:mc="http://schemas.openxmlformats.org/markup-compatibility/2006" xmlns:p14="http://schemas.microsoft.com/office/powerpoint/2010/main">
    <mc:Choice Requires="p14">
      <p:transition spd="slow" p14:dur="1250">
        <p14:window dir="ver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FB400-CF70-EFD4-0317-8505F364438A}"/>
              </a:ext>
            </a:extLst>
          </p:cNvPr>
          <p:cNvSpPr>
            <a:spLocks noGrp="1"/>
          </p:cNvSpPr>
          <p:nvPr>
            <p:ph type="title"/>
          </p:nvPr>
        </p:nvSpPr>
        <p:spPr>
          <a:xfrm>
            <a:off x="238431" y="266802"/>
            <a:ext cx="11688097" cy="1325563"/>
          </a:xfrm>
        </p:spPr>
        <p:txBody>
          <a:bodyPr/>
          <a:lstStyle/>
          <a:p>
            <a:pPr lvl="0"/>
            <a:r>
              <a:rPr lang="en-CA" b="1" dirty="0"/>
              <a:t>Feature Importance</a:t>
            </a:r>
          </a:p>
        </p:txBody>
      </p:sp>
      <p:pic>
        <p:nvPicPr>
          <p:cNvPr id="4" name="Picture 3">
            <a:extLst>
              <a:ext uri="{FF2B5EF4-FFF2-40B4-BE49-F238E27FC236}">
                <a16:creationId xmlns:a16="http://schemas.microsoft.com/office/drawing/2014/main" id="{AA7CA01E-2089-1919-88BF-AA67DED2D53D}"/>
              </a:ext>
            </a:extLst>
          </p:cNvPr>
          <p:cNvPicPr>
            <a:picLocks noChangeAspect="1"/>
          </p:cNvPicPr>
          <p:nvPr/>
        </p:nvPicPr>
        <p:blipFill>
          <a:blip r:embed="rId2"/>
          <a:stretch>
            <a:fillRect/>
          </a:stretch>
        </p:blipFill>
        <p:spPr>
          <a:xfrm>
            <a:off x="238431" y="1592365"/>
            <a:ext cx="7657990" cy="4163456"/>
          </a:xfrm>
          <a:prstGeom prst="rect">
            <a:avLst/>
          </a:prstGeom>
        </p:spPr>
      </p:pic>
      <p:sp>
        <p:nvSpPr>
          <p:cNvPr id="11" name="TextBox 10">
            <a:extLst>
              <a:ext uri="{FF2B5EF4-FFF2-40B4-BE49-F238E27FC236}">
                <a16:creationId xmlns:a16="http://schemas.microsoft.com/office/drawing/2014/main" id="{774D2F62-0CF8-1C06-A08E-297FB7A14D10}"/>
              </a:ext>
            </a:extLst>
          </p:cNvPr>
          <p:cNvSpPr txBox="1"/>
          <p:nvPr/>
        </p:nvSpPr>
        <p:spPr>
          <a:xfrm>
            <a:off x="7857901" y="915060"/>
            <a:ext cx="4139292" cy="5909310"/>
          </a:xfrm>
          <a:prstGeom prst="rect">
            <a:avLst/>
          </a:prstGeom>
          <a:noFill/>
        </p:spPr>
        <p:txBody>
          <a:bodyPr wrap="square">
            <a:spAutoFit/>
          </a:bodyPr>
          <a:lstStyle/>
          <a:p>
            <a:pPr marL="285750" indent="-285750" algn="just">
              <a:buFont typeface="Arial" panose="020B0604020202020204" pitchFamily="34" charset="0"/>
              <a:buChar char="•"/>
            </a:pPr>
            <a:r>
              <a:rPr lang="en-CA" dirty="0"/>
              <a:t>Feature importance is a metric used in machine learning to identify the most significant input variables (or features) that contribute to a model's ability to predict.</a:t>
            </a:r>
          </a:p>
          <a:p>
            <a:pPr marL="285750" indent="-285750" algn="just">
              <a:buFont typeface="Arial" panose="020B0604020202020204" pitchFamily="34" charset="0"/>
              <a:buChar char="•"/>
            </a:pPr>
            <a:endParaRPr lang="en-CA" dirty="0"/>
          </a:p>
          <a:p>
            <a:pPr marL="285750" indent="-285750" algn="just">
              <a:buFont typeface="Arial" panose="020B0604020202020204" pitchFamily="34" charset="0"/>
              <a:buChar char="•"/>
            </a:pPr>
            <a:r>
              <a:rPr lang="en-CA" dirty="0"/>
              <a:t> In other words, it helps in determining which features are most crucial for predicting the target variable </a:t>
            </a:r>
          </a:p>
          <a:p>
            <a:pPr marL="285750" indent="-285750" algn="just">
              <a:buFont typeface="Arial" panose="020B0604020202020204" pitchFamily="34" charset="0"/>
              <a:buChar char="•"/>
            </a:pPr>
            <a:endParaRPr lang="en-CA" dirty="0"/>
          </a:p>
          <a:p>
            <a:pPr marL="285750" indent="-285750" algn="just">
              <a:buFont typeface="Arial" panose="020B0604020202020204" pitchFamily="34" charset="0"/>
              <a:buChar char="•"/>
            </a:pPr>
            <a:r>
              <a:rPr lang="en-US" dirty="0"/>
              <a:t>There are 23 features in our data that can determine the class of our objective variable. Nevertheless, some features have a negligible impact or have no real-world significance. Adding 23 fields to an application is also not an ideal choice. Therefore, we select the eleven most important features for our model deployment. That will be used for application integration</a:t>
            </a:r>
            <a:endParaRPr lang="en-CA" dirty="0"/>
          </a:p>
          <a:p>
            <a:pPr marL="285750" indent="-285750" algn="just">
              <a:buFont typeface="Arial" panose="020B0604020202020204" pitchFamily="34" charset="0"/>
              <a:buChar char="•"/>
            </a:pPr>
            <a:endParaRPr lang="en-CA" dirty="0"/>
          </a:p>
        </p:txBody>
      </p:sp>
    </p:spTree>
    <p:extLst>
      <p:ext uri="{BB962C8B-B14F-4D97-AF65-F5344CB8AC3E}">
        <p14:creationId xmlns:p14="http://schemas.microsoft.com/office/powerpoint/2010/main" val="2530775993"/>
      </p:ext>
    </p:extLst>
  </p:cSld>
  <p:clrMapOvr>
    <a:masterClrMapping/>
  </p:clrMapOvr>
  <mc:AlternateContent xmlns:mc="http://schemas.openxmlformats.org/markup-compatibility/2006" xmlns:p14="http://schemas.microsoft.com/office/powerpoint/2010/main">
    <mc:Choice Requires="p14">
      <p:transition spd="slow" p14:dur="125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 calcmode="lin" valueType="num">
                                      <p:cBhvr additive="base">
                                        <p:cTn id="13" dur="500" fill="hold"/>
                                        <p:tgtEl>
                                          <p:spTgt spid="11">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anim calcmode="lin" valueType="num">
                                      <p:cBhvr additive="base">
                                        <p:cTn id="19" dur="500" fill="hold"/>
                                        <p:tgtEl>
                                          <p:spTgt spid="11">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FB400-CF70-EFD4-0317-8505F364438A}"/>
              </a:ext>
            </a:extLst>
          </p:cNvPr>
          <p:cNvSpPr>
            <a:spLocks noGrp="1"/>
          </p:cNvSpPr>
          <p:nvPr>
            <p:ph type="title"/>
          </p:nvPr>
        </p:nvSpPr>
        <p:spPr>
          <a:xfrm>
            <a:off x="238431" y="266802"/>
            <a:ext cx="11688097" cy="1325563"/>
          </a:xfrm>
        </p:spPr>
        <p:txBody>
          <a:bodyPr/>
          <a:lstStyle/>
          <a:p>
            <a:pPr lvl="0"/>
            <a:r>
              <a:rPr lang="en-CA" b="1" dirty="0"/>
              <a:t>Data Visualization</a:t>
            </a:r>
          </a:p>
        </p:txBody>
      </p:sp>
      <p:sp>
        <p:nvSpPr>
          <p:cNvPr id="5" name="TextBox 4">
            <a:extLst>
              <a:ext uri="{FF2B5EF4-FFF2-40B4-BE49-F238E27FC236}">
                <a16:creationId xmlns:a16="http://schemas.microsoft.com/office/drawing/2014/main" id="{18D6CF7E-89D4-FECE-5DB2-4333558D4F87}"/>
              </a:ext>
            </a:extLst>
          </p:cNvPr>
          <p:cNvSpPr txBox="1"/>
          <p:nvPr/>
        </p:nvSpPr>
        <p:spPr>
          <a:xfrm>
            <a:off x="1031965" y="5667868"/>
            <a:ext cx="10411097" cy="923330"/>
          </a:xfrm>
          <a:prstGeom prst="rect">
            <a:avLst/>
          </a:prstGeom>
          <a:noFill/>
        </p:spPr>
        <p:txBody>
          <a:bodyPr wrap="square" rtlCol="0">
            <a:spAutoFit/>
          </a:bodyPr>
          <a:lstStyle/>
          <a:p>
            <a:r>
              <a:rPr lang="en-US" sz="1800" b="1" dirty="0">
                <a:solidFill>
                  <a:srgbClr val="000000"/>
                </a:solidFill>
                <a:effectLst/>
                <a:latin typeface="Tableau Book"/>
              </a:rPr>
              <a:t>This pie chart displays the percentage of bank accounts and credit mix, with credit mix shown by different </a:t>
            </a:r>
            <a:r>
              <a:rPr lang="en-US" sz="1800" b="1" dirty="0" err="1">
                <a:solidFill>
                  <a:srgbClr val="000000"/>
                </a:solidFill>
                <a:effectLst/>
                <a:latin typeface="Tableau Book"/>
              </a:rPr>
              <a:t>colours</a:t>
            </a:r>
            <a:r>
              <a:rPr lang="en-US" sz="1800" b="1" dirty="0">
                <a:solidFill>
                  <a:srgbClr val="000000"/>
                </a:solidFill>
                <a:effectLst/>
                <a:latin typeface="Tableau Book"/>
              </a:rPr>
              <a:t>. Slices reveal the type of each credit mix with the label, while  percentages shows the bank accounts number.</a:t>
            </a:r>
            <a:endParaRPr lang="en-US" dirty="0"/>
          </a:p>
        </p:txBody>
      </p:sp>
      <p:pic>
        <p:nvPicPr>
          <p:cNvPr id="9" name="Picture 8">
            <a:extLst>
              <a:ext uri="{FF2B5EF4-FFF2-40B4-BE49-F238E27FC236}">
                <a16:creationId xmlns:a16="http://schemas.microsoft.com/office/drawing/2014/main" id="{B2715212-63A9-2A90-7368-C252962E998C}"/>
              </a:ext>
            </a:extLst>
          </p:cNvPr>
          <p:cNvPicPr>
            <a:picLocks noChangeAspect="1"/>
          </p:cNvPicPr>
          <p:nvPr/>
        </p:nvPicPr>
        <p:blipFill>
          <a:blip r:embed="rId2"/>
          <a:stretch>
            <a:fillRect/>
          </a:stretch>
        </p:blipFill>
        <p:spPr>
          <a:xfrm>
            <a:off x="2294994" y="1399892"/>
            <a:ext cx="7602011" cy="4058216"/>
          </a:xfrm>
          <a:prstGeom prst="rect">
            <a:avLst/>
          </a:prstGeom>
        </p:spPr>
      </p:pic>
      <p:pic>
        <p:nvPicPr>
          <p:cNvPr id="11" name="Picture 10">
            <a:extLst>
              <a:ext uri="{FF2B5EF4-FFF2-40B4-BE49-F238E27FC236}">
                <a16:creationId xmlns:a16="http://schemas.microsoft.com/office/drawing/2014/main" id="{17F8268C-9240-77DB-61D7-64C4AE4E54AF}"/>
              </a:ext>
            </a:extLst>
          </p:cNvPr>
          <p:cNvPicPr>
            <a:picLocks noChangeAspect="1"/>
          </p:cNvPicPr>
          <p:nvPr/>
        </p:nvPicPr>
        <p:blipFill>
          <a:blip r:embed="rId2"/>
          <a:stretch>
            <a:fillRect/>
          </a:stretch>
        </p:blipFill>
        <p:spPr>
          <a:xfrm>
            <a:off x="2294994" y="1399892"/>
            <a:ext cx="7602011" cy="4058216"/>
          </a:xfrm>
          <a:prstGeom prst="rect">
            <a:avLst/>
          </a:prstGeom>
        </p:spPr>
      </p:pic>
    </p:spTree>
    <p:extLst>
      <p:ext uri="{BB962C8B-B14F-4D97-AF65-F5344CB8AC3E}">
        <p14:creationId xmlns:p14="http://schemas.microsoft.com/office/powerpoint/2010/main" val="1129561883"/>
      </p:ext>
    </p:extLst>
  </p:cSld>
  <p:clrMapOvr>
    <a:masterClrMapping/>
  </p:clrMapOvr>
  <mc:AlternateContent xmlns:mc="http://schemas.openxmlformats.org/markup-compatibility/2006" xmlns:p14="http://schemas.microsoft.com/office/powerpoint/2010/main">
    <mc:Choice Requires="p14">
      <p:transition spd="slow" p14:dur="1250">
        <p14:window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FB400-CF70-EFD4-0317-8505F364438A}"/>
              </a:ext>
            </a:extLst>
          </p:cNvPr>
          <p:cNvSpPr>
            <a:spLocks noGrp="1"/>
          </p:cNvSpPr>
          <p:nvPr>
            <p:ph type="title"/>
          </p:nvPr>
        </p:nvSpPr>
        <p:spPr>
          <a:xfrm>
            <a:off x="0" y="0"/>
            <a:ext cx="12192000" cy="1325563"/>
          </a:xfrm>
        </p:spPr>
        <p:txBody>
          <a:bodyPr/>
          <a:lstStyle/>
          <a:p>
            <a:r>
              <a:rPr lang="en-CA" b="1" dirty="0"/>
              <a:t>Outline</a:t>
            </a:r>
          </a:p>
        </p:txBody>
      </p:sp>
      <p:sp>
        <p:nvSpPr>
          <p:cNvPr id="3" name="Content Placeholder 2">
            <a:extLst>
              <a:ext uri="{FF2B5EF4-FFF2-40B4-BE49-F238E27FC236}">
                <a16:creationId xmlns:a16="http://schemas.microsoft.com/office/drawing/2014/main" id="{BF1636DD-6FC7-D3FB-A2EA-421B9B99BE45}"/>
              </a:ext>
            </a:extLst>
          </p:cNvPr>
          <p:cNvSpPr>
            <a:spLocks noGrp="1"/>
          </p:cNvSpPr>
          <p:nvPr>
            <p:ph idx="1"/>
          </p:nvPr>
        </p:nvSpPr>
        <p:spPr>
          <a:xfrm>
            <a:off x="0" y="1325562"/>
            <a:ext cx="12192000" cy="5532437"/>
          </a:xfrm>
        </p:spPr>
        <p:txBody>
          <a:bodyPr>
            <a:normAutofit fontScale="92500" lnSpcReduction="10000"/>
          </a:bodyPr>
          <a:lstStyle/>
          <a:p>
            <a:pPr algn="just"/>
            <a:r>
              <a:rPr lang="en-US" sz="2400" dirty="0"/>
              <a:t>Problem Statement</a:t>
            </a:r>
          </a:p>
          <a:p>
            <a:pPr algn="just"/>
            <a:r>
              <a:rPr lang="en-US" sz="2400" dirty="0"/>
              <a:t>About Data</a:t>
            </a:r>
          </a:p>
          <a:p>
            <a:pPr algn="just"/>
            <a:r>
              <a:rPr lang="en-US" sz="2400" dirty="0"/>
              <a:t>Workflow</a:t>
            </a:r>
          </a:p>
          <a:p>
            <a:pPr algn="just"/>
            <a:r>
              <a:rPr lang="en-US" sz="2400" dirty="0"/>
              <a:t>Data Cleaning and Preparation</a:t>
            </a:r>
          </a:p>
          <a:p>
            <a:pPr algn="just"/>
            <a:r>
              <a:rPr lang="en-US" sz="2400" dirty="0"/>
              <a:t>Descriptive Statistics</a:t>
            </a:r>
          </a:p>
          <a:p>
            <a:pPr algn="just"/>
            <a:r>
              <a:rPr lang="en-US" sz="2400" dirty="0"/>
              <a:t>Exploratory Data Analysis</a:t>
            </a:r>
          </a:p>
          <a:p>
            <a:pPr algn="just"/>
            <a:r>
              <a:rPr lang="en-US" sz="2400" dirty="0"/>
              <a:t>Machine Learning and Scaling</a:t>
            </a:r>
          </a:p>
          <a:p>
            <a:pPr algn="just"/>
            <a:r>
              <a:rPr lang="en-US" sz="2400" dirty="0"/>
              <a:t>Evaluation and Feature Importance</a:t>
            </a:r>
          </a:p>
          <a:p>
            <a:pPr algn="just"/>
            <a:r>
              <a:rPr lang="en-US" sz="2400" dirty="0"/>
              <a:t>Data Visualization</a:t>
            </a:r>
          </a:p>
          <a:p>
            <a:pPr algn="just"/>
            <a:r>
              <a:rPr lang="en-US" sz="2400" dirty="0"/>
              <a:t>Model Deployment</a:t>
            </a:r>
          </a:p>
          <a:p>
            <a:pPr algn="just"/>
            <a:r>
              <a:rPr lang="en-US" sz="2400" dirty="0"/>
              <a:t>Integration with Web Application</a:t>
            </a:r>
          </a:p>
          <a:p>
            <a:pPr algn="just"/>
            <a:r>
              <a:rPr lang="en-US" sz="2400" dirty="0"/>
              <a:t>Challenges</a:t>
            </a:r>
          </a:p>
          <a:p>
            <a:pPr algn="just"/>
            <a:r>
              <a:rPr lang="en-US" sz="2400" dirty="0"/>
              <a:t>Conclusions</a:t>
            </a:r>
          </a:p>
          <a:p>
            <a:pPr algn="just"/>
            <a:endParaRPr lang="en-US" sz="2400" dirty="0"/>
          </a:p>
          <a:p>
            <a:pPr algn="just"/>
            <a:endParaRPr lang="en-US" sz="2400" dirty="0"/>
          </a:p>
          <a:p>
            <a:pPr algn="just"/>
            <a:endParaRPr lang="en-US" sz="2400" dirty="0"/>
          </a:p>
        </p:txBody>
      </p:sp>
      <p:sp>
        <p:nvSpPr>
          <p:cNvPr id="4" name="TextBox 3">
            <a:extLst>
              <a:ext uri="{FF2B5EF4-FFF2-40B4-BE49-F238E27FC236}">
                <a16:creationId xmlns:a16="http://schemas.microsoft.com/office/drawing/2014/main" id="{9860C1D1-0676-50D4-DE4A-B5007A346569}"/>
              </a:ext>
            </a:extLst>
          </p:cNvPr>
          <p:cNvSpPr txBox="1"/>
          <p:nvPr/>
        </p:nvSpPr>
        <p:spPr>
          <a:xfrm>
            <a:off x="11802386" y="6459598"/>
            <a:ext cx="389614" cy="369332"/>
          </a:xfrm>
          <a:prstGeom prst="rect">
            <a:avLst/>
          </a:prstGeom>
          <a:noFill/>
        </p:spPr>
        <p:txBody>
          <a:bodyPr wrap="square" rtlCol="0">
            <a:spAutoFit/>
          </a:bodyPr>
          <a:lstStyle/>
          <a:p>
            <a:r>
              <a:rPr lang="en-CA" dirty="0"/>
              <a:t>A</a:t>
            </a:r>
          </a:p>
        </p:txBody>
      </p:sp>
    </p:spTree>
    <p:extLst>
      <p:ext uri="{BB962C8B-B14F-4D97-AF65-F5344CB8AC3E}">
        <p14:creationId xmlns:p14="http://schemas.microsoft.com/office/powerpoint/2010/main" val="328287607"/>
      </p:ext>
    </p:extLst>
  </p:cSld>
  <p:clrMapOvr>
    <a:masterClrMapping/>
  </p:clrMapOvr>
  <mc:AlternateContent xmlns:mc="http://schemas.openxmlformats.org/markup-compatibility/2006" xmlns:p14="http://schemas.microsoft.com/office/powerpoint/2010/main">
    <mc:Choice Requires="p14">
      <p:transition spd="slow" p14:dur="125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5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25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25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25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25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25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25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25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25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25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25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25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25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25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25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25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25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25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250" fill="hold"/>
                                        <p:tgtEl>
                                          <p:spTgt spid="3">
                                            <p:txEl>
                                              <p:pRg st="6" end="6"/>
                                            </p:txEl>
                                          </p:spTgt>
                                        </p:tgtEl>
                                        <p:attrNameLst>
                                          <p:attrName>ppt_w</p:attrName>
                                        </p:attrNameLst>
                                      </p:cBhvr>
                                      <p:tavLst>
                                        <p:tav tm="0">
                                          <p:val>
                                            <p:fltVal val="0"/>
                                          </p:val>
                                        </p:tav>
                                        <p:tav tm="100000">
                                          <p:val>
                                            <p:strVal val="#ppt_w"/>
                                          </p:val>
                                        </p:tav>
                                      </p:tavLst>
                                    </p:anim>
                                    <p:anim calcmode="lin" valueType="num">
                                      <p:cBhvr>
                                        <p:cTn id="50" dur="25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1" dur="250"/>
                                        <p:tgtEl>
                                          <p:spTgt spid="3">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250" fill="hold"/>
                                        <p:tgtEl>
                                          <p:spTgt spid="3">
                                            <p:txEl>
                                              <p:pRg st="7" end="7"/>
                                            </p:txEl>
                                          </p:spTgt>
                                        </p:tgtEl>
                                        <p:attrNameLst>
                                          <p:attrName>ppt_w</p:attrName>
                                        </p:attrNameLst>
                                      </p:cBhvr>
                                      <p:tavLst>
                                        <p:tav tm="0">
                                          <p:val>
                                            <p:fltVal val="0"/>
                                          </p:val>
                                        </p:tav>
                                        <p:tav tm="100000">
                                          <p:val>
                                            <p:strVal val="#ppt_w"/>
                                          </p:val>
                                        </p:tav>
                                      </p:tavLst>
                                    </p:anim>
                                    <p:anim calcmode="lin" valueType="num">
                                      <p:cBhvr>
                                        <p:cTn id="57" dur="25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58" dur="250"/>
                                        <p:tgtEl>
                                          <p:spTgt spid="3">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 calcmode="lin" valueType="num">
                                      <p:cBhvr>
                                        <p:cTn id="63" dur="250" fill="hold"/>
                                        <p:tgtEl>
                                          <p:spTgt spid="3">
                                            <p:txEl>
                                              <p:pRg st="8" end="8"/>
                                            </p:txEl>
                                          </p:spTgt>
                                        </p:tgtEl>
                                        <p:attrNameLst>
                                          <p:attrName>ppt_w</p:attrName>
                                        </p:attrNameLst>
                                      </p:cBhvr>
                                      <p:tavLst>
                                        <p:tav tm="0">
                                          <p:val>
                                            <p:fltVal val="0"/>
                                          </p:val>
                                        </p:tav>
                                        <p:tav tm="100000">
                                          <p:val>
                                            <p:strVal val="#ppt_w"/>
                                          </p:val>
                                        </p:tav>
                                      </p:tavLst>
                                    </p:anim>
                                    <p:anim calcmode="lin" valueType="num">
                                      <p:cBhvr>
                                        <p:cTn id="64" dur="25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65" dur="250"/>
                                        <p:tgtEl>
                                          <p:spTgt spid="3">
                                            <p:txEl>
                                              <p:pRg st="8" end="8"/>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 calcmode="lin" valueType="num">
                                      <p:cBhvr>
                                        <p:cTn id="70" dur="250" fill="hold"/>
                                        <p:tgtEl>
                                          <p:spTgt spid="3">
                                            <p:txEl>
                                              <p:pRg st="9" end="9"/>
                                            </p:txEl>
                                          </p:spTgt>
                                        </p:tgtEl>
                                        <p:attrNameLst>
                                          <p:attrName>ppt_w</p:attrName>
                                        </p:attrNameLst>
                                      </p:cBhvr>
                                      <p:tavLst>
                                        <p:tav tm="0">
                                          <p:val>
                                            <p:fltVal val="0"/>
                                          </p:val>
                                        </p:tav>
                                        <p:tav tm="100000">
                                          <p:val>
                                            <p:strVal val="#ppt_w"/>
                                          </p:val>
                                        </p:tav>
                                      </p:tavLst>
                                    </p:anim>
                                    <p:anim calcmode="lin" valueType="num">
                                      <p:cBhvr>
                                        <p:cTn id="71" dur="25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72" dur="250"/>
                                        <p:tgtEl>
                                          <p:spTgt spid="3">
                                            <p:txEl>
                                              <p:pRg st="9" end="9"/>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 calcmode="lin" valueType="num">
                                      <p:cBhvr>
                                        <p:cTn id="77" dur="25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78" dur="250" fill="hold"/>
                                        <p:tgtEl>
                                          <p:spTgt spid="3">
                                            <p:txEl>
                                              <p:pRg st="10" end="10"/>
                                            </p:txEl>
                                          </p:spTgt>
                                        </p:tgtEl>
                                        <p:attrNameLst>
                                          <p:attrName>ppt_h</p:attrName>
                                        </p:attrNameLst>
                                      </p:cBhvr>
                                      <p:tavLst>
                                        <p:tav tm="0">
                                          <p:val>
                                            <p:fltVal val="0"/>
                                          </p:val>
                                        </p:tav>
                                        <p:tav tm="100000">
                                          <p:val>
                                            <p:strVal val="#ppt_h"/>
                                          </p:val>
                                        </p:tav>
                                      </p:tavLst>
                                    </p:anim>
                                    <p:animEffect transition="in" filter="fade">
                                      <p:cBhvr>
                                        <p:cTn id="79" dur="250"/>
                                        <p:tgtEl>
                                          <p:spTgt spid="3">
                                            <p:txEl>
                                              <p:pRg st="10" end="1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grpId="0" nodeType="clickEffect">
                                  <p:stCondLst>
                                    <p:cond delay="0"/>
                                  </p:stCondLst>
                                  <p:childTnLst>
                                    <p:set>
                                      <p:cBhvr>
                                        <p:cTn id="83" dur="1" fill="hold">
                                          <p:stCondLst>
                                            <p:cond delay="0"/>
                                          </p:stCondLst>
                                        </p:cTn>
                                        <p:tgtEl>
                                          <p:spTgt spid="3">
                                            <p:txEl>
                                              <p:pRg st="11" end="11"/>
                                            </p:txEl>
                                          </p:spTgt>
                                        </p:tgtEl>
                                        <p:attrNameLst>
                                          <p:attrName>style.visibility</p:attrName>
                                        </p:attrNameLst>
                                      </p:cBhvr>
                                      <p:to>
                                        <p:strVal val="visible"/>
                                      </p:to>
                                    </p:set>
                                    <p:anim calcmode="lin" valueType="num">
                                      <p:cBhvr>
                                        <p:cTn id="84" dur="25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85" dur="250" fill="hold"/>
                                        <p:tgtEl>
                                          <p:spTgt spid="3">
                                            <p:txEl>
                                              <p:pRg st="11" end="11"/>
                                            </p:txEl>
                                          </p:spTgt>
                                        </p:tgtEl>
                                        <p:attrNameLst>
                                          <p:attrName>ppt_h</p:attrName>
                                        </p:attrNameLst>
                                      </p:cBhvr>
                                      <p:tavLst>
                                        <p:tav tm="0">
                                          <p:val>
                                            <p:fltVal val="0"/>
                                          </p:val>
                                        </p:tav>
                                        <p:tav tm="100000">
                                          <p:val>
                                            <p:strVal val="#ppt_h"/>
                                          </p:val>
                                        </p:tav>
                                      </p:tavLst>
                                    </p:anim>
                                    <p:animEffect transition="in" filter="fade">
                                      <p:cBhvr>
                                        <p:cTn id="86" dur="250"/>
                                        <p:tgtEl>
                                          <p:spTgt spid="3">
                                            <p:txEl>
                                              <p:pRg st="11" end="11"/>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53" presetClass="entr" presetSubtype="16" fill="hold" grpId="0" nodeType="clickEffect">
                                  <p:stCondLst>
                                    <p:cond delay="0"/>
                                  </p:stCondLst>
                                  <p:childTnLst>
                                    <p:set>
                                      <p:cBhvr>
                                        <p:cTn id="90" dur="1" fill="hold">
                                          <p:stCondLst>
                                            <p:cond delay="0"/>
                                          </p:stCondLst>
                                        </p:cTn>
                                        <p:tgtEl>
                                          <p:spTgt spid="3">
                                            <p:txEl>
                                              <p:pRg st="12" end="12"/>
                                            </p:txEl>
                                          </p:spTgt>
                                        </p:tgtEl>
                                        <p:attrNameLst>
                                          <p:attrName>style.visibility</p:attrName>
                                        </p:attrNameLst>
                                      </p:cBhvr>
                                      <p:to>
                                        <p:strVal val="visible"/>
                                      </p:to>
                                    </p:set>
                                    <p:anim calcmode="lin" valueType="num">
                                      <p:cBhvr>
                                        <p:cTn id="91" dur="250" fill="hold"/>
                                        <p:tgtEl>
                                          <p:spTgt spid="3">
                                            <p:txEl>
                                              <p:pRg st="12" end="12"/>
                                            </p:txEl>
                                          </p:spTgt>
                                        </p:tgtEl>
                                        <p:attrNameLst>
                                          <p:attrName>ppt_w</p:attrName>
                                        </p:attrNameLst>
                                      </p:cBhvr>
                                      <p:tavLst>
                                        <p:tav tm="0">
                                          <p:val>
                                            <p:fltVal val="0"/>
                                          </p:val>
                                        </p:tav>
                                        <p:tav tm="100000">
                                          <p:val>
                                            <p:strVal val="#ppt_w"/>
                                          </p:val>
                                        </p:tav>
                                      </p:tavLst>
                                    </p:anim>
                                    <p:anim calcmode="lin" valueType="num">
                                      <p:cBhvr>
                                        <p:cTn id="92" dur="250" fill="hold"/>
                                        <p:tgtEl>
                                          <p:spTgt spid="3">
                                            <p:txEl>
                                              <p:pRg st="12" end="12"/>
                                            </p:txEl>
                                          </p:spTgt>
                                        </p:tgtEl>
                                        <p:attrNameLst>
                                          <p:attrName>ppt_h</p:attrName>
                                        </p:attrNameLst>
                                      </p:cBhvr>
                                      <p:tavLst>
                                        <p:tav tm="0">
                                          <p:val>
                                            <p:fltVal val="0"/>
                                          </p:val>
                                        </p:tav>
                                        <p:tav tm="100000">
                                          <p:val>
                                            <p:strVal val="#ppt_h"/>
                                          </p:val>
                                        </p:tav>
                                      </p:tavLst>
                                    </p:anim>
                                    <p:animEffect transition="in" filter="fade">
                                      <p:cBhvr>
                                        <p:cTn id="93" dur="25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FB400-CF70-EFD4-0317-8505F364438A}"/>
              </a:ext>
            </a:extLst>
          </p:cNvPr>
          <p:cNvSpPr>
            <a:spLocks noGrp="1"/>
          </p:cNvSpPr>
          <p:nvPr>
            <p:ph type="title"/>
          </p:nvPr>
        </p:nvSpPr>
        <p:spPr>
          <a:xfrm>
            <a:off x="238431" y="266802"/>
            <a:ext cx="11688097" cy="1325563"/>
          </a:xfrm>
        </p:spPr>
        <p:txBody>
          <a:bodyPr/>
          <a:lstStyle/>
          <a:p>
            <a:pPr lvl="0"/>
            <a:r>
              <a:rPr lang="en-CA" b="1" dirty="0"/>
              <a:t>Continue..</a:t>
            </a:r>
          </a:p>
        </p:txBody>
      </p:sp>
      <p:sp>
        <p:nvSpPr>
          <p:cNvPr id="5" name="TextBox 4">
            <a:extLst>
              <a:ext uri="{FF2B5EF4-FFF2-40B4-BE49-F238E27FC236}">
                <a16:creationId xmlns:a16="http://schemas.microsoft.com/office/drawing/2014/main" id="{18D6CF7E-89D4-FECE-5DB2-4333558D4F87}"/>
              </a:ext>
            </a:extLst>
          </p:cNvPr>
          <p:cNvSpPr txBox="1"/>
          <p:nvPr/>
        </p:nvSpPr>
        <p:spPr>
          <a:xfrm>
            <a:off x="1031965" y="5667868"/>
            <a:ext cx="10411097" cy="923330"/>
          </a:xfrm>
          <a:prstGeom prst="rect">
            <a:avLst/>
          </a:prstGeom>
          <a:noFill/>
        </p:spPr>
        <p:txBody>
          <a:bodyPr wrap="square" rtlCol="0">
            <a:spAutoFit/>
          </a:bodyPr>
          <a:lstStyle/>
          <a:p>
            <a:r>
              <a:rPr lang="en-US" sz="1800" b="1" dirty="0">
                <a:solidFill>
                  <a:srgbClr val="252525"/>
                </a:solidFill>
                <a:effectLst/>
                <a:latin typeface="Tableau Book"/>
              </a:rPr>
              <a:t>This </a:t>
            </a:r>
            <a:r>
              <a:rPr lang="en-US" sz="1800" b="1" dirty="0" err="1">
                <a:solidFill>
                  <a:srgbClr val="252525"/>
                </a:solidFill>
                <a:effectLst/>
                <a:latin typeface="Tableau Book"/>
              </a:rPr>
              <a:t>visualisation</a:t>
            </a:r>
            <a:r>
              <a:rPr lang="en-US" sz="1800" b="1" dirty="0">
                <a:solidFill>
                  <a:srgbClr val="252525"/>
                </a:solidFill>
                <a:effectLst/>
                <a:latin typeface="Tableau Book"/>
              </a:rPr>
              <a:t> displays the average number of loans based on the average number of bank accounts. Trends and correlations between the quantity of loans and the typical number of bank accounts can be seen here.</a:t>
            </a:r>
            <a:endParaRPr lang="en-US" dirty="0"/>
          </a:p>
        </p:txBody>
      </p:sp>
      <p:sp>
        <p:nvSpPr>
          <p:cNvPr id="7" name="AutoShape 6">
            <a:extLst>
              <a:ext uri="{FF2B5EF4-FFF2-40B4-BE49-F238E27FC236}">
                <a16:creationId xmlns:a16="http://schemas.microsoft.com/office/drawing/2014/main" id="{5832ECB1-1523-0FC4-B9E3-8324B0C8EC1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9" name="Picture 8" descr="Chart&#10;&#10;Description automatically generated">
            <a:extLst>
              <a:ext uri="{FF2B5EF4-FFF2-40B4-BE49-F238E27FC236}">
                <a16:creationId xmlns:a16="http://schemas.microsoft.com/office/drawing/2014/main" id="{6C075E43-28E5-69CA-764B-7AA78D98FC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637" y="1400175"/>
            <a:ext cx="8848725" cy="4057650"/>
          </a:xfrm>
          <a:prstGeom prst="rect">
            <a:avLst/>
          </a:prstGeom>
        </p:spPr>
      </p:pic>
    </p:spTree>
    <p:extLst>
      <p:ext uri="{BB962C8B-B14F-4D97-AF65-F5344CB8AC3E}">
        <p14:creationId xmlns:p14="http://schemas.microsoft.com/office/powerpoint/2010/main" val="952764196"/>
      </p:ext>
    </p:extLst>
  </p:cSld>
  <p:clrMapOvr>
    <a:masterClrMapping/>
  </p:clrMapOvr>
  <mc:AlternateContent xmlns:mc="http://schemas.openxmlformats.org/markup-compatibility/2006" xmlns:p14="http://schemas.microsoft.com/office/powerpoint/2010/main">
    <mc:Choice Requires="p14">
      <p:transition spd="slow" p14:dur="1250">
        <p14:window dir="ver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FB400-CF70-EFD4-0317-8505F364438A}"/>
              </a:ext>
            </a:extLst>
          </p:cNvPr>
          <p:cNvSpPr>
            <a:spLocks noGrp="1"/>
          </p:cNvSpPr>
          <p:nvPr>
            <p:ph type="title"/>
          </p:nvPr>
        </p:nvSpPr>
        <p:spPr>
          <a:xfrm>
            <a:off x="238431" y="266802"/>
            <a:ext cx="11688097" cy="1325563"/>
          </a:xfrm>
        </p:spPr>
        <p:txBody>
          <a:bodyPr/>
          <a:lstStyle/>
          <a:p>
            <a:pPr lvl="0"/>
            <a:r>
              <a:rPr lang="en-CA" b="1" dirty="0"/>
              <a:t>Continue..</a:t>
            </a:r>
          </a:p>
        </p:txBody>
      </p:sp>
      <p:sp>
        <p:nvSpPr>
          <p:cNvPr id="5" name="TextBox 4">
            <a:extLst>
              <a:ext uri="{FF2B5EF4-FFF2-40B4-BE49-F238E27FC236}">
                <a16:creationId xmlns:a16="http://schemas.microsoft.com/office/drawing/2014/main" id="{18D6CF7E-89D4-FECE-5DB2-4333558D4F87}"/>
              </a:ext>
            </a:extLst>
          </p:cNvPr>
          <p:cNvSpPr txBox="1"/>
          <p:nvPr/>
        </p:nvSpPr>
        <p:spPr>
          <a:xfrm>
            <a:off x="1031965" y="5667868"/>
            <a:ext cx="10411097" cy="646331"/>
          </a:xfrm>
          <a:prstGeom prst="rect">
            <a:avLst/>
          </a:prstGeom>
          <a:noFill/>
        </p:spPr>
        <p:txBody>
          <a:bodyPr wrap="square" rtlCol="0">
            <a:spAutoFit/>
          </a:bodyPr>
          <a:lstStyle/>
          <a:p>
            <a:r>
              <a:rPr lang="en-US" sz="1800" b="1" dirty="0">
                <a:solidFill>
                  <a:srgbClr val="000000"/>
                </a:solidFill>
                <a:effectLst/>
                <a:latin typeface="Tableau Book"/>
              </a:rPr>
              <a:t>This visualization displays the customers' payment patterns over time based on whether they make the minimum payment by the deadline or postpone their payments.</a:t>
            </a:r>
            <a:endParaRPr lang="en-US" b="1" dirty="0"/>
          </a:p>
        </p:txBody>
      </p:sp>
      <p:pic>
        <p:nvPicPr>
          <p:cNvPr id="4" name="Picture 3" descr="Chart, bar chart&#10;&#10;Description automatically generated">
            <a:extLst>
              <a:ext uri="{FF2B5EF4-FFF2-40B4-BE49-F238E27FC236}">
                <a16:creationId xmlns:a16="http://schemas.microsoft.com/office/drawing/2014/main" id="{ACBEA2F0-70DD-C458-1641-BB4894C769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8337" y="1400175"/>
            <a:ext cx="8315325" cy="4057650"/>
          </a:xfrm>
          <a:prstGeom prst="rect">
            <a:avLst/>
          </a:prstGeom>
        </p:spPr>
      </p:pic>
    </p:spTree>
    <p:extLst>
      <p:ext uri="{BB962C8B-B14F-4D97-AF65-F5344CB8AC3E}">
        <p14:creationId xmlns:p14="http://schemas.microsoft.com/office/powerpoint/2010/main" val="967177644"/>
      </p:ext>
    </p:extLst>
  </p:cSld>
  <p:clrMapOvr>
    <a:masterClrMapping/>
  </p:clrMapOvr>
  <mc:AlternateContent xmlns:mc="http://schemas.openxmlformats.org/markup-compatibility/2006" xmlns:p14="http://schemas.microsoft.com/office/powerpoint/2010/main">
    <mc:Choice Requires="p14">
      <p:transition spd="slow" p14:dur="1250">
        <p14:window dir="ver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FB400-CF70-EFD4-0317-8505F364438A}"/>
              </a:ext>
            </a:extLst>
          </p:cNvPr>
          <p:cNvSpPr>
            <a:spLocks noGrp="1"/>
          </p:cNvSpPr>
          <p:nvPr>
            <p:ph type="title"/>
          </p:nvPr>
        </p:nvSpPr>
        <p:spPr>
          <a:xfrm>
            <a:off x="238431" y="266802"/>
            <a:ext cx="11688097" cy="1325563"/>
          </a:xfrm>
        </p:spPr>
        <p:txBody>
          <a:bodyPr/>
          <a:lstStyle/>
          <a:p>
            <a:pPr lvl="0"/>
            <a:r>
              <a:rPr lang="en-CA" b="1" dirty="0"/>
              <a:t>Continue..</a:t>
            </a:r>
          </a:p>
        </p:txBody>
      </p:sp>
      <p:sp>
        <p:nvSpPr>
          <p:cNvPr id="5" name="TextBox 4">
            <a:extLst>
              <a:ext uri="{FF2B5EF4-FFF2-40B4-BE49-F238E27FC236}">
                <a16:creationId xmlns:a16="http://schemas.microsoft.com/office/drawing/2014/main" id="{18D6CF7E-89D4-FECE-5DB2-4333558D4F87}"/>
              </a:ext>
            </a:extLst>
          </p:cNvPr>
          <p:cNvSpPr txBox="1"/>
          <p:nvPr/>
        </p:nvSpPr>
        <p:spPr>
          <a:xfrm>
            <a:off x="653282" y="5654805"/>
            <a:ext cx="11273246" cy="646331"/>
          </a:xfrm>
          <a:prstGeom prst="rect">
            <a:avLst/>
          </a:prstGeom>
          <a:noFill/>
        </p:spPr>
        <p:txBody>
          <a:bodyPr wrap="square" rtlCol="0">
            <a:spAutoFit/>
          </a:bodyPr>
          <a:lstStyle/>
          <a:p>
            <a:r>
              <a:rPr lang="en-US" sz="1800" b="1" dirty="0">
                <a:solidFill>
                  <a:srgbClr val="000000"/>
                </a:solidFill>
                <a:effectLst/>
                <a:latin typeface="Tableau Book"/>
              </a:rPr>
              <a:t>This chart displays the average interest rate over time for average Delay from due date. and shows the trends or correlations in the interest rate based on customers' historical payment behaviors and talks about their credit mix.</a:t>
            </a:r>
            <a:endParaRPr lang="en-US" dirty="0"/>
          </a:p>
        </p:txBody>
      </p:sp>
      <p:pic>
        <p:nvPicPr>
          <p:cNvPr id="6" name="Picture 5" descr="Chart, histogram&#10;&#10;Description automatically generated">
            <a:extLst>
              <a:ext uri="{FF2B5EF4-FFF2-40B4-BE49-F238E27FC236}">
                <a16:creationId xmlns:a16="http://schemas.microsoft.com/office/drawing/2014/main" id="{99095261-3D2F-5DD3-67F1-2A2A5C0D3F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637" y="1400175"/>
            <a:ext cx="8848725" cy="4057650"/>
          </a:xfrm>
          <a:prstGeom prst="rect">
            <a:avLst/>
          </a:prstGeom>
        </p:spPr>
      </p:pic>
    </p:spTree>
    <p:extLst>
      <p:ext uri="{BB962C8B-B14F-4D97-AF65-F5344CB8AC3E}">
        <p14:creationId xmlns:p14="http://schemas.microsoft.com/office/powerpoint/2010/main" val="4114413715"/>
      </p:ext>
    </p:extLst>
  </p:cSld>
  <p:clrMapOvr>
    <a:masterClrMapping/>
  </p:clrMapOvr>
  <mc:AlternateContent xmlns:mc="http://schemas.openxmlformats.org/markup-compatibility/2006" xmlns:p14="http://schemas.microsoft.com/office/powerpoint/2010/main">
    <mc:Choice Requires="p14">
      <p:transition spd="slow" p14:dur="1250">
        <p14:window dir="ver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10CCB4-20FB-0394-3998-69358321496F}"/>
              </a:ext>
            </a:extLst>
          </p:cNvPr>
          <p:cNvSpPr txBox="1">
            <a:spLocks/>
          </p:cNvSpPr>
          <p:nvPr/>
        </p:nvSpPr>
        <p:spPr>
          <a:xfrm>
            <a:off x="238431" y="266802"/>
            <a:ext cx="1168809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b="1" dirty="0"/>
              <a:t>Continue..</a:t>
            </a:r>
          </a:p>
        </p:txBody>
      </p:sp>
      <p:pic>
        <p:nvPicPr>
          <p:cNvPr id="3" name="Picture 2">
            <a:extLst>
              <a:ext uri="{FF2B5EF4-FFF2-40B4-BE49-F238E27FC236}">
                <a16:creationId xmlns:a16="http://schemas.microsoft.com/office/drawing/2014/main" id="{DF256A94-1616-F1ED-66D7-4E208DD1A3A6}"/>
              </a:ext>
            </a:extLst>
          </p:cNvPr>
          <p:cNvPicPr>
            <a:picLocks noChangeAspect="1"/>
          </p:cNvPicPr>
          <p:nvPr/>
        </p:nvPicPr>
        <p:blipFill>
          <a:blip r:embed="rId2"/>
          <a:stretch>
            <a:fillRect/>
          </a:stretch>
        </p:blipFill>
        <p:spPr>
          <a:xfrm>
            <a:off x="1229519" y="1191127"/>
            <a:ext cx="9767344" cy="5527390"/>
          </a:xfrm>
          <a:prstGeom prst="rect">
            <a:avLst/>
          </a:prstGeom>
        </p:spPr>
      </p:pic>
    </p:spTree>
    <p:extLst>
      <p:ext uri="{BB962C8B-B14F-4D97-AF65-F5344CB8AC3E}">
        <p14:creationId xmlns:p14="http://schemas.microsoft.com/office/powerpoint/2010/main" val="1325697308"/>
      </p:ext>
    </p:extLst>
  </p:cSld>
  <p:clrMapOvr>
    <a:masterClrMapping/>
  </p:clrMapOvr>
  <mc:AlternateContent xmlns:mc="http://schemas.openxmlformats.org/markup-compatibility/2006" xmlns:p14="http://schemas.microsoft.com/office/powerpoint/2010/main">
    <mc:Choice Requires="p14">
      <p:transition spd="slow" p14:dur="1250">
        <p14:window dir="ver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FB400-CF70-EFD4-0317-8505F364438A}"/>
              </a:ext>
            </a:extLst>
          </p:cNvPr>
          <p:cNvSpPr>
            <a:spLocks noGrp="1"/>
          </p:cNvSpPr>
          <p:nvPr>
            <p:ph type="title"/>
          </p:nvPr>
        </p:nvSpPr>
        <p:spPr>
          <a:xfrm>
            <a:off x="238431" y="266802"/>
            <a:ext cx="11688097" cy="1325563"/>
          </a:xfrm>
        </p:spPr>
        <p:txBody>
          <a:bodyPr/>
          <a:lstStyle/>
          <a:p>
            <a:r>
              <a:rPr lang="en-CA" b="1" dirty="0"/>
              <a:t>Model Deployment</a:t>
            </a:r>
          </a:p>
        </p:txBody>
      </p:sp>
      <p:sp>
        <p:nvSpPr>
          <p:cNvPr id="3" name="Content Placeholder 2">
            <a:extLst>
              <a:ext uri="{FF2B5EF4-FFF2-40B4-BE49-F238E27FC236}">
                <a16:creationId xmlns:a16="http://schemas.microsoft.com/office/drawing/2014/main" id="{BF1636DD-6FC7-D3FB-A2EA-421B9B99BE45}"/>
              </a:ext>
            </a:extLst>
          </p:cNvPr>
          <p:cNvSpPr>
            <a:spLocks noGrp="1"/>
          </p:cNvSpPr>
          <p:nvPr>
            <p:ph idx="1"/>
          </p:nvPr>
        </p:nvSpPr>
        <p:spPr>
          <a:xfrm>
            <a:off x="238431" y="1756800"/>
            <a:ext cx="11688096" cy="4834398"/>
          </a:xfrm>
        </p:spPr>
        <p:txBody>
          <a:bodyPr>
            <a:normAutofit/>
          </a:bodyPr>
          <a:lstStyle/>
          <a:p>
            <a:pPr algn="just"/>
            <a:r>
              <a:rPr lang="en-US" sz="2400" dirty="0">
                <a:cs typeface="Arial" panose="020B0604020202020204" pitchFamily="34" charset="0"/>
              </a:rPr>
              <a:t>According to the performance metric that we presented, the Random Forest Classifier was the most effective model for the data. The Random Forest model and the </a:t>
            </a:r>
            <a:r>
              <a:rPr lang="en-US" sz="2400" dirty="0" err="1">
                <a:cs typeface="Arial" panose="020B0604020202020204" pitchFamily="34" charset="0"/>
              </a:rPr>
              <a:t>MinMax</a:t>
            </a:r>
            <a:r>
              <a:rPr lang="en-US" sz="2400" dirty="0">
                <a:cs typeface="Arial" panose="020B0604020202020204" pitchFamily="34" charset="0"/>
              </a:rPr>
              <a:t> model are both exported into the.obj format.</a:t>
            </a:r>
          </a:p>
          <a:p>
            <a:pPr algn="just"/>
            <a:endParaRPr lang="en-US" sz="2400" dirty="0">
              <a:cs typeface="Arial" panose="020B0604020202020204" pitchFamily="34" charset="0"/>
            </a:endParaRPr>
          </a:p>
          <a:p>
            <a:pPr algn="just"/>
            <a:r>
              <a:rPr lang="en-US" sz="2400" dirty="0">
                <a:cs typeface="Arial" panose="020B0604020202020204" pitchFamily="34" charset="0"/>
              </a:rPr>
              <a:t>This format makes it possible to save the trained model on a drive and then load it back into memory whenever it's required. It is easy to integrate with other applications and may be used to deliver the trained model to production environments where it can be used</a:t>
            </a:r>
          </a:p>
          <a:p>
            <a:pPr marL="0" indent="0" algn="just">
              <a:buNone/>
            </a:pPr>
            <a:endParaRPr lang="en-US" sz="2400" dirty="0">
              <a:cs typeface="Arial" panose="020B0604020202020204" pitchFamily="34" charset="0"/>
            </a:endParaRPr>
          </a:p>
          <a:p>
            <a:pPr algn="just"/>
            <a:r>
              <a:rPr lang="en-US" sz="2400" dirty="0">
                <a:cs typeface="Arial" panose="020B0604020202020204" pitchFamily="34" charset="0"/>
              </a:rPr>
              <a:t>In this section of the ML model, we additionally export Scaler because, in the event that the application receives input from the real world, we will need to scale those values down before feeding them to the Random forest model.</a:t>
            </a:r>
          </a:p>
          <a:p>
            <a:pPr algn="just"/>
            <a:endParaRPr lang="en-CA" sz="2400" dirty="0">
              <a:cs typeface="Arial" panose="020B0604020202020204" pitchFamily="34" charset="0"/>
            </a:endParaRPr>
          </a:p>
        </p:txBody>
      </p:sp>
    </p:spTree>
    <p:extLst>
      <p:ext uri="{BB962C8B-B14F-4D97-AF65-F5344CB8AC3E}">
        <p14:creationId xmlns:p14="http://schemas.microsoft.com/office/powerpoint/2010/main" val="1805905485"/>
      </p:ext>
    </p:extLst>
  </p:cSld>
  <p:clrMapOvr>
    <a:masterClrMapping/>
  </p:clrMapOvr>
  <mc:AlternateContent xmlns:mc="http://schemas.openxmlformats.org/markup-compatibility/2006" xmlns:p14="http://schemas.microsoft.com/office/powerpoint/2010/main">
    <mc:Choice Requires="p14">
      <p:transition spd="slow" p14:dur="125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FB400-CF70-EFD4-0317-8505F364438A}"/>
              </a:ext>
            </a:extLst>
          </p:cNvPr>
          <p:cNvSpPr>
            <a:spLocks noGrp="1"/>
          </p:cNvSpPr>
          <p:nvPr>
            <p:ph type="title"/>
          </p:nvPr>
        </p:nvSpPr>
        <p:spPr>
          <a:xfrm>
            <a:off x="238431" y="266802"/>
            <a:ext cx="11688097" cy="1325563"/>
          </a:xfrm>
        </p:spPr>
        <p:txBody>
          <a:bodyPr/>
          <a:lstStyle/>
          <a:p>
            <a:r>
              <a:rPr lang="en-CA" b="1" dirty="0"/>
              <a:t>Integration with Web Application (</a:t>
            </a:r>
            <a:r>
              <a:rPr lang="en-CA" b="1" dirty="0" err="1"/>
              <a:t>StreamLit</a:t>
            </a:r>
            <a:r>
              <a:rPr lang="en-CA" b="1" dirty="0"/>
              <a:t>)</a:t>
            </a:r>
          </a:p>
        </p:txBody>
      </p:sp>
      <p:pic>
        <p:nvPicPr>
          <p:cNvPr id="5" name="Content Placeholder 4">
            <a:extLst>
              <a:ext uri="{FF2B5EF4-FFF2-40B4-BE49-F238E27FC236}">
                <a16:creationId xmlns:a16="http://schemas.microsoft.com/office/drawing/2014/main" id="{5ACADDDC-EF4B-09DC-0281-30EFF71701D0}"/>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4167735" y="5217439"/>
            <a:ext cx="7758793" cy="1510346"/>
          </a:xfrm>
        </p:spPr>
      </p:pic>
      <p:pic>
        <p:nvPicPr>
          <p:cNvPr id="9" name="Picture 8">
            <a:extLst>
              <a:ext uri="{FF2B5EF4-FFF2-40B4-BE49-F238E27FC236}">
                <a16:creationId xmlns:a16="http://schemas.microsoft.com/office/drawing/2014/main" id="{F7E84FC4-C34E-DC57-8EB1-D6FBE753C676}"/>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238429" y="1381471"/>
            <a:ext cx="8770397" cy="3566025"/>
          </a:xfrm>
          <a:prstGeom prst="rect">
            <a:avLst/>
          </a:prstGeom>
        </p:spPr>
      </p:pic>
      <p:sp>
        <p:nvSpPr>
          <p:cNvPr id="10" name="Rectangle 9">
            <a:extLst>
              <a:ext uri="{FF2B5EF4-FFF2-40B4-BE49-F238E27FC236}">
                <a16:creationId xmlns:a16="http://schemas.microsoft.com/office/drawing/2014/main" id="{E256C04E-03B8-CAB3-C9A6-C4A2E67BD7D5}"/>
              </a:ext>
            </a:extLst>
          </p:cNvPr>
          <p:cNvSpPr/>
          <p:nvPr/>
        </p:nvSpPr>
        <p:spPr>
          <a:xfrm>
            <a:off x="4187258" y="5195809"/>
            <a:ext cx="7739270" cy="1531976"/>
          </a:xfrm>
          <a:custGeom>
            <a:avLst/>
            <a:gdLst>
              <a:gd name="connsiteX0" fmla="*/ 0 w 7739270"/>
              <a:gd name="connsiteY0" fmla="*/ 0 h 1531976"/>
              <a:gd name="connsiteX1" fmla="*/ 644939 w 7739270"/>
              <a:gd name="connsiteY1" fmla="*/ 0 h 1531976"/>
              <a:gd name="connsiteX2" fmla="*/ 1212486 w 7739270"/>
              <a:gd name="connsiteY2" fmla="*/ 0 h 1531976"/>
              <a:gd name="connsiteX3" fmla="*/ 1780032 w 7739270"/>
              <a:gd name="connsiteY3" fmla="*/ 0 h 1531976"/>
              <a:gd name="connsiteX4" fmla="*/ 2579757 w 7739270"/>
              <a:gd name="connsiteY4" fmla="*/ 0 h 1531976"/>
              <a:gd name="connsiteX5" fmla="*/ 3302089 w 7739270"/>
              <a:gd name="connsiteY5" fmla="*/ 0 h 1531976"/>
              <a:gd name="connsiteX6" fmla="*/ 3792242 w 7739270"/>
              <a:gd name="connsiteY6" fmla="*/ 0 h 1531976"/>
              <a:gd name="connsiteX7" fmla="*/ 4205003 w 7739270"/>
              <a:gd name="connsiteY7" fmla="*/ 0 h 1531976"/>
              <a:gd name="connsiteX8" fmla="*/ 4695157 w 7739270"/>
              <a:gd name="connsiteY8" fmla="*/ 0 h 1531976"/>
              <a:gd name="connsiteX9" fmla="*/ 5494882 w 7739270"/>
              <a:gd name="connsiteY9" fmla="*/ 0 h 1531976"/>
              <a:gd name="connsiteX10" fmla="*/ 6217214 w 7739270"/>
              <a:gd name="connsiteY10" fmla="*/ 0 h 1531976"/>
              <a:gd name="connsiteX11" fmla="*/ 7016938 w 7739270"/>
              <a:gd name="connsiteY11" fmla="*/ 0 h 1531976"/>
              <a:gd name="connsiteX12" fmla="*/ 7739270 w 7739270"/>
              <a:gd name="connsiteY12" fmla="*/ 0 h 1531976"/>
              <a:gd name="connsiteX13" fmla="*/ 7739270 w 7739270"/>
              <a:gd name="connsiteY13" fmla="*/ 510659 h 1531976"/>
              <a:gd name="connsiteX14" fmla="*/ 7739270 w 7739270"/>
              <a:gd name="connsiteY14" fmla="*/ 990678 h 1531976"/>
              <a:gd name="connsiteX15" fmla="*/ 7739270 w 7739270"/>
              <a:gd name="connsiteY15" fmla="*/ 1531976 h 1531976"/>
              <a:gd name="connsiteX16" fmla="*/ 6939545 w 7739270"/>
              <a:gd name="connsiteY16" fmla="*/ 1531976 h 1531976"/>
              <a:gd name="connsiteX17" fmla="*/ 6526784 w 7739270"/>
              <a:gd name="connsiteY17" fmla="*/ 1531976 h 1531976"/>
              <a:gd name="connsiteX18" fmla="*/ 6036631 w 7739270"/>
              <a:gd name="connsiteY18" fmla="*/ 1531976 h 1531976"/>
              <a:gd name="connsiteX19" fmla="*/ 5469084 w 7739270"/>
              <a:gd name="connsiteY19" fmla="*/ 1531976 h 1531976"/>
              <a:gd name="connsiteX20" fmla="*/ 4746752 w 7739270"/>
              <a:gd name="connsiteY20" fmla="*/ 1531976 h 1531976"/>
              <a:gd name="connsiteX21" fmla="*/ 4024420 w 7739270"/>
              <a:gd name="connsiteY21" fmla="*/ 1531976 h 1531976"/>
              <a:gd name="connsiteX22" fmla="*/ 3379481 w 7739270"/>
              <a:gd name="connsiteY22" fmla="*/ 1531976 h 1531976"/>
              <a:gd name="connsiteX23" fmla="*/ 2657149 w 7739270"/>
              <a:gd name="connsiteY23" fmla="*/ 1531976 h 1531976"/>
              <a:gd name="connsiteX24" fmla="*/ 2166996 w 7739270"/>
              <a:gd name="connsiteY24" fmla="*/ 1531976 h 1531976"/>
              <a:gd name="connsiteX25" fmla="*/ 1522056 w 7739270"/>
              <a:gd name="connsiteY25" fmla="*/ 1531976 h 1531976"/>
              <a:gd name="connsiteX26" fmla="*/ 1109295 w 7739270"/>
              <a:gd name="connsiteY26" fmla="*/ 1531976 h 1531976"/>
              <a:gd name="connsiteX27" fmla="*/ 619142 w 7739270"/>
              <a:gd name="connsiteY27" fmla="*/ 1531976 h 1531976"/>
              <a:gd name="connsiteX28" fmla="*/ 0 w 7739270"/>
              <a:gd name="connsiteY28" fmla="*/ 1531976 h 1531976"/>
              <a:gd name="connsiteX29" fmla="*/ 0 w 7739270"/>
              <a:gd name="connsiteY29" fmla="*/ 1021317 h 1531976"/>
              <a:gd name="connsiteX30" fmla="*/ 0 w 7739270"/>
              <a:gd name="connsiteY30" fmla="*/ 525978 h 1531976"/>
              <a:gd name="connsiteX31" fmla="*/ 0 w 7739270"/>
              <a:gd name="connsiteY31" fmla="*/ 0 h 1531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739270" h="1531976" extrusionOk="0">
                <a:moveTo>
                  <a:pt x="0" y="0"/>
                </a:moveTo>
                <a:cubicBezTo>
                  <a:pt x="173457" y="8337"/>
                  <a:pt x="441197" y="3683"/>
                  <a:pt x="644939" y="0"/>
                </a:cubicBezTo>
                <a:cubicBezTo>
                  <a:pt x="848681" y="-3683"/>
                  <a:pt x="943489" y="-16543"/>
                  <a:pt x="1212486" y="0"/>
                </a:cubicBezTo>
                <a:cubicBezTo>
                  <a:pt x="1481483" y="16543"/>
                  <a:pt x="1642162" y="2122"/>
                  <a:pt x="1780032" y="0"/>
                </a:cubicBezTo>
                <a:cubicBezTo>
                  <a:pt x="1917902" y="-2122"/>
                  <a:pt x="2263713" y="18981"/>
                  <a:pt x="2579757" y="0"/>
                </a:cubicBezTo>
                <a:cubicBezTo>
                  <a:pt x="2895801" y="-18981"/>
                  <a:pt x="3086788" y="13681"/>
                  <a:pt x="3302089" y="0"/>
                </a:cubicBezTo>
                <a:cubicBezTo>
                  <a:pt x="3517390" y="-13681"/>
                  <a:pt x="3685023" y="8852"/>
                  <a:pt x="3792242" y="0"/>
                </a:cubicBezTo>
                <a:cubicBezTo>
                  <a:pt x="3899461" y="-8852"/>
                  <a:pt x="4041549" y="1230"/>
                  <a:pt x="4205003" y="0"/>
                </a:cubicBezTo>
                <a:cubicBezTo>
                  <a:pt x="4368457" y="-1230"/>
                  <a:pt x="4469302" y="-12629"/>
                  <a:pt x="4695157" y="0"/>
                </a:cubicBezTo>
                <a:cubicBezTo>
                  <a:pt x="4921012" y="12629"/>
                  <a:pt x="5330727" y="3612"/>
                  <a:pt x="5494882" y="0"/>
                </a:cubicBezTo>
                <a:cubicBezTo>
                  <a:pt x="5659038" y="-3612"/>
                  <a:pt x="5905530" y="-18528"/>
                  <a:pt x="6217214" y="0"/>
                </a:cubicBezTo>
                <a:cubicBezTo>
                  <a:pt x="6528898" y="18528"/>
                  <a:pt x="6780236" y="-35055"/>
                  <a:pt x="7016938" y="0"/>
                </a:cubicBezTo>
                <a:cubicBezTo>
                  <a:pt x="7253640" y="35055"/>
                  <a:pt x="7444455" y="-22016"/>
                  <a:pt x="7739270" y="0"/>
                </a:cubicBezTo>
                <a:cubicBezTo>
                  <a:pt x="7742675" y="236746"/>
                  <a:pt x="7730792" y="258636"/>
                  <a:pt x="7739270" y="510659"/>
                </a:cubicBezTo>
                <a:cubicBezTo>
                  <a:pt x="7747748" y="762682"/>
                  <a:pt x="7736246" y="826273"/>
                  <a:pt x="7739270" y="990678"/>
                </a:cubicBezTo>
                <a:cubicBezTo>
                  <a:pt x="7742294" y="1155083"/>
                  <a:pt x="7751686" y="1328185"/>
                  <a:pt x="7739270" y="1531976"/>
                </a:cubicBezTo>
                <a:cubicBezTo>
                  <a:pt x="7559086" y="1551284"/>
                  <a:pt x="7186553" y="1535885"/>
                  <a:pt x="6939545" y="1531976"/>
                </a:cubicBezTo>
                <a:cubicBezTo>
                  <a:pt x="6692538" y="1528067"/>
                  <a:pt x="6649388" y="1520883"/>
                  <a:pt x="6526784" y="1531976"/>
                </a:cubicBezTo>
                <a:cubicBezTo>
                  <a:pt x="6404180" y="1543069"/>
                  <a:pt x="6239691" y="1522120"/>
                  <a:pt x="6036631" y="1531976"/>
                </a:cubicBezTo>
                <a:cubicBezTo>
                  <a:pt x="5833571" y="1541832"/>
                  <a:pt x="5585757" y="1559916"/>
                  <a:pt x="5469084" y="1531976"/>
                </a:cubicBezTo>
                <a:cubicBezTo>
                  <a:pt x="5352411" y="1504036"/>
                  <a:pt x="4911763" y="1533160"/>
                  <a:pt x="4746752" y="1531976"/>
                </a:cubicBezTo>
                <a:cubicBezTo>
                  <a:pt x="4581741" y="1530792"/>
                  <a:pt x="4340126" y="1518438"/>
                  <a:pt x="4024420" y="1531976"/>
                </a:cubicBezTo>
                <a:cubicBezTo>
                  <a:pt x="3708714" y="1545514"/>
                  <a:pt x="3613443" y="1562742"/>
                  <a:pt x="3379481" y="1531976"/>
                </a:cubicBezTo>
                <a:cubicBezTo>
                  <a:pt x="3145519" y="1501210"/>
                  <a:pt x="2823543" y="1514166"/>
                  <a:pt x="2657149" y="1531976"/>
                </a:cubicBezTo>
                <a:cubicBezTo>
                  <a:pt x="2490755" y="1549786"/>
                  <a:pt x="2299256" y="1535257"/>
                  <a:pt x="2166996" y="1531976"/>
                </a:cubicBezTo>
                <a:cubicBezTo>
                  <a:pt x="2034736" y="1528695"/>
                  <a:pt x="1722683" y="1507983"/>
                  <a:pt x="1522056" y="1531976"/>
                </a:cubicBezTo>
                <a:cubicBezTo>
                  <a:pt x="1321429" y="1555969"/>
                  <a:pt x="1221763" y="1529359"/>
                  <a:pt x="1109295" y="1531976"/>
                </a:cubicBezTo>
                <a:cubicBezTo>
                  <a:pt x="996827" y="1534593"/>
                  <a:pt x="790819" y="1550945"/>
                  <a:pt x="619142" y="1531976"/>
                </a:cubicBezTo>
                <a:cubicBezTo>
                  <a:pt x="447465" y="1513007"/>
                  <a:pt x="233547" y="1550371"/>
                  <a:pt x="0" y="1531976"/>
                </a:cubicBezTo>
                <a:cubicBezTo>
                  <a:pt x="-4316" y="1410055"/>
                  <a:pt x="14440" y="1220721"/>
                  <a:pt x="0" y="1021317"/>
                </a:cubicBezTo>
                <a:cubicBezTo>
                  <a:pt x="-14440" y="821913"/>
                  <a:pt x="6693" y="766813"/>
                  <a:pt x="0" y="525978"/>
                </a:cubicBezTo>
                <a:cubicBezTo>
                  <a:pt x="-6693" y="285143"/>
                  <a:pt x="900" y="124679"/>
                  <a:pt x="0" y="0"/>
                </a:cubicBezTo>
                <a:close/>
              </a:path>
            </a:pathLst>
          </a:custGeom>
          <a:noFill/>
          <a:ln>
            <a:solidFill>
              <a:srgbClr val="FF0000"/>
            </a:solidFill>
            <a:prstDash val="lgDash"/>
            <a:extLst>
              <a:ext uri="{C807C97D-BFC1-408E-A445-0C87EB9F89A2}">
                <ask:lineSketchStyleProps xmlns:ask="http://schemas.microsoft.com/office/drawing/2018/sketchyshapes" sd="3570509796">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a:extLst>
              <a:ext uri="{FF2B5EF4-FFF2-40B4-BE49-F238E27FC236}">
                <a16:creationId xmlns:a16="http://schemas.microsoft.com/office/drawing/2014/main" id="{23F9750A-2FC7-8847-D925-68C620DD3C47}"/>
              </a:ext>
            </a:extLst>
          </p:cNvPr>
          <p:cNvSpPr/>
          <p:nvPr/>
        </p:nvSpPr>
        <p:spPr>
          <a:xfrm>
            <a:off x="238430" y="1359151"/>
            <a:ext cx="8770397" cy="3618365"/>
          </a:xfrm>
          <a:custGeom>
            <a:avLst/>
            <a:gdLst>
              <a:gd name="connsiteX0" fmla="*/ 0 w 8770397"/>
              <a:gd name="connsiteY0" fmla="*/ 0 h 3618365"/>
              <a:gd name="connsiteX1" fmla="*/ 674646 w 8770397"/>
              <a:gd name="connsiteY1" fmla="*/ 0 h 3618365"/>
              <a:gd name="connsiteX2" fmla="*/ 1261588 w 8770397"/>
              <a:gd name="connsiteY2" fmla="*/ 0 h 3618365"/>
              <a:gd name="connsiteX3" fmla="*/ 1848530 w 8770397"/>
              <a:gd name="connsiteY3" fmla="*/ 0 h 3618365"/>
              <a:gd name="connsiteX4" fmla="*/ 2698584 w 8770397"/>
              <a:gd name="connsiteY4" fmla="*/ 0 h 3618365"/>
              <a:gd name="connsiteX5" fmla="*/ 3460934 w 8770397"/>
              <a:gd name="connsiteY5" fmla="*/ 0 h 3618365"/>
              <a:gd name="connsiteX6" fmla="*/ 3960172 w 8770397"/>
              <a:gd name="connsiteY6" fmla="*/ 0 h 3618365"/>
              <a:gd name="connsiteX7" fmla="*/ 4371706 w 8770397"/>
              <a:gd name="connsiteY7" fmla="*/ 0 h 3618365"/>
              <a:gd name="connsiteX8" fmla="*/ 4870944 w 8770397"/>
              <a:gd name="connsiteY8" fmla="*/ 0 h 3618365"/>
              <a:gd name="connsiteX9" fmla="*/ 5720997 w 8770397"/>
              <a:gd name="connsiteY9" fmla="*/ 0 h 3618365"/>
              <a:gd name="connsiteX10" fmla="*/ 6483347 w 8770397"/>
              <a:gd name="connsiteY10" fmla="*/ 0 h 3618365"/>
              <a:gd name="connsiteX11" fmla="*/ 7333401 w 8770397"/>
              <a:gd name="connsiteY11" fmla="*/ 0 h 3618365"/>
              <a:gd name="connsiteX12" fmla="*/ 7920343 w 8770397"/>
              <a:gd name="connsiteY12" fmla="*/ 0 h 3618365"/>
              <a:gd name="connsiteX13" fmla="*/ 8770397 w 8770397"/>
              <a:gd name="connsiteY13" fmla="*/ 0 h 3618365"/>
              <a:gd name="connsiteX14" fmla="*/ 8770397 w 8770397"/>
              <a:gd name="connsiteY14" fmla="*/ 675428 h 3618365"/>
              <a:gd name="connsiteX15" fmla="*/ 8770397 w 8770397"/>
              <a:gd name="connsiteY15" fmla="*/ 1278489 h 3618365"/>
              <a:gd name="connsiteX16" fmla="*/ 8770397 w 8770397"/>
              <a:gd name="connsiteY16" fmla="*/ 1953917 h 3618365"/>
              <a:gd name="connsiteX17" fmla="*/ 8770397 w 8770397"/>
              <a:gd name="connsiteY17" fmla="*/ 2484611 h 3618365"/>
              <a:gd name="connsiteX18" fmla="*/ 8770397 w 8770397"/>
              <a:gd name="connsiteY18" fmla="*/ 3087671 h 3618365"/>
              <a:gd name="connsiteX19" fmla="*/ 8770397 w 8770397"/>
              <a:gd name="connsiteY19" fmla="*/ 3618365 h 3618365"/>
              <a:gd name="connsiteX20" fmla="*/ 8271159 w 8770397"/>
              <a:gd name="connsiteY20" fmla="*/ 3618365 h 3618365"/>
              <a:gd name="connsiteX21" fmla="*/ 7508809 w 8770397"/>
              <a:gd name="connsiteY21" fmla="*/ 3618365 h 3618365"/>
              <a:gd name="connsiteX22" fmla="*/ 6834163 w 8770397"/>
              <a:gd name="connsiteY22" fmla="*/ 3618365 h 3618365"/>
              <a:gd name="connsiteX23" fmla="*/ 6071813 w 8770397"/>
              <a:gd name="connsiteY23" fmla="*/ 3618365 h 3618365"/>
              <a:gd name="connsiteX24" fmla="*/ 5572575 w 8770397"/>
              <a:gd name="connsiteY24" fmla="*/ 3618365 h 3618365"/>
              <a:gd name="connsiteX25" fmla="*/ 4897929 w 8770397"/>
              <a:gd name="connsiteY25" fmla="*/ 3618365 h 3618365"/>
              <a:gd name="connsiteX26" fmla="*/ 4486395 w 8770397"/>
              <a:gd name="connsiteY26" fmla="*/ 3618365 h 3618365"/>
              <a:gd name="connsiteX27" fmla="*/ 3987157 w 8770397"/>
              <a:gd name="connsiteY27" fmla="*/ 3618365 h 3618365"/>
              <a:gd name="connsiteX28" fmla="*/ 3487919 w 8770397"/>
              <a:gd name="connsiteY28" fmla="*/ 3618365 h 3618365"/>
              <a:gd name="connsiteX29" fmla="*/ 2813273 w 8770397"/>
              <a:gd name="connsiteY29" fmla="*/ 3618365 h 3618365"/>
              <a:gd name="connsiteX30" fmla="*/ 2138628 w 8770397"/>
              <a:gd name="connsiteY30" fmla="*/ 3618365 h 3618365"/>
              <a:gd name="connsiteX31" fmla="*/ 1551686 w 8770397"/>
              <a:gd name="connsiteY31" fmla="*/ 3618365 h 3618365"/>
              <a:gd name="connsiteX32" fmla="*/ 789336 w 8770397"/>
              <a:gd name="connsiteY32" fmla="*/ 3618365 h 3618365"/>
              <a:gd name="connsiteX33" fmla="*/ 0 w 8770397"/>
              <a:gd name="connsiteY33" fmla="*/ 3618365 h 3618365"/>
              <a:gd name="connsiteX34" fmla="*/ 0 w 8770397"/>
              <a:gd name="connsiteY34" fmla="*/ 2979121 h 3618365"/>
              <a:gd name="connsiteX35" fmla="*/ 0 w 8770397"/>
              <a:gd name="connsiteY35" fmla="*/ 2303692 h 3618365"/>
              <a:gd name="connsiteX36" fmla="*/ 0 w 8770397"/>
              <a:gd name="connsiteY36" fmla="*/ 1628264 h 3618365"/>
              <a:gd name="connsiteX37" fmla="*/ 0 w 8770397"/>
              <a:gd name="connsiteY37" fmla="*/ 1025203 h 3618365"/>
              <a:gd name="connsiteX38" fmla="*/ 0 w 8770397"/>
              <a:gd name="connsiteY38" fmla="*/ 530694 h 3618365"/>
              <a:gd name="connsiteX39" fmla="*/ 0 w 8770397"/>
              <a:gd name="connsiteY39" fmla="*/ 0 h 3618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8770397" h="3618365" extrusionOk="0">
                <a:moveTo>
                  <a:pt x="0" y="0"/>
                </a:moveTo>
                <a:cubicBezTo>
                  <a:pt x="258748" y="-8825"/>
                  <a:pt x="361909" y="7697"/>
                  <a:pt x="674646" y="0"/>
                </a:cubicBezTo>
                <a:cubicBezTo>
                  <a:pt x="987383" y="-7697"/>
                  <a:pt x="1124662" y="23415"/>
                  <a:pt x="1261588" y="0"/>
                </a:cubicBezTo>
                <a:cubicBezTo>
                  <a:pt x="1398514" y="-23415"/>
                  <a:pt x="1625109" y="-8917"/>
                  <a:pt x="1848530" y="0"/>
                </a:cubicBezTo>
                <a:cubicBezTo>
                  <a:pt x="2071951" y="8917"/>
                  <a:pt x="2374550" y="21324"/>
                  <a:pt x="2698584" y="0"/>
                </a:cubicBezTo>
                <a:cubicBezTo>
                  <a:pt x="3022618" y="-21324"/>
                  <a:pt x="3091424" y="20715"/>
                  <a:pt x="3460934" y="0"/>
                </a:cubicBezTo>
                <a:cubicBezTo>
                  <a:pt x="3830444" y="-20715"/>
                  <a:pt x="3786939" y="-2247"/>
                  <a:pt x="3960172" y="0"/>
                </a:cubicBezTo>
                <a:cubicBezTo>
                  <a:pt x="4133405" y="2247"/>
                  <a:pt x="4255828" y="-18828"/>
                  <a:pt x="4371706" y="0"/>
                </a:cubicBezTo>
                <a:cubicBezTo>
                  <a:pt x="4487584" y="18828"/>
                  <a:pt x="4730813" y="22812"/>
                  <a:pt x="4870944" y="0"/>
                </a:cubicBezTo>
                <a:cubicBezTo>
                  <a:pt x="5011075" y="-22812"/>
                  <a:pt x="5439728" y="13869"/>
                  <a:pt x="5720997" y="0"/>
                </a:cubicBezTo>
                <a:cubicBezTo>
                  <a:pt x="6002266" y="-13869"/>
                  <a:pt x="6243103" y="-3914"/>
                  <a:pt x="6483347" y="0"/>
                </a:cubicBezTo>
                <a:cubicBezTo>
                  <a:pt x="6723591" y="3914"/>
                  <a:pt x="7005096" y="9839"/>
                  <a:pt x="7333401" y="0"/>
                </a:cubicBezTo>
                <a:cubicBezTo>
                  <a:pt x="7661706" y="-9839"/>
                  <a:pt x="7765666" y="25090"/>
                  <a:pt x="7920343" y="0"/>
                </a:cubicBezTo>
                <a:cubicBezTo>
                  <a:pt x="8075020" y="-25090"/>
                  <a:pt x="8581405" y="-30280"/>
                  <a:pt x="8770397" y="0"/>
                </a:cubicBezTo>
                <a:cubicBezTo>
                  <a:pt x="8738529" y="215846"/>
                  <a:pt x="8756331" y="383647"/>
                  <a:pt x="8770397" y="675428"/>
                </a:cubicBezTo>
                <a:cubicBezTo>
                  <a:pt x="8784463" y="967209"/>
                  <a:pt x="8747010" y="995276"/>
                  <a:pt x="8770397" y="1278489"/>
                </a:cubicBezTo>
                <a:cubicBezTo>
                  <a:pt x="8793784" y="1561702"/>
                  <a:pt x="8741059" y="1765231"/>
                  <a:pt x="8770397" y="1953917"/>
                </a:cubicBezTo>
                <a:cubicBezTo>
                  <a:pt x="8799735" y="2142603"/>
                  <a:pt x="8779873" y="2235047"/>
                  <a:pt x="8770397" y="2484611"/>
                </a:cubicBezTo>
                <a:cubicBezTo>
                  <a:pt x="8760921" y="2734175"/>
                  <a:pt x="8771959" y="2910203"/>
                  <a:pt x="8770397" y="3087671"/>
                </a:cubicBezTo>
                <a:cubicBezTo>
                  <a:pt x="8768835" y="3265139"/>
                  <a:pt x="8790395" y="3506328"/>
                  <a:pt x="8770397" y="3618365"/>
                </a:cubicBezTo>
                <a:cubicBezTo>
                  <a:pt x="8624582" y="3636359"/>
                  <a:pt x="8464397" y="3624450"/>
                  <a:pt x="8271159" y="3618365"/>
                </a:cubicBezTo>
                <a:cubicBezTo>
                  <a:pt x="8077921" y="3612280"/>
                  <a:pt x="7721681" y="3631896"/>
                  <a:pt x="7508809" y="3618365"/>
                </a:cubicBezTo>
                <a:cubicBezTo>
                  <a:pt x="7295937" y="3604835"/>
                  <a:pt x="7106250" y="3638282"/>
                  <a:pt x="6834163" y="3618365"/>
                </a:cubicBezTo>
                <a:cubicBezTo>
                  <a:pt x="6562076" y="3598448"/>
                  <a:pt x="6353280" y="3656204"/>
                  <a:pt x="6071813" y="3618365"/>
                </a:cubicBezTo>
                <a:cubicBezTo>
                  <a:pt x="5790346" y="3580527"/>
                  <a:pt x="5680321" y="3617912"/>
                  <a:pt x="5572575" y="3618365"/>
                </a:cubicBezTo>
                <a:cubicBezTo>
                  <a:pt x="5464829" y="3618818"/>
                  <a:pt x="5129916" y="3595595"/>
                  <a:pt x="4897929" y="3618365"/>
                </a:cubicBezTo>
                <a:cubicBezTo>
                  <a:pt x="4665942" y="3641135"/>
                  <a:pt x="4582683" y="3627531"/>
                  <a:pt x="4486395" y="3618365"/>
                </a:cubicBezTo>
                <a:cubicBezTo>
                  <a:pt x="4390107" y="3609199"/>
                  <a:pt x="4229336" y="3621486"/>
                  <a:pt x="3987157" y="3618365"/>
                </a:cubicBezTo>
                <a:cubicBezTo>
                  <a:pt x="3744978" y="3615244"/>
                  <a:pt x="3678075" y="3642206"/>
                  <a:pt x="3487919" y="3618365"/>
                </a:cubicBezTo>
                <a:cubicBezTo>
                  <a:pt x="3297763" y="3594524"/>
                  <a:pt x="3056689" y="3610917"/>
                  <a:pt x="2813273" y="3618365"/>
                </a:cubicBezTo>
                <a:cubicBezTo>
                  <a:pt x="2569857" y="3625813"/>
                  <a:pt x="2313701" y="3598974"/>
                  <a:pt x="2138628" y="3618365"/>
                </a:cubicBezTo>
                <a:cubicBezTo>
                  <a:pt x="1963556" y="3637756"/>
                  <a:pt x="1841877" y="3602486"/>
                  <a:pt x="1551686" y="3618365"/>
                </a:cubicBezTo>
                <a:cubicBezTo>
                  <a:pt x="1261495" y="3634244"/>
                  <a:pt x="1120247" y="3605670"/>
                  <a:pt x="789336" y="3618365"/>
                </a:cubicBezTo>
                <a:cubicBezTo>
                  <a:pt x="458425" y="3631061"/>
                  <a:pt x="390235" y="3649396"/>
                  <a:pt x="0" y="3618365"/>
                </a:cubicBezTo>
                <a:cubicBezTo>
                  <a:pt x="9288" y="3398902"/>
                  <a:pt x="6852" y="3131696"/>
                  <a:pt x="0" y="2979121"/>
                </a:cubicBezTo>
                <a:cubicBezTo>
                  <a:pt x="-6852" y="2826546"/>
                  <a:pt x="-18800" y="2633592"/>
                  <a:pt x="0" y="2303692"/>
                </a:cubicBezTo>
                <a:cubicBezTo>
                  <a:pt x="18800" y="1973792"/>
                  <a:pt x="-21388" y="1900391"/>
                  <a:pt x="0" y="1628264"/>
                </a:cubicBezTo>
                <a:cubicBezTo>
                  <a:pt x="21388" y="1356137"/>
                  <a:pt x="-1741" y="1293212"/>
                  <a:pt x="0" y="1025203"/>
                </a:cubicBezTo>
                <a:cubicBezTo>
                  <a:pt x="1741" y="757194"/>
                  <a:pt x="-15899" y="681161"/>
                  <a:pt x="0" y="530694"/>
                </a:cubicBezTo>
                <a:cubicBezTo>
                  <a:pt x="15899" y="380227"/>
                  <a:pt x="10255" y="179433"/>
                  <a:pt x="0" y="0"/>
                </a:cubicBezTo>
                <a:close/>
              </a:path>
            </a:pathLst>
          </a:custGeom>
          <a:noFill/>
          <a:ln>
            <a:solidFill>
              <a:srgbClr val="FF0000"/>
            </a:solidFill>
            <a:prstDash val="lgDash"/>
            <a:extLst>
              <a:ext uri="{C807C97D-BFC1-408E-A445-0C87EB9F89A2}">
                <ask:lineSketchStyleProps xmlns:ask="http://schemas.microsoft.com/office/drawing/2018/sketchyshapes" sd="3570509796">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08CD095C-E097-9415-3D06-C50CED2C7C99}"/>
              </a:ext>
            </a:extLst>
          </p:cNvPr>
          <p:cNvSpPr txBox="1"/>
          <p:nvPr/>
        </p:nvSpPr>
        <p:spPr>
          <a:xfrm>
            <a:off x="9008828" y="1592365"/>
            <a:ext cx="2917700" cy="2031325"/>
          </a:xfrm>
          <a:prstGeom prst="rect">
            <a:avLst/>
          </a:prstGeom>
          <a:noFill/>
        </p:spPr>
        <p:txBody>
          <a:bodyPr wrap="square" rtlCol="0">
            <a:spAutoFit/>
          </a:bodyPr>
          <a:lstStyle/>
          <a:p>
            <a:pPr algn="ctr"/>
            <a:r>
              <a:rPr lang="en-US" dirty="0"/>
              <a:t>The Resp {} begins by gathering data from the real world, after which scaler scales this data down, draws conclusions from the model, and generates output .</a:t>
            </a:r>
            <a:endParaRPr lang="en-CA" dirty="0"/>
          </a:p>
        </p:txBody>
      </p:sp>
    </p:spTree>
    <p:extLst>
      <p:ext uri="{BB962C8B-B14F-4D97-AF65-F5344CB8AC3E}">
        <p14:creationId xmlns:p14="http://schemas.microsoft.com/office/powerpoint/2010/main" val="2785042737"/>
      </p:ext>
    </p:extLst>
  </p:cSld>
  <p:clrMapOvr>
    <a:masterClrMapping/>
  </p:clrMapOvr>
  <mc:AlternateContent xmlns:mc="http://schemas.openxmlformats.org/markup-compatibility/2006" xmlns:p14="http://schemas.microsoft.com/office/powerpoint/2010/main">
    <mc:Choice Requires="p14">
      <p:transition spd="slow" p14:dur="125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D0958846-A24A-5A4A-58EF-22BFC91B5293}"/>
              </a:ext>
            </a:extLst>
          </p:cNvPr>
          <p:cNvPicPr>
            <a:picLocks noGrp="1" noChangeAspect="1"/>
          </p:cNvPicPr>
          <p:nvPr>
            <p:ph idx="1"/>
          </p:nvPr>
        </p:nvPicPr>
        <p:blipFill>
          <a:blip r:embed="rId2"/>
          <a:stretch>
            <a:fillRect/>
          </a:stretch>
        </p:blipFill>
        <p:spPr>
          <a:xfrm>
            <a:off x="136063" y="185181"/>
            <a:ext cx="11919873" cy="6487638"/>
          </a:xfrm>
        </p:spPr>
      </p:pic>
    </p:spTree>
    <p:extLst>
      <p:ext uri="{BB962C8B-B14F-4D97-AF65-F5344CB8AC3E}">
        <p14:creationId xmlns:p14="http://schemas.microsoft.com/office/powerpoint/2010/main" val="2046939810"/>
      </p:ext>
    </p:extLst>
  </p:cSld>
  <p:clrMapOvr>
    <a:masterClrMapping/>
  </p:clrMapOvr>
  <mc:AlternateContent xmlns:mc="http://schemas.openxmlformats.org/markup-compatibility/2006" xmlns:p14="http://schemas.microsoft.com/office/powerpoint/2010/main">
    <mc:Choice Requires="p14">
      <p:transition spd="slow" p14:dur="1250">
        <p14:window dir="ver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D0958846-A24A-5A4A-58EF-22BFC91B5293}"/>
              </a:ext>
            </a:extLst>
          </p:cNvPr>
          <p:cNvPicPr>
            <a:picLocks noGrp="1" noChangeAspect="1"/>
          </p:cNvPicPr>
          <p:nvPr>
            <p:ph idx="1"/>
          </p:nvPr>
        </p:nvPicPr>
        <p:blipFill>
          <a:blip r:embed="rId2"/>
          <a:stretch>
            <a:fillRect/>
          </a:stretch>
        </p:blipFill>
        <p:spPr>
          <a:xfrm>
            <a:off x="203301" y="221776"/>
            <a:ext cx="11785397" cy="6414447"/>
          </a:xfrm>
        </p:spPr>
      </p:pic>
      <p:pic>
        <p:nvPicPr>
          <p:cNvPr id="3" name="Picture 2">
            <a:extLst>
              <a:ext uri="{FF2B5EF4-FFF2-40B4-BE49-F238E27FC236}">
                <a16:creationId xmlns:a16="http://schemas.microsoft.com/office/drawing/2014/main" id="{92468304-1EC2-F7E8-B217-4A16648EC8B6}"/>
              </a:ext>
            </a:extLst>
          </p:cNvPr>
          <p:cNvPicPr>
            <a:picLocks noChangeAspect="1"/>
          </p:cNvPicPr>
          <p:nvPr/>
        </p:nvPicPr>
        <p:blipFill>
          <a:blip r:embed="rId3"/>
          <a:stretch>
            <a:fillRect/>
          </a:stretch>
        </p:blipFill>
        <p:spPr>
          <a:xfrm>
            <a:off x="101650" y="100886"/>
            <a:ext cx="11988698" cy="6656225"/>
          </a:xfrm>
          <a:prstGeom prst="rect">
            <a:avLst/>
          </a:prstGeom>
        </p:spPr>
      </p:pic>
    </p:spTree>
    <p:extLst>
      <p:ext uri="{BB962C8B-B14F-4D97-AF65-F5344CB8AC3E}">
        <p14:creationId xmlns:p14="http://schemas.microsoft.com/office/powerpoint/2010/main" val="814544205"/>
      </p:ext>
    </p:extLst>
  </p:cSld>
  <p:clrMapOvr>
    <a:masterClrMapping/>
  </p:clrMapOvr>
  <mc:AlternateContent xmlns:mc="http://schemas.openxmlformats.org/markup-compatibility/2006" xmlns:p14="http://schemas.microsoft.com/office/powerpoint/2010/main">
    <mc:Choice Requires="p14">
      <p:transition spd="slow" p14:dur="1250">
        <p14:window dir="ver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FB400-CF70-EFD4-0317-8505F364438A}"/>
              </a:ext>
            </a:extLst>
          </p:cNvPr>
          <p:cNvSpPr>
            <a:spLocks noGrp="1"/>
          </p:cNvSpPr>
          <p:nvPr>
            <p:ph type="title"/>
          </p:nvPr>
        </p:nvSpPr>
        <p:spPr>
          <a:xfrm>
            <a:off x="238431" y="266802"/>
            <a:ext cx="11688097" cy="1325563"/>
          </a:xfrm>
        </p:spPr>
        <p:txBody>
          <a:bodyPr/>
          <a:lstStyle/>
          <a:p>
            <a:r>
              <a:rPr lang="en-CA" b="1" dirty="0"/>
              <a:t>Challenges</a:t>
            </a:r>
          </a:p>
        </p:txBody>
      </p:sp>
      <p:sp>
        <p:nvSpPr>
          <p:cNvPr id="3" name="Content Placeholder 2">
            <a:extLst>
              <a:ext uri="{FF2B5EF4-FFF2-40B4-BE49-F238E27FC236}">
                <a16:creationId xmlns:a16="http://schemas.microsoft.com/office/drawing/2014/main" id="{BF1636DD-6FC7-D3FB-A2EA-421B9B99BE45}"/>
              </a:ext>
            </a:extLst>
          </p:cNvPr>
          <p:cNvSpPr>
            <a:spLocks noGrp="1"/>
          </p:cNvSpPr>
          <p:nvPr>
            <p:ph idx="1"/>
          </p:nvPr>
        </p:nvSpPr>
        <p:spPr>
          <a:xfrm>
            <a:off x="238431" y="1756800"/>
            <a:ext cx="11688096" cy="4834398"/>
          </a:xfrm>
        </p:spPr>
        <p:txBody>
          <a:bodyPr>
            <a:normAutofit/>
          </a:bodyPr>
          <a:lstStyle/>
          <a:p>
            <a:pPr marL="0" indent="0" algn="l">
              <a:buNone/>
            </a:pPr>
            <a:r>
              <a:rPr lang="en-US" sz="2400" b="0" i="0" dirty="0">
                <a:effectLst/>
                <a:latin typeface="Söhne"/>
              </a:rPr>
              <a:t>We are faced with challenges that are comparable to dummy data: </a:t>
            </a:r>
          </a:p>
          <a:p>
            <a:pPr>
              <a:buFontTx/>
              <a:buChar char="–"/>
            </a:pPr>
            <a:r>
              <a:rPr lang="en-US" sz="2400" dirty="0">
                <a:latin typeface="Söhne"/>
              </a:rPr>
              <a:t>Data preprocessing: we require extensive preprocessing, including feature scaling, feature engineering, and outlier detection, to prepare the data for analysis.</a:t>
            </a:r>
          </a:p>
          <a:p>
            <a:pPr>
              <a:buFontTx/>
              <a:buChar char="–"/>
            </a:pPr>
            <a:r>
              <a:rPr lang="en-US" sz="2400" b="0" i="0" dirty="0">
                <a:effectLst/>
                <a:latin typeface="Söhne"/>
              </a:rPr>
              <a:t>Missing data: we had missing and </a:t>
            </a:r>
            <a:r>
              <a:rPr lang="en-US" sz="2400" dirty="0">
                <a:latin typeface="Söhne"/>
              </a:rPr>
              <a:t>bogus </a:t>
            </a:r>
            <a:r>
              <a:rPr lang="en-US" sz="2400" b="0" i="0" dirty="0">
                <a:effectLst/>
                <a:latin typeface="Söhne"/>
              </a:rPr>
              <a:t>values, which influenced  analysis.</a:t>
            </a:r>
          </a:p>
          <a:p>
            <a:pPr>
              <a:buFontTx/>
              <a:buChar char="–"/>
            </a:pPr>
            <a:r>
              <a:rPr lang="en-US" sz="2400" b="0" i="0" dirty="0">
                <a:effectLst/>
                <a:latin typeface="Söhne"/>
              </a:rPr>
              <a:t>Imbalanced classes: one class has few samples. This can skew data and forecasts.</a:t>
            </a:r>
          </a:p>
          <a:p>
            <a:pPr>
              <a:buFontTx/>
              <a:buChar char="–"/>
            </a:pPr>
            <a:r>
              <a:rPr lang="en-US" sz="2400" b="0" i="0" dirty="0">
                <a:effectLst/>
                <a:latin typeface="Söhne"/>
              </a:rPr>
              <a:t>Overfitting: data has many characteristics, which may overfit the model to the training data and perform poorly on new data.</a:t>
            </a:r>
          </a:p>
          <a:p>
            <a:pPr>
              <a:buFontTx/>
              <a:buChar char="–"/>
            </a:pPr>
            <a:r>
              <a:rPr lang="en-US" sz="2400" b="0" i="0" dirty="0">
                <a:effectLst/>
                <a:latin typeface="Söhne"/>
              </a:rPr>
              <a:t>Model selection: it requires careful consideration of the best model for the classification task, as certain models are better for particular types of data than others.</a:t>
            </a:r>
            <a:endParaRPr lang="en-US" sz="2400" dirty="0">
              <a:latin typeface="Söhne"/>
            </a:endParaRPr>
          </a:p>
          <a:p>
            <a:pPr lvl="1">
              <a:buFontTx/>
              <a:buChar char="–"/>
            </a:pPr>
            <a:endParaRPr lang="en-US" b="0" i="0" dirty="0">
              <a:effectLst/>
              <a:latin typeface="Söhne"/>
            </a:endParaRPr>
          </a:p>
          <a:p>
            <a:pPr marL="457200" lvl="1" indent="0">
              <a:buNone/>
            </a:pPr>
            <a:endParaRPr lang="en-US" b="0" i="0" dirty="0">
              <a:effectLst/>
              <a:latin typeface="Söhne"/>
            </a:endParaRPr>
          </a:p>
        </p:txBody>
      </p:sp>
    </p:spTree>
    <p:extLst>
      <p:ext uri="{BB962C8B-B14F-4D97-AF65-F5344CB8AC3E}">
        <p14:creationId xmlns:p14="http://schemas.microsoft.com/office/powerpoint/2010/main" val="3390337488"/>
      </p:ext>
    </p:extLst>
  </p:cSld>
  <p:clrMapOvr>
    <a:masterClrMapping/>
  </p:clrMapOvr>
  <mc:AlternateContent xmlns:mc="http://schemas.openxmlformats.org/markup-compatibility/2006" xmlns:p14="http://schemas.microsoft.com/office/powerpoint/2010/main">
    <mc:Choice Requires="p14">
      <p:transition spd="slow" p14:dur="125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FB400-CF70-EFD4-0317-8505F364438A}"/>
              </a:ext>
            </a:extLst>
          </p:cNvPr>
          <p:cNvSpPr>
            <a:spLocks noGrp="1"/>
          </p:cNvSpPr>
          <p:nvPr>
            <p:ph type="title"/>
          </p:nvPr>
        </p:nvSpPr>
        <p:spPr>
          <a:xfrm>
            <a:off x="63660" y="29087"/>
            <a:ext cx="11688097" cy="1325563"/>
          </a:xfrm>
        </p:spPr>
        <p:txBody>
          <a:bodyPr/>
          <a:lstStyle/>
          <a:p>
            <a:r>
              <a:rPr lang="en-US" b="0" i="0" dirty="0">
                <a:effectLst/>
                <a:latin typeface="Söhne"/>
              </a:rPr>
              <a:t>Let's review what we've learned</a:t>
            </a:r>
            <a:endParaRPr lang="en-CA" b="1" dirty="0"/>
          </a:p>
        </p:txBody>
      </p:sp>
      <p:sp>
        <p:nvSpPr>
          <p:cNvPr id="3" name="Content Placeholder 2">
            <a:extLst>
              <a:ext uri="{FF2B5EF4-FFF2-40B4-BE49-F238E27FC236}">
                <a16:creationId xmlns:a16="http://schemas.microsoft.com/office/drawing/2014/main" id="{BF1636DD-6FC7-D3FB-A2EA-421B9B99BE45}"/>
              </a:ext>
            </a:extLst>
          </p:cNvPr>
          <p:cNvSpPr>
            <a:spLocks noGrp="1"/>
          </p:cNvSpPr>
          <p:nvPr>
            <p:ph idx="1"/>
          </p:nvPr>
        </p:nvSpPr>
        <p:spPr>
          <a:xfrm>
            <a:off x="869638" y="4492152"/>
            <a:ext cx="5105745" cy="2421235"/>
          </a:xfrm>
        </p:spPr>
        <p:txBody>
          <a:bodyPr>
            <a:normAutofit fontScale="92500" lnSpcReduction="20000"/>
          </a:bodyPr>
          <a:lstStyle/>
          <a:p>
            <a:pPr marL="0" indent="0" algn="ctr">
              <a:buNone/>
            </a:pPr>
            <a:r>
              <a:rPr lang="en-US" sz="1800" b="1" i="0" dirty="0">
                <a:effectLst/>
                <a:latin typeface="Söhne"/>
              </a:rPr>
              <a:t>Our Credit Score System</a:t>
            </a:r>
          </a:p>
          <a:p>
            <a:pPr algn="just"/>
            <a:r>
              <a:rPr lang="en-US" sz="1800" i="0" dirty="0">
                <a:effectLst/>
                <a:latin typeface="Söhne"/>
              </a:rPr>
              <a:t>20% outstanding debt</a:t>
            </a:r>
          </a:p>
          <a:p>
            <a:pPr algn="just"/>
            <a:r>
              <a:rPr lang="en-US" sz="1800" i="0" dirty="0">
                <a:effectLst/>
                <a:latin typeface="Söhne"/>
              </a:rPr>
              <a:t>15% Credit History</a:t>
            </a:r>
          </a:p>
          <a:p>
            <a:pPr algn="just"/>
            <a:r>
              <a:rPr lang="en-US" sz="1800" i="0" dirty="0">
                <a:effectLst/>
                <a:latin typeface="Söhne"/>
              </a:rPr>
              <a:t>14% Interest Rate</a:t>
            </a:r>
          </a:p>
          <a:p>
            <a:pPr algn="just"/>
            <a:r>
              <a:rPr lang="en-US" sz="1800" i="0" dirty="0">
                <a:effectLst/>
                <a:latin typeface="Söhne"/>
              </a:rPr>
              <a:t>10% Credit Mix</a:t>
            </a:r>
          </a:p>
          <a:p>
            <a:pPr algn="just"/>
            <a:r>
              <a:rPr lang="en-US" sz="1800" i="0" dirty="0">
                <a:effectLst/>
                <a:latin typeface="Söhne"/>
              </a:rPr>
              <a:t>10% Delay days of bill payment</a:t>
            </a:r>
          </a:p>
          <a:p>
            <a:pPr algn="just"/>
            <a:r>
              <a:rPr lang="en-US" sz="1800" i="0" dirty="0">
                <a:effectLst/>
                <a:latin typeface="Söhne"/>
              </a:rPr>
              <a:t>38% (</a:t>
            </a:r>
            <a:r>
              <a:rPr lang="en-US" sz="1800" i="0" dirty="0">
                <a:effectLst/>
                <a:highlight>
                  <a:srgbClr val="C0C0C0"/>
                </a:highlight>
                <a:latin typeface="Söhne"/>
              </a:rPr>
              <a:t>Credit Inquires, No. of Credit Card, Bank Account, Loan and Payment of Min Amount</a:t>
            </a:r>
            <a:r>
              <a:rPr lang="en-US" sz="1800" i="0" dirty="0">
                <a:effectLst/>
                <a:latin typeface="Söhne"/>
              </a:rPr>
              <a:t>)</a:t>
            </a:r>
          </a:p>
        </p:txBody>
      </p:sp>
      <p:sp>
        <p:nvSpPr>
          <p:cNvPr id="6" name="TextBox 5">
            <a:extLst>
              <a:ext uri="{FF2B5EF4-FFF2-40B4-BE49-F238E27FC236}">
                <a16:creationId xmlns:a16="http://schemas.microsoft.com/office/drawing/2014/main" id="{897F8B82-566E-3098-7604-8D3460E36FFF}"/>
              </a:ext>
            </a:extLst>
          </p:cNvPr>
          <p:cNvSpPr txBox="1"/>
          <p:nvPr/>
        </p:nvSpPr>
        <p:spPr>
          <a:xfrm>
            <a:off x="6216612" y="4492152"/>
            <a:ext cx="5105746" cy="2229328"/>
          </a:xfrm>
          <a:prstGeom prst="rect">
            <a:avLst/>
          </a:prstGeom>
          <a:noFill/>
        </p:spPr>
        <p:txBody>
          <a:bodyPr wrap="square">
            <a:spAutoFit/>
          </a:bodyPr>
          <a:lstStyle/>
          <a:p>
            <a:pPr algn="ctr">
              <a:lnSpc>
                <a:spcPct val="90000"/>
              </a:lnSpc>
              <a:spcBef>
                <a:spcPts val="1000"/>
              </a:spcBef>
            </a:pPr>
            <a:r>
              <a:rPr lang="en-US" b="1" dirty="0">
                <a:latin typeface="Söhne"/>
              </a:rPr>
              <a:t>FICO Score System</a:t>
            </a:r>
          </a:p>
          <a:p>
            <a:pPr marL="228600" indent="-228600">
              <a:lnSpc>
                <a:spcPct val="90000"/>
              </a:lnSpc>
              <a:spcBef>
                <a:spcPts val="1000"/>
              </a:spcBef>
              <a:buFont typeface="Arial" panose="020B0604020202020204" pitchFamily="34" charset="0"/>
              <a:buChar char="•"/>
            </a:pPr>
            <a:r>
              <a:rPr lang="en-US" dirty="0">
                <a:latin typeface="Söhne"/>
              </a:rPr>
              <a:t>35% On-time and Delay days of bill payment </a:t>
            </a:r>
          </a:p>
          <a:p>
            <a:pPr marL="228600" indent="-228600">
              <a:lnSpc>
                <a:spcPct val="90000"/>
              </a:lnSpc>
              <a:spcBef>
                <a:spcPts val="1000"/>
              </a:spcBef>
              <a:buFont typeface="Arial" panose="020B0604020202020204" pitchFamily="34" charset="0"/>
              <a:buChar char="•"/>
            </a:pPr>
            <a:r>
              <a:rPr lang="en-US" dirty="0">
                <a:latin typeface="Söhne"/>
              </a:rPr>
              <a:t>30% Outstanding Debt</a:t>
            </a:r>
          </a:p>
          <a:p>
            <a:pPr marL="228600" indent="-228600">
              <a:lnSpc>
                <a:spcPct val="90000"/>
              </a:lnSpc>
              <a:spcBef>
                <a:spcPts val="1000"/>
              </a:spcBef>
              <a:buFont typeface="Arial" panose="020B0604020202020204" pitchFamily="34" charset="0"/>
              <a:buChar char="•"/>
            </a:pPr>
            <a:r>
              <a:rPr lang="en-US" dirty="0">
                <a:latin typeface="Söhne"/>
              </a:rPr>
              <a:t>15% Credit History</a:t>
            </a:r>
          </a:p>
          <a:p>
            <a:pPr marL="228600" indent="-228600">
              <a:lnSpc>
                <a:spcPct val="90000"/>
              </a:lnSpc>
              <a:spcBef>
                <a:spcPts val="1000"/>
              </a:spcBef>
              <a:buFont typeface="Arial" panose="020B0604020202020204" pitchFamily="34" charset="0"/>
              <a:buChar char="•"/>
            </a:pPr>
            <a:r>
              <a:rPr lang="en-US" dirty="0">
                <a:latin typeface="Söhne"/>
              </a:rPr>
              <a:t>10% Credit Mix</a:t>
            </a:r>
          </a:p>
          <a:p>
            <a:pPr marL="228600" indent="-228600">
              <a:lnSpc>
                <a:spcPct val="90000"/>
              </a:lnSpc>
              <a:spcBef>
                <a:spcPts val="1000"/>
              </a:spcBef>
              <a:buFont typeface="Arial" panose="020B0604020202020204" pitchFamily="34" charset="0"/>
              <a:buChar char="•"/>
            </a:pPr>
            <a:r>
              <a:rPr lang="en-US" dirty="0">
                <a:latin typeface="Söhne"/>
              </a:rPr>
              <a:t>10% New Credit </a:t>
            </a:r>
          </a:p>
        </p:txBody>
      </p:sp>
      <p:sp>
        <p:nvSpPr>
          <p:cNvPr id="8" name="TextBox 7">
            <a:extLst>
              <a:ext uri="{FF2B5EF4-FFF2-40B4-BE49-F238E27FC236}">
                <a16:creationId xmlns:a16="http://schemas.microsoft.com/office/drawing/2014/main" id="{10AB2FA6-27A4-9C77-A6F5-766D6EA7E6F3}"/>
              </a:ext>
            </a:extLst>
          </p:cNvPr>
          <p:cNvSpPr txBox="1"/>
          <p:nvPr/>
        </p:nvSpPr>
        <p:spPr>
          <a:xfrm>
            <a:off x="129915" y="1067973"/>
            <a:ext cx="11905119" cy="2585323"/>
          </a:xfrm>
          <a:prstGeom prst="rect">
            <a:avLst/>
          </a:prstGeom>
          <a:noFill/>
        </p:spPr>
        <p:txBody>
          <a:bodyPr wrap="square">
            <a:spAutoFit/>
          </a:bodyPr>
          <a:lstStyle/>
          <a:p>
            <a:pPr algn="just"/>
            <a:r>
              <a:rPr lang="en-US" b="0" i="0" dirty="0">
                <a:effectLst/>
                <a:latin typeface="Söhne"/>
              </a:rPr>
              <a:t>In order to finish the project without any problems, we gave careful consideration to the data that was readily available, carried out thorough preprocessing, cleaning, visualization, feature engineering and selection, scaling down data, chose suitable machine learning models, deploying and integration to web apps. </a:t>
            </a:r>
          </a:p>
          <a:p>
            <a:pPr algn="just"/>
            <a:endParaRPr lang="en-US" dirty="0">
              <a:latin typeface="Söhne"/>
            </a:endParaRPr>
          </a:p>
          <a:p>
            <a:pPr algn="just"/>
            <a:r>
              <a:rPr lang="en-US" b="0" i="0" dirty="0">
                <a:effectLst/>
                <a:latin typeface="Söhne"/>
              </a:rPr>
              <a:t>In addition to this, The decisions that are made by our model can have a significant impact on the lives of people. So, it is essential to guarantee that our model is explainable (it should be possible to explain the model to stakeholders such as regulators, customers, and lenders). In verdict, our project was challenging but also had a significant amount of an impact. Because it enables financial institutions and credit card firms to promptly extend loans to customers who have an excellent creditworthiness.</a:t>
            </a:r>
          </a:p>
        </p:txBody>
      </p:sp>
      <p:sp>
        <p:nvSpPr>
          <p:cNvPr id="10" name="TextBox 9">
            <a:extLst>
              <a:ext uri="{FF2B5EF4-FFF2-40B4-BE49-F238E27FC236}">
                <a16:creationId xmlns:a16="http://schemas.microsoft.com/office/drawing/2014/main" id="{CE01C772-45C4-F7BA-21DA-8045CE33A87B}"/>
              </a:ext>
            </a:extLst>
          </p:cNvPr>
          <p:cNvSpPr txBox="1"/>
          <p:nvPr/>
        </p:nvSpPr>
        <p:spPr>
          <a:xfrm>
            <a:off x="129915" y="3568822"/>
            <a:ext cx="11688097" cy="923330"/>
          </a:xfrm>
          <a:prstGeom prst="rect">
            <a:avLst/>
          </a:prstGeom>
          <a:noFill/>
        </p:spPr>
        <p:txBody>
          <a:bodyPr wrap="square">
            <a:spAutoFit/>
          </a:bodyPr>
          <a:lstStyle/>
          <a:p>
            <a:pPr algn="just"/>
            <a:r>
              <a:rPr lang="en-US" dirty="0"/>
              <a:t>When calculating credit scores, Neither FICO nor Our System consider :</a:t>
            </a:r>
          </a:p>
          <a:p>
            <a:pPr marL="285750" indent="-285750" algn="just">
              <a:buFont typeface="Arial" panose="020B0604020202020204" pitchFamily="34" charset="0"/>
              <a:buChar char="•"/>
            </a:pPr>
            <a:r>
              <a:rPr lang="en-US" dirty="0">
                <a:highlight>
                  <a:srgbClr val="C0C0C0"/>
                </a:highlight>
              </a:rPr>
              <a:t>Age, SSN</a:t>
            </a:r>
            <a:r>
              <a:rPr lang="en-US" dirty="0"/>
              <a:t>, ethnicity, color, religion, national origin, sex, or marital status. </a:t>
            </a:r>
          </a:p>
          <a:p>
            <a:pPr marL="285750" indent="-285750" algn="just">
              <a:buFont typeface="Arial" panose="020B0604020202020204" pitchFamily="34" charset="0"/>
              <a:buChar char="•"/>
            </a:pPr>
            <a:r>
              <a:rPr lang="en-US" dirty="0"/>
              <a:t>Additionally, </a:t>
            </a:r>
            <a:r>
              <a:rPr lang="en-US" dirty="0">
                <a:highlight>
                  <a:srgbClr val="C0C0C0"/>
                </a:highlight>
              </a:rPr>
              <a:t>no to salary, profession</a:t>
            </a:r>
            <a:r>
              <a:rPr lang="en-US" dirty="0"/>
              <a:t>, employer, date of employment, and employment history</a:t>
            </a:r>
            <a:endParaRPr lang="en-CA" dirty="0"/>
          </a:p>
        </p:txBody>
      </p:sp>
    </p:spTree>
    <p:extLst>
      <p:ext uri="{BB962C8B-B14F-4D97-AF65-F5344CB8AC3E}">
        <p14:creationId xmlns:p14="http://schemas.microsoft.com/office/powerpoint/2010/main" val="704485101"/>
      </p:ext>
    </p:extLst>
  </p:cSld>
  <p:clrMapOvr>
    <a:masterClrMapping/>
  </p:clrMapOvr>
  <mc:AlternateContent xmlns:mc="http://schemas.openxmlformats.org/markup-compatibility/2006" xmlns:p14="http://schemas.microsoft.com/office/powerpoint/2010/main">
    <mc:Choice Requires="p14">
      <p:transition spd="slow" p14:dur="125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 calcmode="lin" valueType="num">
                                      <p:cBhvr additive="base">
                                        <p:cTn id="19"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anim calcmode="lin" valueType="num">
                                      <p:cBhvr additive="base">
                                        <p:cTn id="2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
                                            <p:txEl>
                                              <p:pRg st="2" end="2"/>
                                            </p:txEl>
                                          </p:spTgt>
                                        </p:tgtEl>
                                        <p:attrNameLst>
                                          <p:attrName>style.visibility</p:attrName>
                                        </p:attrNameLst>
                                      </p:cBhvr>
                                      <p:to>
                                        <p:strVal val="visible"/>
                                      </p:to>
                                    </p:set>
                                    <p:anim calcmode="lin" valueType="num">
                                      <p:cBhvr additive="base">
                                        <p:cTn id="27"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fill="hold"/>
                                        <p:tgtEl>
                                          <p:spTgt spid="3"/>
                                        </p:tgtEl>
                                        <p:attrNameLst>
                                          <p:attrName>ppt_x</p:attrName>
                                        </p:attrNameLst>
                                      </p:cBhvr>
                                      <p:tavLst>
                                        <p:tav tm="0">
                                          <p:val>
                                            <p:strVal val="0-#ppt_w/2"/>
                                          </p:val>
                                        </p:tav>
                                        <p:tav tm="100000">
                                          <p:val>
                                            <p:strVal val="#ppt_x"/>
                                          </p:val>
                                        </p:tav>
                                      </p:tavLst>
                                    </p:anim>
                                    <p:anim calcmode="lin" valueType="num">
                                      <p:cBhvr additive="base">
                                        <p:cTn id="3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additive="base">
                                        <p:cTn id="39" dur="500" fill="hold"/>
                                        <p:tgtEl>
                                          <p:spTgt spid="6"/>
                                        </p:tgtEl>
                                        <p:attrNameLst>
                                          <p:attrName>ppt_x</p:attrName>
                                        </p:attrNameLst>
                                      </p:cBhvr>
                                      <p:tavLst>
                                        <p:tav tm="0">
                                          <p:val>
                                            <p:strVal val="1+#ppt_w/2"/>
                                          </p:val>
                                        </p:tav>
                                        <p:tav tm="100000">
                                          <p:val>
                                            <p:strVal val="#ppt_x"/>
                                          </p:val>
                                        </p:tav>
                                      </p:tavLst>
                                    </p:anim>
                                    <p:anim calcmode="lin" valueType="num">
                                      <p:cBhvr additive="base">
                                        <p:cTn id="4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FB400-CF70-EFD4-0317-8505F364438A}"/>
              </a:ext>
            </a:extLst>
          </p:cNvPr>
          <p:cNvSpPr>
            <a:spLocks noGrp="1"/>
          </p:cNvSpPr>
          <p:nvPr>
            <p:ph type="title"/>
          </p:nvPr>
        </p:nvSpPr>
        <p:spPr>
          <a:xfrm>
            <a:off x="0" y="243840"/>
            <a:ext cx="12192000" cy="1325563"/>
          </a:xfrm>
        </p:spPr>
        <p:txBody>
          <a:bodyPr>
            <a:normAutofit/>
          </a:bodyPr>
          <a:lstStyle/>
          <a:p>
            <a:pPr algn="ctr"/>
            <a:r>
              <a:rPr lang="en-CA" sz="4800" b="1" dirty="0"/>
              <a:t>Problem Statement</a:t>
            </a:r>
          </a:p>
        </p:txBody>
      </p:sp>
      <p:sp>
        <p:nvSpPr>
          <p:cNvPr id="7" name="TextBox 6">
            <a:extLst>
              <a:ext uri="{FF2B5EF4-FFF2-40B4-BE49-F238E27FC236}">
                <a16:creationId xmlns:a16="http://schemas.microsoft.com/office/drawing/2014/main" id="{59B6AAB7-9BF8-248F-FEF7-0A5FD56739BF}"/>
              </a:ext>
            </a:extLst>
          </p:cNvPr>
          <p:cNvSpPr txBox="1"/>
          <p:nvPr/>
        </p:nvSpPr>
        <p:spPr>
          <a:xfrm>
            <a:off x="251950" y="2109116"/>
            <a:ext cx="11688097" cy="2862322"/>
          </a:xfrm>
          <a:prstGeom prst="rect">
            <a:avLst/>
          </a:prstGeom>
          <a:noFill/>
        </p:spPr>
        <p:txBody>
          <a:bodyPr wrap="square">
            <a:spAutoFit/>
          </a:bodyPr>
          <a:lstStyle/>
          <a:p>
            <a:pPr algn="ctr"/>
            <a:r>
              <a:rPr lang="en-CA" dirty="0">
                <a:latin typeface="Arial" panose="020B0604020202020204" pitchFamily="34" charset="0"/>
                <a:cs typeface="Arial" panose="020B0604020202020204" pitchFamily="34" charset="0"/>
              </a:rPr>
              <a:t>At the present time, everyone needs to have good credit because it is seen as a sign of trustworthiness. Financial institutions and credit card issuers use credit scores to determine creditworthiness. It enables banks and credit card companies to issue loans to customers with excellent creditworthiness immediately. </a:t>
            </a:r>
          </a:p>
          <a:p>
            <a:pPr algn="ctr"/>
            <a:endParaRPr lang="en-CA" dirty="0">
              <a:latin typeface="Arial" panose="020B0604020202020204" pitchFamily="34" charset="0"/>
              <a:cs typeface="Arial" panose="020B0604020202020204" pitchFamily="34" charset="0"/>
            </a:endParaRPr>
          </a:p>
          <a:p>
            <a:pPr algn="ctr"/>
            <a:r>
              <a:rPr lang="en-CA" dirty="0">
                <a:latin typeface="Arial" panose="020B0604020202020204" pitchFamily="34" charset="0"/>
                <a:cs typeface="Arial" panose="020B0604020202020204" pitchFamily="34" charset="0"/>
              </a:rPr>
              <a:t>In today's fast-paced world, doing a manual investigation into each portfolio and generating a credit report both take a significant amount of time. Most of the banks and credit card companies use Machine Learning algorithms to categorize all their customers based on their credit history.</a:t>
            </a:r>
          </a:p>
          <a:p>
            <a:pPr algn="ctr"/>
            <a:endParaRPr lang="en-CA" dirty="0">
              <a:latin typeface="Arial" panose="020B0604020202020204" pitchFamily="34" charset="0"/>
              <a:cs typeface="Arial" panose="020B0604020202020204" pitchFamily="34" charset="0"/>
            </a:endParaRPr>
          </a:p>
          <a:p>
            <a:pPr algn="ctr"/>
            <a:r>
              <a:rPr lang="en-US" dirty="0">
                <a:highlight>
                  <a:srgbClr val="FFFF00"/>
                </a:highlight>
                <a:latin typeface="Arial" panose="020B0604020202020204" pitchFamily="34" charset="0"/>
                <a:cs typeface="Arial" panose="020B0604020202020204" pitchFamily="34" charset="0"/>
              </a:rPr>
              <a:t>We made a classification system for credit scores to get rid of having to do work by hand. Based on banking data, it is possible to put people into three groups: excellent, standard, and poor. </a:t>
            </a:r>
            <a:endParaRPr lang="en-CA" dirty="0">
              <a:highlight>
                <a:srgbClr val="FFFF00"/>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1255775"/>
      </p:ext>
    </p:extLst>
  </p:cSld>
  <p:clrMapOvr>
    <a:masterClrMapping/>
  </p:clrMapOvr>
  <mc:AlternateContent xmlns:mc="http://schemas.openxmlformats.org/markup-compatibility/2006" xmlns:p14="http://schemas.microsoft.com/office/powerpoint/2010/main">
    <mc:Choice Requires="p14">
      <p:transition spd="slow" p14:dur="125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 calcmode="lin" valueType="num">
                                      <p:cBhvr>
                                        <p:cTn id="14"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7">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 calcmode="lin" valueType="num">
                                      <p:cBhvr>
                                        <p:cTn id="21" dur="500" fill="hold"/>
                                        <p:tgtEl>
                                          <p:spTgt spid="7">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7">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A6DAF3-E49C-20D7-FCEC-32F1E73C7101}"/>
              </a:ext>
            </a:extLst>
          </p:cNvPr>
          <p:cNvSpPr txBox="1"/>
          <p:nvPr/>
        </p:nvSpPr>
        <p:spPr>
          <a:xfrm>
            <a:off x="3048663" y="2644170"/>
            <a:ext cx="6094674" cy="1569660"/>
          </a:xfrm>
          <a:prstGeom prst="rect">
            <a:avLst/>
          </a:prstGeom>
          <a:noFill/>
        </p:spPr>
        <p:txBody>
          <a:bodyPr wrap="square">
            <a:spAutoFit/>
          </a:bodyPr>
          <a:lstStyle/>
          <a:p>
            <a:pPr algn="ctr"/>
            <a:r>
              <a:rPr lang="es" sz="9600" dirty="0"/>
              <a:t>¡Thank You!</a:t>
            </a:r>
            <a:endParaRPr lang="en-CA" sz="9600" dirty="0"/>
          </a:p>
        </p:txBody>
      </p:sp>
    </p:spTree>
    <p:extLst>
      <p:ext uri="{BB962C8B-B14F-4D97-AF65-F5344CB8AC3E}">
        <p14:creationId xmlns:p14="http://schemas.microsoft.com/office/powerpoint/2010/main" val="1709777677"/>
      </p:ext>
    </p:extLst>
  </p:cSld>
  <p:clrMapOvr>
    <a:masterClrMapping/>
  </p:clrMapOvr>
  <mc:AlternateContent xmlns:mc="http://schemas.openxmlformats.org/markup-compatibility/2006" xmlns:p14="http://schemas.microsoft.com/office/powerpoint/2010/main">
    <mc:Choice Requires="p14">
      <p:transition spd="slow" p14:dur="1250">
        <p14:window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9B6AAB7-9BF8-248F-FEF7-0A5FD56739BF}"/>
              </a:ext>
            </a:extLst>
          </p:cNvPr>
          <p:cNvSpPr txBox="1"/>
          <p:nvPr/>
        </p:nvSpPr>
        <p:spPr>
          <a:xfrm>
            <a:off x="251950" y="2109116"/>
            <a:ext cx="11688097" cy="3477875"/>
          </a:xfrm>
          <a:prstGeom prst="rect">
            <a:avLst/>
          </a:prstGeom>
          <a:noFill/>
        </p:spPr>
        <p:txBody>
          <a:bodyPr wrap="square">
            <a:spAutoFit/>
          </a:bodyPr>
          <a:lstStyle/>
          <a:p>
            <a:pPr marL="0" indent="0" algn="ctr">
              <a:buNone/>
            </a:pPr>
            <a:r>
              <a:rPr lang="en-US" sz="1800" b="1" i="0" dirty="0" err="1">
                <a:solidFill>
                  <a:schemeClr val="tx2"/>
                </a:solidFill>
                <a:effectLst/>
                <a:latin typeface="Arial" panose="020B0604020202020204" pitchFamily="34" charset="0"/>
                <a:cs typeface="Arial" panose="020B0604020202020204" pitchFamily="34" charset="0"/>
              </a:rPr>
              <a:t>Statso</a:t>
            </a:r>
            <a:r>
              <a:rPr lang="en-US" sz="1800" b="1" i="0" dirty="0">
                <a:solidFill>
                  <a:schemeClr val="tx2"/>
                </a:solidFill>
                <a:effectLst/>
                <a:latin typeface="Arial" panose="020B0604020202020204" pitchFamily="34" charset="0"/>
                <a:cs typeface="Arial" panose="020B0604020202020204" pitchFamily="34" charset="0"/>
              </a:rPr>
              <a:t> is a Data Science Community to Find Case Studies, Datasets and more!</a:t>
            </a:r>
            <a:endParaRPr lang="en-US" sz="1800" b="0" i="0" dirty="0">
              <a:solidFill>
                <a:schemeClr val="tx2"/>
              </a:solidFill>
              <a:effectLst/>
              <a:latin typeface="Arial" panose="020B0604020202020204" pitchFamily="34" charset="0"/>
              <a:cs typeface="Arial" panose="020B0604020202020204" pitchFamily="34" charset="0"/>
            </a:endParaRPr>
          </a:p>
          <a:p>
            <a:pPr marL="0" indent="0" algn="ctr">
              <a:buNone/>
            </a:pPr>
            <a:r>
              <a:rPr lang="en-US" sz="1800" b="0" i="0" dirty="0">
                <a:solidFill>
                  <a:srgbClr val="121212"/>
                </a:solidFill>
                <a:effectLst/>
                <a:latin typeface="Arial" panose="020B0604020202020204" pitchFamily="34" charset="0"/>
                <a:cs typeface="Arial" panose="020B0604020202020204" pitchFamily="34" charset="0"/>
              </a:rPr>
              <a:t>This site generates and compiles data from many online sources, and its authors then use this information to develop case studies that show how various types of data can be used to address specific problems.</a:t>
            </a:r>
          </a:p>
          <a:p>
            <a:pPr marL="0" indent="0" algn="ctr">
              <a:buNone/>
            </a:pPr>
            <a:endParaRPr lang="en-US" dirty="0">
              <a:solidFill>
                <a:srgbClr val="121212"/>
              </a:solidFill>
              <a:latin typeface="Arial" panose="020B0604020202020204" pitchFamily="34" charset="0"/>
              <a:cs typeface="Arial" panose="020B0604020202020204" pitchFamily="34" charset="0"/>
            </a:endParaRPr>
          </a:p>
          <a:p>
            <a:pPr marL="0" indent="0" algn="ctr">
              <a:buNone/>
            </a:pPr>
            <a:endParaRPr lang="en-US" sz="1800" b="0" i="0" dirty="0">
              <a:solidFill>
                <a:srgbClr val="00B0F0"/>
              </a:solidFill>
              <a:effectLst/>
              <a:latin typeface="Arial" panose="020B0604020202020204" pitchFamily="34" charset="0"/>
              <a:cs typeface="Arial" panose="020B0604020202020204" pitchFamily="34" charset="0"/>
            </a:endParaRPr>
          </a:p>
          <a:p>
            <a:pPr marL="0" indent="0" algn="ctr">
              <a:buNone/>
            </a:pPr>
            <a:r>
              <a:rPr lang="en-US" sz="1800" b="0" i="0" dirty="0">
                <a:solidFill>
                  <a:srgbClr val="00B0F0"/>
                </a:solidFill>
                <a:effectLst/>
                <a:highlight>
                  <a:srgbClr val="FFFF00"/>
                </a:highligh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https://statso.io/credit-score-classification-case-study/</a:t>
            </a:r>
            <a:endParaRPr lang="en-US" sz="1800" b="0" i="0" dirty="0">
              <a:solidFill>
                <a:srgbClr val="00B0F0"/>
              </a:solidFill>
              <a:effectLst/>
              <a:highlight>
                <a:srgbClr val="FFFF00"/>
              </a:highlight>
              <a:latin typeface="Arial" panose="020B0604020202020204" pitchFamily="34" charset="0"/>
              <a:cs typeface="Arial" panose="020B0604020202020204" pitchFamily="34" charset="0"/>
            </a:endParaRPr>
          </a:p>
          <a:p>
            <a:pPr marL="0" indent="0" algn="ctr">
              <a:buNone/>
            </a:pPr>
            <a:endParaRPr lang="en-US" sz="1800" dirty="0">
              <a:solidFill>
                <a:schemeClr val="bg1"/>
              </a:solidFill>
              <a:highlight>
                <a:srgbClr val="FFFF00"/>
              </a:highlight>
              <a:latin typeface="Arial" panose="020B0604020202020204" pitchFamily="34" charset="0"/>
              <a:cs typeface="Arial" panose="020B0604020202020204" pitchFamily="34" charset="0"/>
            </a:endParaRPr>
          </a:p>
          <a:p>
            <a:pPr algn="ctr"/>
            <a:r>
              <a:rPr lang="en-US" sz="1800" i="0" dirty="0">
                <a:solidFill>
                  <a:srgbClr val="171616"/>
                </a:solidFill>
                <a:effectLst/>
                <a:latin typeface="Arial" panose="020B0604020202020204" pitchFamily="34" charset="0"/>
                <a:cs typeface="Arial" panose="020B0604020202020204" pitchFamily="34" charset="0"/>
              </a:rPr>
              <a:t>We have 100,000 banking data for credit score classification based on 28 features. </a:t>
            </a:r>
          </a:p>
          <a:p>
            <a:pPr algn="ctr"/>
            <a:endParaRPr lang="en-US" sz="1800" i="0" dirty="0">
              <a:solidFill>
                <a:srgbClr val="171616"/>
              </a:solidFill>
              <a:effectLst/>
              <a:latin typeface="Inter"/>
            </a:endParaRPr>
          </a:p>
          <a:p>
            <a:pPr algn="ctr"/>
            <a:r>
              <a:rPr lang="en-US" i="1" dirty="0">
                <a:solidFill>
                  <a:srgbClr val="171616"/>
                </a:solidFill>
                <a:effectLst/>
                <a:latin typeface="Inter"/>
              </a:rPr>
              <a:t>*ID, Customer ID, Name, and SSN are not required fields for credit score calculation because they contain a significant number of unique values. We used additional columns to classify the score.</a:t>
            </a:r>
          </a:p>
          <a:p>
            <a:pPr marL="0" indent="0" algn="ctr">
              <a:buNone/>
            </a:pPr>
            <a:endParaRPr lang="en-US" sz="1800" b="0" i="0" dirty="0">
              <a:solidFill>
                <a:srgbClr val="121212"/>
              </a:solidFill>
              <a:effectLst/>
              <a:latin typeface="Inter"/>
            </a:endParaRPr>
          </a:p>
        </p:txBody>
      </p:sp>
      <p:pic>
        <p:nvPicPr>
          <p:cNvPr id="4" name="Picture 3" descr="Text&#10;&#10;Description automatically generated">
            <a:extLst>
              <a:ext uri="{FF2B5EF4-FFF2-40B4-BE49-F238E27FC236}">
                <a16:creationId xmlns:a16="http://schemas.microsoft.com/office/drawing/2014/main" id="{A3D130E5-FD9A-0703-537A-F429D379FC27}"/>
              </a:ext>
            </a:extLst>
          </p:cNvPr>
          <p:cNvPicPr>
            <a:picLocks noChangeAspect="1"/>
          </p:cNvPicPr>
          <p:nvPr/>
        </p:nvPicPr>
        <p:blipFill>
          <a:blip r:embed="rId3"/>
          <a:stretch>
            <a:fillRect/>
          </a:stretch>
        </p:blipFill>
        <p:spPr>
          <a:xfrm>
            <a:off x="4222662" y="956294"/>
            <a:ext cx="3746672" cy="914188"/>
          </a:xfrm>
          <a:prstGeom prst="rect">
            <a:avLst/>
          </a:prstGeom>
        </p:spPr>
      </p:pic>
    </p:spTree>
    <p:extLst>
      <p:ext uri="{BB962C8B-B14F-4D97-AF65-F5344CB8AC3E}">
        <p14:creationId xmlns:p14="http://schemas.microsoft.com/office/powerpoint/2010/main" val="1148858574"/>
      </p:ext>
    </p:extLst>
  </p:cSld>
  <p:clrMapOvr>
    <a:masterClrMapping/>
  </p:clrMapOvr>
  <mc:AlternateContent xmlns:mc="http://schemas.openxmlformats.org/markup-compatibility/2006" xmlns:p14="http://schemas.microsoft.com/office/powerpoint/2010/main">
    <mc:Choice Requires="p14">
      <p:transition spd="slow" p14:dur="125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 calcmode="lin" valueType="num">
                                      <p:cBhvr>
                                        <p:cTn id="14"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7">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 calcmode="lin" valueType="num">
                                      <p:cBhvr>
                                        <p:cTn id="21" dur="500" fill="hold"/>
                                        <p:tgtEl>
                                          <p:spTgt spid="7">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7">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 calcmode="lin" valueType="num">
                                      <p:cBhvr>
                                        <p:cTn id="28" dur="500" fill="hold"/>
                                        <p:tgtEl>
                                          <p:spTgt spid="7">
                                            <p:txEl>
                                              <p:pRg st="6" end="6"/>
                                            </p:txEl>
                                          </p:spTgt>
                                        </p:tgtEl>
                                        <p:attrNameLst>
                                          <p:attrName>ppt_w</p:attrName>
                                        </p:attrNameLst>
                                      </p:cBhvr>
                                      <p:tavLst>
                                        <p:tav tm="0">
                                          <p:val>
                                            <p:fltVal val="0"/>
                                          </p:val>
                                        </p:tav>
                                        <p:tav tm="100000">
                                          <p:val>
                                            <p:strVal val="#ppt_w"/>
                                          </p:val>
                                        </p:tav>
                                      </p:tavLst>
                                    </p:anim>
                                    <p:anim calcmode="lin" valueType="num">
                                      <p:cBhvr>
                                        <p:cTn id="29" dur="500" fill="hold"/>
                                        <p:tgtEl>
                                          <p:spTgt spid="7">
                                            <p:txEl>
                                              <p:pRg st="6" end="6"/>
                                            </p:txEl>
                                          </p:spTgt>
                                        </p:tgtEl>
                                        <p:attrNameLst>
                                          <p:attrName>ppt_h</p:attrName>
                                        </p:attrNameLst>
                                      </p:cBhvr>
                                      <p:tavLst>
                                        <p:tav tm="0">
                                          <p:val>
                                            <p:fltVal val="0"/>
                                          </p:val>
                                        </p:tav>
                                        <p:tav tm="100000">
                                          <p:val>
                                            <p:strVal val="#ppt_h"/>
                                          </p:val>
                                        </p:tav>
                                      </p:tavLst>
                                    </p:anim>
                                    <p:animEffect transition="in" filter="fade">
                                      <p:cBhvr>
                                        <p:cTn id="30" dur="500"/>
                                        <p:tgtEl>
                                          <p:spTgt spid="7">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 calcmode="lin" valueType="num">
                                      <p:cBhvr>
                                        <p:cTn id="35" dur="500" fill="hold"/>
                                        <p:tgtEl>
                                          <p:spTgt spid="7">
                                            <p:txEl>
                                              <p:pRg st="8" end="8"/>
                                            </p:txEl>
                                          </p:spTgt>
                                        </p:tgtEl>
                                        <p:attrNameLst>
                                          <p:attrName>ppt_w</p:attrName>
                                        </p:attrNameLst>
                                      </p:cBhvr>
                                      <p:tavLst>
                                        <p:tav tm="0">
                                          <p:val>
                                            <p:fltVal val="0"/>
                                          </p:val>
                                        </p:tav>
                                        <p:tav tm="100000">
                                          <p:val>
                                            <p:strVal val="#ppt_w"/>
                                          </p:val>
                                        </p:tav>
                                      </p:tavLst>
                                    </p:anim>
                                    <p:anim calcmode="lin" valueType="num">
                                      <p:cBhvr>
                                        <p:cTn id="36" dur="500" fill="hold"/>
                                        <p:tgtEl>
                                          <p:spTgt spid="7">
                                            <p:txEl>
                                              <p:pRg st="8" end="8"/>
                                            </p:txEl>
                                          </p:spTgt>
                                        </p:tgtEl>
                                        <p:attrNameLst>
                                          <p:attrName>ppt_h</p:attrName>
                                        </p:attrNameLst>
                                      </p:cBhvr>
                                      <p:tavLst>
                                        <p:tav tm="0">
                                          <p:val>
                                            <p:fltVal val="0"/>
                                          </p:val>
                                        </p:tav>
                                        <p:tav tm="100000">
                                          <p:val>
                                            <p:strVal val="#ppt_h"/>
                                          </p:val>
                                        </p:tav>
                                      </p:tavLst>
                                    </p:anim>
                                    <p:animEffect transition="in" filter="fade">
                                      <p:cBhvr>
                                        <p:cTn id="37"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FB400-CF70-EFD4-0317-8505F364438A}"/>
              </a:ext>
            </a:extLst>
          </p:cNvPr>
          <p:cNvSpPr>
            <a:spLocks noGrp="1"/>
          </p:cNvSpPr>
          <p:nvPr>
            <p:ph type="title"/>
          </p:nvPr>
        </p:nvSpPr>
        <p:spPr>
          <a:xfrm>
            <a:off x="-7793" y="16964"/>
            <a:ext cx="12199793" cy="1325563"/>
          </a:xfrm>
        </p:spPr>
        <p:txBody>
          <a:bodyPr/>
          <a:lstStyle/>
          <a:p>
            <a:pPr algn="ctr"/>
            <a:r>
              <a:rPr lang="en-CA" b="1" dirty="0"/>
              <a:t>Workflow</a:t>
            </a:r>
          </a:p>
        </p:txBody>
      </p:sp>
      <p:graphicFrame>
        <p:nvGraphicFramePr>
          <p:cNvPr id="14" name="Content Placeholder 13">
            <a:extLst>
              <a:ext uri="{FF2B5EF4-FFF2-40B4-BE49-F238E27FC236}">
                <a16:creationId xmlns:a16="http://schemas.microsoft.com/office/drawing/2014/main" id="{EECDE49C-3235-1C97-F6AE-BADDF9DD79F6}"/>
              </a:ext>
            </a:extLst>
          </p:cNvPr>
          <p:cNvGraphicFramePr>
            <a:graphicFrameLocks noGrp="1"/>
          </p:cNvGraphicFramePr>
          <p:nvPr>
            <p:ph idx="1"/>
            <p:extLst>
              <p:ext uri="{D42A27DB-BD31-4B8C-83A1-F6EECF244321}">
                <p14:modId xmlns:p14="http://schemas.microsoft.com/office/powerpoint/2010/main" val="3547556950"/>
              </p:ext>
            </p:extLst>
          </p:nvPr>
        </p:nvGraphicFramePr>
        <p:xfrm>
          <a:off x="265472" y="1282263"/>
          <a:ext cx="11756238" cy="49988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 name="TextBox 17">
            <a:extLst>
              <a:ext uri="{FF2B5EF4-FFF2-40B4-BE49-F238E27FC236}">
                <a16:creationId xmlns:a16="http://schemas.microsoft.com/office/drawing/2014/main" id="{2FE2BD7C-CE18-C7D1-08D7-444E15040962}"/>
              </a:ext>
            </a:extLst>
          </p:cNvPr>
          <p:cNvSpPr txBox="1"/>
          <p:nvPr/>
        </p:nvSpPr>
        <p:spPr>
          <a:xfrm>
            <a:off x="1075415" y="5052517"/>
            <a:ext cx="2335694" cy="523220"/>
          </a:xfrm>
          <a:custGeom>
            <a:avLst/>
            <a:gdLst>
              <a:gd name="connsiteX0" fmla="*/ 0 w 2335694"/>
              <a:gd name="connsiteY0" fmla="*/ 0 h 523220"/>
              <a:gd name="connsiteX1" fmla="*/ 537210 w 2335694"/>
              <a:gd name="connsiteY1" fmla="*/ 0 h 523220"/>
              <a:gd name="connsiteX2" fmla="*/ 1121133 w 2335694"/>
              <a:gd name="connsiteY2" fmla="*/ 0 h 523220"/>
              <a:gd name="connsiteX3" fmla="*/ 1728414 w 2335694"/>
              <a:gd name="connsiteY3" fmla="*/ 0 h 523220"/>
              <a:gd name="connsiteX4" fmla="*/ 2335694 w 2335694"/>
              <a:gd name="connsiteY4" fmla="*/ 0 h 523220"/>
              <a:gd name="connsiteX5" fmla="*/ 2335694 w 2335694"/>
              <a:gd name="connsiteY5" fmla="*/ 523220 h 523220"/>
              <a:gd name="connsiteX6" fmla="*/ 1775127 w 2335694"/>
              <a:gd name="connsiteY6" fmla="*/ 523220 h 523220"/>
              <a:gd name="connsiteX7" fmla="*/ 1144490 w 2335694"/>
              <a:gd name="connsiteY7" fmla="*/ 523220 h 523220"/>
              <a:gd name="connsiteX8" fmla="*/ 513853 w 2335694"/>
              <a:gd name="connsiteY8" fmla="*/ 523220 h 523220"/>
              <a:gd name="connsiteX9" fmla="*/ 0 w 2335694"/>
              <a:gd name="connsiteY9" fmla="*/ 523220 h 523220"/>
              <a:gd name="connsiteX10" fmla="*/ 0 w 2335694"/>
              <a:gd name="connsiteY10"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35694" h="523220" extrusionOk="0">
                <a:moveTo>
                  <a:pt x="0" y="0"/>
                </a:moveTo>
                <a:cubicBezTo>
                  <a:pt x="219050" y="-21509"/>
                  <a:pt x="366803" y="-14920"/>
                  <a:pt x="537210" y="0"/>
                </a:cubicBezTo>
                <a:cubicBezTo>
                  <a:pt x="707617" y="14920"/>
                  <a:pt x="953594" y="7383"/>
                  <a:pt x="1121133" y="0"/>
                </a:cubicBezTo>
                <a:cubicBezTo>
                  <a:pt x="1288672" y="-7383"/>
                  <a:pt x="1536608" y="-10339"/>
                  <a:pt x="1728414" y="0"/>
                </a:cubicBezTo>
                <a:cubicBezTo>
                  <a:pt x="1920220" y="10339"/>
                  <a:pt x="2202757" y="21690"/>
                  <a:pt x="2335694" y="0"/>
                </a:cubicBezTo>
                <a:cubicBezTo>
                  <a:pt x="2329952" y="151252"/>
                  <a:pt x="2320939" y="340934"/>
                  <a:pt x="2335694" y="523220"/>
                </a:cubicBezTo>
                <a:cubicBezTo>
                  <a:pt x="2206012" y="528835"/>
                  <a:pt x="1959872" y="527430"/>
                  <a:pt x="1775127" y="523220"/>
                </a:cubicBezTo>
                <a:cubicBezTo>
                  <a:pt x="1590382" y="519010"/>
                  <a:pt x="1430501" y="525056"/>
                  <a:pt x="1144490" y="523220"/>
                </a:cubicBezTo>
                <a:cubicBezTo>
                  <a:pt x="858479" y="521384"/>
                  <a:pt x="764355" y="507039"/>
                  <a:pt x="513853" y="523220"/>
                </a:cubicBezTo>
                <a:cubicBezTo>
                  <a:pt x="263351" y="539401"/>
                  <a:pt x="197509" y="509570"/>
                  <a:pt x="0" y="523220"/>
                </a:cubicBezTo>
                <a:cubicBezTo>
                  <a:pt x="-15004" y="355575"/>
                  <a:pt x="5508" y="108046"/>
                  <a:pt x="0" y="0"/>
                </a:cubicBezTo>
                <a:close/>
              </a:path>
            </a:pathLst>
          </a:custGeom>
          <a:noFill/>
          <a:ln>
            <a:solidFill>
              <a:schemeClr val="tx1"/>
            </a:solidFill>
            <a:extLst>
              <a:ext uri="{C807C97D-BFC1-408E-A445-0C87EB9F89A2}">
                <ask:lineSketchStyleProps xmlns:ask="http://schemas.microsoft.com/office/drawing/2018/sketchyshapes" sd="1011694672">
                  <a:prstGeom prst="rect">
                    <a:avLst/>
                  </a:prstGeom>
                  <ask:type>
                    <ask:lineSketchFreehand/>
                  </ask:type>
                </ask:lineSketchStyleProps>
              </a:ext>
            </a:extLst>
          </a:ln>
        </p:spPr>
        <p:txBody>
          <a:bodyPr wrap="square">
            <a:spAutoFit/>
          </a:bodyPr>
          <a:lstStyle/>
          <a:p>
            <a:pPr algn="ctr"/>
            <a:r>
              <a:rPr lang="en-CA" sz="1400" dirty="0"/>
              <a:t>determining the type, mean, and median of data </a:t>
            </a:r>
          </a:p>
        </p:txBody>
      </p:sp>
      <p:sp>
        <p:nvSpPr>
          <p:cNvPr id="20" name="TextBox 19">
            <a:extLst>
              <a:ext uri="{FF2B5EF4-FFF2-40B4-BE49-F238E27FC236}">
                <a16:creationId xmlns:a16="http://schemas.microsoft.com/office/drawing/2014/main" id="{D9C480E7-55EB-1D34-6CB4-2E56F4995C8A}"/>
              </a:ext>
            </a:extLst>
          </p:cNvPr>
          <p:cNvSpPr txBox="1"/>
          <p:nvPr/>
        </p:nvSpPr>
        <p:spPr>
          <a:xfrm>
            <a:off x="115869" y="1458653"/>
            <a:ext cx="1812897" cy="954107"/>
          </a:xfrm>
          <a:custGeom>
            <a:avLst/>
            <a:gdLst>
              <a:gd name="connsiteX0" fmla="*/ 0 w 1812897"/>
              <a:gd name="connsiteY0" fmla="*/ 0 h 954107"/>
              <a:gd name="connsiteX1" fmla="*/ 1812897 w 1812897"/>
              <a:gd name="connsiteY1" fmla="*/ 0 h 954107"/>
              <a:gd name="connsiteX2" fmla="*/ 1812897 w 1812897"/>
              <a:gd name="connsiteY2" fmla="*/ 954107 h 954107"/>
              <a:gd name="connsiteX3" fmla="*/ 0 w 1812897"/>
              <a:gd name="connsiteY3" fmla="*/ 954107 h 954107"/>
              <a:gd name="connsiteX4" fmla="*/ 0 w 1812897"/>
              <a:gd name="connsiteY4" fmla="*/ 0 h 954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2897" h="954107" extrusionOk="0">
                <a:moveTo>
                  <a:pt x="0" y="0"/>
                </a:moveTo>
                <a:cubicBezTo>
                  <a:pt x="837554" y="44940"/>
                  <a:pt x="919064" y="74253"/>
                  <a:pt x="1812897" y="0"/>
                </a:cubicBezTo>
                <a:cubicBezTo>
                  <a:pt x="1788591" y="165673"/>
                  <a:pt x="1873525" y="819857"/>
                  <a:pt x="1812897" y="954107"/>
                </a:cubicBezTo>
                <a:cubicBezTo>
                  <a:pt x="1119770" y="837173"/>
                  <a:pt x="478018" y="952422"/>
                  <a:pt x="0" y="954107"/>
                </a:cubicBezTo>
                <a:cubicBezTo>
                  <a:pt x="-68153" y="497209"/>
                  <a:pt x="64372" y="374538"/>
                  <a:pt x="0" y="0"/>
                </a:cubicBezTo>
                <a:close/>
              </a:path>
            </a:pathLst>
          </a:custGeom>
          <a:noFill/>
          <a:ln>
            <a:solidFill>
              <a:schemeClr val="tx1"/>
            </a:solidFill>
            <a:extLst>
              <a:ext uri="{C807C97D-BFC1-408E-A445-0C87EB9F89A2}">
                <ask:lineSketchStyleProps xmlns:ask="http://schemas.microsoft.com/office/drawing/2018/sketchyshapes" sd="3185718294">
                  <a:prstGeom prst="rect">
                    <a:avLst/>
                  </a:prstGeom>
                  <ask:type>
                    <ask:lineSketchCurved/>
                  </ask:type>
                </ask:lineSketchStyleProps>
              </a:ext>
            </a:extLst>
          </a:ln>
        </p:spPr>
        <p:txBody>
          <a:bodyPr wrap="square">
            <a:spAutoFit/>
          </a:bodyPr>
          <a:lstStyle/>
          <a:p>
            <a:pPr algn="ctr"/>
            <a:r>
              <a:rPr lang="en-CA" sz="1400" dirty="0"/>
              <a:t>executed of data cleaning procedures without eliminating impure data</a:t>
            </a:r>
          </a:p>
        </p:txBody>
      </p:sp>
      <p:sp>
        <p:nvSpPr>
          <p:cNvPr id="22" name="TextBox 21">
            <a:extLst>
              <a:ext uri="{FF2B5EF4-FFF2-40B4-BE49-F238E27FC236}">
                <a16:creationId xmlns:a16="http://schemas.microsoft.com/office/drawing/2014/main" id="{7A45B256-FE87-114E-0F2B-9B1F63F704E1}"/>
              </a:ext>
            </a:extLst>
          </p:cNvPr>
          <p:cNvSpPr txBox="1"/>
          <p:nvPr/>
        </p:nvSpPr>
        <p:spPr>
          <a:xfrm>
            <a:off x="2498698" y="2065521"/>
            <a:ext cx="2089205" cy="523220"/>
          </a:xfrm>
          <a:custGeom>
            <a:avLst/>
            <a:gdLst>
              <a:gd name="connsiteX0" fmla="*/ 0 w 2089205"/>
              <a:gd name="connsiteY0" fmla="*/ 0 h 523220"/>
              <a:gd name="connsiteX1" fmla="*/ 633726 w 2089205"/>
              <a:gd name="connsiteY1" fmla="*/ 0 h 523220"/>
              <a:gd name="connsiteX2" fmla="*/ 1288343 w 2089205"/>
              <a:gd name="connsiteY2" fmla="*/ 0 h 523220"/>
              <a:gd name="connsiteX3" fmla="*/ 2089205 w 2089205"/>
              <a:gd name="connsiteY3" fmla="*/ 0 h 523220"/>
              <a:gd name="connsiteX4" fmla="*/ 2089205 w 2089205"/>
              <a:gd name="connsiteY4" fmla="*/ 523220 h 523220"/>
              <a:gd name="connsiteX5" fmla="*/ 1351019 w 2089205"/>
              <a:gd name="connsiteY5" fmla="*/ 523220 h 523220"/>
              <a:gd name="connsiteX6" fmla="*/ 633726 w 2089205"/>
              <a:gd name="connsiteY6" fmla="*/ 523220 h 523220"/>
              <a:gd name="connsiteX7" fmla="*/ 0 w 2089205"/>
              <a:gd name="connsiteY7" fmla="*/ 523220 h 523220"/>
              <a:gd name="connsiteX8" fmla="*/ 0 w 2089205"/>
              <a:gd name="connsiteY8"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9205" h="523220" extrusionOk="0">
                <a:moveTo>
                  <a:pt x="0" y="0"/>
                </a:moveTo>
                <a:cubicBezTo>
                  <a:pt x="185819" y="-13879"/>
                  <a:pt x="482250" y="-4474"/>
                  <a:pt x="633726" y="0"/>
                </a:cubicBezTo>
                <a:cubicBezTo>
                  <a:pt x="785202" y="4474"/>
                  <a:pt x="1105660" y="-10332"/>
                  <a:pt x="1288343" y="0"/>
                </a:cubicBezTo>
                <a:cubicBezTo>
                  <a:pt x="1471026" y="10332"/>
                  <a:pt x="1882189" y="-33603"/>
                  <a:pt x="2089205" y="0"/>
                </a:cubicBezTo>
                <a:cubicBezTo>
                  <a:pt x="2112788" y="201412"/>
                  <a:pt x="2082861" y="280072"/>
                  <a:pt x="2089205" y="523220"/>
                </a:cubicBezTo>
                <a:cubicBezTo>
                  <a:pt x="1817846" y="518845"/>
                  <a:pt x="1528380" y="532764"/>
                  <a:pt x="1351019" y="523220"/>
                </a:cubicBezTo>
                <a:cubicBezTo>
                  <a:pt x="1173658" y="513676"/>
                  <a:pt x="864138" y="535265"/>
                  <a:pt x="633726" y="523220"/>
                </a:cubicBezTo>
                <a:cubicBezTo>
                  <a:pt x="403314" y="511175"/>
                  <a:pt x="292202" y="552298"/>
                  <a:pt x="0" y="523220"/>
                </a:cubicBezTo>
                <a:cubicBezTo>
                  <a:pt x="-24795" y="328495"/>
                  <a:pt x="11008" y="248077"/>
                  <a:pt x="0" y="0"/>
                </a:cubicBezTo>
                <a:close/>
              </a:path>
            </a:pathLst>
          </a:custGeom>
          <a:noFill/>
          <a:ln>
            <a:solidFill>
              <a:schemeClr val="tx1"/>
            </a:solidFill>
            <a:extLst>
              <a:ext uri="{C807C97D-BFC1-408E-A445-0C87EB9F89A2}">
                <ask:lineSketchStyleProps xmlns:ask="http://schemas.microsoft.com/office/drawing/2018/sketchyshapes" sd="331504700">
                  <a:prstGeom prst="rect">
                    <a:avLst/>
                  </a:prstGeom>
                  <ask:type>
                    <ask:lineSketchFreehand/>
                  </ask:type>
                </ask:lineSketchStyleProps>
              </a:ext>
            </a:extLst>
          </a:ln>
        </p:spPr>
        <p:txBody>
          <a:bodyPr wrap="square">
            <a:spAutoFit/>
          </a:bodyPr>
          <a:lstStyle>
            <a:defPPr>
              <a:defRPr lang="en-US"/>
            </a:defPPr>
            <a:lvl1pPr algn="ctr">
              <a:defRPr sz="1400"/>
            </a:lvl1pPr>
          </a:lstStyle>
          <a:p>
            <a:r>
              <a:rPr lang="en-US" dirty="0"/>
              <a:t>analyze and summarize data characteristics</a:t>
            </a:r>
            <a:endParaRPr lang="en-CA" dirty="0"/>
          </a:p>
        </p:txBody>
      </p:sp>
      <p:sp>
        <p:nvSpPr>
          <p:cNvPr id="24" name="TextBox 23">
            <a:extLst>
              <a:ext uri="{FF2B5EF4-FFF2-40B4-BE49-F238E27FC236}">
                <a16:creationId xmlns:a16="http://schemas.microsoft.com/office/drawing/2014/main" id="{1915C6EA-C632-705A-4D2B-AD8257F7DFCE}"/>
              </a:ext>
            </a:extLst>
          </p:cNvPr>
          <p:cNvSpPr txBox="1"/>
          <p:nvPr/>
        </p:nvSpPr>
        <p:spPr>
          <a:xfrm>
            <a:off x="3819277" y="5206405"/>
            <a:ext cx="2016979" cy="738664"/>
          </a:xfrm>
          <a:custGeom>
            <a:avLst/>
            <a:gdLst>
              <a:gd name="connsiteX0" fmla="*/ 0 w 2016979"/>
              <a:gd name="connsiteY0" fmla="*/ 0 h 738664"/>
              <a:gd name="connsiteX1" fmla="*/ 2016979 w 2016979"/>
              <a:gd name="connsiteY1" fmla="*/ 0 h 738664"/>
              <a:gd name="connsiteX2" fmla="*/ 2016979 w 2016979"/>
              <a:gd name="connsiteY2" fmla="*/ 738664 h 738664"/>
              <a:gd name="connsiteX3" fmla="*/ 0 w 2016979"/>
              <a:gd name="connsiteY3" fmla="*/ 738664 h 738664"/>
              <a:gd name="connsiteX4" fmla="*/ 0 w 2016979"/>
              <a:gd name="connsiteY4" fmla="*/ 0 h 738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6979" h="738664" extrusionOk="0">
                <a:moveTo>
                  <a:pt x="0" y="0"/>
                </a:moveTo>
                <a:cubicBezTo>
                  <a:pt x="931043" y="-34850"/>
                  <a:pt x="1302969" y="79009"/>
                  <a:pt x="2016979" y="0"/>
                </a:cubicBezTo>
                <a:cubicBezTo>
                  <a:pt x="2081679" y="86534"/>
                  <a:pt x="2024262" y="651486"/>
                  <a:pt x="2016979" y="738664"/>
                </a:cubicBezTo>
                <a:cubicBezTo>
                  <a:pt x="1630147" y="711371"/>
                  <a:pt x="769767" y="584754"/>
                  <a:pt x="0" y="738664"/>
                </a:cubicBezTo>
                <a:cubicBezTo>
                  <a:pt x="-26086" y="440325"/>
                  <a:pt x="-19880" y="274146"/>
                  <a:pt x="0" y="0"/>
                </a:cubicBezTo>
                <a:close/>
              </a:path>
            </a:pathLst>
          </a:custGeom>
          <a:noFill/>
          <a:ln>
            <a:solidFill>
              <a:schemeClr val="tx1"/>
            </a:solidFill>
            <a:extLst>
              <a:ext uri="{C807C97D-BFC1-408E-A445-0C87EB9F89A2}">
                <ask:lineSketchStyleProps xmlns:ask="http://schemas.microsoft.com/office/drawing/2018/sketchyshapes" sd="2254307151">
                  <a:prstGeom prst="rect">
                    <a:avLst/>
                  </a:prstGeom>
                  <ask:type>
                    <ask:lineSketchCurved/>
                  </ask:type>
                </ask:lineSketchStyleProps>
              </a:ext>
            </a:extLst>
          </a:ln>
        </p:spPr>
        <p:txBody>
          <a:bodyPr wrap="square">
            <a:spAutoFit/>
          </a:bodyPr>
          <a:lstStyle/>
          <a:p>
            <a:pPr algn="ctr"/>
            <a:r>
              <a:rPr lang="en-US" sz="1400" dirty="0"/>
              <a:t>utilize appropriate algorithms, train and test models, scale down data</a:t>
            </a:r>
            <a:endParaRPr lang="en-CA" sz="1400" dirty="0"/>
          </a:p>
        </p:txBody>
      </p:sp>
      <p:sp>
        <p:nvSpPr>
          <p:cNvPr id="26" name="TextBox 25">
            <a:extLst>
              <a:ext uri="{FF2B5EF4-FFF2-40B4-BE49-F238E27FC236}">
                <a16:creationId xmlns:a16="http://schemas.microsoft.com/office/drawing/2014/main" id="{B28C950A-FB72-911D-6CFE-BCFC2F877029}"/>
              </a:ext>
            </a:extLst>
          </p:cNvPr>
          <p:cNvSpPr txBox="1"/>
          <p:nvPr/>
        </p:nvSpPr>
        <p:spPr>
          <a:xfrm>
            <a:off x="4901082" y="1696189"/>
            <a:ext cx="2845351" cy="738664"/>
          </a:xfrm>
          <a:custGeom>
            <a:avLst/>
            <a:gdLst>
              <a:gd name="connsiteX0" fmla="*/ 0 w 2845351"/>
              <a:gd name="connsiteY0" fmla="*/ 0 h 738664"/>
              <a:gd name="connsiteX1" fmla="*/ 597524 w 2845351"/>
              <a:gd name="connsiteY1" fmla="*/ 0 h 738664"/>
              <a:gd name="connsiteX2" fmla="*/ 1223501 w 2845351"/>
              <a:gd name="connsiteY2" fmla="*/ 0 h 738664"/>
              <a:gd name="connsiteX3" fmla="*/ 1764118 w 2845351"/>
              <a:gd name="connsiteY3" fmla="*/ 0 h 738664"/>
              <a:gd name="connsiteX4" fmla="*/ 2333188 w 2845351"/>
              <a:gd name="connsiteY4" fmla="*/ 0 h 738664"/>
              <a:gd name="connsiteX5" fmla="*/ 2845351 w 2845351"/>
              <a:gd name="connsiteY5" fmla="*/ 0 h 738664"/>
              <a:gd name="connsiteX6" fmla="*/ 2845351 w 2845351"/>
              <a:gd name="connsiteY6" fmla="*/ 369332 h 738664"/>
              <a:gd name="connsiteX7" fmla="*/ 2845351 w 2845351"/>
              <a:gd name="connsiteY7" fmla="*/ 738664 h 738664"/>
              <a:gd name="connsiteX8" fmla="*/ 2219374 w 2845351"/>
              <a:gd name="connsiteY8" fmla="*/ 738664 h 738664"/>
              <a:gd name="connsiteX9" fmla="*/ 1735664 w 2845351"/>
              <a:gd name="connsiteY9" fmla="*/ 738664 h 738664"/>
              <a:gd name="connsiteX10" fmla="*/ 1138140 w 2845351"/>
              <a:gd name="connsiteY10" fmla="*/ 738664 h 738664"/>
              <a:gd name="connsiteX11" fmla="*/ 654431 w 2845351"/>
              <a:gd name="connsiteY11" fmla="*/ 738664 h 738664"/>
              <a:gd name="connsiteX12" fmla="*/ 0 w 2845351"/>
              <a:gd name="connsiteY12" fmla="*/ 738664 h 738664"/>
              <a:gd name="connsiteX13" fmla="*/ 0 w 2845351"/>
              <a:gd name="connsiteY13" fmla="*/ 369332 h 738664"/>
              <a:gd name="connsiteX14" fmla="*/ 0 w 2845351"/>
              <a:gd name="connsiteY14" fmla="*/ 0 h 73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45351" h="738664" extrusionOk="0">
                <a:moveTo>
                  <a:pt x="0" y="0"/>
                </a:moveTo>
                <a:cubicBezTo>
                  <a:pt x="139868" y="-16748"/>
                  <a:pt x="431357" y="-6818"/>
                  <a:pt x="597524" y="0"/>
                </a:cubicBezTo>
                <a:cubicBezTo>
                  <a:pt x="763691" y="6818"/>
                  <a:pt x="1061922" y="8329"/>
                  <a:pt x="1223501" y="0"/>
                </a:cubicBezTo>
                <a:cubicBezTo>
                  <a:pt x="1385080" y="-8329"/>
                  <a:pt x="1655101" y="-3780"/>
                  <a:pt x="1764118" y="0"/>
                </a:cubicBezTo>
                <a:cubicBezTo>
                  <a:pt x="1873135" y="3780"/>
                  <a:pt x="2133523" y="28330"/>
                  <a:pt x="2333188" y="0"/>
                </a:cubicBezTo>
                <a:cubicBezTo>
                  <a:pt x="2532853" y="-28330"/>
                  <a:pt x="2631985" y="7017"/>
                  <a:pt x="2845351" y="0"/>
                </a:cubicBezTo>
                <a:cubicBezTo>
                  <a:pt x="2831200" y="116701"/>
                  <a:pt x="2859349" y="220946"/>
                  <a:pt x="2845351" y="369332"/>
                </a:cubicBezTo>
                <a:cubicBezTo>
                  <a:pt x="2831353" y="517718"/>
                  <a:pt x="2843689" y="601512"/>
                  <a:pt x="2845351" y="738664"/>
                </a:cubicBezTo>
                <a:cubicBezTo>
                  <a:pt x="2607652" y="742699"/>
                  <a:pt x="2450080" y="760413"/>
                  <a:pt x="2219374" y="738664"/>
                </a:cubicBezTo>
                <a:cubicBezTo>
                  <a:pt x="1988668" y="716915"/>
                  <a:pt x="1845009" y="726305"/>
                  <a:pt x="1735664" y="738664"/>
                </a:cubicBezTo>
                <a:cubicBezTo>
                  <a:pt x="1626319" y="751024"/>
                  <a:pt x="1376446" y="747970"/>
                  <a:pt x="1138140" y="738664"/>
                </a:cubicBezTo>
                <a:cubicBezTo>
                  <a:pt x="899834" y="729358"/>
                  <a:pt x="882081" y="760569"/>
                  <a:pt x="654431" y="738664"/>
                </a:cubicBezTo>
                <a:cubicBezTo>
                  <a:pt x="426781" y="716759"/>
                  <a:pt x="135374" y="739687"/>
                  <a:pt x="0" y="738664"/>
                </a:cubicBezTo>
                <a:cubicBezTo>
                  <a:pt x="6077" y="633247"/>
                  <a:pt x="6279" y="488793"/>
                  <a:pt x="0" y="369332"/>
                </a:cubicBezTo>
                <a:cubicBezTo>
                  <a:pt x="-6279" y="249871"/>
                  <a:pt x="14335" y="84891"/>
                  <a:pt x="0" y="0"/>
                </a:cubicBezTo>
                <a:close/>
              </a:path>
            </a:pathLst>
          </a:custGeom>
          <a:noFill/>
          <a:ln>
            <a:solidFill>
              <a:schemeClr val="tx1"/>
            </a:solidFill>
            <a:extLst>
              <a:ext uri="{C807C97D-BFC1-408E-A445-0C87EB9F89A2}">
                <ask:lineSketchStyleProps xmlns:ask="http://schemas.microsoft.com/office/drawing/2018/sketchyshapes" sd="2388958863">
                  <a:prstGeom prst="rect">
                    <a:avLst/>
                  </a:prstGeom>
                  <ask:type>
                    <ask:lineSketchFreehand/>
                  </ask:type>
                </ask:lineSketchStyleProps>
              </a:ext>
            </a:extLst>
          </a:ln>
        </p:spPr>
        <p:txBody>
          <a:bodyPr wrap="square">
            <a:spAutoFit/>
          </a:bodyPr>
          <a:lstStyle/>
          <a:p>
            <a:pPr algn="ctr"/>
            <a:r>
              <a:rPr lang="en-US" sz="1400" dirty="0"/>
              <a:t>F1 Score, Accuracy Score, Confusion Matrix</a:t>
            </a:r>
            <a:r>
              <a:rPr lang="en-US" sz="1400" b="0" i="0" dirty="0">
                <a:effectLst/>
              </a:rPr>
              <a:t> and feature relevance determine model performance.</a:t>
            </a:r>
            <a:endParaRPr lang="en-CA" sz="1400" dirty="0"/>
          </a:p>
        </p:txBody>
      </p:sp>
      <p:sp>
        <p:nvSpPr>
          <p:cNvPr id="29" name="TextBox 28">
            <a:extLst>
              <a:ext uri="{FF2B5EF4-FFF2-40B4-BE49-F238E27FC236}">
                <a16:creationId xmlns:a16="http://schemas.microsoft.com/office/drawing/2014/main" id="{EEDA4938-2B47-4924-661D-D2C27869F588}"/>
              </a:ext>
            </a:extLst>
          </p:cNvPr>
          <p:cNvSpPr txBox="1"/>
          <p:nvPr/>
        </p:nvSpPr>
        <p:spPr>
          <a:xfrm>
            <a:off x="7859076" y="2138248"/>
            <a:ext cx="2223178" cy="523220"/>
          </a:xfrm>
          <a:custGeom>
            <a:avLst/>
            <a:gdLst>
              <a:gd name="connsiteX0" fmla="*/ 0 w 2223178"/>
              <a:gd name="connsiteY0" fmla="*/ 0 h 523220"/>
              <a:gd name="connsiteX1" fmla="*/ 600258 w 2223178"/>
              <a:gd name="connsiteY1" fmla="*/ 0 h 523220"/>
              <a:gd name="connsiteX2" fmla="*/ 1089357 w 2223178"/>
              <a:gd name="connsiteY2" fmla="*/ 0 h 523220"/>
              <a:gd name="connsiteX3" fmla="*/ 1645152 w 2223178"/>
              <a:gd name="connsiteY3" fmla="*/ 0 h 523220"/>
              <a:gd name="connsiteX4" fmla="*/ 2223178 w 2223178"/>
              <a:gd name="connsiteY4" fmla="*/ 0 h 523220"/>
              <a:gd name="connsiteX5" fmla="*/ 2223178 w 2223178"/>
              <a:gd name="connsiteY5" fmla="*/ 523220 h 523220"/>
              <a:gd name="connsiteX6" fmla="*/ 1711847 w 2223178"/>
              <a:gd name="connsiteY6" fmla="*/ 523220 h 523220"/>
              <a:gd name="connsiteX7" fmla="*/ 1222748 w 2223178"/>
              <a:gd name="connsiteY7" fmla="*/ 523220 h 523220"/>
              <a:gd name="connsiteX8" fmla="*/ 666953 w 2223178"/>
              <a:gd name="connsiteY8" fmla="*/ 523220 h 523220"/>
              <a:gd name="connsiteX9" fmla="*/ 0 w 2223178"/>
              <a:gd name="connsiteY9" fmla="*/ 523220 h 523220"/>
              <a:gd name="connsiteX10" fmla="*/ 0 w 2223178"/>
              <a:gd name="connsiteY10"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23178" h="523220" extrusionOk="0">
                <a:moveTo>
                  <a:pt x="0" y="0"/>
                </a:moveTo>
                <a:cubicBezTo>
                  <a:pt x="287082" y="-71992"/>
                  <a:pt x="452931" y="67093"/>
                  <a:pt x="600258" y="0"/>
                </a:cubicBezTo>
                <a:cubicBezTo>
                  <a:pt x="747585" y="-67093"/>
                  <a:pt x="976366" y="30274"/>
                  <a:pt x="1089357" y="0"/>
                </a:cubicBezTo>
                <a:cubicBezTo>
                  <a:pt x="1202348" y="-30274"/>
                  <a:pt x="1430431" y="48683"/>
                  <a:pt x="1645152" y="0"/>
                </a:cubicBezTo>
                <a:cubicBezTo>
                  <a:pt x="1859874" y="-48683"/>
                  <a:pt x="1942857" y="59303"/>
                  <a:pt x="2223178" y="0"/>
                </a:cubicBezTo>
                <a:cubicBezTo>
                  <a:pt x="2232374" y="242720"/>
                  <a:pt x="2180755" y="407754"/>
                  <a:pt x="2223178" y="523220"/>
                </a:cubicBezTo>
                <a:cubicBezTo>
                  <a:pt x="2098591" y="529436"/>
                  <a:pt x="1942916" y="491733"/>
                  <a:pt x="1711847" y="523220"/>
                </a:cubicBezTo>
                <a:cubicBezTo>
                  <a:pt x="1480778" y="554707"/>
                  <a:pt x="1416069" y="470156"/>
                  <a:pt x="1222748" y="523220"/>
                </a:cubicBezTo>
                <a:cubicBezTo>
                  <a:pt x="1029427" y="576284"/>
                  <a:pt x="824959" y="492844"/>
                  <a:pt x="666953" y="523220"/>
                </a:cubicBezTo>
                <a:cubicBezTo>
                  <a:pt x="508948" y="553596"/>
                  <a:pt x="325386" y="480539"/>
                  <a:pt x="0" y="523220"/>
                </a:cubicBezTo>
                <a:cubicBezTo>
                  <a:pt x="-46953" y="390775"/>
                  <a:pt x="28839" y="251282"/>
                  <a:pt x="0" y="0"/>
                </a:cubicBezTo>
                <a:close/>
              </a:path>
            </a:pathLst>
          </a:custGeom>
          <a:noFill/>
          <a:ln>
            <a:solidFill>
              <a:schemeClr val="tx1"/>
            </a:solidFill>
            <a:extLst>
              <a:ext uri="{C807C97D-BFC1-408E-A445-0C87EB9F89A2}">
                <ask:lineSketchStyleProps xmlns:ask="http://schemas.microsoft.com/office/drawing/2018/sketchyshapes" sd="2719489003">
                  <a:prstGeom prst="rect">
                    <a:avLst/>
                  </a:prstGeom>
                  <ask:type>
                    <ask:lineSketchScribble/>
                  </ask:type>
                </ask:lineSketchStyleProps>
              </a:ext>
            </a:extLst>
          </a:ln>
        </p:spPr>
        <p:txBody>
          <a:bodyPr wrap="square">
            <a:spAutoFit/>
          </a:bodyPr>
          <a:lstStyle/>
          <a:p>
            <a:pPr algn="ctr"/>
            <a:r>
              <a:rPr lang="en-CA" sz="1400" dirty="0"/>
              <a:t>deployed best possible efficiency model</a:t>
            </a:r>
          </a:p>
        </p:txBody>
      </p:sp>
      <p:sp>
        <p:nvSpPr>
          <p:cNvPr id="31" name="TextBox 30">
            <a:extLst>
              <a:ext uri="{FF2B5EF4-FFF2-40B4-BE49-F238E27FC236}">
                <a16:creationId xmlns:a16="http://schemas.microsoft.com/office/drawing/2014/main" id="{0F6FB036-E666-550A-5059-C5D416521A0D}"/>
              </a:ext>
            </a:extLst>
          </p:cNvPr>
          <p:cNvSpPr txBox="1"/>
          <p:nvPr/>
        </p:nvSpPr>
        <p:spPr>
          <a:xfrm>
            <a:off x="9350180" y="5068261"/>
            <a:ext cx="1844702" cy="523220"/>
          </a:xfrm>
          <a:custGeom>
            <a:avLst/>
            <a:gdLst>
              <a:gd name="connsiteX0" fmla="*/ 0 w 1844702"/>
              <a:gd name="connsiteY0" fmla="*/ 0 h 523220"/>
              <a:gd name="connsiteX1" fmla="*/ 614901 w 1844702"/>
              <a:gd name="connsiteY1" fmla="*/ 0 h 523220"/>
              <a:gd name="connsiteX2" fmla="*/ 1229801 w 1844702"/>
              <a:gd name="connsiteY2" fmla="*/ 0 h 523220"/>
              <a:gd name="connsiteX3" fmla="*/ 1844702 w 1844702"/>
              <a:gd name="connsiteY3" fmla="*/ 0 h 523220"/>
              <a:gd name="connsiteX4" fmla="*/ 1844702 w 1844702"/>
              <a:gd name="connsiteY4" fmla="*/ 523220 h 523220"/>
              <a:gd name="connsiteX5" fmla="*/ 1248248 w 1844702"/>
              <a:gd name="connsiteY5" fmla="*/ 523220 h 523220"/>
              <a:gd name="connsiteX6" fmla="*/ 614901 w 1844702"/>
              <a:gd name="connsiteY6" fmla="*/ 523220 h 523220"/>
              <a:gd name="connsiteX7" fmla="*/ 0 w 1844702"/>
              <a:gd name="connsiteY7" fmla="*/ 523220 h 523220"/>
              <a:gd name="connsiteX8" fmla="*/ 0 w 1844702"/>
              <a:gd name="connsiteY8"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4702" h="523220" extrusionOk="0">
                <a:moveTo>
                  <a:pt x="0" y="0"/>
                </a:moveTo>
                <a:cubicBezTo>
                  <a:pt x="214857" y="19379"/>
                  <a:pt x="392337" y="-391"/>
                  <a:pt x="614901" y="0"/>
                </a:cubicBezTo>
                <a:cubicBezTo>
                  <a:pt x="837465" y="391"/>
                  <a:pt x="1039131" y="-28273"/>
                  <a:pt x="1229801" y="0"/>
                </a:cubicBezTo>
                <a:cubicBezTo>
                  <a:pt x="1420471" y="28273"/>
                  <a:pt x="1618543" y="-9394"/>
                  <a:pt x="1844702" y="0"/>
                </a:cubicBezTo>
                <a:cubicBezTo>
                  <a:pt x="1845646" y="112881"/>
                  <a:pt x="1833860" y="350971"/>
                  <a:pt x="1844702" y="523220"/>
                </a:cubicBezTo>
                <a:cubicBezTo>
                  <a:pt x="1605145" y="535879"/>
                  <a:pt x="1517370" y="552469"/>
                  <a:pt x="1248248" y="523220"/>
                </a:cubicBezTo>
                <a:cubicBezTo>
                  <a:pt x="979126" y="493971"/>
                  <a:pt x="824542" y="514816"/>
                  <a:pt x="614901" y="523220"/>
                </a:cubicBezTo>
                <a:cubicBezTo>
                  <a:pt x="405260" y="531624"/>
                  <a:pt x="266741" y="506503"/>
                  <a:pt x="0" y="523220"/>
                </a:cubicBezTo>
                <a:cubicBezTo>
                  <a:pt x="-785" y="303099"/>
                  <a:pt x="-16001" y="176969"/>
                  <a:pt x="0" y="0"/>
                </a:cubicBezTo>
                <a:close/>
              </a:path>
            </a:pathLst>
          </a:custGeom>
          <a:noFill/>
          <a:ln>
            <a:solidFill>
              <a:schemeClr val="tx1"/>
            </a:solidFill>
            <a:extLst>
              <a:ext uri="{C807C97D-BFC1-408E-A445-0C87EB9F89A2}">
                <ask:lineSketchStyleProps xmlns:ask="http://schemas.microsoft.com/office/drawing/2018/sketchyshapes" sd="2013622712">
                  <a:prstGeom prst="rect">
                    <a:avLst/>
                  </a:prstGeom>
                  <ask:type>
                    <ask:lineSketchFreehand/>
                  </ask:type>
                </ask:lineSketchStyleProps>
              </a:ext>
            </a:extLst>
          </a:ln>
        </p:spPr>
        <p:txBody>
          <a:bodyPr wrap="square">
            <a:spAutoFit/>
          </a:bodyPr>
          <a:lstStyle/>
          <a:p>
            <a:pPr algn="ctr"/>
            <a:r>
              <a:rPr lang="en-US" sz="1400" b="0" i="0" dirty="0">
                <a:effectLst/>
              </a:rPr>
              <a:t>integrated into the target system</a:t>
            </a:r>
            <a:endParaRPr lang="en-CA" sz="1400" dirty="0"/>
          </a:p>
        </p:txBody>
      </p:sp>
      <p:sp>
        <p:nvSpPr>
          <p:cNvPr id="33" name="TextBox 32">
            <a:extLst>
              <a:ext uri="{FF2B5EF4-FFF2-40B4-BE49-F238E27FC236}">
                <a16:creationId xmlns:a16="http://schemas.microsoft.com/office/drawing/2014/main" id="{14E7DF48-A090-D678-4D71-A16F8E0B1C24}"/>
              </a:ext>
            </a:extLst>
          </p:cNvPr>
          <p:cNvSpPr txBox="1"/>
          <p:nvPr/>
        </p:nvSpPr>
        <p:spPr>
          <a:xfrm>
            <a:off x="6204543" y="4898628"/>
            <a:ext cx="2669650" cy="523220"/>
          </a:xfrm>
          <a:custGeom>
            <a:avLst/>
            <a:gdLst>
              <a:gd name="connsiteX0" fmla="*/ 0 w 2669650"/>
              <a:gd name="connsiteY0" fmla="*/ 0 h 523220"/>
              <a:gd name="connsiteX1" fmla="*/ 533930 w 2669650"/>
              <a:gd name="connsiteY1" fmla="*/ 0 h 523220"/>
              <a:gd name="connsiteX2" fmla="*/ 1067860 w 2669650"/>
              <a:gd name="connsiteY2" fmla="*/ 0 h 523220"/>
              <a:gd name="connsiteX3" fmla="*/ 1628487 w 2669650"/>
              <a:gd name="connsiteY3" fmla="*/ 0 h 523220"/>
              <a:gd name="connsiteX4" fmla="*/ 2109024 w 2669650"/>
              <a:gd name="connsiteY4" fmla="*/ 0 h 523220"/>
              <a:gd name="connsiteX5" fmla="*/ 2669650 w 2669650"/>
              <a:gd name="connsiteY5" fmla="*/ 0 h 523220"/>
              <a:gd name="connsiteX6" fmla="*/ 2669650 w 2669650"/>
              <a:gd name="connsiteY6" fmla="*/ 523220 h 523220"/>
              <a:gd name="connsiteX7" fmla="*/ 2109024 w 2669650"/>
              <a:gd name="connsiteY7" fmla="*/ 523220 h 523220"/>
              <a:gd name="connsiteX8" fmla="*/ 1628487 w 2669650"/>
              <a:gd name="connsiteY8" fmla="*/ 523220 h 523220"/>
              <a:gd name="connsiteX9" fmla="*/ 1094556 w 2669650"/>
              <a:gd name="connsiteY9" fmla="*/ 523220 h 523220"/>
              <a:gd name="connsiteX10" fmla="*/ 587323 w 2669650"/>
              <a:gd name="connsiteY10" fmla="*/ 523220 h 523220"/>
              <a:gd name="connsiteX11" fmla="*/ 0 w 2669650"/>
              <a:gd name="connsiteY11" fmla="*/ 523220 h 523220"/>
              <a:gd name="connsiteX12" fmla="*/ 0 w 2669650"/>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69650" h="523220" extrusionOk="0">
                <a:moveTo>
                  <a:pt x="0" y="0"/>
                </a:moveTo>
                <a:cubicBezTo>
                  <a:pt x="264143" y="-11963"/>
                  <a:pt x="411040" y="5077"/>
                  <a:pt x="533930" y="0"/>
                </a:cubicBezTo>
                <a:cubicBezTo>
                  <a:pt x="656820" y="-5077"/>
                  <a:pt x="853702" y="9075"/>
                  <a:pt x="1067860" y="0"/>
                </a:cubicBezTo>
                <a:cubicBezTo>
                  <a:pt x="1282018" y="-9075"/>
                  <a:pt x="1473964" y="55217"/>
                  <a:pt x="1628487" y="0"/>
                </a:cubicBezTo>
                <a:cubicBezTo>
                  <a:pt x="1783010" y="-55217"/>
                  <a:pt x="1917274" y="57656"/>
                  <a:pt x="2109024" y="0"/>
                </a:cubicBezTo>
                <a:cubicBezTo>
                  <a:pt x="2300774" y="-57656"/>
                  <a:pt x="2528091" y="2100"/>
                  <a:pt x="2669650" y="0"/>
                </a:cubicBezTo>
                <a:cubicBezTo>
                  <a:pt x="2686953" y="236392"/>
                  <a:pt x="2607281" y="269692"/>
                  <a:pt x="2669650" y="523220"/>
                </a:cubicBezTo>
                <a:cubicBezTo>
                  <a:pt x="2544799" y="572276"/>
                  <a:pt x="2300395" y="517330"/>
                  <a:pt x="2109024" y="523220"/>
                </a:cubicBezTo>
                <a:cubicBezTo>
                  <a:pt x="1917653" y="529110"/>
                  <a:pt x="1842249" y="488096"/>
                  <a:pt x="1628487" y="523220"/>
                </a:cubicBezTo>
                <a:cubicBezTo>
                  <a:pt x="1414725" y="558344"/>
                  <a:pt x="1285556" y="464333"/>
                  <a:pt x="1094556" y="523220"/>
                </a:cubicBezTo>
                <a:cubicBezTo>
                  <a:pt x="903556" y="582107"/>
                  <a:pt x="835940" y="503321"/>
                  <a:pt x="587323" y="523220"/>
                </a:cubicBezTo>
                <a:cubicBezTo>
                  <a:pt x="338706" y="543119"/>
                  <a:pt x="227275" y="494166"/>
                  <a:pt x="0" y="523220"/>
                </a:cubicBezTo>
                <a:cubicBezTo>
                  <a:pt x="-12777" y="373549"/>
                  <a:pt x="8606" y="125414"/>
                  <a:pt x="0" y="0"/>
                </a:cubicBezTo>
                <a:close/>
              </a:path>
            </a:pathLst>
          </a:custGeom>
          <a:noFill/>
          <a:ln>
            <a:solidFill>
              <a:schemeClr val="tx1"/>
            </a:solidFill>
            <a:extLst>
              <a:ext uri="{C807C97D-BFC1-408E-A445-0C87EB9F89A2}">
                <ask:lineSketchStyleProps xmlns:ask="http://schemas.microsoft.com/office/drawing/2018/sketchyshapes" sd="558195757">
                  <a:prstGeom prst="rect">
                    <a:avLst/>
                  </a:prstGeom>
                  <ask:type>
                    <ask:lineSketchScribble/>
                  </ask:type>
                </ask:lineSketchStyleProps>
              </a:ext>
            </a:extLst>
          </a:ln>
        </p:spPr>
        <p:txBody>
          <a:bodyPr wrap="square">
            <a:spAutoFit/>
          </a:bodyPr>
          <a:lstStyle/>
          <a:p>
            <a:pPr algn="ctr"/>
            <a:r>
              <a:rPr lang="en-US" sz="1400" b="0" i="0" dirty="0">
                <a:effectLst/>
                <a:latin typeface="Calibri "/>
              </a:rPr>
              <a:t>analyze the data, find trends, and present findings more effectively.</a:t>
            </a:r>
            <a:endParaRPr lang="en-CA" sz="1400" dirty="0">
              <a:latin typeface="Calibri "/>
            </a:endParaRPr>
          </a:p>
        </p:txBody>
      </p:sp>
    </p:spTree>
    <p:extLst>
      <p:ext uri="{BB962C8B-B14F-4D97-AF65-F5344CB8AC3E}">
        <p14:creationId xmlns:p14="http://schemas.microsoft.com/office/powerpoint/2010/main" val="109602159"/>
      </p:ext>
    </p:extLst>
  </p:cSld>
  <p:clrMapOvr>
    <a:masterClrMapping/>
  </p:clrMapOvr>
  <mc:AlternateContent xmlns:mc="http://schemas.openxmlformats.org/markup-compatibility/2006" xmlns:p14="http://schemas.microsoft.com/office/powerpoint/2010/main">
    <mc:Choice Requires="p14">
      <p:transition spd="slow" p14:dur="125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ppt_x"/>
                                          </p:val>
                                        </p:tav>
                                        <p:tav tm="100000">
                                          <p:val>
                                            <p:strVal val="#ppt_x"/>
                                          </p:val>
                                        </p:tav>
                                      </p:tavLst>
                                    </p:anim>
                                    <p:anim calcmode="lin" valueType="num">
                                      <p:cBhvr additive="base">
                                        <p:cTn id="13"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ppt_x"/>
                                          </p:val>
                                        </p:tav>
                                        <p:tav tm="100000">
                                          <p:val>
                                            <p:strVal val="#ppt_x"/>
                                          </p:val>
                                        </p:tav>
                                      </p:tavLst>
                                    </p:anim>
                                    <p:anim calcmode="lin" valueType="num">
                                      <p:cBhvr additive="base">
                                        <p:cTn id="1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1" fill="hold" grpId="0" nodeType="click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ppt_x"/>
                                          </p:val>
                                        </p:tav>
                                        <p:tav tm="100000">
                                          <p:val>
                                            <p:strVal val="#ppt_x"/>
                                          </p:val>
                                        </p:tav>
                                      </p:tavLst>
                                    </p:anim>
                                    <p:anim calcmode="lin" valueType="num">
                                      <p:cBhvr additive="base">
                                        <p:cTn id="25"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500" fill="hold"/>
                                        <p:tgtEl>
                                          <p:spTgt spid="24"/>
                                        </p:tgtEl>
                                        <p:attrNameLst>
                                          <p:attrName>ppt_x</p:attrName>
                                        </p:attrNameLst>
                                      </p:cBhvr>
                                      <p:tavLst>
                                        <p:tav tm="0">
                                          <p:val>
                                            <p:strVal val="#ppt_x"/>
                                          </p:val>
                                        </p:tav>
                                        <p:tav tm="100000">
                                          <p:val>
                                            <p:strVal val="#ppt_x"/>
                                          </p:val>
                                        </p:tav>
                                      </p:tavLst>
                                    </p:anim>
                                    <p:anim calcmode="lin" valueType="num">
                                      <p:cBhvr additive="base">
                                        <p:cTn id="31"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1" fill="hold" grpId="0" nodeType="clickEffect">
                                  <p:stCondLst>
                                    <p:cond delay="0"/>
                                  </p:stCondLst>
                                  <p:childTnLst>
                                    <p:set>
                                      <p:cBhvr>
                                        <p:cTn id="35" dur="1" fill="hold">
                                          <p:stCondLst>
                                            <p:cond delay="0"/>
                                          </p:stCondLst>
                                        </p:cTn>
                                        <p:tgtEl>
                                          <p:spTgt spid="26"/>
                                        </p:tgtEl>
                                        <p:attrNameLst>
                                          <p:attrName>style.visibility</p:attrName>
                                        </p:attrNameLst>
                                      </p:cBhvr>
                                      <p:to>
                                        <p:strVal val="visible"/>
                                      </p:to>
                                    </p:set>
                                    <p:anim calcmode="lin" valueType="num">
                                      <p:cBhvr additive="base">
                                        <p:cTn id="36" dur="500" fill="hold"/>
                                        <p:tgtEl>
                                          <p:spTgt spid="26"/>
                                        </p:tgtEl>
                                        <p:attrNameLst>
                                          <p:attrName>ppt_x</p:attrName>
                                        </p:attrNameLst>
                                      </p:cBhvr>
                                      <p:tavLst>
                                        <p:tav tm="0">
                                          <p:val>
                                            <p:strVal val="#ppt_x"/>
                                          </p:val>
                                        </p:tav>
                                        <p:tav tm="100000">
                                          <p:val>
                                            <p:strVal val="#ppt_x"/>
                                          </p:val>
                                        </p:tav>
                                      </p:tavLst>
                                    </p:anim>
                                    <p:anim calcmode="lin" valueType="num">
                                      <p:cBhvr additive="base">
                                        <p:cTn id="37"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3"/>
                                        </p:tgtEl>
                                        <p:attrNameLst>
                                          <p:attrName>style.visibility</p:attrName>
                                        </p:attrNameLst>
                                      </p:cBhvr>
                                      <p:to>
                                        <p:strVal val="visible"/>
                                      </p:to>
                                    </p:set>
                                    <p:anim calcmode="lin" valueType="num">
                                      <p:cBhvr additive="base">
                                        <p:cTn id="42" dur="500" fill="hold"/>
                                        <p:tgtEl>
                                          <p:spTgt spid="33"/>
                                        </p:tgtEl>
                                        <p:attrNameLst>
                                          <p:attrName>ppt_x</p:attrName>
                                        </p:attrNameLst>
                                      </p:cBhvr>
                                      <p:tavLst>
                                        <p:tav tm="0">
                                          <p:val>
                                            <p:strVal val="#ppt_x"/>
                                          </p:val>
                                        </p:tav>
                                        <p:tav tm="100000">
                                          <p:val>
                                            <p:strVal val="#ppt_x"/>
                                          </p:val>
                                        </p:tav>
                                      </p:tavLst>
                                    </p:anim>
                                    <p:anim calcmode="lin" valueType="num">
                                      <p:cBhvr additive="base">
                                        <p:cTn id="43"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1" fill="hold" grpId="0" nodeType="clickEffect">
                                  <p:stCondLst>
                                    <p:cond delay="0"/>
                                  </p:stCondLst>
                                  <p:childTnLst>
                                    <p:set>
                                      <p:cBhvr>
                                        <p:cTn id="47" dur="1" fill="hold">
                                          <p:stCondLst>
                                            <p:cond delay="0"/>
                                          </p:stCondLst>
                                        </p:cTn>
                                        <p:tgtEl>
                                          <p:spTgt spid="29"/>
                                        </p:tgtEl>
                                        <p:attrNameLst>
                                          <p:attrName>style.visibility</p:attrName>
                                        </p:attrNameLst>
                                      </p:cBhvr>
                                      <p:to>
                                        <p:strVal val="visible"/>
                                      </p:to>
                                    </p:set>
                                    <p:anim calcmode="lin" valueType="num">
                                      <p:cBhvr additive="base">
                                        <p:cTn id="48" dur="500" fill="hold"/>
                                        <p:tgtEl>
                                          <p:spTgt spid="29"/>
                                        </p:tgtEl>
                                        <p:attrNameLst>
                                          <p:attrName>ppt_x</p:attrName>
                                        </p:attrNameLst>
                                      </p:cBhvr>
                                      <p:tavLst>
                                        <p:tav tm="0">
                                          <p:val>
                                            <p:strVal val="#ppt_x"/>
                                          </p:val>
                                        </p:tav>
                                        <p:tav tm="100000">
                                          <p:val>
                                            <p:strVal val="#ppt_x"/>
                                          </p:val>
                                        </p:tav>
                                      </p:tavLst>
                                    </p:anim>
                                    <p:anim calcmode="lin" valueType="num">
                                      <p:cBhvr additive="base">
                                        <p:cTn id="49"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31"/>
                                        </p:tgtEl>
                                        <p:attrNameLst>
                                          <p:attrName>style.visibility</p:attrName>
                                        </p:attrNameLst>
                                      </p:cBhvr>
                                      <p:to>
                                        <p:strVal val="visible"/>
                                      </p:to>
                                    </p:set>
                                    <p:anim calcmode="lin" valueType="num">
                                      <p:cBhvr additive="base">
                                        <p:cTn id="54" dur="500" fill="hold"/>
                                        <p:tgtEl>
                                          <p:spTgt spid="31"/>
                                        </p:tgtEl>
                                        <p:attrNameLst>
                                          <p:attrName>ppt_x</p:attrName>
                                        </p:attrNameLst>
                                      </p:cBhvr>
                                      <p:tavLst>
                                        <p:tav tm="0">
                                          <p:val>
                                            <p:strVal val="#ppt_x"/>
                                          </p:val>
                                        </p:tav>
                                        <p:tav tm="100000">
                                          <p:val>
                                            <p:strVal val="#ppt_x"/>
                                          </p:val>
                                        </p:tav>
                                      </p:tavLst>
                                    </p:anim>
                                    <p:anim calcmode="lin" valueType="num">
                                      <p:cBhvr additive="base">
                                        <p:cTn id="55"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P spid="18" grpId="0" animBg="1"/>
      <p:bldP spid="20" grpId="0" animBg="1"/>
      <p:bldP spid="22" grpId="0" animBg="1"/>
      <p:bldP spid="24" grpId="0" animBg="1"/>
      <p:bldP spid="26" grpId="0" animBg="1"/>
      <p:bldP spid="29" grpId="0" animBg="1"/>
      <p:bldP spid="31" grpId="0" animBg="1"/>
      <p:bldP spid="3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FB400-CF70-EFD4-0317-8505F364438A}"/>
              </a:ext>
            </a:extLst>
          </p:cNvPr>
          <p:cNvSpPr>
            <a:spLocks noGrp="1"/>
          </p:cNvSpPr>
          <p:nvPr>
            <p:ph type="title"/>
          </p:nvPr>
        </p:nvSpPr>
        <p:spPr>
          <a:xfrm>
            <a:off x="0" y="0"/>
            <a:ext cx="12192000" cy="1325563"/>
          </a:xfrm>
        </p:spPr>
        <p:txBody>
          <a:bodyPr/>
          <a:lstStyle/>
          <a:p>
            <a:r>
              <a:rPr lang="en-CA" b="1" dirty="0"/>
              <a:t>Data Cleaning and Preparation</a:t>
            </a:r>
          </a:p>
        </p:txBody>
      </p:sp>
      <p:sp>
        <p:nvSpPr>
          <p:cNvPr id="3" name="Content Placeholder 2">
            <a:extLst>
              <a:ext uri="{FF2B5EF4-FFF2-40B4-BE49-F238E27FC236}">
                <a16:creationId xmlns:a16="http://schemas.microsoft.com/office/drawing/2014/main" id="{BF1636DD-6FC7-D3FB-A2EA-421B9B99BE45}"/>
              </a:ext>
            </a:extLst>
          </p:cNvPr>
          <p:cNvSpPr>
            <a:spLocks noGrp="1"/>
          </p:cNvSpPr>
          <p:nvPr>
            <p:ph idx="1"/>
          </p:nvPr>
        </p:nvSpPr>
        <p:spPr>
          <a:xfrm>
            <a:off x="238431" y="1756800"/>
            <a:ext cx="11688096" cy="4834398"/>
          </a:xfrm>
        </p:spPr>
        <p:txBody>
          <a:bodyPr>
            <a:normAutofit/>
          </a:bodyPr>
          <a:lstStyle/>
          <a:p>
            <a:pPr algn="just"/>
            <a:r>
              <a:rPr lang="en-US" sz="2400" dirty="0"/>
              <a:t>We removed the ID, </a:t>
            </a:r>
            <a:r>
              <a:rPr lang="en-US" sz="2400" dirty="0" err="1"/>
              <a:t>Customer_ID</a:t>
            </a:r>
            <a:r>
              <a:rPr lang="en-US" sz="2400" dirty="0"/>
              <a:t>, Name, and SSN fields from the dataset because they were irrelevant. We iterate through the dataset and replace any odd numbers, weird digits and undesirable symbolic patterns with nulls. </a:t>
            </a:r>
          </a:p>
          <a:p>
            <a:pPr algn="just"/>
            <a:endParaRPr lang="en-US" sz="2400" dirty="0"/>
          </a:p>
          <a:p>
            <a:pPr algn="just"/>
            <a:r>
              <a:rPr lang="en-US" sz="2400" dirty="0"/>
              <a:t>There was a column with the name '</a:t>
            </a:r>
            <a:r>
              <a:rPr lang="en-US" sz="2400" dirty="0" err="1"/>
              <a:t>Credit_History_Age</a:t>
            </a:r>
            <a:r>
              <a:rPr lang="en-US" sz="2400" dirty="0"/>
              <a:t>' that contained data in the format "XX years and XX months", which was irrelevant for analysis and ML modelling. Thus, we converted those columns to months only.</a:t>
            </a:r>
          </a:p>
          <a:p>
            <a:pPr algn="just"/>
            <a:endParaRPr lang="en-US" sz="2400" dirty="0"/>
          </a:p>
          <a:p>
            <a:pPr algn="just"/>
            <a:r>
              <a:rPr lang="en-US" sz="2400" dirty="0"/>
              <a:t>Then, we partition the column operation into two categories: numerical and categorical. For categorical NA values, the customer's most recent non-null value will be used to attempt to update the NA. The mean value of the variable is substituted for null values  in numerical ones.</a:t>
            </a:r>
          </a:p>
        </p:txBody>
      </p:sp>
    </p:spTree>
    <p:extLst>
      <p:ext uri="{BB962C8B-B14F-4D97-AF65-F5344CB8AC3E}">
        <p14:creationId xmlns:p14="http://schemas.microsoft.com/office/powerpoint/2010/main" val="352176235"/>
      </p:ext>
    </p:extLst>
  </p:cSld>
  <p:clrMapOvr>
    <a:masterClrMapping/>
  </p:clrMapOvr>
  <mc:AlternateContent xmlns:mc="http://schemas.openxmlformats.org/markup-compatibility/2006" xmlns:p14="http://schemas.microsoft.com/office/powerpoint/2010/main">
    <mc:Choice Requires="p14">
      <p:transition spd="slow" p14:dur="125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FB400-CF70-EFD4-0317-8505F364438A}"/>
              </a:ext>
            </a:extLst>
          </p:cNvPr>
          <p:cNvSpPr>
            <a:spLocks noGrp="1"/>
          </p:cNvSpPr>
          <p:nvPr>
            <p:ph type="title"/>
          </p:nvPr>
        </p:nvSpPr>
        <p:spPr>
          <a:xfrm>
            <a:off x="0" y="0"/>
            <a:ext cx="12192000" cy="578772"/>
          </a:xfrm>
        </p:spPr>
        <p:txBody>
          <a:bodyPr>
            <a:noAutofit/>
          </a:bodyPr>
          <a:lstStyle/>
          <a:p>
            <a:r>
              <a:rPr lang="en-CA" sz="3200" b="1" dirty="0"/>
              <a:t>Results..</a:t>
            </a:r>
          </a:p>
        </p:txBody>
      </p:sp>
      <p:pic>
        <p:nvPicPr>
          <p:cNvPr id="4" name="Picture 3">
            <a:extLst>
              <a:ext uri="{FF2B5EF4-FFF2-40B4-BE49-F238E27FC236}">
                <a16:creationId xmlns:a16="http://schemas.microsoft.com/office/drawing/2014/main" id="{A1A14873-4EB5-BF3E-0517-CDA339BC04E3}"/>
              </a:ext>
            </a:extLst>
          </p:cNvPr>
          <p:cNvPicPr>
            <a:picLocks noChangeAspect="1"/>
          </p:cNvPicPr>
          <p:nvPr/>
        </p:nvPicPr>
        <p:blipFill>
          <a:blip r:embed="rId2"/>
          <a:stretch>
            <a:fillRect/>
          </a:stretch>
        </p:blipFill>
        <p:spPr>
          <a:xfrm>
            <a:off x="2685754" y="338822"/>
            <a:ext cx="6820491" cy="6180356"/>
          </a:xfrm>
          <a:prstGeom prst="rect">
            <a:avLst/>
          </a:prstGeom>
        </p:spPr>
      </p:pic>
      <p:sp>
        <p:nvSpPr>
          <p:cNvPr id="6" name="TextBox 5">
            <a:extLst>
              <a:ext uri="{FF2B5EF4-FFF2-40B4-BE49-F238E27FC236}">
                <a16:creationId xmlns:a16="http://schemas.microsoft.com/office/drawing/2014/main" id="{A9E0129F-6022-8F1D-1B08-A0413E113693}"/>
              </a:ext>
            </a:extLst>
          </p:cNvPr>
          <p:cNvSpPr txBox="1"/>
          <p:nvPr/>
        </p:nvSpPr>
        <p:spPr>
          <a:xfrm>
            <a:off x="6194239" y="4994519"/>
            <a:ext cx="3234241" cy="1323439"/>
          </a:xfrm>
          <a:prstGeom prst="rect">
            <a:avLst/>
          </a:prstGeom>
          <a:noFill/>
        </p:spPr>
        <p:txBody>
          <a:bodyPr wrap="square">
            <a:spAutoFit/>
          </a:bodyPr>
          <a:lstStyle/>
          <a:p>
            <a:pPr algn="ctr"/>
            <a:r>
              <a:rPr lang="en-US" sz="1600" b="0" i="0" dirty="0">
                <a:solidFill>
                  <a:srgbClr val="171616"/>
                </a:solidFill>
                <a:effectLst/>
                <a:latin typeface="Roboto Mono" panose="00000009000000000000" pitchFamily="49" charset="0"/>
                <a:ea typeface="Roboto Mono" panose="00000009000000000000" pitchFamily="49" charset="0"/>
              </a:rPr>
              <a:t>The presence of </a:t>
            </a:r>
            <a:r>
              <a:rPr lang="en-US" sz="1600" b="1" i="0" dirty="0" err="1">
                <a:solidFill>
                  <a:srgbClr val="171616"/>
                </a:solidFill>
                <a:effectLst/>
                <a:latin typeface="Roboto Mono" panose="00000009000000000000" pitchFamily="49" charset="0"/>
                <a:ea typeface="Roboto Mono" panose="00000009000000000000" pitchFamily="49" charset="0"/>
              </a:rPr>
              <a:t>NaN</a:t>
            </a:r>
            <a:r>
              <a:rPr lang="en-US" sz="1600" b="0" i="0" dirty="0">
                <a:solidFill>
                  <a:srgbClr val="171616"/>
                </a:solidFill>
                <a:effectLst/>
                <a:latin typeface="Roboto Mono" panose="00000009000000000000" pitchFamily="49" charset="0"/>
                <a:ea typeface="Roboto Mono" panose="00000009000000000000" pitchFamily="49" charset="0"/>
              </a:rPr>
              <a:t> in this context suggests that those columns were eliminated during the data cleaning procedure.</a:t>
            </a:r>
            <a:endParaRPr lang="en-CA" sz="1600" dirty="0">
              <a:latin typeface="Roboto Mono" panose="00000009000000000000" pitchFamily="49" charset="0"/>
              <a:ea typeface="Roboto Mono" panose="00000009000000000000" pitchFamily="49" charset="0"/>
            </a:endParaRPr>
          </a:p>
        </p:txBody>
      </p:sp>
    </p:spTree>
    <p:extLst>
      <p:ext uri="{BB962C8B-B14F-4D97-AF65-F5344CB8AC3E}">
        <p14:creationId xmlns:p14="http://schemas.microsoft.com/office/powerpoint/2010/main" val="1064488381"/>
      </p:ext>
    </p:extLst>
  </p:cSld>
  <p:clrMapOvr>
    <a:masterClrMapping/>
  </p:clrMapOvr>
  <mc:AlternateContent xmlns:mc="http://schemas.openxmlformats.org/markup-compatibility/2006" xmlns:p14="http://schemas.microsoft.com/office/powerpoint/2010/main">
    <mc:Choice Requires="p14">
      <p:transition spd="slow" p14:dur="125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FB400-CF70-EFD4-0317-8505F364438A}"/>
              </a:ext>
            </a:extLst>
          </p:cNvPr>
          <p:cNvSpPr>
            <a:spLocks noGrp="1"/>
          </p:cNvSpPr>
          <p:nvPr>
            <p:ph type="title"/>
          </p:nvPr>
        </p:nvSpPr>
        <p:spPr>
          <a:xfrm>
            <a:off x="0" y="0"/>
            <a:ext cx="12192000" cy="1325563"/>
          </a:xfrm>
        </p:spPr>
        <p:txBody>
          <a:bodyPr/>
          <a:lstStyle/>
          <a:p>
            <a:r>
              <a:rPr lang="en-US" sz="4400" b="1" dirty="0"/>
              <a:t>Descriptive Statistics (handling Outliers)</a:t>
            </a:r>
            <a:endParaRPr lang="en-CA" b="1" dirty="0"/>
          </a:p>
        </p:txBody>
      </p:sp>
      <p:sp>
        <p:nvSpPr>
          <p:cNvPr id="3" name="Content Placeholder 2">
            <a:extLst>
              <a:ext uri="{FF2B5EF4-FFF2-40B4-BE49-F238E27FC236}">
                <a16:creationId xmlns:a16="http://schemas.microsoft.com/office/drawing/2014/main" id="{BF1636DD-6FC7-D3FB-A2EA-421B9B99BE45}"/>
              </a:ext>
            </a:extLst>
          </p:cNvPr>
          <p:cNvSpPr>
            <a:spLocks noGrp="1"/>
          </p:cNvSpPr>
          <p:nvPr>
            <p:ph idx="1"/>
          </p:nvPr>
        </p:nvSpPr>
        <p:spPr>
          <a:xfrm>
            <a:off x="238431" y="1756800"/>
            <a:ext cx="11688096" cy="4834398"/>
          </a:xfrm>
        </p:spPr>
        <p:txBody>
          <a:bodyPr>
            <a:normAutofit/>
          </a:bodyPr>
          <a:lstStyle/>
          <a:p>
            <a:pPr algn="just"/>
            <a:r>
              <a:rPr lang="en-US" sz="2400" dirty="0"/>
              <a:t>Descriptive statistics were utilized for each column of data. And what we discovered was that some of the values in it were completely worthless, while others were much farther away from most of the data points. They are referred to as outliers.</a:t>
            </a:r>
          </a:p>
          <a:p>
            <a:pPr algn="just"/>
            <a:endParaRPr lang="en-US" sz="2400" dirty="0"/>
          </a:p>
          <a:p>
            <a:pPr algn="just"/>
            <a:r>
              <a:rPr lang="en-US" sz="2400" dirty="0"/>
              <a:t>We resolve on a particular range for the variable's possible values after consulting a variety of sources. The number of credit cards, bank accounts, credit inquiries, and loans that an individual may possess. This stage is performed to make data meaningful because their values were excessively high.</a:t>
            </a:r>
          </a:p>
          <a:p>
            <a:pPr algn="just"/>
            <a:endParaRPr lang="en-US" sz="2400" dirty="0"/>
          </a:p>
          <a:p>
            <a:pPr algn="just"/>
            <a:r>
              <a:rPr lang="en-US" sz="2400" dirty="0"/>
              <a:t>In the end, we apply the label encoder to the text-based column in order to get our data ready to fit into the model.</a:t>
            </a:r>
            <a:endParaRPr lang="en-CA" sz="1400" dirty="0"/>
          </a:p>
        </p:txBody>
      </p:sp>
    </p:spTree>
    <p:extLst>
      <p:ext uri="{BB962C8B-B14F-4D97-AF65-F5344CB8AC3E}">
        <p14:creationId xmlns:p14="http://schemas.microsoft.com/office/powerpoint/2010/main" val="2918779416"/>
      </p:ext>
    </p:extLst>
  </p:cSld>
  <p:clrMapOvr>
    <a:masterClrMapping/>
  </p:clrMapOvr>
  <mc:AlternateContent xmlns:mc="http://schemas.openxmlformats.org/markup-compatibility/2006" xmlns:p14="http://schemas.microsoft.com/office/powerpoint/2010/main">
    <mc:Choice Requires="p14">
      <p:transition spd="slow" p14:dur="125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FB400-CF70-EFD4-0317-8505F364438A}"/>
              </a:ext>
            </a:extLst>
          </p:cNvPr>
          <p:cNvSpPr>
            <a:spLocks noGrp="1"/>
          </p:cNvSpPr>
          <p:nvPr>
            <p:ph type="title"/>
          </p:nvPr>
        </p:nvSpPr>
        <p:spPr>
          <a:xfrm>
            <a:off x="0" y="0"/>
            <a:ext cx="11688097" cy="578772"/>
          </a:xfrm>
        </p:spPr>
        <p:txBody>
          <a:bodyPr>
            <a:noAutofit/>
          </a:bodyPr>
          <a:lstStyle/>
          <a:p>
            <a:r>
              <a:rPr lang="en-CA" sz="4000" b="1" dirty="0"/>
              <a:t>For Example…</a:t>
            </a:r>
          </a:p>
        </p:txBody>
      </p:sp>
      <p:pic>
        <p:nvPicPr>
          <p:cNvPr id="8" name="Picture 7">
            <a:extLst>
              <a:ext uri="{FF2B5EF4-FFF2-40B4-BE49-F238E27FC236}">
                <a16:creationId xmlns:a16="http://schemas.microsoft.com/office/drawing/2014/main" id="{517C536E-2B03-C4C4-1D02-CFC582964A09}"/>
              </a:ext>
            </a:extLst>
          </p:cNvPr>
          <p:cNvPicPr>
            <a:picLocks noChangeAspect="1"/>
          </p:cNvPicPr>
          <p:nvPr/>
        </p:nvPicPr>
        <p:blipFill>
          <a:blip r:embed="rId2"/>
          <a:stretch>
            <a:fillRect/>
          </a:stretch>
        </p:blipFill>
        <p:spPr>
          <a:xfrm>
            <a:off x="2540322" y="1128114"/>
            <a:ext cx="7111355" cy="5463083"/>
          </a:xfrm>
          <a:prstGeom prst="rect">
            <a:avLst/>
          </a:prstGeom>
          <a:ln>
            <a:solidFill>
              <a:schemeClr val="tx1"/>
            </a:solidFill>
          </a:ln>
        </p:spPr>
      </p:pic>
      <p:sp>
        <p:nvSpPr>
          <p:cNvPr id="9" name="Oval 8">
            <a:extLst>
              <a:ext uri="{FF2B5EF4-FFF2-40B4-BE49-F238E27FC236}">
                <a16:creationId xmlns:a16="http://schemas.microsoft.com/office/drawing/2014/main" id="{86645DFF-C9AC-F098-BF44-7B5DA081DF1D}"/>
              </a:ext>
            </a:extLst>
          </p:cNvPr>
          <p:cNvSpPr/>
          <p:nvPr/>
        </p:nvSpPr>
        <p:spPr>
          <a:xfrm>
            <a:off x="3372274" y="3301780"/>
            <a:ext cx="2980817" cy="475090"/>
          </a:xfrm>
          <a:custGeom>
            <a:avLst/>
            <a:gdLst>
              <a:gd name="connsiteX0" fmla="*/ 0 w 2980817"/>
              <a:gd name="connsiteY0" fmla="*/ 237545 h 475090"/>
              <a:gd name="connsiteX1" fmla="*/ 1490409 w 2980817"/>
              <a:gd name="connsiteY1" fmla="*/ 0 h 475090"/>
              <a:gd name="connsiteX2" fmla="*/ 2980818 w 2980817"/>
              <a:gd name="connsiteY2" fmla="*/ 237545 h 475090"/>
              <a:gd name="connsiteX3" fmla="*/ 1490409 w 2980817"/>
              <a:gd name="connsiteY3" fmla="*/ 475090 h 475090"/>
              <a:gd name="connsiteX4" fmla="*/ 0 w 2980817"/>
              <a:gd name="connsiteY4" fmla="*/ 237545 h 475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0817" h="475090" extrusionOk="0">
                <a:moveTo>
                  <a:pt x="0" y="237545"/>
                </a:moveTo>
                <a:cubicBezTo>
                  <a:pt x="11034" y="23356"/>
                  <a:pt x="801437" y="108070"/>
                  <a:pt x="1490409" y="0"/>
                </a:cubicBezTo>
                <a:cubicBezTo>
                  <a:pt x="2309484" y="-1533"/>
                  <a:pt x="2984329" y="94041"/>
                  <a:pt x="2980818" y="237545"/>
                </a:cubicBezTo>
                <a:cubicBezTo>
                  <a:pt x="3077666" y="304722"/>
                  <a:pt x="2262331" y="605574"/>
                  <a:pt x="1490409" y="475090"/>
                </a:cubicBezTo>
                <a:cubicBezTo>
                  <a:pt x="656360" y="510951"/>
                  <a:pt x="15484" y="355118"/>
                  <a:pt x="0" y="237545"/>
                </a:cubicBezTo>
                <a:close/>
              </a:path>
            </a:pathLst>
          </a:custGeom>
          <a:noFill/>
          <a:ln w="38100">
            <a:solidFill>
              <a:srgbClr val="FF0000"/>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a:extLst>
              <a:ext uri="{FF2B5EF4-FFF2-40B4-BE49-F238E27FC236}">
                <a16:creationId xmlns:a16="http://schemas.microsoft.com/office/drawing/2014/main" id="{7CF0F352-25FF-8300-6E9A-095F2B5E4C87}"/>
              </a:ext>
            </a:extLst>
          </p:cNvPr>
          <p:cNvSpPr/>
          <p:nvPr/>
        </p:nvSpPr>
        <p:spPr>
          <a:xfrm>
            <a:off x="2983985" y="6116107"/>
            <a:ext cx="3202130" cy="475090"/>
          </a:xfrm>
          <a:custGeom>
            <a:avLst/>
            <a:gdLst>
              <a:gd name="connsiteX0" fmla="*/ 0 w 3202130"/>
              <a:gd name="connsiteY0" fmla="*/ 237545 h 475090"/>
              <a:gd name="connsiteX1" fmla="*/ 1601065 w 3202130"/>
              <a:gd name="connsiteY1" fmla="*/ 0 h 475090"/>
              <a:gd name="connsiteX2" fmla="*/ 3202130 w 3202130"/>
              <a:gd name="connsiteY2" fmla="*/ 237545 h 475090"/>
              <a:gd name="connsiteX3" fmla="*/ 1601065 w 3202130"/>
              <a:gd name="connsiteY3" fmla="*/ 475090 h 475090"/>
              <a:gd name="connsiteX4" fmla="*/ 0 w 3202130"/>
              <a:gd name="connsiteY4" fmla="*/ 237545 h 475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0" h="475090" extrusionOk="0">
                <a:moveTo>
                  <a:pt x="0" y="237545"/>
                </a:moveTo>
                <a:cubicBezTo>
                  <a:pt x="3376" y="80962"/>
                  <a:pt x="885199" y="135635"/>
                  <a:pt x="1601065" y="0"/>
                </a:cubicBezTo>
                <a:cubicBezTo>
                  <a:pt x="2481254" y="-1533"/>
                  <a:pt x="3205641" y="94041"/>
                  <a:pt x="3202130" y="237545"/>
                </a:cubicBezTo>
                <a:cubicBezTo>
                  <a:pt x="3321163" y="290058"/>
                  <a:pt x="2455743" y="550427"/>
                  <a:pt x="1601065" y="475090"/>
                </a:cubicBezTo>
                <a:cubicBezTo>
                  <a:pt x="705902" y="510951"/>
                  <a:pt x="15484" y="355118"/>
                  <a:pt x="0" y="237545"/>
                </a:cubicBezTo>
                <a:close/>
              </a:path>
            </a:pathLst>
          </a:custGeom>
          <a:noFill/>
          <a:ln w="38100">
            <a:solidFill>
              <a:srgbClr val="00B050"/>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a:extLst>
              <a:ext uri="{FF2B5EF4-FFF2-40B4-BE49-F238E27FC236}">
                <a16:creationId xmlns:a16="http://schemas.microsoft.com/office/drawing/2014/main" id="{AA5CC5B0-BF94-94A2-FD87-3257E84BD0F8}"/>
              </a:ext>
            </a:extLst>
          </p:cNvPr>
          <p:cNvSpPr/>
          <p:nvPr/>
        </p:nvSpPr>
        <p:spPr>
          <a:xfrm>
            <a:off x="6450754" y="1659173"/>
            <a:ext cx="3106714" cy="1642607"/>
          </a:xfrm>
          <a:custGeom>
            <a:avLst/>
            <a:gdLst>
              <a:gd name="connsiteX0" fmla="*/ 0 w 3106714"/>
              <a:gd name="connsiteY0" fmla="*/ 821304 h 1642607"/>
              <a:gd name="connsiteX1" fmla="*/ 1553357 w 3106714"/>
              <a:gd name="connsiteY1" fmla="*/ 0 h 1642607"/>
              <a:gd name="connsiteX2" fmla="*/ 3106714 w 3106714"/>
              <a:gd name="connsiteY2" fmla="*/ 821304 h 1642607"/>
              <a:gd name="connsiteX3" fmla="*/ 1553357 w 3106714"/>
              <a:gd name="connsiteY3" fmla="*/ 1642608 h 1642607"/>
              <a:gd name="connsiteX4" fmla="*/ 0 w 3106714"/>
              <a:gd name="connsiteY4" fmla="*/ 821304 h 164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714" h="1642607" extrusionOk="0">
                <a:moveTo>
                  <a:pt x="0" y="821304"/>
                </a:moveTo>
                <a:cubicBezTo>
                  <a:pt x="16010" y="247281"/>
                  <a:pt x="738813" y="34921"/>
                  <a:pt x="1553357" y="0"/>
                </a:cubicBezTo>
                <a:cubicBezTo>
                  <a:pt x="2395904" y="-5803"/>
                  <a:pt x="3130089" y="285752"/>
                  <a:pt x="3106714" y="821304"/>
                </a:cubicBezTo>
                <a:cubicBezTo>
                  <a:pt x="3249661" y="1180413"/>
                  <a:pt x="2336765" y="1832410"/>
                  <a:pt x="1553357" y="1642608"/>
                </a:cubicBezTo>
                <a:cubicBezTo>
                  <a:pt x="684041" y="1680118"/>
                  <a:pt x="10368" y="1265779"/>
                  <a:pt x="0" y="821304"/>
                </a:cubicBezTo>
                <a:close/>
              </a:path>
            </a:pathLst>
          </a:custGeom>
          <a:noFill/>
          <a:ln w="28575">
            <a:solidFill>
              <a:srgbClr val="FF0000"/>
            </a:solidFill>
            <a:prstDash val="dashDot"/>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4" name="Oval 13">
            <a:extLst>
              <a:ext uri="{FF2B5EF4-FFF2-40B4-BE49-F238E27FC236}">
                <a16:creationId xmlns:a16="http://schemas.microsoft.com/office/drawing/2014/main" id="{2FA3AEA4-C3B9-5AA6-2637-7914D1D7DAA4}"/>
              </a:ext>
            </a:extLst>
          </p:cNvPr>
          <p:cNvSpPr/>
          <p:nvPr/>
        </p:nvSpPr>
        <p:spPr>
          <a:xfrm>
            <a:off x="7344589" y="4296664"/>
            <a:ext cx="1473408" cy="2294533"/>
          </a:xfrm>
          <a:custGeom>
            <a:avLst/>
            <a:gdLst>
              <a:gd name="connsiteX0" fmla="*/ 0 w 1473408"/>
              <a:gd name="connsiteY0" fmla="*/ 1147267 h 2294533"/>
              <a:gd name="connsiteX1" fmla="*/ 736704 w 1473408"/>
              <a:gd name="connsiteY1" fmla="*/ 0 h 2294533"/>
              <a:gd name="connsiteX2" fmla="*/ 1473408 w 1473408"/>
              <a:gd name="connsiteY2" fmla="*/ 1147267 h 2294533"/>
              <a:gd name="connsiteX3" fmla="*/ 736704 w 1473408"/>
              <a:gd name="connsiteY3" fmla="*/ 2294534 h 2294533"/>
              <a:gd name="connsiteX4" fmla="*/ 0 w 1473408"/>
              <a:gd name="connsiteY4" fmla="*/ 1147267 h 2294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408" h="2294533" extrusionOk="0">
                <a:moveTo>
                  <a:pt x="0" y="1147267"/>
                </a:moveTo>
                <a:cubicBezTo>
                  <a:pt x="1395" y="503155"/>
                  <a:pt x="370693" y="32913"/>
                  <a:pt x="736704" y="0"/>
                </a:cubicBezTo>
                <a:cubicBezTo>
                  <a:pt x="983769" y="-60422"/>
                  <a:pt x="1515503" y="366053"/>
                  <a:pt x="1473408" y="1147267"/>
                </a:cubicBezTo>
                <a:cubicBezTo>
                  <a:pt x="1559191" y="1724184"/>
                  <a:pt x="1129724" y="2329825"/>
                  <a:pt x="736704" y="2294534"/>
                </a:cubicBezTo>
                <a:cubicBezTo>
                  <a:pt x="297711" y="2400031"/>
                  <a:pt x="129748" y="1666763"/>
                  <a:pt x="0" y="1147267"/>
                </a:cubicBezTo>
                <a:close/>
              </a:path>
            </a:pathLst>
          </a:custGeom>
          <a:noFill/>
          <a:ln w="28575">
            <a:solidFill>
              <a:srgbClr val="00B050"/>
            </a:solidFill>
            <a:prstDash val="dashDot"/>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605162304"/>
      </p:ext>
    </p:extLst>
  </p:cSld>
  <p:clrMapOvr>
    <a:masterClrMapping/>
  </p:clrMapOvr>
  <mc:AlternateContent xmlns:mc="http://schemas.openxmlformats.org/markup-compatibility/2006" xmlns:p14="http://schemas.microsoft.com/office/powerpoint/2010/main">
    <mc:Choice Requires="p14">
      <p:transition spd="slow" p14:dur="125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down)">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down)">
                                      <p:cBhvr>
                                        <p:cTn id="20" dur="500"/>
                                        <p:tgtEl>
                                          <p:spTgt spid="11"/>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14" grpId="0" animBg="1"/>
    </p:bldLst>
  </p:timing>
</p:sld>
</file>

<file path=ppt/theme/theme1.xml><?xml version="1.0" encoding="utf-8"?>
<a:theme xmlns:a="http://schemas.openxmlformats.org/drawingml/2006/main" name="Theme1">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op 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DB648E0B-3023-42DF-A212-A506B1C737A5}" vid="{25457BA3-3DD7-4547-835A-472AF48275FF}"/>
    </a:ext>
  </a:extLst>
</a:theme>
</file>

<file path=docProps/app.xml><?xml version="1.0" encoding="utf-8"?>
<Properties xmlns="http://schemas.openxmlformats.org/officeDocument/2006/extended-properties" xmlns:vt="http://schemas.openxmlformats.org/officeDocument/2006/docPropsVTypes">
  <Template/>
  <TotalTime>1906</TotalTime>
  <Words>2020</Words>
  <Application>Microsoft Office PowerPoint</Application>
  <PresentationFormat>Widescreen</PresentationFormat>
  <Paragraphs>152</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Calibri</vt:lpstr>
      <vt:lpstr>Calibri </vt:lpstr>
      <vt:lpstr>Calibri (Body)</vt:lpstr>
      <vt:lpstr>Calibri Light</vt:lpstr>
      <vt:lpstr>Inter</vt:lpstr>
      <vt:lpstr>Roboto Mono</vt:lpstr>
      <vt:lpstr>Söhne</vt:lpstr>
      <vt:lpstr>Tableau Book</vt:lpstr>
      <vt:lpstr>Theme1</vt:lpstr>
      <vt:lpstr>PowerPoint Presentation</vt:lpstr>
      <vt:lpstr>Outline</vt:lpstr>
      <vt:lpstr>Problem Statement</vt:lpstr>
      <vt:lpstr>PowerPoint Presentation</vt:lpstr>
      <vt:lpstr>Workflow</vt:lpstr>
      <vt:lpstr>Data Cleaning and Preparation</vt:lpstr>
      <vt:lpstr>Results..</vt:lpstr>
      <vt:lpstr>Descriptive Statistics (handling Outliers)</vt:lpstr>
      <vt:lpstr>For Example…</vt:lpstr>
      <vt:lpstr>Exploratory Data Analysis</vt:lpstr>
      <vt:lpstr>Few Examples…</vt:lpstr>
      <vt:lpstr>Few Examples…</vt:lpstr>
      <vt:lpstr>Few Examples…</vt:lpstr>
      <vt:lpstr>Scaling Data</vt:lpstr>
      <vt:lpstr>Results..</vt:lpstr>
      <vt:lpstr>Machine Learning</vt:lpstr>
      <vt:lpstr>Evaluation</vt:lpstr>
      <vt:lpstr>Feature Importance</vt:lpstr>
      <vt:lpstr>Data Visualization</vt:lpstr>
      <vt:lpstr>Continue..</vt:lpstr>
      <vt:lpstr>Continue..</vt:lpstr>
      <vt:lpstr>Continue..</vt:lpstr>
      <vt:lpstr>PowerPoint Presentation</vt:lpstr>
      <vt:lpstr>Model Deployment</vt:lpstr>
      <vt:lpstr>Integration with Web Application (StreamLit)</vt:lpstr>
      <vt:lpstr>PowerPoint Presentation</vt:lpstr>
      <vt:lpstr>PowerPoint Presentation</vt:lpstr>
      <vt:lpstr>Challenges</vt:lpstr>
      <vt:lpstr>Let's review what we've learned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 Hareshkumar Rana</dc:creator>
  <cp:lastModifiedBy>Smit Hareshkumar Rana</cp:lastModifiedBy>
  <cp:revision>65</cp:revision>
  <dcterms:created xsi:type="dcterms:W3CDTF">2023-04-17T17:51:41Z</dcterms:created>
  <dcterms:modified xsi:type="dcterms:W3CDTF">2023-04-25T21:44:50Z</dcterms:modified>
</cp:coreProperties>
</file>