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71" r:id="rId5"/>
    <p:sldId id="261" r:id="rId6"/>
    <p:sldId id="262" r:id="rId7"/>
    <p:sldId id="272" r:id="rId8"/>
    <p:sldId id="273" r:id="rId9"/>
    <p:sldId id="274" r:id="rId10"/>
    <p:sldId id="275" r:id="rId11"/>
    <p:sldId id="276" r:id="rId12"/>
    <p:sldId id="277" r:id="rId13"/>
    <p:sldId id="278" r:id="rId14"/>
    <p:sldId id="279" r:id="rId15"/>
    <p:sldId id="283" r:id="rId16"/>
    <p:sldId id="280" r:id="rId17"/>
    <p:sldId id="281" r:id="rId18"/>
    <p:sldId id="282" r:id="rId19"/>
    <p:sldId id="284" r:id="rId20"/>
    <p:sldId id="285" r:id="rId21"/>
    <p:sldId id="286" r:id="rId22"/>
    <p:sldId id="287"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407" autoAdjust="0"/>
  </p:normalViewPr>
  <p:slideViewPr>
    <p:cSldViewPr snapToGrid="0">
      <p:cViewPr>
        <p:scale>
          <a:sx n="125" d="100"/>
          <a:sy n="125" d="100"/>
        </p:scale>
        <p:origin x="-955"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2B2A7-3064-4224-8DDB-AC155B50CBBA}" type="doc">
      <dgm:prSet loTypeId="urn:microsoft.com/office/officeart/2008/layout/AlternatingHexagons" loCatId="list" qsTypeId="urn:microsoft.com/office/officeart/2005/8/quickstyle/3d1" qsCatId="3D" csTypeId="urn:microsoft.com/office/officeart/2005/8/colors/accent1_2" csCatId="accent1" phldr="1"/>
      <dgm:spPr/>
      <dgm:t>
        <a:bodyPr/>
        <a:lstStyle/>
        <a:p>
          <a:endParaRPr lang="en-CA"/>
        </a:p>
      </dgm:t>
    </dgm:pt>
    <dgm:pt modelId="{2289CDC3-DE24-4FBC-9058-C777EC1F6F8A}">
      <dgm:prSet phldrT="[Text]">
        <dgm:style>
          <a:lnRef idx="0">
            <a:schemeClr val="dk1"/>
          </a:lnRef>
          <a:fillRef idx="3">
            <a:schemeClr val="dk1"/>
          </a:fillRef>
          <a:effectRef idx="3">
            <a:schemeClr val="dk1"/>
          </a:effectRef>
          <a:fontRef idx="minor">
            <a:schemeClr val="lt1"/>
          </a:fontRef>
        </dgm:style>
      </dgm:prSet>
      <dgm:spPr>
        <a:ln>
          <a:solidFill>
            <a:schemeClr val="tx1">
              <a:lumMod val="95000"/>
            </a:schemeClr>
          </a:solidFill>
        </a:ln>
      </dgm:spPr>
      <dgm:t>
        <a:bodyPr/>
        <a:lstStyle/>
        <a:p>
          <a:pPr algn="ctr"/>
          <a:r>
            <a:rPr lang="en-CA" dirty="0"/>
            <a:t>Common Table Expressions </a:t>
          </a:r>
        </a:p>
        <a:p>
          <a:pPr algn="ctr"/>
          <a:r>
            <a:rPr lang="en-CA" dirty="0"/>
            <a:t>&amp;</a:t>
          </a:r>
        </a:p>
        <a:p>
          <a:pPr algn="ctr"/>
          <a:r>
            <a:rPr lang="en-CA" dirty="0"/>
            <a:t>Window Functions</a:t>
          </a:r>
        </a:p>
      </dgm:t>
    </dgm:pt>
    <dgm:pt modelId="{9E30C44B-9120-42BC-8402-E21AFD94C457}" type="parTrans" cxnId="{25D9841E-FA1A-4028-A580-F53FB52591D3}">
      <dgm:prSet/>
      <dgm:spPr/>
      <dgm:t>
        <a:bodyPr/>
        <a:lstStyle/>
        <a:p>
          <a:pPr algn="ctr"/>
          <a:endParaRPr lang="en-CA"/>
        </a:p>
      </dgm:t>
    </dgm:pt>
    <dgm:pt modelId="{D2B3C2EE-56BE-460D-826C-99862F8B4265}" type="sibTrans" cxnId="{25D9841E-FA1A-4028-A580-F53FB52591D3}">
      <dgm:prSet custT="1">
        <dgm:style>
          <a:lnRef idx="0">
            <a:schemeClr val="dk1"/>
          </a:lnRef>
          <a:fillRef idx="3">
            <a:schemeClr val="dk1"/>
          </a:fillRef>
          <a:effectRef idx="3">
            <a:schemeClr val="dk1"/>
          </a:effectRef>
          <a:fontRef idx="minor">
            <a:schemeClr val="lt1"/>
          </a:fontRef>
        </dgm:style>
      </dgm:prSet>
      <dgm:spPr>
        <a:ln>
          <a:solidFill>
            <a:schemeClr val="tx1">
              <a:lumMod val="95000"/>
            </a:schemeClr>
          </a:solidFill>
        </a:ln>
      </dgm:spPr>
      <dgm:t>
        <a:bodyPr/>
        <a:lstStyle/>
        <a:p>
          <a:pPr algn="ctr"/>
          <a:r>
            <a:rPr lang="en-CA" sz="2400" dirty="0"/>
            <a:t>Sub Queries</a:t>
          </a:r>
        </a:p>
        <a:p>
          <a:pPr algn="ctr"/>
          <a:r>
            <a:rPr lang="en-CA" sz="2400" dirty="0"/>
            <a:t>&amp; </a:t>
          </a:r>
        </a:p>
        <a:p>
          <a:pPr algn="ctr"/>
          <a:r>
            <a:rPr lang="en-CA" sz="2400" dirty="0"/>
            <a:t>JOIN</a:t>
          </a:r>
        </a:p>
      </dgm:t>
    </dgm:pt>
    <dgm:pt modelId="{58CCC67D-9891-47D9-A473-032F9C28D975}">
      <dgm:prSet phldrT="[Text]" custT="1">
        <dgm:style>
          <a:lnRef idx="0">
            <a:schemeClr val="dk1"/>
          </a:lnRef>
          <a:fillRef idx="3">
            <a:schemeClr val="dk1"/>
          </a:fillRef>
          <a:effectRef idx="3">
            <a:schemeClr val="dk1"/>
          </a:effectRef>
          <a:fontRef idx="minor">
            <a:schemeClr val="lt1"/>
          </a:fontRef>
        </dgm:style>
      </dgm:prSet>
      <dgm:spPr>
        <a:ln>
          <a:solidFill>
            <a:schemeClr val="tx1">
              <a:lumMod val="95000"/>
            </a:schemeClr>
          </a:solidFill>
        </a:ln>
      </dgm:spPr>
      <dgm:t>
        <a:bodyPr/>
        <a:lstStyle/>
        <a:p>
          <a:pPr algn="ctr"/>
          <a:r>
            <a:rPr lang="en-CA" sz="2400" dirty="0"/>
            <a:t>Stored Procedures</a:t>
          </a:r>
        </a:p>
      </dgm:t>
    </dgm:pt>
    <dgm:pt modelId="{C6D55E52-E754-40A8-BBEA-68E328C3B626}" type="parTrans" cxnId="{90C33ECA-F7E1-4A63-8C24-801F654FA3AE}">
      <dgm:prSet/>
      <dgm:spPr/>
      <dgm:t>
        <a:bodyPr/>
        <a:lstStyle/>
        <a:p>
          <a:pPr algn="ctr"/>
          <a:endParaRPr lang="en-CA"/>
        </a:p>
      </dgm:t>
    </dgm:pt>
    <dgm:pt modelId="{E070E37D-73D9-468F-8C4A-8D0A2CB5AABC}" type="sibTrans" cxnId="{90C33ECA-F7E1-4A63-8C24-801F654FA3AE}">
      <dgm:prSet custT="1">
        <dgm:style>
          <a:lnRef idx="0">
            <a:schemeClr val="dk1"/>
          </a:lnRef>
          <a:fillRef idx="3">
            <a:schemeClr val="dk1"/>
          </a:fillRef>
          <a:effectRef idx="3">
            <a:schemeClr val="dk1"/>
          </a:effectRef>
          <a:fontRef idx="minor">
            <a:schemeClr val="lt1"/>
          </a:fontRef>
        </dgm:style>
      </dgm:prSet>
      <dgm:spPr>
        <a:ln>
          <a:solidFill>
            <a:schemeClr val="tx1">
              <a:lumMod val="95000"/>
            </a:schemeClr>
          </a:solidFill>
        </a:ln>
      </dgm:spPr>
      <dgm:t>
        <a:bodyPr/>
        <a:lstStyle/>
        <a:p>
          <a:pPr algn="ctr"/>
          <a:r>
            <a:rPr lang="en-CA" sz="2400" dirty="0"/>
            <a:t>Aggregate Functions</a:t>
          </a:r>
        </a:p>
      </dgm:t>
    </dgm:pt>
    <dgm:pt modelId="{BA80A423-E274-4C53-8F22-81CCB2BA1D7C}" type="pres">
      <dgm:prSet presAssocID="{37D2B2A7-3064-4224-8DDB-AC155B50CBBA}" presName="Name0" presStyleCnt="0">
        <dgm:presLayoutVars>
          <dgm:chMax/>
          <dgm:chPref/>
          <dgm:dir/>
          <dgm:animLvl val="lvl"/>
        </dgm:presLayoutVars>
      </dgm:prSet>
      <dgm:spPr/>
    </dgm:pt>
    <dgm:pt modelId="{F917F0DE-79B0-4859-90DB-A5EA0BD959EE}" type="pres">
      <dgm:prSet presAssocID="{2289CDC3-DE24-4FBC-9058-C777EC1F6F8A}" presName="composite" presStyleCnt="0"/>
      <dgm:spPr/>
    </dgm:pt>
    <dgm:pt modelId="{272C3483-8903-4323-B1FC-F0C19A2E8A3A}" type="pres">
      <dgm:prSet presAssocID="{2289CDC3-DE24-4FBC-9058-C777EC1F6F8A}" presName="Parent1" presStyleLbl="node1" presStyleIdx="0" presStyleCnt="4">
        <dgm:presLayoutVars>
          <dgm:chMax val="1"/>
          <dgm:chPref val="1"/>
          <dgm:bulletEnabled val="1"/>
        </dgm:presLayoutVars>
      </dgm:prSet>
      <dgm:spPr/>
    </dgm:pt>
    <dgm:pt modelId="{B008DE17-B96A-42E2-B372-BD98A1A1A172}" type="pres">
      <dgm:prSet presAssocID="{2289CDC3-DE24-4FBC-9058-C777EC1F6F8A}" presName="Childtext1" presStyleLbl="revTx" presStyleIdx="0" presStyleCnt="2">
        <dgm:presLayoutVars>
          <dgm:chMax val="0"/>
          <dgm:chPref val="0"/>
          <dgm:bulletEnabled val="1"/>
        </dgm:presLayoutVars>
      </dgm:prSet>
      <dgm:spPr/>
    </dgm:pt>
    <dgm:pt modelId="{EDAB88B1-4750-426C-9631-FEA5DDE61DDA}" type="pres">
      <dgm:prSet presAssocID="{2289CDC3-DE24-4FBC-9058-C777EC1F6F8A}" presName="BalanceSpacing" presStyleCnt="0"/>
      <dgm:spPr/>
    </dgm:pt>
    <dgm:pt modelId="{86C0D5B2-A4E8-4363-B5B1-722B5657FB84}" type="pres">
      <dgm:prSet presAssocID="{2289CDC3-DE24-4FBC-9058-C777EC1F6F8A}" presName="BalanceSpacing1" presStyleCnt="0"/>
      <dgm:spPr/>
    </dgm:pt>
    <dgm:pt modelId="{D87EE87F-3D27-42B6-BAAD-4F24DAD041A5}" type="pres">
      <dgm:prSet presAssocID="{D2B3C2EE-56BE-460D-826C-99862F8B4265}" presName="Accent1Text" presStyleLbl="node1" presStyleIdx="1" presStyleCnt="4"/>
      <dgm:spPr/>
    </dgm:pt>
    <dgm:pt modelId="{CE2C96D0-6898-4C18-8011-24536E5B3898}" type="pres">
      <dgm:prSet presAssocID="{D2B3C2EE-56BE-460D-826C-99862F8B4265}" presName="spaceBetweenRectangles" presStyleCnt="0"/>
      <dgm:spPr/>
    </dgm:pt>
    <dgm:pt modelId="{7265A55E-9E15-46EE-9DC8-E36AA9C011C8}" type="pres">
      <dgm:prSet presAssocID="{58CCC67D-9891-47D9-A473-032F9C28D975}" presName="composite" presStyleCnt="0"/>
      <dgm:spPr/>
    </dgm:pt>
    <dgm:pt modelId="{46E4F96E-5739-4C16-86C4-0381F9C90739}" type="pres">
      <dgm:prSet presAssocID="{58CCC67D-9891-47D9-A473-032F9C28D975}" presName="Parent1" presStyleLbl="node1" presStyleIdx="2" presStyleCnt="4">
        <dgm:presLayoutVars>
          <dgm:chMax val="1"/>
          <dgm:chPref val="1"/>
          <dgm:bulletEnabled val="1"/>
        </dgm:presLayoutVars>
      </dgm:prSet>
      <dgm:spPr/>
    </dgm:pt>
    <dgm:pt modelId="{044ED482-AEE2-4B27-A408-BBC0C7000690}" type="pres">
      <dgm:prSet presAssocID="{58CCC67D-9891-47D9-A473-032F9C28D975}" presName="Childtext1" presStyleLbl="revTx" presStyleIdx="1" presStyleCnt="2">
        <dgm:presLayoutVars>
          <dgm:chMax val="0"/>
          <dgm:chPref val="0"/>
          <dgm:bulletEnabled val="1"/>
        </dgm:presLayoutVars>
      </dgm:prSet>
      <dgm:spPr/>
    </dgm:pt>
    <dgm:pt modelId="{F1289FB4-4528-4E7E-A403-1DC86133AC9B}" type="pres">
      <dgm:prSet presAssocID="{58CCC67D-9891-47D9-A473-032F9C28D975}" presName="BalanceSpacing" presStyleCnt="0"/>
      <dgm:spPr/>
    </dgm:pt>
    <dgm:pt modelId="{B960389D-D41C-467D-8308-11ED353B6175}" type="pres">
      <dgm:prSet presAssocID="{58CCC67D-9891-47D9-A473-032F9C28D975}" presName="BalanceSpacing1" presStyleCnt="0"/>
      <dgm:spPr/>
    </dgm:pt>
    <dgm:pt modelId="{2E0488C3-0E6B-474A-936F-3CD21B94EC3E}" type="pres">
      <dgm:prSet presAssocID="{E070E37D-73D9-468F-8C4A-8D0A2CB5AABC}" presName="Accent1Text" presStyleLbl="node1" presStyleIdx="3" presStyleCnt="4"/>
      <dgm:spPr/>
    </dgm:pt>
  </dgm:ptLst>
  <dgm:cxnLst>
    <dgm:cxn modelId="{F7966B09-2ABB-4A5D-829E-64D2AF407951}" type="presOf" srcId="{37D2B2A7-3064-4224-8DDB-AC155B50CBBA}" destId="{BA80A423-E274-4C53-8F22-81CCB2BA1D7C}" srcOrd="0" destOrd="0" presId="urn:microsoft.com/office/officeart/2008/layout/AlternatingHexagons"/>
    <dgm:cxn modelId="{25D9841E-FA1A-4028-A580-F53FB52591D3}" srcId="{37D2B2A7-3064-4224-8DDB-AC155B50CBBA}" destId="{2289CDC3-DE24-4FBC-9058-C777EC1F6F8A}" srcOrd="0" destOrd="0" parTransId="{9E30C44B-9120-42BC-8402-E21AFD94C457}" sibTransId="{D2B3C2EE-56BE-460D-826C-99862F8B4265}"/>
    <dgm:cxn modelId="{F7619E72-364F-41A5-9CA5-B183853C8B18}" type="presOf" srcId="{58CCC67D-9891-47D9-A473-032F9C28D975}" destId="{46E4F96E-5739-4C16-86C4-0381F9C90739}" srcOrd="0" destOrd="0" presId="urn:microsoft.com/office/officeart/2008/layout/AlternatingHexagons"/>
    <dgm:cxn modelId="{E990DD83-CFA9-4FBD-8D7E-2B7CB704EA69}" type="presOf" srcId="{E070E37D-73D9-468F-8C4A-8D0A2CB5AABC}" destId="{2E0488C3-0E6B-474A-936F-3CD21B94EC3E}" srcOrd="0" destOrd="0" presId="urn:microsoft.com/office/officeart/2008/layout/AlternatingHexagons"/>
    <dgm:cxn modelId="{24BE69A5-6FC0-4E40-A8F4-CF2AB2DE4FB1}" type="presOf" srcId="{2289CDC3-DE24-4FBC-9058-C777EC1F6F8A}" destId="{272C3483-8903-4323-B1FC-F0C19A2E8A3A}" srcOrd="0" destOrd="0" presId="urn:microsoft.com/office/officeart/2008/layout/AlternatingHexagons"/>
    <dgm:cxn modelId="{90C33ECA-F7E1-4A63-8C24-801F654FA3AE}" srcId="{37D2B2A7-3064-4224-8DDB-AC155B50CBBA}" destId="{58CCC67D-9891-47D9-A473-032F9C28D975}" srcOrd="1" destOrd="0" parTransId="{C6D55E52-E754-40A8-BBEA-68E328C3B626}" sibTransId="{E070E37D-73D9-468F-8C4A-8D0A2CB5AABC}"/>
    <dgm:cxn modelId="{9549E6F6-26C1-4123-81B5-3F0224CA583C}" type="presOf" srcId="{D2B3C2EE-56BE-460D-826C-99862F8B4265}" destId="{D87EE87F-3D27-42B6-BAAD-4F24DAD041A5}" srcOrd="0" destOrd="0" presId="urn:microsoft.com/office/officeart/2008/layout/AlternatingHexagons"/>
    <dgm:cxn modelId="{82BCD745-883E-40C5-B535-4F3717F4BB87}" type="presParOf" srcId="{BA80A423-E274-4C53-8F22-81CCB2BA1D7C}" destId="{F917F0DE-79B0-4859-90DB-A5EA0BD959EE}" srcOrd="0" destOrd="0" presId="urn:microsoft.com/office/officeart/2008/layout/AlternatingHexagons"/>
    <dgm:cxn modelId="{020FFD4C-1E77-4D7B-A2E3-DF8CB1C0BC1A}" type="presParOf" srcId="{F917F0DE-79B0-4859-90DB-A5EA0BD959EE}" destId="{272C3483-8903-4323-B1FC-F0C19A2E8A3A}" srcOrd="0" destOrd="0" presId="urn:microsoft.com/office/officeart/2008/layout/AlternatingHexagons"/>
    <dgm:cxn modelId="{D8C7EB64-472F-4FBF-878E-F85178EEC7F8}" type="presParOf" srcId="{F917F0DE-79B0-4859-90DB-A5EA0BD959EE}" destId="{B008DE17-B96A-42E2-B372-BD98A1A1A172}" srcOrd="1" destOrd="0" presId="urn:microsoft.com/office/officeart/2008/layout/AlternatingHexagons"/>
    <dgm:cxn modelId="{67A1B3D7-CD2A-4A5D-A060-E62474605846}" type="presParOf" srcId="{F917F0DE-79B0-4859-90DB-A5EA0BD959EE}" destId="{EDAB88B1-4750-426C-9631-FEA5DDE61DDA}" srcOrd="2" destOrd="0" presId="urn:microsoft.com/office/officeart/2008/layout/AlternatingHexagons"/>
    <dgm:cxn modelId="{12B97522-DF4E-4276-B0FC-80738F950849}" type="presParOf" srcId="{F917F0DE-79B0-4859-90DB-A5EA0BD959EE}" destId="{86C0D5B2-A4E8-4363-B5B1-722B5657FB84}" srcOrd="3" destOrd="0" presId="urn:microsoft.com/office/officeart/2008/layout/AlternatingHexagons"/>
    <dgm:cxn modelId="{2B0B8218-9209-41D8-A7BE-2028308902FE}" type="presParOf" srcId="{F917F0DE-79B0-4859-90DB-A5EA0BD959EE}" destId="{D87EE87F-3D27-42B6-BAAD-4F24DAD041A5}" srcOrd="4" destOrd="0" presId="urn:microsoft.com/office/officeart/2008/layout/AlternatingHexagons"/>
    <dgm:cxn modelId="{880D78D8-2183-4D4B-96E3-715B44044CD6}" type="presParOf" srcId="{BA80A423-E274-4C53-8F22-81CCB2BA1D7C}" destId="{CE2C96D0-6898-4C18-8011-24536E5B3898}" srcOrd="1" destOrd="0" presId="urn:microsoft.com/office/officeart/2008/layout/AlternatingHexagons"/>
    <dgm:cxn modelId="{F80C6834-9C85-43FF-86D9-00D43F9A5BF9}" type="presParOf" srcId="{BA80A423-E274-4C53-8F22-81CCB2BA1D7C}" destId="{7265A55E-9E15-46EE-9DC8-E36AA9C011C8}" srcOrd="2" destOrd="0" presId="urn:microsoft.com/office/officeart/2008/layout/AlternatingHexagons"/>
    <dgm:cxn modelId="{16A5CFB4-DBE1-4812-B9F9-E0EA5DC021D5}" type="presParOf" srcId="{7265A55E-9E15-46EE-9DC8-E36AA9C011C8}" destId="{46E4F96E-5739-4C16-86C4-0381F9C90739}" srcOrd="0" destOrd="0" presId="urn:microsoft.com/office/officeart/2008/layout/AlternatingHexagons"/>
    <dgm:cxn modelId="{C6BBCE54-9D48-47A8-8C13-9F8091B9C190}" type="presParOf" srcId="{7265A55E-9E15-46EE-9DC8-E36AA9C011C8}" destId="{044ED482-AEE2-4B27-A408-BBC0C7000690}" srcOrd="1" destOrd="0" presId="urn:microsoft.com/office/officeart/2008/layout/AlternatingHexagons"/>
    <dgm:cxn modelId="{F6601EF1-6F70-4BEA-B9D4-EAEBA11DE3B3}" type="presParOf" srcId="{7265A55E-9E15-46EE-9DC8-E36AA9C011C8}" destId="{F1289FB4-4528-4E7E-A403-1DC86133AC9B}" srcOrd="2" destOrd="0" presId="urn:microsoft.com/office/officeart/2008/layout/AlternatingHexagons"/>
    <dgm:cxn modelId="{CF3E5AAF-4404-46F3-8570-C52D388A24CB}" type="presParOf" srcId="{7265A55E-9E15-46EE-9DC8-E36AA9C011C8}" destId="{B960389D-D41C-467D-8308-11ED353B6175}" srcOrd="3" destOrd="0" presId="urn:microsoft.com/office/officeart/2008/layout/AlternatingHexagons"/>
    <dgm:cxn modelId="{B2D10D5C-74EF-4BB7-9957-591F7A11488C}" type="presParOf" srcId="{7265A55E-9E15-46EE-9DC8-E36AA9C011C8}" destId="{2E0488C3-0E6B-474A-936F-3CD21B94EC3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C3483-8903-4323-B1FC-F0C19A2E8A3A}">
      <dsp:nvSpPr>
        <dsp:cNvPr id="0" name=""/>
        <dsp:cNvSpPr/>
      </dsp:nvSpPr>
      <dsp:spPr>
        <a:xfrm rot="5400000">
          <a:off x="4151941" y="177650"/>
          <a:ext cx="2695450" cy="2345042"/>
        </a:xfrm>
        <a:prstGeom prst="hexagon">
          <a:avLst>
            <a:gd name="adj" fmla="val 25000"/>
            <a:gd name="vf" fmla="val 11547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solidFill>
            <a:schemeClr val="tx1">
              <a:lumMod val="95000"/>
            </a:schemeClr>
          </a:solidFill>
        </a:ln>
        <a:effectLst>
          <a:outerShdw blurRad="57150" dist="19050" dir="5400000" algn="ctr" rotWithShape="0">
            <a:srgbClr val="000000">
              <a:alpha val="63000"/>
            </a:srgbClr>
          </a:outerShdw>
        </a:effectLst>
        <a:scene3d>
          <a:camera prst="orthographicFront"/>
          <a:lightRig rig="flat" dir="t"/>
        </a:scene3d>
      </dsp:spPr>
      <dsp:style>
        <a:lnRef idx="0">
          <a:schemeClr val="dk1"/>
        </a:lnRef>
        <a:fillRef idx="3">
          <a:schemeClr val="dk1"/>
        </a:fillRef>
        <a:effectRef idx="3">
          <a:schemeClr val="dk1"/>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kern="1200" dirty="0"/>
            <a:t>Common Table Expressions </a:t>
          </a:r>
        </a:p>
        <a:p>
          <a:pPr marL="0" lvl="0" indent="0" algn="ctr" defTabSz="844550">
            <a:lnSpc>
              <a:spcPct val="90000"/>
            </a:lnSpc>
            <a:spcBef>
              <a:spcPct val="0"/>
            </a:spcBef>
            <a:spcAft>
              <a:spcPct val="35000"/>
            </a:spcAft>
            <a:buNone/>
          </a:pPr>
          <a:r>
            <a:rPr lang="en-CA" sz="1900" kern="1200" dirty="0"/>
            <a:t>&amp;</a:t>
          </a:r>
        </a:p>
        <a:p>
          <a:pPr marL="0" lvl="0" indent="0" algn="ctr" defTabSz="844550">
            <a:lnSpc>
              <a:spcPct val="90000"/>
            </a:lnSpc>
            <a:spcBef>
              <a:spcPct val="0"/>
            </a:spcBef>
            <a:spcAft>
              <a:spcPct val="35000"/>
            </a:spcAft>
            <a:buNone/>
          </a:pPr>
          <a:r>
            <a:rPr lang="en-CA" sz="1900" kern="1200" dirty="0"/>
            <a:t>Window Functions</a:t>
          </a:r>
        </a:p>
      </dsp:txBody>
      <dsp:txXfrm rot="-5400000">
        <a:off x="4692581" y="422487"/>
        <a:ext cx="1614170" cy="1855368"/>
      </dsp:txXfrm>
    </dsp:sp>
    <dsp:sp modelId="{B008DE17-B96A-42E2-B372-BD98A1A1A172}">
      <dsp:nvSpPr>
        <dsp:cNvPr id="0" name=""/>
        <dsp:cNvSpPr/>
      </dsp:nvSpPr>
      <dsp:spPr>
        <a:xfrm>
          <a:off x="6743348" y="541536"/>
          <a:ext cx="3008123" cy="1617270"/>
        </a:xfrm>
        <a:prstGeom prst="rect">
          <a:avLst/>
        </a:prstGeom>
        <a:noFill/>
        <a:ln>
          <a:noFill/>
        </a:ln>
        <a:effectLst/>
      </dsp:spPr>
      <dsp:style>
        <a:lnRef idx="0">
          <a:scrgbClr r="0" g="0" b="0"/>
        </a:lnRef>
        <a:fillRef idx="0">
          <a:scrgbClr r="0" g="0" b="0"/>
        </a:fillRef>
        <a:effectRef idx="0">
          <a:scrgbClr r="0" g="0" b="0"/>
        </a:effectRef>
        <a:fontRef idx="minor"/>
      </dsp:style>
    </dsp:sp>
    <dsp:sp modelId="{D87EE87F-3D27-42B6-BAAD-4F24DAD041A5}">
      <dsp:nvSpPr>
        <dsp:cNvPr id="0" name=""/>
        <dsp:cNvSpPr/>
      </dsp:nvSpPr>
      <dsp:spPr>
        <a:xfrm rot="5400000">
          <a:off x="1619296" y="177650"/>
          <a:ext cx="2695450" cy="2345042"/>
        </a:xfrm>
        <a:prstGeom prst="hexagon">
          <a:avLst>
            <a:gd name="adj" fmla="val 25000"/>
            <a:gd name="vf" fmla="val 11547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solidFill>
            <a:schemeClr val="tx1">
              <a:lumMod val="95000"/>
            </a:schemeClr>
          </a:solidFill>
        </a:ln>
        <a:effectLst>
          <a:outerShdw blurRad="57150" dist="19050" dir="5400000" algn="ctr" rotWithShape="0">
            <a:srgbClr val="000000">
              <a:alpha val="63000"/>
            </a:srgbClr>
          </a:outerShdw>
        </a:effectLst>
        <a:scene3d>
          <a:camera prst="orthographicFront"/>
          <a:lightRig rig="flat" dir="t"/>
        </a:scene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CA" sz="2400" kern="1200" dirty="0"/>
            <a:t>Sub Queries</a:t>
          </a:r>
        </a:p>
        <a:p>
          <a:pPr marL="0" lvl="0" indent="0" algn="ctr" defTabSz="1066800">
            <a:lnSpc>
              <a:spcPct val="90000"/>
            </a:lnSpc>
            <a:spcBef>
              <a:spcPct val="0"/>
            </a:spcBef>
            <a:spcAft>
              <a:spcPct val="35000"/>
            </a:spcAft>
            <a:buNone/>
          </a:pPr>
          <a:r>
            <a:rPr lang="en-CA" sz="2400" kern="1200" dirty="0"/>
            <a:t>&amp; </a:t>
          </a:r>
        </a:p>
        <a:p>
          <a:pPr marL="0" lvl="0" indent="0" algn="ctr" defTabSz="1066800">
            <a:lnSpc>
              <a:spcPct val="90000"/>
            </a:lnSpc>
            <a:spcBef>
              <a:spcPct val="0"/>
            </a:spcBef>
            <a:spcAft>
              <a:spcPct val="35000"/>
            </a:spcAft>
            <a:buNone/>
          </a:pPr>
          <a:r>
            <a:rPr lang="en-CA" sz="2400" kern="1200" dirty="0"/>
            <a:t>JOIN</a:t>
          </a:r>
        </a:p>
      </dsp:txBody>
      <dsp:txXfrm rot="-5400000">
        <a:off x="2159936" y="422487"/>
        <a:ext cx="1614170" cy="1855368"/>
      </dsp:txXfrm>
    </dsp:sp>
    <dsp:sp modelId="{46E4F96E-5739-4C16-86C4-0381F9C90739}">
      <dsp:nvSpPr>
        <dsp:cNvPr id="0" name=""/>
        <dsp:cNvSpPr/>
      </dsp:nvSpPr>
      <dsp:spPr>
        <a:xfrm rot="5400000">
          <a:off x="2880767" y="2465549"/>
          <a:ext cx="2695450" cy="2345042"/>
        </a:xfrm>
        <a:prstGeom prst="hexagon">
          <a:avLst>
            <a:gd name="adj" fmla="val 25000"/>
            <a:gd name="vf" fmla="val 11547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solidFill>
            <a:schemeClr val="tx1">
              <a:lumMod val="95000"/>
            </a:schemeClr>
          </a:solidFill>
        </a:ln>
        <a:effectLst>
          <a:outerShdw blurRad="57150" dist="19050" dir="5400000" algn="ctr" rotWithShape="0">
            <a:srgbClr val="000000">
              <a:alpha val="63000"/>
            </a:srgbClr>
          </a:outerShdw>
        </a:effectLst>
        <a:scene3d>
          <a:camera prst="orthographicFront"/>
          <a:lightRig rig="flat" dir="t"/>
        </a:scene3d>
      </dsp:spPr>
      <dsp:style>
        <a:lnRef idx="0">
          <a:schemeClr val="dk1"/>
        </a:lnRef>
        <a:fillRef idx="3">
          <a:schemeClr val="dk1"/>
        </a:fillRef>
        <a:effectRef idx="3">
          <a:schemeClr val="dk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Stored Procedures</a:t>
          </a:r>
        </a:p>
      </dsp:txBody>
      <dsp:txXfrm rot="-5400000">
        <a:off x="3421407" y="2710386"/>
        <a:ext cx="1614170" cy="1855368"/>
      </dsp:txXfrm>
    </dsp:sp>
    <dsp:sp modelId="{044ED482-AEE2-4B27-A408-BBC0C7000690}">
      <dsp:nvSpPr>
        <dsp:cNvPr id="0" name=""/>
        <dsp:cNvSpPr/>
      </dsp:nvSpPr>
      <dsp:spPr>
        <a:xfrm>
          <a:off x="47848" y="2829435"/>
          <a:ext cx="2911087" cy="1617270"/>
        </a:xfrm>
        <a:prstGeom prst="rect">
          <a:avLst/>
        </a:prstGeom>
        <a:noFill/>
        <a:ln>
          <a:noFill/>
        </a:ln>
        <a:effectLst/>
      </dsp:spPr>
      <dsp:style>
        <a:lnRef idx="0">
          <a:scrgbClr r="0" g="0" b="0"/>
        </a:lnRef>
        <a:fillRef idx="0">
          <a:scrgbClr r="0" g="0" b="0"/>
        </a:fillRef>
        <a:effectRef idx="0">
          <a:scrgbClr r="0" g="0" b="0"/>
        </a:effectRef>
        <a:fontRef idx="minor"/>
      </dsp:style>
    </dsp:sp>
    <dsp:sp modelId="{2E0488C3-0E6B-474A-936F-3CD21B94EC3E}">
      <dsp:nvSpPr>
        <dsp:cNvPr id="0" name=""/>
        <dsp:cNvSpPr/>
      </dsp:nvSpPr>
      <dsp:spPr>
        <a:xfrm rot="5400000">
          <a:off x="5413412" y="2465549"/>
          <a:ext cx="2695450" cy="2345042"/>
        </a:xfrm>
        <a:prstGeom prst="hexagon">
          <a:avLst>
            <a:gd name="adj" fmla="val 25000"/>
            <a:gd name="vf" fmla="val 11547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solidFill>
            <a:schemeClr val="tx1">
              <a:lumMod val="95000"/>
            </a:schemeClr>
          </a:solidFill>
        </a:ln>
        <a:effectLst>
          <a:outerShdw blurRad="57150" dist="19050" dir="5400000" algn="ctr" rotWithShape="0">
            <a:srgbClr val="000000">
              <a:alpha val="63000"/>
            </a:srgbClr>
          </a:outerShdw>
        </a:effectLst>
        <a:scene3d>
          <a:camera prst="orthographicFront"/>
          <a:lightRig rig="flat" dir="t"/>
        </a:scene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CA" sz="2400" kern="1200" dirty="0"/>
            <a:t>Aggregate Functions</a:t>
          </a:r>
        </a:p>
      </dsp:txBody>
      <dsp:txXfrm rot="-5400000">
        <a:off x="5954052" y="2710386"/>
        <a:ext cx="1614170" cy="185536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FB40E-C3FF-4E65-AF1C-BB9BB305C4E1}" type="datetimeFigureOut">
              <a:rPr lang="en-CA" smtClean="0"/>
              <a:t>2024-02-25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599C0-188D-4C73-B7AD-66C2520C4338}" type="slidenum">
              <a:rPr lang="en-CA" smtClean="0"/>
              <a:t>‹#›</a:t>
            </a:fld>
            <a:endParaRPr lang="en-CA"/>
          </a:p>
        </p:txBody>
      </p:sp>
    </p:spTree>
    <p:extLst>
      <p:ext uri="{BB962C8B-B14F-4D97-AF65-F5344CB8AC3E}">
        <p14:creationId xmlns:p14="http://schemas.microsoft.com/office/powerpoint/2010/main" val="130461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 folks, today I am going to present a project which I did under internship from </a:t>
            </a:r>
            <a:r>
              <a:rPr lang="en-CA" dirty="0" err="1"/>
              <a:t>Mentorness</a:t>
            </a:r>
            <a:r>
              <a:rPr lang="en-CA" dirty="0"/>
              <a:t> as data analyst. Title is decode gaming behavior. I used Microsoft SQL Server to perform this </a:t>
            </a:r>
            <a:r>
              <a:rPr lang="en-CA" dirty="0" err="1"/>
              <a:t>analys</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a:t>
            </a:fld>
            <a:endParaRPr lang="en-CA"/>
          </a:p>
        </p:txBody>
      </p:sp>
    </p:spTree>
    <p:extLst>
      <p:ext uri="{BB962C8B-B14F-4D97-AF65-F5344CB8AC3E}">
        <p14:creationId xmlns:p14="http://schemas.microsoft.com/office/powerpoint/2010/main" val="3372750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top 5 scores achieved by players on each difficulty level and device.</a:t>
            </a:r>
          </a:p>
          <a:p>
            <a:endParaRPr lang="en-US" dirty="0"/>
          </a:p>
          <a:p>
            <a:r>
              <a:rPr lang="en-US" dirty="0"/>
              <a:t>This query employs a CTE named Top_5_score. Within this CTE, we select the difficulty level, device ID , score, and assign a rank to each score within each difficulty level group, ordered by score in ascending order.</a:t>
            </a:r>
          </a:p>
          <a:p>
            <a:endParaRPr lang="en-US" dirty="0"/>
          </a:p>
          <a:p>
            <a:r>
              <a:rPr lang="en-US" dirty="0"/>
              <a:t>From the Top_5_score CTE, we select the difficulty level, device ID, score, and rank, filtering only the rows where the rank is less than or equal to 5 and results are ordered by difficulty level and rank</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12</a:t>
            </a:fld>
            <a:endParaRPr lang="en-CA"/>
          </a:p>
        </p:txBody>
      </p:sp>
    </p:spTree>
    <p:extLst>
      <p:ext uri="{BB962C8B-B14F-4D97-AF65-F5344CB8AC3E}">
        <p14:creationId xmlns:p14="http://schemas.microsoft.com/office/powerpoint/2010/main" val="315983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JUST WANT FIRST LOGGED IN SO WE FILTER THE ROW BY GIVING LOGIN_RANK = 1</a:t>
            </a:r>
          </a:p>
        </p:txBody>
      </p:sp>
      <p:sp>
        <p:nvSpPr>
          <p:cNvPr id="4" name="Slide Number Placeholder 3"/>
          <p:cNvSpPr>
            <a:spLocks noGrp="1"/>
          </p:cNvSpPr>
          <p:nvPr>
            <p:ph type="sldNum" sz="quarter" idx="5"/>
          </p:nvPr>
        </p:nvSpPr>
        <p:spPr/>
        <p:txBody>
          <a:bodyPr/>
          <a:lstStyle/>
          <a:p>
            <a:fld id="{729599C0-188D-4C73-B7AD-66C2520C4338}" type="slidenum">
              <a:rPr lang="en-CA" smtClean="0"/>
              <a:t>13</a:t>
            </a:fld>
            <a:endParaRPr lang="en-CA"/>
          </a:p>
        </p:txBody>
      </p:sp>
    </p:spTree>
    <p:extLst>
      <p:ext uri="{BB962C8B-B14F-4D97-AF65-F5344CB8AC3E}">
        <p14:creationId xmlns:p14="http://schemas.microsoft.com/office/powerpoint/2010/main" val="391781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First CTE summarizes each player's kill count per game</a:t>
            </a:r>
          </a:p>
          <a:p>
            <a:r>
              <a:rPr lang="en-US" b="0" i="0" dirty="0">
                <a:solidFill>
                  <a:srgbClr val="ECECEC"/>
                </a:solidFill>
                <a:effectLst/>
                <a:latin typeface="Söhne"/>
              </a:rPr>
              <a:t>Another CTE further aggregates the data from first CTE, using Window Function we calculate the total kill count and the total number of games played till date for each player. </a:t>
            </a:r>
            <a:br>
              <a:rPr lang="en-US" b="0" i="0" dirty="0">
                <a:solidFill>
                  <a:srgbClr val="ECECEC"/>
                </a:solidFill>
                <a:effectLst/>
                <a:latin typeface="Söhne"/>
              </a:rPr>
            </a:br>
            <a:br>
              <a:rPr lang="en-US" b="0" i="0" dirty="0">
                <a:solidFill>
                  <a:srgbClr val="ECECEC"/>
                </a:solidFill>
                <a:effectLst/>
                <a:latin typeface="Söhne"/>
              </a:rPr>
            </a:br>
            <a:r>
              <a:rPr lang="en-CA" b="0" i="0" dirty="0">
                <a:solidFill>
                  <a:srgbClr val="ECECEC"/>
                </a:solidFill>
                <a:effectLst/>
                <a:latin typeface="Söhne"/>
              </a:rPr>
              <a:t>the main query selects required columns and </a:t>
            </a:r>
            <a:r>
              <a:rPr lang="en-US" b="0" i="0" dirty="0">
                <a:solidFill>
                  <a:srgbClr val="ECECEC"/>
                </a:solidFill>
                <a:effectLst/>
                <a:latin typeface="Söhne"/>
              </a:rPr>
              <a:t>ordered them by player ID and game date</a:t>
            </a:r>
          </a:p>
          <a:p>
            <a:endParaRPr lang="en-US" b="0" i="0" dirty="0">
              <a:solidFill>
                <a:srgbClr val="ECECEC"/>
              </a:solidFill>
              <a:effectLst/>
              <a:latin typeface="Söhne"/>
            </a:endParaRPr>
          </a:p>
          <a:p>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14</a:t>
            </a:fld>
            <a:endParaRPr lang="en-CA"/>
          </a:p>
        </p:txBody>
      </p:sp>
    </p:spTree>
    <p:extLst>
      <p:ext uri="{BB962C8B-B14F-4D97-AF65-F5344CB8AC3E}">
        <p14:creationId xmlns:p14="http://schemas.microsoft.com/office/powerpoint/2010/main" val="339471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We use aliased </a:t>
            </a:r>
            <a:r>
              <a:rPr lang="en-US" b="0" i="0" dirty="0" err="1">
                <a:solidFill>
                  <a:srgbClr val="ECECEC"/>
                </a:solidFill>
                <a:effectLst/>
                <a:latin typeface="Söhne"/>
              </a:rPr>
              <a:t>ld</a:t>
            </a:r>
            <a:r>
              <a:rPr lang="en-US" b="0" i="0" dirty="0">
                <a:solidFill>
                  <a:srgbClr val="ECECEC"/>
                </a:solidFill>
                <a:effectLst/>
                <a:latin typeface="Söhne"/>
              </a:rPr>
              <a:t> for outer query and ld2 to inner subquery </a:t>
            </a:r>
          </a:p>
          <a:p>
            <a:r>
              <a:rPr lang="en-US" b="0" i="0" dirty="0">
                <a:solidFill>
                  <a:srgbClr val="ECECEC"/>
                </a:solidFill>
                <a:effectLst/>
                <a:latin typeface="Söhne"/>
              </a:rPr>
              <a:t>Subquery calculates total kill count up to the current game date</a:t>
            </a:r>
          </a:p>
          <a:p>
            <a:endParaRPr lang="en-US" b="0" i="0" dirty="0">
              <a:solidFill>
                <a:srgbClr val="ECECEC"/>
              </a:solidFill>
              <a:effectLst/>
              <a:latin typeface="Söhne"/>
            </a:endParaRPr>
          </a:p>
          <a:p>
            <a:r>
              <a:rPr lang="en-US" b="0" i="0" dirty="0">
                <a:solidFill>
                  <a:srgbClr val="ECECEC"/>
                </a:solidFill>
                <a:effectLst/>
                <a:latin typeface="Söhne"/>
              </a:rPr>
              <a:t>Both implementations achieve the same result, providing insights into players' game performance and progress over time.</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15</a:t>
            </a:fld>
            <a:endParaRPr lang="en-CA"/>
          </a:p>
        </p:txBody>
      </p:sp>
    </p:spTree>
    <p:extLst>
      <p:ext uri="{BB962C8B-B14F-4D97-AF65-F5344CB8AC3E}">
        <p14:creationId xmlns:p14="http://schemas.microsoft.com/office/powerpoint/2010/main" val="25779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 </a:t>
            </a:r>
            <a:r>
              <a:rPr lang="en-US" b="0" i="0" dirty="0">
                <a:solidFill>
                  <a:srgbClr val="ECECEC"/>
                </a:solidFill>
                <a:effectLst/>
                <a:latin typeface="Söhne"/>
              </a:rPr>
              <a:t>utilized a window function, it computes the cumulative sum of stages crossed, ordered by timestamp. This cumulative sum reflects the total stages crossed by all players up to each specific timestamp.</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16</a:t>
            </a:fld>
            <a:endParaRPr lang="en-CA"/>
          </a:p>
        </p:txBody>
      </p:sp>
    </p:spTree>
    <p:extLst>
      <p:ext uri="{BB962C8B-B14F-4D97-AF65-F5344CB8AC3E}">
        <p14:creationId xmlns:p14="http://schemas.microsoft.com/office/powerpoint/2010/main" val="31534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query, we have to find cumulative sum of stages and exclude most recent datetime for each player. First we used max and sum functions on respected columns.</a:t>
            </a:r>
          </a:p>
          <a:p>
            <a:r>
              <a:rPr lang="en-CA" dirty="0"/>
              <a:t>For excluding recent time, where clause </a:t>
            </a:r>
            <a:r>
              <a:rPr lang="en-US" b="0" i="0" dirty="0">
                <a:solidFill>
                  <a:srgbClr val="ECECEC"/>
                </a:solidFill>
                <a:effectLst/>
                <a:latin typeface="Söhne"/>
              </a:rPr>
              <a:t>filters the data to include only rows where the timestamp (</a:t>
            </a:r>
            <a:r>
              <a:rPr lang="en-US" dirty="0" err="1"/>
              <a:t>TimeStamp</a:t>
            </a:r>
            <a:r>
              <a:rPr lang="en-US" b="0" i="0" dirty="0">
                <a:solidFill>
                  <a:srgbClr val="ECECEC"/>
                </a:solidFill>
                <a:effectLst/>
                <a:latin typeface="Söhne"/>
              </a:rPr>
              <a:t>) is less than the maximum timestamp recorded for each player. </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17</a:t>
            </a:fld>
            <a:endParaRPr lang="en-CA"/>
          </a:p>
        </p:txBody>
      </p:sp>
    </p:spTree>
    <p:extLst>
      <p:ext uri="{BB962C8B-B14F-4D97-AF65-F5344CB8AC3E}">
        <p14:creationId xmlns:p14="http://schemas.microsoft.com/office/powerpoint/2010/main" val="4141555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CTE named Top_3_score, the query aggregates the total score for each player on each device. Window function assigns a row number to each player within each device group, ordering them by the sum of their scores in descending order. </a:t>
            </a:r>
          </a:p>
          <a:p>
            <a:endParaRPr lang="en-US" dirty="0"/>
          </a:p>
          <a:p>
            <a:r>
              <a:rPr lang="en-US" dirty="0"/>
              <a:t>Filter the results to include only the top 3 scoring players for each device</a:t>
            </a:r>
          </a:p>
          <a:p>
            <a:endParaRPr lang="en-US" dirty="0"/>
          </a:p>
          <a:p>
            <a:r>
              <a:rPr lang="en-US" dirty="0"/>
              <a:t>results are ordered by device ID and total score in descending order</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18</a:t>
            </a:fld>
            <a:endParaRPr lang="en-CA"/>
          </a:p>
        </p:txBody>
      </p:sp>
    </p:spTree>
    <p:extLst>
      <p:ext uri="{BB962C8B-B14F-4D97-AF65-F5344CB8AC3E}">
        <p14:creationId xmlns:p14="http://schemas.microsoft.com/office/powerpoint/2010/main" val="3347357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CTE, the query find total score of each player ID</a:t>
            </a:r>
          </a:p>
          <a:p>
            <a:endParaRPr lang="en-CA" dirty="0"/>
          </a:p>
          <a:p>
            <a:r>
              <a:rPr lang="en-US" b="0" i="0" dirty="0">
                <a:solidFill>
                  <a:srgbClr val="ECECEC"/>
                </a:solidFill>
                <a:effectLst/>
                <a:latin typeface="Söhne"/>
              </a:rPr>
              <a:t>Then, in the main query, it selects player IDs from CTE where their total score is greater than 50% of the average total score among all players.</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19</a:t>
            </a:fld>
            <a:endParaRPr lang="en-CA"/>
          </a:p>
        </p:txBody>
      </p:sp>
    </p:spTree>
    <p:extLst>
      <p:ext uri="{BB962C8B-B14F-4D97-AF65-F5344CB8AC3E}">
        <p14:creationId xmlns:p14="http://schemas.microsoft.com/office/powerpoint/2010/main" val="231544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Created stored procedure named </a:t>
            </a:r>
            <a:r>
              <a:rPr lang="en-US" dirty="0" err="1"/>
              <a:t>TopNHeadshotsCount</a:t>
            </a:r>
            <a:r>
              <a:rPr lang="en-US" b="0" i="0" dirty="0">
                <a:solidFill>
                  <a:srgbClr val="ECECEC"/>
                </a:solidFill>
                <a:effectLst/>
                <a:latin typeface="Söhne"/>
              </a:rPr>
              <a:t> that retrieves the top N players with the lowest headshots count for each device</a:t>
            </a:r>
          </a:p>
          <a:p>
            <a:endParaRPr lang="en-US" b="0" i="0" dirty="0">
              <a:solidFill>
                <a:srgbClr val="ECECEC"/>
              </a:solidFill>
              <a:effectLst/>
              <a:latin typeface="Söhne"/>
            </a:endParaRPr>
          </a:p>
          <a:p>
            <a:r>
              <a:rPr lang="en-US" b="0" i="0" dirty="0">
                <a:solidFill>
                  <a:srgbClr val="ECECEC"/>
                </a:solidFill>
                <a:effectLst/>
                <a:latin typeface="Söhne"/>
              </a:rPr>
              <a:t>CTE select the required columns and window function assigns a row number to each player within each device group based on their headshots count in ascending order.</a:t>
            </a:r>
          </a:p>
          <a:p>
            <a:endParaRPr lang="en-US" b="0" i="0" dirty="0">
              <a:solidFill>
                <a:srgbClr val="ECECEC"/>
              </a:solidFill>
              <a:effectLst/>
              <a:latin typeface="Söhne"/>
            </a:endParaRPr>
          </a:p>
          <a:p>
            <a:r>
              <a:rPr lang="en-US" b="0" i="0" dirty="0">
                <a:solidFill>
                  <a:srgbClr val="ECECEC"/>
                </a:solidFill>
                <a:effectLst/>
                <a:latin typeface="Söhne"/>
              </a:rPr>
              <a:t>And </a:t>
            </a:r>
            <a:r>
              <a:rPr lang="en-US" sz="1200" dirty="0">
                <a:latin typeface="Consolas" panose="020B0609020204030204" pitchFamily="49" charset="0"/>
              </a:rPr>
              <a:t>to find top n </a:t>
            </a:r>
            <a:r>
              <a:rPr lang="en-US" sz="1200" dirty="0" err="1">
                <a:latin typeface="Consolas" panose="020B0609020204030204" pitchFamily="49" charset="0"/>
              </a:rPr>
              <a:t>headshots_count</a:t>
            </a:r>
            <a:r>
              <a:rPr lang="en-US" sz="1200" dirty="0">
                <a:latin typeface="Consolas" panose="020B0609020204030204" pitchFamily="49" charset="0"/>
              </a:rPr>
              <a:t> we put condition for N number in where clause.</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20</a:t>
            </a:fld>
            <a:endParaRPr lang="en-CA"/>
          </a:p>
        </p:txBody>
      </p:sp>
    </p:spTree>
    <p:extLst>
      <p:ext uri="{BB962C8B-B14F-4D97-AF65-F5344CB8AC3E}">
        <p14:creationId xmlns:p14="http://schemas.microsoft.com/office/powerpoint/2010/main" val="96057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variable </a:t>
            </a:r>
            <a:r>
              <a:rPr lang="en-US" dirty="0"/>
              <a:t>@total_score</a:t>
            </a:r>
            <a:r>
              <a:rPr lang="en-US" b="0" i="0" dirty="0">
                <a:solidFill>
                  <a:srgbClr val="ECECEC"/>
                </a:solidFill>
                <a:effectLst/>
                <a:latin typeface="Söhne"/>
              </a:rPr>
              <a:t> of type integer is declared to store the total score. Sum(score) calculated the summation for </a:t>
            </a:r>
            <a:r>
              <a:rPr lang="en-US" b="0" i="0" dirty="0" err="1">
                <a:solidFill>
                  <a:srgbClr val="ECECEC"/>
                </a:solidFill>
                <a:effectLst/>
                <a:latin typeface="Söhne"/>
              </a:rPr>
              <a:t>player_id</a:t>
            </a:r>
            <a:r>
              <a:rPr lang="en-US" b="0" i="0" dirty="0">
                <a:solidFill>
                  <a:srgbClr val="ECECEC"/>
                </a:solidFill>
                <a:effectLst/>
                <a:latin typeface="Söhne"/>
              </a:rPr>
              <a:t> which we passed in arguments.</a:t>
            </a:r>
          </a:p>
          <a:p>
            <a:r>
              <a:rPr lang="en-US" b="0" i="0" dirty="0">
                <a:solidFill>
                  <a:srgbClr val="ECECEC"/>
                </a:solidFill>
                <a:effectLst/>
                <a:latin typeface="Söhne"/>
              </a:rPr>
              <a:t>the result is assigned to the </a:t>
            </a:r>
            <a:r>
              <a:rPr lang="en-US" dirty="0"/>
              <a:t>@total_score</a:t>
            </a:r>
            <a:r>
              <a:rPr lang="en-US" b="0" i="0" dirty="0">
                <a:solidFill>
                  <a:srgbClr val="ECECEC"/>
                </a:solidFill>
                <a:effectLst/>
                <a:latin typeface="Söhne"/>
              </a:rPr>
              <a:t> variable.</a:t>
            </a:r>
          </a:p>
          <a:p>
            <a:endParaRPr lang="en-CA" dirty="0"/>
          </a:p>
          <a:p>
            <a:r>
              <a:rPr lang="en-CA" dirty="0"/>
              <a:t>f</a:t>
            </a:r>
            <a:r>
              <a:rPr lang="en-US" b="0" i="0" dirty="0">
                <a:solidFill>
                  <a:srgbClr val="ECECEC"/>
                </a:solidFill>
                <a:effectLst/>
                <a:latin typeface="Söhne"/>
              </a:rPr>
              <a:t>unction returns the value stored in the </a:t>
            </a:r>
            <a:r>
              <a:rPr lang="en-US" dirty="0"/>
              <a:t>@total_score</a:t>
            </a:r>
            <a:r>
              <a:rPr lang="en-US" b="0" i="0" dirty="0">
                <a:solidFill>
                  <a:srgbClr val="ECECEC"/>
                </a:solidFill>
                <a:effectLst/>
                <a:latin typeface="Söhne"/>
              </a:rPr>
              <a:t> variable.</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21</a:t>
            </a:fld>
            <a:endParaRPr lang="en-CA"/>
          </a:p>
        </p:txBody>
      </p:sp>
    </p:spTree>
    <p:extLst>
      <p:ext uri="{BB962C8B-B14F-4D97-AF65-F5344CB8AC3E}">
        <p14:creationId xmlns:p14="http://schemas.microsoft.com/office/powerpoint/2010/main" val="374647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This query selects player ID, device ID, player name, and difficulty level from the </a:t>
            </a:r>
            <a:r>
              <a:rPr lang="en-US" dirty="0" err="1"/>
              <a:t>player_details</a:t>
            </a:r>
            <a:r>
              <a:rPr lang="en-US" b="0" i="0" dirty="0">
                <a:solidFill>
                  <a:srgbClr val="ECECEC"/>
                </a:solidFill>
                <a:effectLst/>
                <a:latin typeface="Söhne"/>
              </a:rPr>
              <a:t> and </a:t>
            </a:r>
            <a:r>
              <a:rPr lang="en-US" dirty="0"/>
              <a:t>level_details2</a:t>
            </a:r>
            <a:r>
              <a:rPr lang="en-US" b="0" i="0" dirty="0">
                <a:solidFill>
                  <a:srgbClr val="ECECEC"/>
                </a:solidFill>
                <a:effectLst/>
                <a:latin typeface="Söhne"/>
              </a:rPr>
              <a:t> tables, joining them on matching player IDs and filtering for players at difficulty level 0.</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4</a:t>
            </a:fld>
            <a:endParaRPr lang="en-CA"/>
          </a:p>
        </p:txBody>
      </p:sp>
    </p:spTree>
    <p:extLst>
      <p:ext uri="{BB962C8B-B14F-4D97-AF65-F5344CB8AC3E}">
        <p14:creationId xmlns:p14="http://schemas.microsoft.com/office/powerpoint/2010/main" val="148822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In a past interview, I struggled with subqueries, but this project helped me improve. It also gave me valuable practice with CTEs and window functions</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22</a:t>
            </a:fld>
            <a:endParaRPr lang="en-CA"/>
          </a:p>
        </p:txBody>
      </p:sp>
    </p:spTree>
    <p:extLst>
      <p:ext uri="{BB962C8B-B14F-4D97-AF65-F5344CB8AC3E}">
        <p14:creationId xmlns:p14="http://schemas.microsoft.com/office/powerpoint/2010/main" val="389747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In this query we are taking l1_code from </a:t>
            </a:r>
            <a:r>
              <a:rPr lang="en-US" b="0" i="0" dirty="0" err="1">
                <a:solidFill>
                  <a:srgbClr val="ECECEC"/>
                </a:solidFill>
                <a:effectLst/>
                <a:latin typeface="Söhne"/>
              </a:rPr>
              <a:t>player_details</a:t>
            </a:r>
            <a:r>
              <a:rPr lang="en-US" b="0" i="0" dirty="0">
                <a:solidFill>
                  <a:srgbClr val="ECECEC"/>
                </a:solidFill>
                <a:effectLst/>
                <a:latin typeface="Söhne"/>
              </a:rPr>
              <a:t> table and avg of kill count from level details and join them on matching </a:t>
            </a:r>
            <a:r>
              <a:rPr lang="en-US" b="0" i="0" dirty="0" err="1">
                <a:solidFill>
                  <a:srgbClr val="ECECEC"/>
                </a:solidFill>
                <a:effectLst/>
                <a:latin typeface="Söhne"/>
              </a:rPr>
              <a:t>player_ID</a:t>
            </a:r>
            <a:r>
              <a:rPr lang="en-US" b="0" i="0" dirty="0">
                <a:solidFill>
                  <a:srgbClr val="ECECEC"/>
                </a:solidFill>
                <a:effectLst/>
                <a:latin typeface="Söhne"/>
              </a:rPr>
              <a:t>. Then filtering out players who have earned two lives and crossed at least three stages. At end grouping the results by Level1_code to obtain the average kill count for each level.</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5</a:t>
            </a:fld>
            <a:endParaRPr lang="en-CA"/>
          </a:p>
        </p:txBody>
      </p:sp>
    </p:spTree>
    <p:extLst>
      <p:ext uri="{BB962C8B-B14F-4D97-AF65-F5344CB8AC3E}">
        <p14:creationId xmlns:p14="http://schemas.microsoft.com/office/powerpoint/2010/main" val="284501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query selects the Difficulty level from the level_details2 table, and computes the total stages crossed for each difficulty level. Then e filter the data for players at difficulty level 2 and with device IDs starting with </a:t>
            </a:r>
            <a:r>
              <a:rPr lang="en-US" dirty="0" err="1"/>
              <a:t>zm</a:t>
            </a:r>
            <a:r>
              <a:rPr lang="en-US" dirty="0"/>
              <a:t>. After grouping the results by difficulty, order them based on the total stages crossed, </a:t>
            </a:r>
            <a:r>
              <a:rPr lang="en-US" dirty="0" err="1"/>
              <a:t>descendingly</a:t>
            </a:r>
            <a:r>
              <a:rPr lang="en-US" dirty="0"/>
              <a:t>.</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6</a:t>
            </a:fld>
            <a:endParaRPr lang="en-CA"/>
          </a:p>
        </p:txBody>
      </p:sp>
    </p:spTree>
    <p:extLst>
      <p:ext uri="{BB962C8B-B14F-4D97-AF65-F5344CB8AC3E}">
        <p14:creationId xmlns:p14="http://schemas.microsoft.com/office/powerpoint/2010/main" val="54761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query selects the player ID  from the level_details2 table and calculates the count of distinct dates on which they've played, casting the timestamp as a date. group the results by player ID. Then filter the groups to include only those players who have played on more than one unique date</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7</a:t>
            </a:fld>
            <a:endParaRPr lang="en-CA"/>
          </a:p>
        </p:txBody>
      </p:sp>
    </p:spTree>
    <p:extLst>
      <p:ext uri="{BB962C8B-B14F-4D97-AF65-F5344CB8AC3E}">
        <p14:creationId xmlns:p14="http://schemas.microsoft.com/office/powerpoint/2010/main" val="47356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query selects the player ID , level, and calculates the sum of kill counts from the level_details2 table. Then Filter the data for players at the 'Medium' difficulty level and whose individual kill counts exceed the average kill count for that difficulty level.</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8</a:t>
            </a:fld>
            <a:endParaRPr lang="en-CA"/>
          </a:p>
        </p:txBody>
      </p:sp>
    </p:spTree>
    <p:extLst>
      <p:ext uri="{BB962C8B-B14F-4D97-AF65-F5344CB8AC3E}">
        <p14:creationId xmlns:p14="http://schemas.microsoft.com/office/powerpoint/2010/main" val="666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query selects the level from the level_details2 table, along with the Level1 and Level2 codes from the </a:t>
            </a:r>
            <a:r>
              <a:rPr lang="en-US" dirty="0" err="1"/>
              <a:t>player_details</a:t>
            </a:r>
            <a:r>
              <a:rPr lang="en-US" dirty="0"/>
              <a:t> table. calculates the sum of lives earned. data is filtered to include only levels greater than 0. After grouping the results by level, Level1 code, and Level2 code, they're ordered in ascending order based on the level.</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9</a:t>
            </a:fld>
            <a:endParaRPr lang="en-CA"/>
          </a:p>
        </p:txBody>
      </p:sp>
    </p:spTree>
    <p:extLst>
      <p:ext uri="{BB962C8B-B14F-4D97-AF65-F5344CB8AC3E}">
        <p14:creationId xmlns:p14="http://schemas.microsoft.com/office/powerpoint/2010/main" val="3796693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query, a Common Table Expression (CTE) named Top_3_Score is created. selects the device ID, difficulty level, score, and </a:t>
            </a:r>
          </a:p>
          <a:p>
            <a:r>
              <a:rPr lang="en-US" dirty="0"/>
              <a:t>Window function which assigns a row number to each score within each device group, ordered by score in ascending order.</a:t>
            </a:r>
          </a:p>
          <a:p>
            <a:endParaRPr lang="en-US" dirty="0"/>
          </a:p>
          <a:p>
            <a:r>
              <a:rPr lang="en-US" dirty="0"/>
              <a:t>Then, from CTE, we select the device ID, difficulty level, score, and row number, filtering only the rows where the row number is less than or equal to 3, indicating the top three scores for each device and ordered by device ID and row number.</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10</a:t>
            </a:fld>
            <a:endParaRPr lang="en-CA"/>
          </a:p>
        </p:txBody>
      </p:sp>
    </p:spTree>
    <p:extLst>
      <p:ext uri="{BB962C8B-B14F-4D97-AF65-F5344CB8AC3E}">
        <p14:creationId xmlns:p14="http://schemas.microsoft.com/office/powerpoint/2010/main" val="292207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IN THIS QUERY </a:t>
            </a:r>
            <a:r>
              <a:rPr lang="en-US" b="0" i="0" dirty="0" err="1">
                <a:solidFill>
                  <a:srgbClr val="ECECEC"/>
                </a:solidFill>
                <a:effectLst/>
                <a:latin typeface="Söhne"/>
              </a:rPr>
              <a:t>identifY</a:t>
            </a:r>
            <a:r>
              <a:rPr lang="en-US" b="0" i="0" dirty="0">
                <a:solidFill>
                  <a:srgbClr val="ECECEC"/>
                </a:solidFill>
                <a:effectLst/>
                <a:latin typeface="Söhne"/>
              </a:rPr>
              <a:t> the first login timestamp for each device in our database</a:t>
            </a:r>
            <a:endParaRPr lang="en-US" dirty="0"/>
          </a:p>
          <a:p>
            <a:endParaRPr lang="en-US" dirty="0"/>
          </a:p>
          <a:p>
            <a:r>
              <a:rPr lang="en-US" dirty="0"/>
              <a:t>This query selects the device ID and calculates the minimum timestamp recorded for each device from the level_details2 table.</a:t>
            </a:r>
          </a:p>
          <a:p>
            <a:endParaRPr lang="en-US" dirty="0"/>
          </a:p>
          <a:p>
            <a:r>
              <a:rPr lang="en-US" dirty="0"/>
              <a:t>The data is then grouped by device ID, ensuring that we capture the earliest login timestamp for each device.</a:t>
            </a:r>
            <a:endParaRPr lang="en-CA" dirty="0"/>
          </a:p>
        </p:txBody>
      </p:sp>
      <p:sp>
        <p:nvSpPr>
          <p:cNvPr id="4" name="Slide Number Placeholder 3"/>
          <p:cNvSpPr>
            <a:spLocks noGrp="1"/>
          </p:cNvSpPr>
          <p:nvPr>
            <p:ph type="sldNum" sz="quarter" idx="5"/>
          </p:nvPr>
        </p:nvSpPr>
        <p:spPr/>
        <p:txBody>
          <a:bodyPr/>
          <a:lstStyle/>
          <a:p>
            <a:fld id="{729599C0-188D-4C73-B7AD-66C2520C4338}" type="slidenum">
              <a:rPr lang="en-CA" smtClean="0"/>
              <a:t>11</a:t>
            </a:fld>
            <a:endParaRPr lang="en-CA"/>
          </a:p>
        </p:txBody>
      </p:sp>
    </p:spTree>
    <p:extLst>
      <p:ext uri="{BB962C8B-B14F-4D97-AF65-F5344CB8AC3E}">
        <p14:creationId xmlns:p14="http://schemas.microsoft.com/office/powerpoint/2010/main" val="57430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E3E5A-DA33-49D6-9F98-7F59B15AC624}" type="datetimeFigureOut">
              <a:rPr lang="en-CA" smtClean="0"/>
              <a:t>2024-02-25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415889391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E3E5A-DA33-49D6-9F98-7F59B15AC624}" type="datetimeFigureOut">
              <a:rPr lang="en-CA" smtClean="0"/>
              <a:t>2024-02-25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126238751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E3E5A-DA33-49D6-9F98-7F59B15AC624}" type="datetimeFigureOut">
              <a:rPr lang="en-CA" smtClean="0"/>
              <a:t>2024-02-25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137821750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E3E5A-DA33-49D6-9F98-7F59B15AC624}" type="datetimeFigureOut">
              <a:rPr lang="en-CA" smtClean="0"/>
              <a:t>2024-02-25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292860201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3E5A-DA33-49D6-9F98-7F59B15AC624}" type="datetimeFigureOut">
              <a:rPr lang="en-CA" smtClean="0"/>
              <a:t>2024-02-25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372705149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E3E5A-DA33-49D6-9F98-7F59B15AC624}" type="datetimeFigureOut">
              <a:rPr lang="en-CA" smtClean="0"/>
              <a:t>2024-02-25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24372825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E3E5A-DA33-49D6-9F98-7F59B15AC624}" type="datetimeFigureOut">
              <a:rPr lang="en-CA" smtClean="0"/>
              <a:t>2024-02-25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419373082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E3E5A-DA33-49D6-9F98-7F59B15AC624}" type="datetimeFigureOut">
              <a:rPr lang="en-CA" smtClean="0"/>
              <a:t>2024-02-25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339488071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E3E5A-DA33-49D6-9F98-7F59B15AC624}" type="datetimeFigureOut">
              <a:rPr lang="en-CA" smtClean="0"/>
              <a:t>2024-02-25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204723728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E3E5A-DA33-49D6-9F98-7F59B15AC624}" type="datetimeFigureOut">
              <a:rPr lang="en-CA" smtClean="0"/>
              <a:t>2024-02-25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247495115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E3E5A-DA33-49D6-9F98-7F59B15AC624}" type="datetimeFigureOut">
              <a:rPr lang="en-CA" smtClean="0"/>
              <a:t>2024-02-25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4CAA75-6D3C-4BC5-8A05-2F8AC8E1DFCC}" type="slidenum">
              <a:rPr lang="en-CA" smtClean="0"/>
              <a:t>‹#›</a:t>
            </a:fld>
            <a:endParaRPr lang="en-CA"/>
          </a:p>
        </p:txBody>
      </p:sp>
    </p:spTree>
    <p:extLst>
      <p:ext uri="{BB962C8B-B14F-4D97-AF65-F5344CB8AC3E}">
        <p14:creationId xmlns:p14="http://schemas.microsoft.com/office/powerpoint/2010/main" val="239306885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E3E5A-DA33-49D6-9F98-7F59B15AC624}" type="datetimeFigureOut">
              <a:rPr lang="en-CA" smtClean="0"/>
              <a:t>2024-02-25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CAA75-6D3C-4BC5-8A05-2F8AC8E1DFCC}" type="slidenum">
              <a:rPr lang="en-CA" smtClean="0"/>
              <a:t>‹#›</a:t>
            </a:fld>
            <a:endParaRPr lang="en-CA"/>
          </a:p>
        </p:txBody>
      </p:sp>
    </p:spTree>
    <p:extLst>
      <p:ext uri="{BB962C8B-B14F-4D97-AF65-F5344CB8AC3E}">
        <p14:creationId xmlns:p14="http://schemas.microsoft.com/office/powerpoint/2010/main" val="12276713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1306-0858-4EFA-C36A-FECF17DB6559}"/>
              </a:ext>
            </a:extLst>
          </p:cNvPr>
          <p:cNvSpPr>
            <a:spLocks noGrp="1"/>
          </p:cNvSpPr>
          <p:nvPr>
            <p:ph type="ctrTitle"/>
          </p:nvPr>
        </p:nvSpPr>
        <p:spPr/>
        <p:txBody>
          <a:bodyPr/>
          <a:lstStyle/>
          <a:p>
            <a:r>
              <a:rPr lang="en-CA" b="1" dirty="0"/>
              <a:t>Project 1</a:t>
            </a:r>
          </a:p>
        </p:txBody>
      </p:sp>
      <p:sp>
        <p:nvSpPr>
          <p:cNvPr id="3" name="Subtitle 2">
            <a:extLst>
              <a:ext uri="{FF2B5EF4-FFF2-40B4-BE49-F238E27FC236}">
                <a16:creationId xmlns:a16="http://schemas.microsoft.com/office/drawing/2014/main" id="{DBAF164E-0337-4CC7-DB55-27EC1ED307A0}"/>
              </a:ext>
            </a:extLst>
          </p:cNvPr>
          <p:cNvSpPr>
            <a:spLocks noGrp="1"/>
          </p:cNvSpPr>
          <p:nvPr>
            <p:ph type="subTitle" idx="1"/>
          </p:nvPr>
        </p:nvSpPr>
        <p:spPr/>
        <p:txBody>
          <a:bodyPr/>
          <a:lstStyle/>
          <a:p>
            <a:r>
              <a:rPr lang="en-CA" sz="3600" b="1" dirty="0"/>
              <a:t>Decode Gaming Behavior </a:t>
            </a:r>
          </a:p>
          <a:p>
            <a:endParaRPr lang="en-CA" dirty="0"/>
          </a:p>
          <a:p>
            <a:r>
              <a:rPr lang="en-CA" dirty="0"/>
              <a:t>By Smit Rana</a:t>
            </a:r>
          </a:p>
        </p:txBody>
      </p:sp>
      <p:pic>
        <p:nvPicPr>
          <p:cNvPr id="4" name="Picture 3" descr="A logo with two people on it&#10;&#10;Description automatically generated">
            <a:extLst>
              <a:ext uri="{FF2B5EF4-FFF2-40B4-BE49-F238E27FC236}">
                <a16:creationId xmlns:a16="http://schemas.microsoft.com/office/drawing/2014/main" id="{1812351D-3A6B-A853-569F-C06EDEF23B24}"/>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l="3475" t="24933" r="5360" b="22267"/>
          <a:stretch/>
        </p:blipFill>
        <p:spPr bwMode="auto">
          <a:xfrm>
            <a:off x="4733490" y="811068"/>
            <a:ext cx="2725019" cy="15782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31079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73237-3FB1-85C9-746B-11F3F612D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53A14D-626B-1A93-CCD9-938322468541}"/>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Q7)Find Top 3 score based on each </a:t>
            </a:r>
            <a:r>
              <a:rPr lang="en-US" sz="2400" dirty="0" err="1">
                <a:latin typeface="Consolas" panose="020B0609020204030204" pitchFamily="49" charset="0"/>
              </a:rPr>
              <a:t>dev_id</a:t>
            </a:r>
            <a:r>
              <a:rPr lang="en-US" sz="2400" dirty="0">
                <a:latin typeface="Consolas" panose="020B0609020204030204" pitchFamily="49" charset="0"/>
              </a:rPr>
              <a:t> and Rank them in increasing order using </a:t>
            </a:r>
            <a:r>
              <a:rPr lang="en-US" sz="2400" dirty="0" err="1">
                <a:latin typeface="Consolas" panose="020B0609020204030204" pitchFamily="49" charset="0"/>
              </a:rPr>
              <a:t>Row_Number</a:t>
            </a:r>
            <a:r>
              <a:rPr lang="en-US" sz="2400" dirty="0">
                <a:latin typeface="Consolas" panose="020B0609020204030204" pitchFamily="49" charset="0"/>
              </a:rPr>
              <a:t>. Display difficulty as well. </a:t>
            </a:r>
            <a:endParaRPr lang="en-CA" sz="2400" b="1" dirty="0"/>
          </a:p>
        </p:txBody>
      </p:sp>
      <p:pic>
        <p:nvPicPr>
          <p:cNvPr id="16386" name="Picture 2">
            <a:extLst>
              <a:ext uri="{FF2B5EF4-FFF2-40B4-BE49-F238E27FC236}">
                <a16:creationId xmlns:a16="http://schemas.microsoft.com/office/drawing/2014/main" id="{C9043F58-6CA3-AEF8-E3AC-6DE67F61A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105629"/>
            <a:ext cx="8635013" cy="426044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B8B2E0F7-951F-6A4C-E476-FCAF483158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694"/>
          <a:stretch/>
        </p:blipFill>
        <p:spPr bwMode="auto">
          <a:xfrm>
            <a:off x="8135645" y="3708182"/>
            <a:ext cx="3549508" cy="248427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8481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16468-3614-6C23-0755-E8978CCF2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E577A-517B-D90F-F4CA-EF2806C9D4D6}"/>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 Q8) Find </a:t>
            </a:r>
            <a:r>
              <a:rPr lang="en-US" sz="2400" dirty="0" err="1">
                <a:latin typeface="Consolas" panose="020B0609020204030204" pitchFamily="49" charset="0"/>
              </a:rPr>
              <a:t>first_login</a:t>
            </a:r>
            <a:r>
              <a:rPr lang="en-US" sz="2400" dirty="0">
                <a:latin typeface="Consolas" panose="020B0609020204030204" pitchFamily="49" charset="0"/>
              </a:rPr>
              <a:t> datetime for each device id</a:t>
            </a:r>
            <a:endParaRPr lang="en-CA" sz="2400" b="1" dirty="0"/>
          </a:p>
        </p:txBody>
      </p:sp>
      <p:pic>
        <p:nvPicPr>
          <p:cNvPr id="15362" name="Picture 2">
            <a:extLst>
              <a:ext uri="{FF2B5EF4-FFF2-40B4-BE49-F238E27FC236}">
                <a16:creationId xmlns:a16="http://schemas.microsoft.com/office/drawing/2014/main" id="{1C75D3C1-38FE-E252-41D5-490354337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00" y="2423872"/>
            <a:ext cx="4464608" cy="160411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79BA873E-5C91-C752-A348-0E5C4C90E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388" y="2174293"/>
            <a:ext cx="4258940" cy="344049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01144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8DF57-47E5-2DC2-BF44-DBEFB2E05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FF045-E960-11FF-2147-CE2BCFB02D5B}"/>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Q9)Find Top 5 score based on each difficulty level and Rank them in increasing order using Rank. Display </a:t>
            </a:r>
            <a:r>
              <a:rPr lang="en-US" sz="2400" dirty="0" err="1">
                <a:latin typeface="Consolas" panose="020B0609020204030204" pitchFamily="49" charset="0"/>
              </a:rPr>
              <a:t>dev_id</a:t>
            </a:r>
            <a:r>
              <a:rPr lang="en-US" sz="2400" dirty="0">
                <a:latin typeface="Consolas" panose="020B0609020204030204" pitchFamily="49" charset="0"/>
              </a:rPr>
              <a:t> as well.</a:t>
            </a:r>
            <a:endParaRPr lang="en-CA" sz="2400" b="1" dirty="0"/>
          </a:p>
        </p:txBody>
      </p:sp>
      <p:pic>
        <p:nvPicPr>
          <p:cNvPr id="25602" name="Picture 2">
            <a:extLst>
              <a:ext uri="{FF2B5EF4-FFF2-40B4-BE49-F238E27FC236}">
                <a16:creationId xmlns:a16="http://schemas.microsoft.com/office/drawing/2014/main" id="{D26593F4-5A06-8DDD-36CC-C3D857574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90" y="2064092"/>
            <a:ext cx="86868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CF4CEEE9-877B-AB0C-B873-2C9299F121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910"/>
          <a:stretch/>
        </p:blipFill>
        <p:spPr bwMode="auto">
          <a:xfrm>
            <a:off x="7977971" y="3735646"/>
            <a:ext cx="3919839" cy="237578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6745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2874D-FF2E-87C4-D3A1-790F79DEF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C3285-E17A-A56F-9B8B-393420B8F4A1}"/>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Q10) Find the device ID that is first logged in(based on </a:t>
            </a:r>
            <a:r>
              <a:rPr lang="en-US" sz="2400" dirty="0" err="1">
                <a:latin typeface="Consolas" panose="020B0609020204030204" pitchFamily="49" charset="0"/>
              </a:rPr>
              <a:t>start_datetime</a:t>
            </a:r>
            <a:r>
              <a:rPr lang="en-US" sz="2400" dirty="0">
                <a:latin typeface="Consolas" panose="020B0609020204030204" pitchFamily="49" charset="0"/>
              </a:rPr>
              <a:t>) for each player(</a:t>
            </a:r>
            <a:r>
              <a:rPr lang="en-US" sz="2400" dirty="0" err="1">
                <a:latin typeface="Consolas" panose="020B0609020204030204" pitchFamily="49" charset="0"/>
              </a:rPr>
              <a:t>p_id</a:t>
            </a:r>
            <a:r>
              <a:rPr lang="en-US" sz="2400" dirty="0">
                <a:latin typeface="Consolas" panose="020B0609020204030204" pitchFamily="49" charset="0"/>
              </a:rPr>
              <a:t>). Output should contain player id, device id and first login datetime.</a:t>
            </a:r>
            <a:endParaRPr lang="en-CA" sz="2400" b="1" dirty="0"/>
          </a:p>
        </p:txBody>
      </p:sp>
      <p:pic>
        <p:nvPicPr>
          <p:cNvPr id="24578" name="Picture 2">
            <a:extLst>
              <a:ext uri="{FF2B5EF4-FFF2-40B4-BE49-F238E27FC236}">
                <a16:creationId xmlns:a16="http://schemas.microsoft.com/office/drawing/2014/main" id="{57F44581-C9CD-6C2B-07A3-F8D0E53B3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173508"/>
            <a:ext cx="877252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07B9669C-7D10-726E-478D-41182B3ED5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235"/>
          <a:stretch/>
        </p:blipFill>
        <p:spPr bwMode="auto">
          <a:xfrm>
            <a:off x="7116015" y="3942505"/>
            <a:ext cx="3897251" cy="225509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6955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0" t="-10000" b="-7000"/>
          </a:stretch>
        </a:blipFill>
        <a:effectLst/>
      </p:bgPr>
    </p:bg>
    <p:spTree>
      <p:nvGrpSpPr>
        <p:cNvPr id="1" name="">
          <a:extLst>
            <a:ext uri="{FF2B5EF4-FFF2-40B4-BE49-F238E27FC236}">
              <a16:creationId xmlns:a16="http://schemas.microsoft.com/office/drawing/2014/main" id="{352DBE3A-BDE5-6D0A-0C45-8834374E31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B6193-C630-1F70-E7C0-8F41782DC9BE}"/>
              </a:ext>
            </a:extLst>
          </p:cNvPr>
          <p:cNvSpPr>
            <a:spLocks noGrp="1"/>
          </p:cNvSpPr>
          <p:nvPr>
            <p:ph type="title"/>
          </p:nvPr>
        </p:nvSpPr>
        <p:spPr>
          <a:xfrm>
            <a:off x="425824" y="187292"/>
            <a:ext cx="11340352" cy="1330841"/>
          </a:xfrm>
        </p:spPr>
        <p:txBody>
          <a:bodyPr>
            <a:noAutofit/>
          </a:bodyPr>
          <a:lstStyle/>
          <a:p>
            <a:pPr algn="just"/>
            <a:br>
              <a:rPr lang="en-US" sz="2400" dirty="0">
                <a:latin typeface="Consolas" panose="020B0609020204030204" pitchFamily="49" charset="0"/>
              </a:rPr>
            </a:br>
            <a:r>
              <a:rPr lang="en-US" sz="2400" dirty="0">
                <a:latin typeface="Consolas" panose="020B0609020204030204" pitchFamily="49" charset="0"/>
              </a:rPr>
              <a:t>Q11) For each player and date, how many </a:t>
            </a:r>
            <a:r>
              <a:rPr lang="en-US" sz="2400" dirty="0" err="1">
                <a:latin typeface="Consolas" panose="020B0609020204030204" pitchFamily="49" charset="0"/>
              </a:rPr>
              <a:t>kill_count</a:t>
            </a:r>
            <a:r>
              <a:rPr lang="en-US" sz="2400" dirty="0">
                <a:latin typeface="Consolas" panose="020B0609020204030204" pitchFamily="49" charset="0"/>
              </a:rPr>
              <a:t> played so far by the player. That is, the total number of games played by the player until that date.</a:t>
            </a:r>
            <a:endParaRPr lang="en-CA" sz="2400" b="1" dirty="0"/>
          </a:p>
        </p:txBody>
      </p:sp>
      <p:pic>
        <p:nvPicPr>
          <p:cNvPr id="23556" name="Picture 4">
            <a:extLst>
              <a:ext uri="{FF2B5EF4-FFF2-40B4-BE49-F238E27FC236}">
                <a16:creationId xmlns:a16="http://schemas.microsoft.com/office/drawing/2014/main" id="{DAA083EA-A897-9775-5586-533A299A9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23" y="1650212"/>
            <a:ext cx="7479685" cy="49121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C9C2ED2-9FB4-78AD-EB87-B5BE9492E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6041" y="1731235"/>
            <a:ext cx="5211321" cy="237798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386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6977D-5955-E507-CD12-CC70D7CE7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BAB414-AE3C-547F-3626-494932C38EC8}"/>
              </a:ext>
            </a:extLst>
          </p:cNvPr>
          <p:cNvSpPr>
            <a:spLocks noGrp="1"/>
          </p:cNvSpPr>
          <p:nvPr>
            <p:ph type="title"/>
          </p:nvPr>
        </p:nvSpPr>
        <p:spPr>
          <a:xfrm>
            <a:off x="425824" y="187292"/>
            <a:ext cx="11340352" cy="1330841"/>
          </a:xfrm>
        </p:spPr>
        <p:txBody>
          <a:bodyPr>
            <a:noAutofit/>
          </a:bodyPr>
          <a:lstStyle/>
          <a:p>
            <a:pPr algn="just"/>
            <a:br>
              <a:rPr lang="en-US" sz="2400" dirty="0">
                <a:latin typeface="Consolas" panose="020B0609020204030204" pitchFamily="49" charset="0"/>
              </a:rPr>
            </a:br>
            <a:r>
              <a:rPr lang="en-US" sz="2400" dirty="0">
                <a:latin typeface="Consolas" panose="020B0609020204030204" pitchFamily="49" charset="0"/>
              </a:rPr>
              <a:t>Q11) For each player and date, how many </a:t>
            </a:r>
            <a:r>
              <a:rPr lang="en-US" sz="2400" dirty="0" err="1">
                <a:latin typeface="Consolas" panose="020B0609020204030204" pitchFamily="49" charset="0"/>
              </a:rPr>
              <a:t>kill_count</a:t>
            </a:r>
            <a:r>
              <a:rPr lang="en-US" sz="2400" dirty="0">
                <a:latin typeface="Consolas" panose="020B0609020204030204" pitchFamily="49" charset="0"/>
              </a:rPr>
              <a:t> played so far by the player. That is, the total number of games played by the player until that date.</a:t>
            </a:r>
            <a:endParaRPr lang="en-CA" sz="2400" b="1" dirty="0"/>
          </a:p>
        </p:txBody>
      </p:sp>
      <p:pic>
        <p:nvPicPr>
          <p:cNvPr id="26626" name="Picture 2">
            <a:extLst>
              <a:ext uri="{FF2B5EF4-FFF2-40B4-BE49-F238E27FC236}">
                <a16:creationId xmlns:a16="http://schemas.microsoft.com/office/drawing/2014/main" id="{C4FBA4B0-B4AE-B6DE-B912-CE3CCC47D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130238"/>
            <a:ext cx="6610460" cy="4240082"/>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06BB41CD-EB12-50A4-9C26-E130F3C8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387" y="2130238"/>
            <a:ext cx="4569789" cy="271589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8534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F42C1-7DE8-1489-74F0-8A91554C15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CE0D3D-0D5B-969C-D76C-0C88F1397FF6}"/>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Q12)Find the cumulative sum of stages crossed over a </a:t>
            </a:r>
            <a:r>
              <a:rPr lang="en-US" sz="2400" dirty="0" err="1">
                <a:latin typeface="Consolas" panose="020B0609020204030204" pitchFamily="49" charset="0"/>
              </a:rPr>
              <a:t>start_datetime</a:t>
            </a:r>
            <a:r>
              <a:rPr lang="en-US" sz="2400" dirty="0">
                <a:latin typeface="Consolas" panose="020B0609020204030204" pitchFamily="49" charset="0"/>
              </a:rPr>
              <a:t> </a:t>
            </a:r>
            <a:endParaRPr lang="en-CA" sz="2400" b="1" dirty="0"/>
          </a:p>
        </p:txBody>
      </p:sp>
      <p:pic>
        <p:nvPicPr>
          <p:cNvPr id="22530" name="Picture 2">
            <a:extLst>
              <a:ext uri="{FF2B5EF4-FFF2-40B4-BE49-F238E27FC236}">
                <a16:creationId xmlns:a16="http://schemas.microsoft.com/office/drawing/2014/main" id="{CB0C8DEE-EE19-E93F-DB28-D4DCEED89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173605"/>
            <a:ext cx="88296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16E5EC0B-57CA-F653-0234-784844486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577" y="3429000"/>
            <a:ext cx="5483599" cy="284293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06163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D6C28-F740-431A-606E-CF1A5CE2E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59B01-0364-11DE-D294-728819620712}"/>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Q13) Find the cumulative sum of an stages crossed over a </a:t>
            </a:r>
            <a:r>
              <a:rPr lang="en-US" sz="2400" dirty="0" err="1">
                <a:latin typeface="Consolas" panose="020B0609020204030204" pitchFamily="49" charset="0"/>
              </a:rPr>
              <a:t>start_datetime</a:t>
            </a:r>
            <a:r>
              <a:rPr lang="en-US" sz="2400" dirty="0">
                <a:latin typeface="Consolas" panose="020B0609020204030204" pitchFamily="49" charset="0"/>
              </a:rPr>
              <a:t> for each player id but exclude the most recent </a:t>
            </a:r>
            <a:r>
              <a:rPr lang="en-US" sz="2400" dirty="0" err="1">
                <a:latin typeface="Consolas" panose="020B0609020204030204" pitchFamily="49" charset="0"/>
              </a:rPr>
              <a:t>start_datetime</a:t>
            </a:r>
            <a:endParaRPr lang="en-CA" sz="2400" b="1" dirty="0"/>
          </a:p>
        </p:txBody>
      </p:sp>
      <p:pic>
        <p:nvPicPr>
          <p:cNvPr id="21506" name="Picture 2">
            <a:extLst>
              <a:ext uri="{FF2B5EF4-FFF2-40B4-BE49-F238E27FC236}">
                <a16:creationId xmlns:a16="http://schemas.microsoft.com/office/drawing/2014/main" id="{0AC57A12-B0C9-3E30-6F29-105B34B3F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8" y="2139950"/>
            <a:ext cx="95726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25670B19-D178-325B-35FD-B6289C155E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257"/>
          <a:stretch/>
        </p:blipFill>
        <p:spPr bwMode="auto">
          <a:xfrm>
            <a:off x="7681277" y="3753405"/>
            <a:ext cx="4156075" cy="233243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44500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5B694-6514-F77E-1CC4-B9527A92F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4DDC4-480E-661D-AA38-E073792C3C45}"/>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Q14) Extract top 3 highest sum of score for each device id and the corresponding </a:t>
            </a:r>
            <a:r>
              <a:rPr lang="en-US" sz="2400" dirty="0" err="1">
                <a:latin typeface="Consolas" panose="020B0609020204030204" pitchFamily="49" charset="0"/>
              </a:rPr>
              <a:t>player_id</a:t>
            </a:r>
            <a:endParaRPr lang="en-CA" sz="2400" b="1" dirty="0"/>
          </a:p>
        </p:txBody>
      </p:sp>
      <p:pic>
        <p:nvPicPr>
          <p:cNvPr id="20482" name="Picture 2">
            <a:extLst>
              <a:ext uri="{FF2B5EF4-FFF2-40B4-BE49-F238E27FC236}">
                <a16:creationId xmlns:a16="http://schemas.microsoft.com/office/drawing/2014/main" id="{EDB57816-A042-1D56-0CB1-5A22F7624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5" y="2043113"/>
            <a:ext cx="9276976" cy="424763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C3E0F593-20A5-CC5E-35C0-A40890824C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467"/>
          <a:stretch/>
        </p:blipFill>
        <p:spPr bwMode="auto">
          <a:xfrm>
            <a:off x="8930323" y="3740753"/>
            <a:ext cx="2570797" cy="238572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49124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392DD-3292-D9AC-096E-658F4993B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9D926-39F6-6603-4C0A-D634887F6DA5}"/>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Q15) Find players who scored more than 50% of the avg score scored by sum of scores for each </a:t>
            </a:r>
            <a:r>
              <a:rPr lang="en-US" sz="2400" dirty="0" err="1">
                <a:latin typeface="Consolas" panose="020B0609020204030204" pitchFamily="49" charset="0"/>
              </a:rPr>
              <a:t>player_id</a:t>
            </a:r>
            <a:endParaRPr lang="en-CA" sz="2400" b="1" dirty="0"/>
          </a:p>
        </p:txBody>
      </p:sp>
      <p:pic>
        <p:nvPicPr>
          <p:cNvPr id="27650" name="Picture 2">
            <a:extLst>
              <a:ext uri="{FF2B5EF4-FFF2-40B4-BE49-F238E27FC236}">
                <a16:creationId xmlns:a16="http://schemas.microsoft.com/office/drawing/2014/main" id="{DE181F28-8B78-60B5-D3C2-8D734602C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5" y="2159953"/>
            <a:ext cx="9108584" cy="317404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715735C8-FA29-9BD8-95D3-8FB266C3F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5042" y="2032000"/>
            <a:ext cx="1199237" cy="374396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069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B71B4F-F7EC-6F53-364E-4333733C84C3}"/>
              </a:ext>
            </a:extLst>
          </p:cNvPr>
          <p:cNvSpPr>
            <a:spLocks noGrp="1"/>
          </p:cNvSpPr>
          <p:nvPr>
            <p:ph idx="1"/>
          </p:nvPr>
        </p:nvSpPr>
        <p:spPr>
          <a:xfrm>
            <a:off x="867609" y="569230"/>
            <a:ext cx="11001983" cy="6091558"/>
          </a:xfrm>
        </p:spPr>
        <p:txBody>
          <a:bodyPr>
            <a:normAutofit/>
          </a:bodyPr>
          <a:lstStyle/>
          <a:p>
            <a:pPr>
              <a:spcBef>
                <a:spcPts val="0"/>
              </a:spcBef>
              <a:spcAft>
                <a:spcPts val="200"/>
              </a:spcAft>
            </a:pPr>
            <a:endParaRPr lang="en-US" sz="2200" b="1" dirty="0"/>
          </a:p>
          <a:p>
            <a:pPr marL="0" indent="0">
              <a:spcBef>
                <a:spcPts val="0"/>
              </a:spcBef>
              <a:spcAft>
                <a:spcPts val="200"/>
              </a:spcAft>
              <a:buNone/>
            </a:pPr>
            <a:r>
              <a:rPr lang="en-US" sz="2200" b="1" dirty="0"/>
              <a:t>Overview : </a:t>
            </a:r>
          </a:p>
          <a:p>
            <a:pPr>
              <a:spcBef>
                <a:spcPts val="0"/>
              </a:spcBef>
              <a:spcAft>
                <a:spcPts val="200"/>
              </a:spcAft>
            </a:pPr>
            <a:r>
              <a:rPr lang="en-US" sz="2200" dirty="0"/>
              <a:t>This project focuses on the analysis of a large gaming dataset, which includes numerous characteristics of player involvement and performance. </a:t>
            </a:r>
            <a:br>
              <a:rPr lang="en-US" sz="2200" dirty="0"/>
            </a:br>
            <a:endParaRPr lang="en-US" sz="2200" dirty="0"/>
          </a:p>
          <a:p>
            <a:pPr marL="0" indent="0">
              <a:spcBef>
                <a:spcPts val="0"/>
              </a:spcBef>
              <a:spcAft>
                <a:spcPts val="200"/>
              </a:spcAft>
              <a:buNone/>
            </a:pPr>
            <a:r>
              <a:rPr lang="en-US" sz="2200" b="1" dirty="0"/>
              <a:t>Purpose of Analysis</a:t>
            </a:r>
          </a:p>
          <a:p>
            <a:pPr>
              <a:spcBef>
                <a:spcPts val="0"/>
              </a:spcBef>
              <a:spcAft>
                <a:spcPts val="200"/>
              </a:spcAft>
            </a:pPr>
            <a:r>
              <a:rPr lang="en-US" sz="2200" dirty="0"/>
              <a:t>The main objective is to understand how players engage with the game. </a:t>
            </a:r>
          </a:p>
          <a:p>
            <a:pPr>
              <a:spcBef>
                <a:spcPts val="0"/>
              </a:spcBef>
              <a:spcAft>
                <a:spcPts val="200"/>
              </a:spcAft>
            </a:pPr>
            <a:r>
              <a:rPr lang="en-US" sz="2200" dirty="0"/>
              <a:t>Understand how players proceed via various levels and obstacles.  </a:t>
            </a:r>
          </a:p>
          <a:p>
            <a:pPr>
              <a:spcBef>
                <a:spcPts val="0"/>
              </a:spcBef>
              <a:spcAft>
                <a:spcPts val="200"/>
              </a:spcAft>
            </a:pPr>
            <a:r>
              <a:rPr lang="en-US" sz="2200" dirty="0"/>
              <a:t>Identify gaming trends, such as kill numbers, headshots, and scoreboards.</a:t>
            </a:r>
          </a:p>
          <a:p>
            <a:pPr>
              <a:spcBef>
                <a:spcPts val="0"/>
              </a:spcBef>
              <a:spcAft>
                <a:spcPts val="200"/>
              </a:spcAft>
            </a:pPr>
            <a:endParaRPr lang="en-US" sz="2200" b="1" dirty="0"/>
          </a:p>
          <a:p>
            <a:pPr marL="0" indent="0">
              <a:spcBef>
                <a:spcPts val="0"/>
              </a:spcBef>
              <a:spcAft>
                <a:spcPts val="200"/>
              </a:spcAft>
              <a:buNone/>
            </a:pPr>
            <a:r>
              <a:rPr lang="en-US" sz="2200" b="1" dirty="0"/>
              <a:t>Importance of Understanding Game Behavior</a:t>
            </a:r>
          </a:p>
          <a:p>
            <a:pPr>
              <a:spcBef>
                <a:spcPts val="0"/>
              </a:spcBef>
              <a:spcAft>
                <a:spcPts val="200"/>
              </a:spcAft>
            </a:pPr>
            <a:r>
              <a:rPr lang="en-US" sz="2200" dirty="0"/>
              <a:t>Understanding player behavior helps with game creation and optimization.</a:t>
            </a:r>
          </a:p>
          <a:p>
            <a:pPr>
              <a:spcBef>
                <a:spcPts val="0"/>
              </a:spcBef>
              <a:spcAft>
                <a:spcPts val="200"/>
              </a:spcAft>
            </a:pPr>
            <a:r>
              <a:rPr lang="en-US" sz="2200" dirty="0"/>
              <a:t>Helps to modify game elements to increase user engagement and happiness.</a:t>
            </a:r>
          </a:p>
          <a:p>
            <a:pPr>
              <a:spcBef>
                <a:spcPts val="0"/>
              </a:spcBef>
              <a:spcAft>
                <a:spcPts val="200"/>
              </a:spcAft>
            </a:pPr>
            <a:r>
              <a:rPr lang="en-US" sz="2200" dirty="0"/>
              <a:t>The analysis' findings can help inform decisions about level design, difficulty balance, and reward systems.</a:t>
            </a:r>
            <a:endParaRPr lang="en-CA" sz="2200" dirty="0"/>
          </a:p>
        </p:txBody>
      </p:sp>
    </p:spTree>
    <p:extLst>
      <p:ext uri="{BB962C8B-B14F-4D97-AF65-F5344CB8AC3E}">
        <p14:creationId xmlns:p14="http://schemas.microsoft.com/office/powerpoint/2010/main" val="17806216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t="-10000" r="-1000" b="-2400"/>
          </a:stretch>
        </a:blipFill>
        <a:effectLst/>
      </p:bgPr>
    </p:bg>
    <p:spTree>
      <p:nvGrpSpPr>
        <p:cNvPr id="1" name="">
          <a:extLst>
            <a:ext uri="{FF2B5EF4-FFF2-40B4-BE49-F238E27FC236}">
              <a16:creationId xmlns:a16="http://schemas.microsoft.com/office/drawing/2014/main" id="{482F7A20-1FB7-5B2C-AD29-E21190B48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3282F-22C5-A74E-8A34-6F4AC5280D98}"/>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Q16) Create a stored procedure to find top n </a:t>
            </a:r>
            <a:r>
              <a:rPr lang="en-US" sz="2400" dirty="0" err="1">
                <a:latin typeface="Consolas" panose="020B0609020204030204" pitchFamily="49" charset="0"/>
              </a:rPr>
              <a:t>headshots_count</a:t>
            </a:r>
            <a:r>
              <a:rPr lang="en-US" sz="2400" dirty="0">
                <a:latin typeface="Consolas" panose="020B0609020204030204" pitchFamily="49" charset="0"/>
              </a:rPr>
              <a:t> based on each </a:t>
            </a:r>
            <a:r>
              <a:rPr lang="en-US" sz="2400" dirty="0" err="1">
                <a:latin typeface="Consolas" panose="020B0609020204030204" pitchFamily="49" charset="0"/>
              </a:rPr>
              <a:t>dev_id</a:t>
            </a:r>
            <a:r>
              <a:rPr lang="en-US" sz="2400" dirty="0">
                <a:latin typeface="Consolas" panose="020B0609020204030204" pitchFamily="49" charset="0"/>
              </a:rPr>
              <a:t> and Rank them in increasing order using </a:t>
            </a:r>
            <a:r>
              <a:rPr lang="en-US" sz="2400" dirty="0" err="1">
                <a:latin typeface="Consolas" panose="020B0609020204030204" pitchFamily="49" charset="0"/>
              </a:rPr>
              <a:t>Row_Number</a:t>
            </a:r>
            <a:r>
              <a:rPr lang="en-US" sz="2400" dirty="0">
                <a:latin typeface="Consolas" panose="020B0609020204030204" pitchFamily="49" charset="0"/>
              </a:rPr>
              <a:t>. Display difficulty as well.</a:t>
            </a:r>
            <a:endParaRPr lang="en-CA" sz="2400" b="1" dirty="0"/>
          </a:p>
        </p:txBody>
      </p:sp>
      <p:pic>
        <p:nvPicPr>
          <p:cNvPr id="28674" name="Picture 2">
            <a:extLst>
              <a:ext uri="{FF2B5EF4-FFF2-40B4-BE49-F238E27FC236}">
                <a16:creationId xmlns:a16="http://schemas.microsoft.com/office/drawing/2014/main" id="{E29738EF-673B-BFB7-52FB-924C8399F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24" y="1650213"/>
            <a:ext cx="7898130" cy="4863586"/>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a:extLst>
              <a:ext uri="{FF2B5EF4-FFF2-40B4-BE49-F238E27FC236}">
                <a16:creationId xmlns:a16="http://schemas.microsoft.com/office/drawing/2014/main" id="{ABF3EB24-6B5B-6B76-04DD-7F48981AD44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1906"/>
          <a:stretch/>
        </p:blipFill>
        <p:spPr bwMode="auto">
          <a:xfrm>
            <a:off x="7177723" y="3886200"/>
            <a:ext cx="4455477" cy="228092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29382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FB8D7-FE46-C855-C9EA-146069CBD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FF5B0-41F4-8702-AA02-2AA0689BF181}"/>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Q17) Create a function to return sum of Score for a given </a:t>
            </a:r>
            <a:r>
              <a:rPr lang="en-US" sz="2400" dirty="0" err="1">
                <a:latin typeface="Consolas" panose="020B0609020204030204" pitchFamily="49" charset="0"/>
              </a:rPr>
              <a:t>player_id</a:t>
            </a:r>
            <a:r>
              <a:rPr lang="en-US" sz="2400" dirty="0">
                <a:latin typeface="Consolas" panose="020B0609020204030204" pitchFamily="49" charset="0"/>
              </a:rPr>
              <a:t>.</a:t>
            </a:r>
            <a:endParaRPr lang="en-CA" sz="2400" b="1" dirty="0"/>
          </a:p>
        </p:txBody>
      </p:sp>
      <p:pic>
        <p:nvPicPr>
          <p:cNvPr id="29698" name="Picture 2">
            <a:extLst>
              <a:ext uri="{FF2B5EF4-FFF2-40B4-BE49-F238E27FC236}">
                <a16:creationId xmlns:a16="http://schemas.microsoft.com/office/drawing/2014/main" id="{E79A98B8-D828-E733-B7B7-177F7727E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154555"/>
            <a:ext cx="7362825" cy="352425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0C9CDA76-9C6A-A23B-D7ED-EB4DABA54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7659" y="2788603"/>
            <a:ext cx="2289079" cy="64039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838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8FA5840-53B2-55D7-906C-A78E69023FFC}"/>
              </a:ext>
            </a:extLst>
          </p:cNvPr>
          <p:cNvGraphicFramePr>
            <a:graphicFrameLocks noGrp="1"/>
          </p:cNvGraphicFramePr>
          <p:nvPr>
            <p:ph idx="1"/>
            <p:extLst>
              <p:ext uri="{D42A27DB-BD31-4B8C-83A1-F6EECF244321}">
                <p14:modId xmlns:p14="http://schemas.microsoft.com/office/powerpoint/2010/main" val="2555529309"/>
              </p:ext>
            </p:extLst>
          </p:nvPr>
        </p:nvGraphicFramePr>
        <p:xfrm>
          <a:off x="1196340" y="1219200"/>
          <a:ext cx="9799320" cy="4988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8B97C6AA-F6D1-9A11-AB15-EFF91BF495F3}"/>
              </a:ext>
            </a:extLst>
          </p:cNvPr>
          <p:cNvSpPr>
            <a:spLocks noGrp="1"/>
          </p:cNvSpPr>
          <p:nvPr>
            <p:ph type="title"/>
          </p:nvPr>
        </p:nvSpPr>
        <p:spPr>
          <a:xfrm>
            <a:off x="425824" y="-14864"/>
            <a:ext cx="11340352" cy="1330841"/>
          </a:xfrm>
        </p:spPr>
        <p:txBody>
          <a:bodyPr>
            <a:noAutofit/>
          </a:bodyPr>
          <a:lstStyle/>
          <a:p>
            <a:pPr algn="ctr"/>
            <a:r>
              <a:rPr lang="en-US" sz="2400" dirty="0">
                <a:latin typeface="Consolas" panose="020B0609020204030204" pitchFamily="49" charset="0"/>
              </a:rPr>
              <a:t>Learning Outcome</a:t>
            </a:r>
            <a:endParaRPr lang="en-CA" sz="2400" b="1" dirty="0"/>
          </a:p>
        </p:txBody>
      </p:sp>
    </p:spTree>
    <p:extLst>
      <p:ext uri="{BB962C8B-B14F-4D97-AF65-F5344CB8AC3E}">
        <p14:creationId xmlns:p14="http://schemas.microsoft.com/office/powerpoint/2010/main" val="100815779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BC20-20ED-8ACA-0AE9-ABB5D7096BFB}"/>
              </a:ext>
            </a:extLst>
          </p:cNvPr>
          <p:cNvSpPr>
            <a:spLocks noGrp="1"/>
          </p:cNvSpPr>
          <p:nvPr>
            <p:ph type="ctrTitle"/>
          </p:nvPr>
        </p:nvSpPr>
        <p:spPr/>
        <p:txBody>
          <a:bodyPr>
            <a:normAutofit/>
          </a:bodyPr>
          <a:lstStyle/>
          <a:p>
            <a:r>
              <a:rPr lang="en-CA" sz="6600" b="1" dirty="0"/>
              <a:t>Thank You</a:t>
            </a:r>
          </a:p>
        </p:txBody>
      </p:sp>
      <p:pic>
        <p:nvPicPr>
          <p:cNvPr id="4" name="Picture 3" descr="A logo with two people on it&#10;&#10;Description automatically generated">
            <a:extLst>
              <a:ext uri="{FF2B5EF4-FFF2-40B4-BE49-F238E27FC236}">
                <a16:creationId xmlns:a16="http://schemas.microsoft.com/office/drawing/2014/main" id="{25583127-17F5-A00A-D6B1-7EB37D5A4FDB}"/>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l="3475" t="24933" r="5360" b="22267"/>
          <a:stretch/>
        </p:blipFill>
        <p:spPr bwMode="auto">
          <a:xfrm>
            <a:off x="4573666" y="3672204"/>
            <a:ext cx="3044668" cy="17633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69564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E6191-C695-EA20-DC0B-3DF5CB5D0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9F07E-3A31-0593-F63B-D7EF817D30E6}"/>
              </a:ext>
            </a:extLst>
          </p:cNvPr>
          <p:cNvSpPr>
            <a:spLocks noGrp="1"/>
          </p:cNvSpPr>
          <p:nvPr>
            <p:ph type="title"/>
          </p:nvPr>
        </p:nvSpPr>
        <p:spPr>
          <a:xfrm>
            <a:off x="196174" y="190027"/>
            <a:ext cx="11817485" cy="1325563"/>
          </a:xfrm>
        </p:spPr>
        <p:txBody>
          <a:bodyPr>
            <a:normAutofit/>
          </a:bodyPr>
          <a:lstStyle/>
          <a:p>
            <a:pPr algn="ctr"/>
            <a:r>
              <a:rPr lang="en-CA" sz="6000" b="1" dirty="0"/>
              <a:t>Dataset</a:t>
            </a:r>
          </a:p>
        </p:txBody>
      </p:sp>
      <p:pic>
        <p:nvPicPr>
          <p:cNvPr id="1028" name="Picture 4">
            <a:extLst>
              <a:ext uri="{FF2B5EF4-FFF2-40B4-BE49-F238E27FC236}">
                <a16:creationId xmlns:a16="http://schemas.microsoft.com/office/drawing/2014/main" id="{999ECB7C-CAA2-8FC0-5414-41B1A498E6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17"/>
          <a:stretch/>
        </p:blipFill>
        <p:spPr bwMode="auto">
          <a:xfrm>
            <a:off x="2213056" y="2282438"/>
            <a:ext cx="3709625" cy="3305562"/>
          </a:xfrm>
          <a:prstGeom prst="rect">
            <a:avLst/>
          </a:prstGeom>
          <a:noFill/>
          <a:ln>
            <a:solidFill>
              <a:srgbClr val="FFFF00"/>
            </a:solidFill>
            <a:prstDash val="lgDash"/>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26AC89-A48F-1AC6-56D1-E819663EF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322" y="2282439"/>
            <a:ext cx="3664026" cy="2370841"/>
          </a:xfrm>
          <a:prstGeom prst="rect">
            <a:avLst/>
          </a:prstGeom>
          <a:noFill/>
          <a:ln>
            <a:solidFill>
              <a:srgbClr val="FFFF00"/>
            </a:solidFill>
            <a:prstDash val="lg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6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4EE0D-E3A0-739E-7E1C-5B43549B6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CCC54-3B21-6D77-F838-58124279170C}"/>
              </a:ext>
            </a:extLst>
          </p:cNvPr>
          <p:cNvSpPr>
            <a:spLocks noGrp="1"/>
          </p:cNvSpPr>
          <p:nvPr>
            <p:ph type="title"/>
          </p:nvPr>
        </p:nvSpPr>
        <p:spPr>
          <a:xfrm>
            <a:off x="425824" y="180476"/>
            <a:ext cx="11340352" cy="1330841"/>
          </a:xfrm>
        </p:spPr>
        <p:txBody>
          <a:bodyPr>
            <a:normAutofit/>
          </a:bodyPr>
          <a:lstStyle/>
          <a:p>
            <a:r>
              <a:rPr lang="en-US" sz="2400" dirty="0">
                <a:latin typeface="Consolas" panose="020B0609020204030204" pitchFamily="49" charset="0"/>
              </a:rPr>
              <a:t>Q1)Extract </a:t>
            </a:r>
            <a:r>
              <a:rPr lang="en-US" sz="2400" dirty="0" err="1">
                <a:latin typeface="Consolas" panose="020B0609020204030204" pitchFamily="49" charset="0"/>
              </a:rPr>
              <a:t>P_ID,Dev_ID,PName</a:t>
            </a:r>
            <a:r>
              <a:rPr lang="en-US" sz="2400" dirty="0">
                <a:latin typeface="Consolas" panose="020B0609020204030204" pitchFamily="49" charset="0"/>
              </a:rPr>
              <a:t> and </a:t>
            </a:r>
            <a:r>
              <a:rPr lang="en-US" sz="2400" dirty="0" err="1">
                <a:latin typeface="Consolas" panose="020B0609020204030204" pitchFamily="49" charset="0"/>
              </a:rPr>
              <a:t>Difficulty_level</a:t>
            </a:r>
            <a:r>
              <a:rPr lang="en-US" sz="2400" dirty="0">
                <a:latin typeface="Consolas" panose="020B0609020204030204" pitchFamily="49" charset="0"/>
              </a:rPr>
              <a:t> of all players </a:t>
            </a:r>
            <a:r>
              <a:rPr lang="en-CA" sz="2400" dirty="0">
                <a:latin typeface="Consolas" panose="020B0609020204030204" pitchFamily="49" charset="0"/>
              </a:rPr>
              <a:t>at level 0</a:t>
            </a:r>
            <a:endParaRPr lang="en-CA" sz="2400" b="1" dirty="0"/>
          </a:p>
        </p:txBody>
      </p:sp>
      <p:pic>
        <p:nvPicPr>
          <p:cNvPr id="2050" name="Picture 2">
            <a:extLst>
              <a:ext uri="{FF2B5EF4-FFF2-40B4-BE49-F238E27FC236}">
                <a16:creationId xmlns:a16="http://schemas.microsoft.com/office/drawing/2014/main" id="{C7D90D4F-2995-299D-DC6D-85CC74D9C60E}"/>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1238"/>
          <a:stretch/>
        </p:blipFill>
        <p:spPr bwMode="auto">
          <a:xfrm>
            <a:off x="6177381" y="2066185"/>
            <a:ext cx="5588795" cy="2816894"/>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347209B-F129-CBA5-A732-19CD87F678BA}"/>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752"/>
          <a:stretch/>
        </p:blipFill>
        <p:spPr bwMode="auto">
          <a:xfrm>
            <a:off x="327660" y="2066185"/>
            <a:ext cx="5701500" cy="254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8616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45841-7056-FAD2-10AA-5BE1E91D6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41702-3898-BC2C-C8A3-509951EF2000}"/>
              </a:ext>
            </a:extLst>
          </p:cNvPr>
          <p:cNvSpPr>
            <a:spLocks noGrp="1"/>
          </p:cNvSpPr>
          <p:nvPr>
            <p:ph type="title"/>
          </p:nvPr>
        </p:nvSpPr>
        <p:spPr>
          <a:xfrm>
            <a:off x="425824" y="180476"/>
            <a:ext cx="11340352" cy="1330841"/>
          </a:xfrm>
        </p:spPr>
        <p:txBody>
          <a:bodyPr>
            <a:normAutofit/>
          </a:bodyPr>
          <a:lstStyle/>
          <a:p>
            <a:pPr algn="just"/>
            <a:r>
              <a:rPr lang="en-US" sz="2400" dirty="0">
                <a:latin typeface="Consolas" panose="020B0609020204030204" pitchFamily="49" charset="0"/>
              </a:rPr>
              <a:t>Q2)Find Level1_code wise </a:t>
            </a:r>
            <a:r>
              <a:rPr lang="en-US" sz="2400" dirty="0" err="1">
                <a:latin typeface="Consolas" panose="020B0609020204030204" pitchFamily="49" charset="0"/>
              </a:rPr>
              <a:t>Avg_Kill_Count</a:t>
            </a:r>
            <a:r>
              <a:rPr lang="en-US" sz="2400" dirty="0">
                <a:latin typeface="Consolas" panose="020B0609020204030204" pitchFamily="49" charset="0"/>
              </a:rPr>
              <a:t> where </a:t>
            </a:r>
            <a:r>
              <a:rPr lang="en-US" sz="2400" dirty="0" err="1">
                <a:latin typeface="Consolas" panose="020B0609020204030204" pitchFamily="49" charset="0"/>
              </a:rPr>
              <a:t>Lives_earned</a:t>
            </a:r>
            <a:r>
              <a:rPr lang="en-US" sz="2400" dirty="0">
                <a:latin typeface="Consolas" panose="020B0609020204030204" pitchFamily="49" charset="0"/>
              </a:rPr>
              <a:t> is 2 and </a:t>
            </a:r>
            <a:r>
              <a:rPr lang="en-US" sz="2400" dirty="0" err="1">
                <a:latin typeface="Consolas" panose="020B0609020204030204" pitchFamily="49" charset="0"/>
              </a:rPr>
              <a:t>atleast</a:t>
            </a:r>
            <a:r>
              <a:rPr lang="en-US" sz="2400" dirty="0">
                <a:latin typeface="Consolas" panose="020B0609020204030204" pitchFamily="49" charset="0"/>
              </a:rPr>
              <a:t> 3 stages are crossed</a:t>
            </a:r>
            <a:endParaRPr lang="en-CA" sz="2400" b="1" dirty="0"/>
          </a:p>
        </p:txBody>
      </p:sp>
      <p:pic>
        <p:nvPicPr>
          <p:cNvPr id="3074" name="Picture 2">
            <a:extLst>
              <a:ext uri="{FF2B5EF4-FFF2-40B4-BE49-F238E27FC236}">
                <a16:creationId xmlns:a16="http://schemas.microsoft.com/office/drawing/2014/main" id="{D6894EFA-46B2-E6E9-BA42-13A0A86BFE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5824" y="2260998"/>
            <a:ext cx="5636632" cy="198691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0EB10207-0B80-44A0-2E28-1F6877A89E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044" y="2837124"/>
            <a:ext cx="3197688" cy="1114126"/>
          </a:xfrm>
          <a:prstGeom prst="rect">
            <a:avLst/>
          </a:prstGeom>
          <a:noFill/>
          <a:ln>
            <a:noFill/>
          </a:ln>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751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C5EC2-ECD2-E4ED-EA12-F09D9DC0B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7783A-FED7-3438-CBB4-C0ECCF4640E5}"/>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Q3) Find the total number of stages crossed at each difficulty level where for Level2 with players use </a:t>
            </a:r>
            <a:r>
              <a:rPr lang="en-US" sz="2400" dirty="0" err="1">
                <a:latin typeface="Consolas" panose="020B0609020204030204" pitchFamily="49" charset="0"/>
              </a:rPr>
              <a:t>zm_series</a:t>
            </a:r>
            <a:r>
              <a:rPr lang="en-US" sz="2400" dirty="0">
                <a:latin typeface="Consolas" panose="020B0609020204030204" pitchFamily="49" charset="0"/>
              </a:rPr>
              <a:t> devices. Arrange the result in decreasing order of total number of stages crossed.</a:t>
            </a:r>
            <a:endParaRPr lang="en-CA" sz="2400" b="1" dirty="0"/>
          </a:p>
        </p:txBody>
      </p:sp>
      <p:pic>
        <p:nvPicPr>
          <p:cNvPr id="12290" name="Picture 2">
            <a:extLst>
              <a:ext uri="{FF2B5EF4-FFF2-40B4-BE49-F238E27FC236}">
                <a16:creationId xmlns:a16="http://schemas.microsoft.com/office/drawing/2014/main" id="{6855C50E-DF6F-25B7-D7FE-EF7BC93B6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66" y="2334168"/>
            <a:ext cx="53054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E7585598-0D77-260D-3906-D31EBFF83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32"/>
          <a:stretch/>
        </p:blipFill>
        <p:spPr bwMode="auto">
          <a:xfrm>
            <a:off x="6699513" y="3132043"/>
            <a:ext cx="4626241" cy="133084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4240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0B12F-E107-A116-91C8-CD58CD726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50907-0CAC-7C2B-8A6E-AA9D8AA96B33}"/>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Q4)Extract P_ID and the total number of unique dates for those players who have played games on multiple days.</a:t>
            </a:r>
            <a:endParaRPr lang="en-CA" sz="2400" b="1" dirty="0"/>
          </a:p>
        </p:txBody>
      </p:sp>
      <p:pic>
        <p:nvPicPr>
          <p:cNvPr id="19460" name="Picture 4">
            <a:extLst>
              <a:ext uri="{FF2B5EF4-FFF2-40B4-BE49-F238E27FC236}">
                <a16:creationId xmlns:a16="http://schemas.microsoft.com/office/drawing/2014/main" id="{7E610A6A-5870-5863-149E-C618DB48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206788"/>
            <a:ext cx="73342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B926B1D6-094A-34BB-0953-2BF304AD2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071" y="2484881"/>
            <a:ext cx="3150061" cy="3388928"/>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1872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23C92-C8D5-72EE-B8D5-D42F347D37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12BBA-4BD2-3FAE-FAA6-CEEFAB3C0B24}"/>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Q5)Find P_ID and level wise sum of </a:t>
            </a:r>
            <a:r>
              <a:rPr lang="en-US" sz="2400" dirty="0" err="1">
                <a:latin typeface="Consolas" panose="020B0609020204030204" pitchFamily="49" charset="0"/>
              </a:rPr>
              <a:t>kill_counts</a:t>
            </a:r>
            <a:r>
              <a:rPr lang="en-US" sz="2400" dirty="0">
                <a:latin typeface="Consolas" panose="020B0609020204030204" pitchFamily="49" charset="0"/>
              </a:rPr>
              <a:t> where </a:t>
            </a:r>
            <a:r>
              <a:rPr lang="en-US" sz="2400" dirty="0" err="1">
                <a:latin typeface="Consolas" panose="020B0609020204030204" pitchFamily="49" charset="0"/>
              </a:rPr>
              <a:t>kill_count</a:t>
            </a:r>
            <a:r>
              <a:rPr lang="en-US" sz="2400" dirty="0">
                <a:latin typeface="Consolas" panose="020B0609020204030204" pitchFamily="49" charset="0"/>
              </a:rPr>
              <a:t> is greater than avg kill count for the Medium difficulty.</a:t>
            </a:r>
            <a:endParaRPr lang="en-CA" sz="2400" b="1" dirty="0"/>
          </a:p>
        </p:txBody>
      </p:sp>
      <p:pic>
        <p:nvPicPr>
          <p:cNvPr id="18434" name="Picture 2">
            <a:extLst>
              <a:ext uri="{FF2B5EF4-FFF2-40B4-BE49-F238E27FC236}">
                <a16:creationId xmlns:a16="http://schemas.microsoft.com/office/drawing/2014/main" id="{D37DABFF-2855-9D9F-E65B-D8237E51C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94" y="3739406"/>
            <a:ext cx="1007745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5E310FDD-B448-E896-4FC3-36A9733897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367"/>
          <a:stretch/>
        </p:blipFill>
        <p:spPr bwMode="auto">
          <a:xfrm>
            <a:off x="8001061" y="1749735"/>
            <a:ext cx="3284135" cy="304218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271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1B8CE-351D-CC19-8FA4-B10880923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721A0-88B7-4CB6-70EC-F3D2049159A2}"/>
              </a:ext>
            </a:extLst>
          </p:cNvPr>
          <p:cNvSpPr>
            <a:spLocks noGrp="1"/>
          </p:cNvSpPr>
          <p:nvPr>
            <p:ph type="title"/>
          </p:nvPr>
        </p:nvSpPr>
        <p:spPr>
          <a:xfrm>
            <a:off x="425824" y="319372"/>
            <a:ext cx="11340352" cy="1330841"/>
          </a:xfrm>
        </p:spPr>
        <p:txBody>
          <a:bodyPr>
            <a:noAutofit/>
          </a:bodyPr>
          <a:lstStyle/>
          <a:p>
            <a:pPr algn="just"/>
            <a:r>
              <a:rPr lang="en-US" sz="2400" dirty="0">
                <a:latin typeface="Consolas" panose="020B0609020204030204" pitchFamily="49" charset="0"/>
              </a:rPr>
              <a:t>Q6)Find Level and its corresponding Level code wise sum of lives earned excluding level 0. Arrange in ascending order of level.</a:t>
            </a:r>
            <a:endParaRPr lang="en-CA" sz="2400" b="1" dirty="0"/>
          </a:p>
        </p:txBody>
      </p:sp>
      <p:pic>
        <p:nvPicPr>
          <p:cNvPr id="17414" name="Picture 6">
            <a:extLst>
              <a:ext uri="{FF2B5EF4-FFF2-40B4-BE49-F238E27FC236}">
                <a16:creationId xmlns:a16="http://schemas.microsoft.com/office/drawing/2014/main" id="{52100AF0-C1C2-F92A-623B-8AC26A8D9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4" y="2307590"/>
            <a:ext cx="52197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AF482258-B6AC-1970-3BA4-EF2543AE7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103" y="2527618"/>
            <a:ext cx="4578397" cy="25409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75465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1772</Words>
  <Application>Microsoft Office PowerPoint</Application>
  <PresentationFormat>Widescreen</PresentationFormat>
  <Paragraphs>114</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Söhne</vt:lpstr>
      <vt:lpstr>Office Theme</vt:lpstr>
      <vt:lpstr>Project 1</vt:lpstr>
      <vt:lpstr>PowerPoint Presentation</vt:lpstr>
      <vt:lpstr>Dataset</vt:lpstr>
      <vt:lpstr>Q1)Extract P_ID,Dev_ID,PName and Difficulty_level of all players at level 0</vt:lpstr>
      <vt:lpstr>Q2)Find Level1_code wise Avg_Kill_Count where Lives_earned is 2 and atleast 3 stages are crossed</vt:lpstr>
      <vt:lpstr>Q3) Find the total number of stages crossed at each difficulty level where for Level2 with players use zm_series devices. Arrange the result in decreasing order of total number of stages crossed.</vt:lpstr>
      <vt:lpstr>Q4)Extract P_ID and the total number of unique dates for those players who have played games on multiple days.</vt:lpstr>
      <vt:lpstr>Q5)Find P_ID and level wise sum of kill_counts where kill_count is greater than avg kill count for the Medium difficulty.</vt:lpstr>
      <vt:lpstr>Q6)Find Level and its corresponding Level code wise sum of lives earned excluding level 0. Arrange in ascending order of level.</vt:lpstr>
      <vt:lpstr>Q7)Find Top 3 score based on each dev_id and Rank them in increasing order using Row_Number. Display difficulty as well. </vt:lpstr>
      <vt:lpstr> Q8) Find first_login datetime for each device id</vt:lpstr>
      <vt:lpstr>Q9)Find Top 5 score based on each difficulty level and Rank them in increasing order using Rank. Display dev_id as well.</vt:lpstr>
      <vt:lpstr>Q10) Find the device ID that is first logged in(based on start_datetime) for each player(p_id). Output should contain player id, device id and first login datetime.</vt:lpstr>
      <vt:lpstr> Q11) For each player and date, how many kill_count played so far by the player. That is, the total number of games played by the player until that date.</vt:lpstr>
      <vt:lpstr> Q11) For each player and date, how many kill_count played so far by the player. That is, the total number of games played by the player until that date.</vt:lpstr>
      <vt:lpstr>Q12)Find the cumulative sum of stages crossed over a start_datetime </vt:lpstr>
      <vt:lpstr>Q13) Find the cumulative sum of an stages crossed over a start_datetime for each player id but exclude the most recent start_datetime</vt:lpstr>
      <vt:lpstr>Q14) Extract top 3 highest sum of score for each device id and the corresponding player_id</vt:lpstr>
      <vt:lpstr>Q15) Find players who scored more than 50% of the avg score scored by sum of scores for each player_id</vt:lpstr>
      <vt:lpstr>Q16) Create a stored procedure to find top n headshots_count based on each dev_id and Rank them in increasing order using Row_Number. Display difficulty as well.</vt:lpstr>
      <vt:lpstr>Q17) Create a function to return sum of Score for a given player_id.</vt:lpstr>
      <vt:lpstr>Learning Outcome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40</cp:revision>
  <dcterms:created xsi:type="dcterms:W3CDTF">2024-02-24T21:26:36Z</dcterms:created>
  <dcterms:modified xsi:type="dcterms:W3CDTF">2024-02-25T05:29:55Z</dcterms:modified>
</cp:coreProperties>
</file>