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4" r:id="rId2"/>
    <p:sldId id="257" r:id="rId3"/>
    <p:sldId id="259" r:id="rId4"/>
    <p:sldId id="272" r:id="rId5"/>
    <p:sldId id="258" r:id="rId6"/>
    <p:sldId id="285" r:id="rId7"/>
    <p:sldId id="286" r:id="rId8"/>
    <p:sldId id="287" r:id="rId9"/>
    <p:sldId id="289" r:id="rId10"/>
    <p:sldId id="288" r:id="rId11"/>
    <p:sldId id="290" r:id="rId12"/>
    <p:sldId id="291" r:id="rId13"/>
    <p:sldId id="293" r:id="rId14"/>
    <p:sldId id="294" r:id="rId15"/>
    <p:sldId id="295" r:id="rId16"/>
    <p:sldId id="296" r:id="rId17"/>
    <p:sldId id="297" r:id="rId18"/>
    <p:sldId id="298" r:id="rId19"/>
    <p:sldId id="299" r:id="rId20"/>
    <p:sldId id="271" r:id="rId21"/>
    <p:sldId id="300" r:id="rId22"/>
    <p:sldId id="301" r:id="rId23"/>
    <p:sldId id="303" r:id="rId24"/>
    <p:sldId id="305" r:id="rId25"/>
    <p:sldId id="306" r:id="rId26"/>
    <p:sldId id="307" r:id="rId27"/>
    <p:sldId id="308" r:id="rId28"/>
    <p:sldId id="311" r:id="rId29"/>
    <p:sldId id="309" r:id="rId30"/>
    <p:sldId id="310" r:id="rId31"/>
    <p:sldId id="2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4660"/>
  </p:normalViewPr>
  <p:slideViewPr>
    <p:cSldViewPr snapToGrid="0">
      <p:cViewPr>
        <p:scale>
          <a:sx n="75" d="100"/>
          <a:sy n="75" d="100"/>
        </p:scale>
        <p:origin x="1003"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78800-23E8-4BD6-8BCB-0BB6676D4340}" type="datetimeFigureOut">
              <a:rPr lang="en-CA" smtClean="0"/>
              <a:t>2024-05-06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FD7C9-4370-4E07-B88E-75CE858C8EB3}" type="slidenum">
              <a:rPr lang="en-CA" smtClean="0"/>
              <a:t>‹#›</a:t>
            </a:fld>
            <a:endParaRPr lang="en-CA"/>
          </a:p>
        </p:txBody>
      </p:sp>
    </p:spTree>
    <p:extLst>
      <p:ext uri="{BB962C8B-B14F-4D97-AF65-F5344CB8AC3E}">
        <p14:creationId xmlns:p14="http://schemas.microsoft.com/office/powerpoint/2010/main" val="4147406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1999A6A-4314-46F6-8157-D8FC25B2B04D}" type="slidenum">
              <a:rPr lang="en-CA" smtClean="0"/>
              <a:t>1</a:t>
            </a:fld>
            <a:endParaRPr lang="en-CA"/>
          </a:p>
        </p:txBody>
      </p:sp>
    </p:spTree>
    <p:extLst>
      <p:ext uri="{BB962C8B-B14F-4D97-AF65-F5344CB8AC3E}">
        <p14:creationId xmlns:p14="http://schemas.microsoft.com/office/powerpoint/2010/main" val="1920570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F5D5A-D744-309E-F2C3-CA471E755C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DD13765-DE9B-439C-5FDD-DEE7733AE6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D77FFBF-1E77-99C0-A809-F7CFBBA548DB}"/>
              </a:ext>
            </a:extLst>
          </p:cNvPr>
          <p:cNvSpPr>
            <a:spLocks noGrp="1"/>
          </p:cNvSpPr>
          <p:nvPr>
            <p:ph type="dt" sz="half" idx="10"/>
          </p:nvPr>
        </p:nvSpPr>
        <p:spPr/>
        <p:txBody>
          <a:bodyPr/>
          <a:lstStyle/>
          <a:p>
            <a:fld id="{A6BFC455-1AAB-48BD-9BF6-0AA31138EC57}" type="datetimeFigureOut">
              <a:rPr lang="en-CA" smtClean="0"/>
              <a:t>2024-05-06</a:t>
            </a:fld>
            <a:endParaRPr lang="en-CA"/>
          </a:p>
        </p:txBody>
      </p:sp>
      <p:sp>
        <p:nvSpPr>
          <p:cNvPr id="5" name="Footer Placeholder 4">
            <a:extLst>
              <a:ext uri="{FF2B5EF4-FFF2-40B4-BE49-F238E27FC236}">
                <a16:creationId xmlns:a16="http://schemas.microsoft.com/office/drawing/2014/main" id="{3D208695-5270-998C-C7F7-732BF324B27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EA1BF41-643E-E0CB-2788-2F85FE92BE0C}"/>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42760968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31F10-35F4-29B1-B5E7-A05F58254DD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B6AFF2D-182A-7F8B-807F-C3FDE93987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BB4E7F6-A01A-9A4A-9201-0011BF8C7BB0}"/>
              </a:ext>
            </a:extLst>
          </p:cNvPr>
          <p:cNvSpPr>
            <a:spLocks noGrp="1"/>
          </p:cNvSpPr>
          <p:nvPr>
            <p:ph type="dt" sz="half" idx="10"/>
          </p:nvPr>
        </p:nvSpPr>
        <p:spPr/>
        <p:txBody>
          <a:bodyPr/>
          <a:lstStyle/>
          <a:p>
            <a:fld id="{A6BFC455-1AAB-48BD-9BF6-0AA31138EC57}" type="datetimeFigureOut">
              <a:rPr lang="en-CA" smtClean="0"/>
              <a:t>2024-05-06</a:t>
            </a:fld>
            <a:endParaRPr lang="en-CA"/>
          </a:p>
        </p:txBody>
      </p:sp>
      <p:sp>
        <p:nvSpPr>
          <p:cNvPr id="5" name="Footer Placeholder 4">
            <a:extLst>
              <a:ext uri="{FF2B5EF4-FFF2-40B4-BE49-F238E27FC236}">
                <a16:creationId xmlns:a16="http://schemas.microsoft.com/office/drawing/2014/main" id="{8A37B550-73BF-8598-DBB8-14572F9ACC6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25DAD20-40A3-B32A-74DB-C7B1EA4D1779}"/>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24223980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532CE8-79C3-8AB1-51AF-9CE5F3E559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5E5AE73-1FFD-DB6F-6B23-C6C621B3B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D87F79A-4FF4-F76B-43F1-B48299922324}"/>
              </a:ext>
            </a:extLst>
          </p:cNvPr>
          <p:cNvSpPr>
            <a:spLocks noGrp="1"/>
          </p:cNvSpPr>
          <p:nvPr>
            <p:ph type="dt" sz="half" idx="10"/>
          </p:nvPr>
        </p:nvSpPr>
        <p:spPr/>
        <p:txBody>
          <a:bodyPr/>
          <a:lstStyle/>
          <a:p>
            <a:fld id="{A6BFC455-1AAB-48BD-9BF6-0AA31138EC57}" type="datetimeFigureOut">
              <a:rPr lang="en-CA" smtClean="0"/>
              <a:t>2024-05-06</a:t>
            </a:fld>
            <a:endParaRPr lang="en-CA"/>
          </a:p>
        </p:txBody>
      </p:sp>
      <p:sp>
        <p:nvSpPr>
          <p:cNvPr id="5" name="Footer Placeholder 4">
            <a:extLst>
              <a:ext uri="{FF2B5EF4-FFF2-40B4-BE49-F238E27FC236}">
                <a16:creationId xmlns:a16="http://schemas.microsoft.com/office/drawing/2014/main" id="{4D60C28B-C1B4-D738-2957-DA69D174ED3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3D46D4D-9D14-8BF6-75D9-E4C83F468CB3}"/>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25361507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1B181-59A1-F619-B755-10561E4F302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F310BDA-0809-2766-C698-E14ACB1872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B2CE55-0F76-3780-377B-41EB950C8066}"/>
              </a:ext>
            </a:extLst>
          </p:cNvPr>
          <p:cNvSpPr>
            <a:spLocks noGrp="1"/>
          </p:cNvSpPr>
          <p:nvPr>
            <p:ph type="dt" sz="half" idx="10"/>
          </p:nvPr>
        </p:nvSpPr>
        <p:spPr/>
        <p:txBody>
          <a:bodyPr/>
          <a:lstStyle/>
          <a:p>
            <a:fld id="{A6BFC455-1AAB-48BD-9BF6-0AA31138EC57}" type="datetimeFigureOut">
              <a:rPr lang="en-CA" smtClean="0"/>
              <a:t>2024-05-06</a:t>
            </a:fld>
            <a:endParaRPr lang="en-CA"/>
          </a:p>
        </p:txBody>
      </p:sp>
      <p:sp>
        <p:nvSpPr>
          <p:cNvPr id="5" name="Footer Placeholder 4">
            <a:extLst>
              <a:ext uri="{FF2B5EF4-FFF2-40B4-BE49-F238E27FC236}">
                <a16:creationId xmlns:a16="http://schemas.microsoft.com/office/drawing/2014/main" id="{E4EF2063-445E-30BC-E708-C025F71FD17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9DF7C59-60CA-7FEB-9CC5-691DA92DDAB5}"/>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23121114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BACB-1E02-52F0-E1AC-A7D06DE309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D822157-62CC-A28F-9BED-E8C6655168D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DEA1D7-1A68-C6F0-9C17-3372C9D307E6}"/>
              </a:ext>
            </a:extLst>
          </p:cNvPr>
          <p:cNvSpPr>
            <a:spLocks noGrp="1"/>
          </p:cNvSpPr>
          <p:nvPr>
            <p:ph type="dt" sz="half" idx="10"/>
          </p:nvPr>
        </p:nvSpPr>
        <p:spPr/>
        <p:txBody>
          <a:bodyPr/>
          <a:lstStyle/>
          <a:p>
            <a:fld id="{A6BFC455-1AAB-48BD-9BF6-0AA31138EC57}" type="datetimeFigureOut">
              <a:rPr lang="en-CA" smtClean="0"/>
              <a:t>2024-05-06</a:t>
            </a:fld>
            <a:endParaRPr lang="en-CA"/>
          </a:p>
        </p:txBody>
      </p:sp>
      <p:sp>
        <p:nvSpPr>
          <p:cNvPr id="5" name="Footer Placeholder 4">
            <a:extLst>
              <a:ext uri="{FF2B5EF4-FFF2-40B4-BE49-F238E27FC236}">
                <a16:creationId xmlns:a16="http://schemas.microsoft.com/office/drawing/2014/main" id="{B8E5005C-602A-F664-C53E-5DD03216C9F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127DA0A-AB6D-654A-9BD1-2637EA585BD8}"/>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14811623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5D50-2966-28B3-951C-D71D7FCE832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C50587F-9FE8-06FC-9911-218B928B27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7A4A314-400E-F72D-BA15-1958DA3775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3509385-12D8-A5CB-AC69-8ADB4465218F}"/>
              </a:ext>
            </a:extLst>
          </p:cNvPr>
          <p:cNvSpPr>
            <a:spLocks noGrp="1"/>
          </p:cNvSpPr>
          <p:nvPr>
            <p:ph type="dt" sz="half" idx="10"/>
          </p:nvPr>
        </p:nvSpPr>
        <p:spPr/>
        <p:txBody>
          <a:bodyPr/>
          <a:lstStyle/>
          <a:p>
            <a:fld id="{A6BFC455-1AAB-48BD-9BF6-0AA31138EC57}" type="datetimeFigureOut">
              <a:rPr lang="en-CA" smtClean="0"/>
              <a:t>2024-05-06</a:t>
            </a:fld>
            <a:endParaRPr lang="en-CA"/>
          </a:p>
        </p:txBody>
      </p:sp>
      <p:sp>
        <p:nvSpPr>
          <p:cNvPr id="6" name="Footer Placeholder 5">
            <a:extLst>
              <a:ext uri="{FF2B5EF4-FFF2-40B4-BE49-F238E27FC236}">
                <a16:creationId xmlns:a16="http://schemas.microsoft.com/office/drawing/2014/main" id="{16538908-E20F-C695-E14D-53AA034FB0F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DC6E73C-2CF7-7729-DC24-BB96A3BD424A}"/>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147891472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C801B-F463-52AA-3A6E-6D399BA4B97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4C871B0-06A8-2EE0-5B34-A2AEF6A0AF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884299-AFDB-5FE4-A8FE-9264186CF7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2971691-6782-3C80-022A-98ADF10CA1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076E65-47CA-9714-C1F6-A40EC5C77D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FA21DAB-6120-F255-AA6D-940AD9D46E86}"/>
              </a:ext>
            </a:extLst>
          </p:cNvPr>
          <p:cNvSpPr>
            <a:spLocks noGrp="1"/>
          </p:cNvSpPr>
          <p:nvPr>
            <p:ph type="dt" sz="half" idx="10"/>
          </p:nvPr>
        </p:nvSpPr>
        <p:spPr/>
        <p:txBody>
          <a:bodyPr/>
          <a:lstStyle/>
          <a:p>
            <a:fld id="{A6BFC455-1AAB-48BD-9BF6-0AA31138EC57}" type="datetimeFigureOut">
              <a:rPr lang="en-CA" smtClean="0"/>
              <a:t>2024-05-06</a:t>
            </a:fld>
            <a:endParaRPr lang="en-CA"/>
          </a:p>
        </p:txBody>
      </p:sp>
      <p:sp>
        <p:nvSpPr>
          <p:cNvPr id="8" name="Footer Placeholder 7">
            <a:extLst>
              <a:ext uri="{FF2B5EF4-FFF2-40B4-BE49-F238E27FC236}">
                <a16:creationId xmlns:a16="http://schemas.microsoft.com/office/drawing/2014/main" id="{93D781C9-B133-8E7D-0119-79938162E40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3BB714F-E68A-075C-04F5-F1E765D68163}"/>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19211281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032D-F9AF-4F41-C2CB-4A0CBA338E3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4649A52-BD87-944C-7287-261E974907C6}"/>
              </a:ext>
            </a:extLst>
          </p:cNvPr>
          <p:cNvSpPr>
            <a:spLocks noGrp="1"/>
          </p:cNvSpPr>
          <p:nvPr>
            <p:ph type="dt" sz="half" idx="10"/>
          </p:nvPr>
        </p:nvSpPr>
        <p:spPr/>
        <p:txBody>
          <a:bodyPr/>
          <a:lstStyle/>
          <a:p>
            <a:fld id="{A6BFC455-1AAB-48BD-9BF6-0AA31138EC57}" type="datetimeFigureOut">
              <a:rPr lang="en-CA" smtClean="0"/>
              <a:t>2024-05-06</a:t>
            </a:fld>
            <a:endParaRPr lang="en-CA"/>
          </a:p>
        </p:txBody>
      </p:sp>
      <p:sp>
        <p:nvSpPr>
          <p:cNvPr id="4" name="Footer Placeholder 3">
            <a:extLst>
              <a:ext uri="{FF2B5EF4-FFF2-40B4-BE49-F238E27FC236}">
                <a16:creationId xmlns:a16="http://schemas.microsoft.com/office/drawing/2014/main" id="{BB00233F-7708-2354-16B0-5192EB67E92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17F7197-0E6C-7B63-ED56-5D041C24FEF8}"/>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42554821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DB0CED-628C-9B58-345D-4147A8B04541}"/>
              </a:ext>
            </a:extLst>
          </p:cNvPr>
          <p:cNvSpPr>
            <a:spLocks noGrp="1"/>
          </p:cNvSpPr>
          <p:nvPr>
            <p:ph type="dt" sz="half" idx="10"/>
          </p:nvPr>
        </p:nvSpPr>
        <p:spPr/>
        <p:txBody>
          <a:bodyPr/>
          <a:lstStyle/>
          <a:p>
            <a:fld id="{A6BFC455-1AAB-48BD-9BF6-0AA31138EC57}" type="datetimeFigureOut">
              <a:rPr lang="en-CA" smtClean="0"/>
              <a:t>2024-05-06</a:t>
            </a:fld>
            <a:endParaRPr lang="en-CA"/>
          </a:p>
        </p:txBody>
      </p:sp>
      <p:sp>
        <p:nvSpPr>
          <p:cNvPr id="3" name="Footer Placeholder 2">
            <a:extLst>
              <a:ext uri="{FF2B5EF4-FFF2-40B4-BE49-F238E27FC236}">
                <a16:creationId xmlns:a16="http://schemas.microsoft.com/office/drawing/2014/main" id="{88A002E1-D586-2822-48E8-F45CA78068E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743BB64-23A7-0985-90BB-BDCD87495AFC}"/>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551014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DB1F-D966-58D4-C0F0-0D2A5A5F3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90080DA-5844-8FAD-5047-66362ABBD7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02B9654-CEEF-0060-9D21-DE60281E3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C8EBCC-3400-FF75-1104-D9DA038A10D5}"/>
              </a:ext>
            </a:extLst>
          </p:cNvPr>
          <p:cNvSpPr>
            <a:spLocks noGrp="1"/>
          </p:cNvSpPr>
          <p:nvPr>
            <p:ph type="dt" sz="half" idx="10"/>
          </p:nvPr>
        </p:nvSpPr>
        <p:spPr/>
        <p:txBody>
          <a:bodyPr/>
          <a:lstStyle/>
          <a:p>
            <a:fld id="{A6BFC455-1AAB-48BD-9BF6-0AA31138EC57}" type="datetimeFigureOut">
              <a:rPr lang="en-CA" smtClean="0"/>
              <a:t>2024-05-06</a:t>
            </a:fld>
            <a:endParaRPr lang="en-CA"/>
          </a:p>
        </p:txBody>
      </p:sp>
      <p:sp>
        <p:nvSpPr>
          <p:cNvPr id="6" name="Footer Placeholder 5">
            <a:extLst>
              <a:ext uri="{FF2B5EF4-FFF2-40B4-BE49-F238E27FC236}">
                <a16:creationId xmlns:a16="http://schemas.microsoft.com/office/drawing/2014/main" id="{9FAD0FE4-F698-D5B3-96C1-8D478FB0E1D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F8E45C1-CA18-4463-E96F-ED0FA73039A3}"/>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31169973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45F3-D1F7-0800-B1AB-AB83BD2967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9E7C0C1-5841-48D2-B374-A1659CF03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B758129-CF95-F607-594D-D1672D17E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78FFCA-4F7E-1587-1BCD-52FFCA8B5A4C}"/>
              </a:ext>
            </a:extLst>
          </p:cNvPr>
          <p:cNvSpPr>
            <a:spLocks noGrp="1"/>
          </p:cNvSpPr>
          <p:nvPr>
            <p:ph type="dt" sz="half" idx="10"/>
          </p:nvPr>
        </p:nvSpPr>
        <p:spPr/>
        <p:txBody>
          <a:bodyPr/>
          <a:lstStyle/>
          <a:p>
            <a:fld id="{A6BFC455-1AAB-48BD-9BF6-0AA31138EC57}" type="datetimeFigureOut">
              <a:rPr lang="en-CA" smtClean="0"/>
              <a:t>2024-05-06</a:t>
            </a:fld>
            <a:endParaRPr lang="en-CA"/>
          </a:p>
        </p:txBody>
      </p:sp>
      <p:sp>
        <p:nvSpPr>
          <p:cNvPr id="6" name="Footer Placeholder 5">
            <a:extLst>
              <a:ext uri="{FF2B5EF4-FFF2-40B4-BE49-F238E27FC236}">
                <a16:creationId xmlns:a16="http://schemas.microsoft.com/office/drawing/2014/main" id="{D104C1F8-E121-D85B-7734-39AD2671683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33469FE-7ED2-FAB6-101A-2A792E3D5E33}"/>
              </a:ext>
            </a:extLst>
          </p:cNvPr>
          <p:cNvSpPr>
            <a:spLocks noGrp="1"/>
          </p:cNvSpPr>
          <p:nvPr>
            <p:ph type="sldNum" sz="quarter" idx="12"/>
          </p:nvPr>
        </p:nvSpPr>
        <p:spPr/>
        <p:txBody>
          <a:bodyPr/>
          <a:lstStyle/>
          <a:p>
            <a:fld id="{8D3AEBF7-725A-4478-9E72-67ECADAED226}" type="slidenum">
              <a:rPr lang="en-CA" smtClean="0"/>
              <a:t>‹#›</a:t>
            </a:fld>
            <a:endParaRPr lang="en-CA"/>
          </a:p>
        </p:txBody>
      </p:sp>
    </p:spTree>
    <p:extLst>
      <p:ext uri="{BB962C8B-B14F-4D97-AF65-F5344CB8AC3E}">
        <p14:creationId xmlns:p14="http://schemas.microsoft.com/office/powerpoint/2010/main" val="27399852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0E5F8E-9A4E-512C-A5ED-EEEFAE4A1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CD7457C-B76D-81C8-BBF9-DBC056583C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9A886CD-2F06-84B1-F053-DCDC872B48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BFC455-1AAB-48BD-9BF6-0AA31138EC57}" type="datetimeFigureOut">
              <a:rPr lang="en-CA" smtClean="0"/>
              <a:t>2024-05-06</a:t>
            </a:fld>
            <a:endParaRPr lang="en-CA"/>
          </a:p>
        </p:txBody>
      </p:sp>
      <p:sp>
        <p:nvSpPr>
          <p:cNvPr id="5" name="Footer Placeholder 4">
            <a:extLst>
              <a:ext uri="{FF2B5EF4-FFF2-40B4-BE49-F238E27FC236}">
                <a16:creationId xmlns:a16="http://schemas.microsoft.com/office/drawing/2014/main" id="{C55C7134-40DF-28BA-935E-3F1CCC240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C1603AE1-244C-ABB9-3A99-E8B8C4C0B9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D3AEBF7-725A-4478-9E72-67ECADAED226}" type="slidenum">
              <a:rPr lang="en-CA" smtClean="0"/>
              <a:t>‹#›</a:t>
            </a:fld>
            <a:endParaRPr lang="en-CA"/>
          </a:p>
        </p:txBody>
      </p:sp>
    </p:spTree>
    <p:extLst>
      <p:ext uri="{BB962C8B-B14F-4D97-AF65-F5344CB8AC3E}">
        <p14:creationId xmlns:p14="http://schemas.microsoft.com/office/powerpoint/2010/main" val="1010845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gif"/><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1239-7BCC-8A35-A8F4-88CB194C1F9E}"/>
              </a:ext>
            </a:extLst>
          </p:cNvPr>
          <p:cNvSpPr>
            <a:spLocks noGrp="1"/>
          </p:cNvSpPr>
          <p:nvPr>
            <p:ph type="ctrTitle"/>
          </p:nvPr>
        </p:nvSpPr>
        <p:spPr>
          <a:xfrm>
            <a:off x="249380" y="1751253"/>
            <a:ext cx="11693237" cy="2387600"/>
          </a:xfrm>
        </p:spPr>
        <p:txBody>
          <a:bodyPr>
            <a:normAutofit/>
          </a:bodyPr>
          <a:lstStyle/>
          <a:p>
            <a:r>
              <a:rPr lang="en-US" sz="3600" b="1" dirty="0">
                <a:latin typeface="Grandview" panose="020B0502040204020203" pitchFamily="34" charset="0"/>
              </a:rPr>
              <a:t>Entity-Level Sentiment Analysis </a:t>
            </a:r>
            <a:br>
              <a:rPr lang="en-US" sz="3600" b="1" dirty="0">
                <a:latin typeface="Grandview" panose="020B0502040204020203" pitchFamily="34" charset="0"/>
              </a:rPr>
            </a:br>
            <a:r>
              <a:rPr lang="en-US" sz="3600" b="1" dirty="0">
                <a:latin typeface="Grandview" panose="020B0502040204020203" pitchFamily="34" charset="0"/>
              </a:rPr>
              <a:t>of YouTube Comments</a:t>
            </a:r>
            <a:br>
              <a:rPr lang="en-US" sz="3600" b="1" dirty="0">
                <a:latin typeface="Grandview" panose="020B0502040204020203" pitchFamily="34" charset="0"/>
              </a:rPr>
            </a:br>
            <a:r>
              <a:rPr lang="en-US" sz="1200" b="1" dirty="0">
                <a:latin typeface="Grandview" panose="020B0502040204020203" pitchFamily="34" charset="0"/>
              </a:rPr>
              <a:t> </a:t>
            </a:r>
            <a:br>
              <a:rPr lang="en-US" b="1" i="0" dirty="0">
                <a:effectLst/>
                <a:latin typeface="Grandview" panose="020B0502040204020203" pitchFamily="34" charset="0"/>
              </a:rPr>
            </a:br>
            <a:r>
              <a:rPr lang="en-US" sz="2400" b="1" dirty="0">
                <a:solidFill>
                  <a:schemeClr val="tx1">
                    <a:lumMod val="50000"/>
                    <a:lumOff val="50000"/>
                  </a:schemeClr>
                </a:solidFill>
                <a:effectLst/>
                <a:latin typeface="Calibri" panose="020F0502020204030204" pitchFamily="34" charset="0"/>
                <a:ea typeface="Calibri" panose="020F0502020204030204" pitchFamily="34" charset="0"/>
                <a:cs typeface="Calibri" panose="020F0502020204030204" pitchFamily="34" charset="0"/>
              </a:rPr>
              <a:t>Unlocking Audience Sentiment</a:t>
            </a:r>
            <a:endParaRPr lang="en-CA"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321D729D-303C-186D-10C2-C543FB1F36B7}"/>
              </a:ext>
            </a:extLst>
          </p:cNvPr>
          <p:cNvSpPr txBox="1"/>
          <p:nvPr/>
        </p:nvSpPr>
        <p:spPr>
          <a:xfrm>
            <a:off x="3047999" y="4398817"/>
            <a:ext cx="6096000" cy="800219"/>
          </a:xfrm>
          <a:prstGeom prst="rect">
            <a:avLst/>
          </a:prstGeom>
          <a:noFill/>
        </p:spPr>
        <p:txBody>
          <a:bodyPr wrap="square">
            <a:spAutoFit/>
          </a:bodyPr>
          <a:lstStyle/>
          <a:p>
            <a:pPr algn="ctr"/>
            <a:r>
              <a:rPr lang="en-CA" b="1" dirty="0">
                <a:latin typeface="Grandview" panose="020B0502040204020203" pitchFamily="34" charset="0"/>
              </a:rPr>
              <a:t>MIP-AI-02</a:t>
            </a:r>
          </a:p>
          <a:p>
            <a:pPr algn="ctr"/>
            <a:r>
              <a:rPr lang="en-CA" sz="2800" b="1" dirty="0">
                <a:latin typeface="Grandview" panose="020B0502040204020203" pitchFamily="34" charset="0"/>
              </a:rPr>
              <a:t>SMIT RANA</a:t>
            </a:r>
          </a:p>
        </p:txBody>
      </p:sp>
      <p:pic>
        <p:nvPicPr>
          <p:cNvPr id="7" name="Picture 6" descr="A logo with two people on it&#10;&#10;Description automatically generated">
            <a:extLst>
              <a:ext uri="{FF2B5EF4-FFF2-40B4-BE49-F238E27FC236}">
                <a16:creationId xmlns:a16="http://schemas.microsoft.com/office/drawing/2014/main" id="{5EFDFD9C-C4DE-6F7A-1517-7C4F3F7B938B}"/>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5900"/>
                    </a14:imgEffect>
                    <a14:imgEffect>
                      <a14:saturation sat="400000"/>
                    </a14:imgEffect>
                  </a14:imgLayer>
                </a14:imgProps>
              </a:ext>
              <a:ext uri="{28A0092B-C50C-407E-A947-70E740481C1C}">
                <a14:useLocalDpi xmlns:a14="http://schemas.microsoft.com/office/drawing/2010/main" val="0"/>
              </a:ext>
            </a:extLst>
          </a:blip>
          <a:srcRect l="3475" t="24933" r="5360" b="22267"/>
          <a:stretch/>
        </p:blipFill>
        <p:spPr bwMode="auto">
          <a:xfrm>
            <a:off x="10290643" y="5735637"/>
            <a:ext cx="1779437" cy="1030606"/>
          </a:xfrm>
          <a:prstGeom prst="rect">
            <a:avLst/>
          </a:prstGeom>
          <a:noFill/>
          <a:ln>
            <a:noFill/>
          </a:ln>
          <a:extLst>
            <a:ext uri="{53640926-AAD7-44D8-BBD7-CCE9431645EC}">
              <a14:shadowObscured xmlns:a14="http://schemas.microsoft.com/office/drawing/2010/main"/>
            </a:ext>
          </a:extLst>
        </p:spPr>
      </p:pic>
      <p:pic>
        <p:nvPicPr>
          <p:cNvPr id="1026" name="Picture 2">
            <a:extLst>
              <a:ext uri="{FF2B5EF4-FFF2-40B4-BE49-F238E27FC236}">
                <a16:creationId xmlns:a16="http://schemas.microsoft.com/office/drawing/2014/main" id="{4CB33D21-2444-5B34-E62D-B13B2D7436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3215" y="1491289"/>
            <a:ext cx="2924304" cy="853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5569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66DF0ED-A9A2-390C-C042-78B456525F26}"/>
              </a:ext>
            </a:extLst>
          </p:cNvPr>
          <p:cNvSpPr txBox="1"/>
          <p:nvPr/>
        </p:nvSpPr>
        <p:spPr>
          <a:xfrm>
            <a:off x="288758" y="232307"/>
            <a:ext cx="11614483" cy="5951566"/>
          </a:xfrm>
          <a:prstGeom prst="rect">
            <a:avLst/>
          </a:prstGeom>
          <a:noFill/>
        </p:spPr>
        <p:txBody>
          <a:bodyPr wrap="square">
            <a:spAutoFit/>
          </a:bodyPr>
          <a:lstStyle/>
          <a:p>
            <a:pPr algn="just">
              <a:lnSpc>
                <a:spcPct val="150000"/>
              </a:lnSpc>
            </a:pPr>
            <a:r>
              <a:rPr lang="en-US" sz="1600" b="1" dirty="0">
                <a:latin typeface="Grandview" panose="020B0502040204020203" pitchFamily="34" charset="0"/>
                <a:cs typeface="Shruti" panose="020B0502040204020203" pitchFamily="34" charset="0"/>
              </a:rPr>
              <a:t>Created preprocessing function with following tasks by defining regular expressions : </a:t>
            </a:r>
          </a:p>
          <a:p>
            <a:pPr algn="just">
              <a:lnSpc>
                <a:spcPct val="150000"/>
              </a:lnSpc>
            </a:pPr>
            <a:endParaRPr lang="en-US" sz="1600" dirty="0">
              <a:latin typeface="Grandview" panose="020B0502040204020203" pitchFamily="34" charset="0"/>
              <a:cs typeface="Shruti" panose="020B0502040204020203" pitchFamily="34" charset="0"/>
            </a:endParaRPr>
          </a:p>
          <a:p>
            <a:pPr marL="285750" indent="-285750" algn="just">
              <a:lnSpc>
                <a:spcPct val="150000"/>
              </a:lnSpc>
              <a:buFont typeface="Arial" panose="020B0604020202020204" pitchFamily="34" charset="0"/>
              <a:buChar char="•"/>
            </a:pPr>
            <a:r>
              <a:rPr lang="en-US" sz="1600" b="1" dirty="0">
                <a:latin typeface="Grandview" panose="020B0502040204020203" pitchFamily="34" charset="0"/>
                <a:cs typeface="Shruti" panose="020B0502040204020203" pitchFamily="34" charset="0"/>
              </a:rPr>
              <a:t>Lowercasing: </a:t>
            </a:r>
            <a:r>
              <a:rPr lang="en-US" sz="1600" dirty="0">
                <a:latin typeface="Grandview" panose="020B0502040204020203" pitchFamily="34" charset="0"/>
                <a:cs typeface="Shruti" panose="020B0502040204020203" pitchFamily="34" charset="0"/>
              </a:rPr>
              <a:t>Converts all text to lowercase to ensure consistency.</a:t>
            </a:r>
          </a:p>
          <a:p>
            <a:pPr marL="742950" lvl="1" indent="-285750" algn="just">
              <a:lnSpc>
                <a:spcPct val="150000"/>
              </a:lnSpc>
              <a:buFont typeface="Arial" panose="020B0604020202020204" pitchFamily="34" charset="0"/>
              <a:buChar char="•"/>
            </a:pPr>
            <a:r>
              <a:rPr lang="en-US" sz="1600" i="1" dirty="0">
                <a:latin typeface="Grandview" panose="020B0502040204020203" pitchFamily="34" charset="0"/>
                <a:cs typeface="Shruti" panose="020B0502040204020203" pitchFamily="34" charset="0"/>
              </a:rPr>
              <a:t>lower()</a:t>
            </a:r>
          </a:p>
          <a:p>
            <a:pPr marL="285750" indent="-285750" algn="just">
              <a:lnSpc>
                <a:spcPct val="150000"/>
              </a:lnSpc>
              <a:buFont typeface="Arial" panose="020B0604020202020204" pitchFamily="34" charset="0"/>
              <a:buChar char="•"/>
            </a:pPr>
            <a:r>
              <a:rPr lang="en-US" sz="1600" b="1" dirty="0">
                <a:latin typeface="Grandview" panose="020B0502040204020203" pitchFamily="34" charset="0"/>
                <a:cs typeface="Shruti" panose="020B0502040204020203" pitchFamily="34" charset="0"/>
              </a:rPr>
              <a:t>URL Replacement</a:t>
            </a:r>
            <a:r>
              <a:rPr lang="en-US" sz="1600" dirty="0">
                <a:latin typeface="Grandview" panose="020B0502040204020203" pitchFamily="34" charset="0"/>
                <a:cs typeface="Shruti" panose="020B0502040204020203" pitchFamily="34" charset="0"/>
              </a:rPr>
              <a:t>: Replaces all URLs in the text with the word 'URL’.</a:t>
            </a:r>
          </a:p>
          <a:p>
            <a:pPr marL="742950" lvl="1" indent="-285750" algn="just">
              <a:lnSpc>
                <a:spcPct val="150000"/>
              </a:lnSpc>
              <a:buFont typeface="Arial" panose="020B0604020202020204" pitchFamily="34" charset="0"/>
              <a:buChar char="•"/>
            </a:pPr>
            <a:r>
              <a:rPr lang="en-US" sz="1600" i="1" dirty="0">
                <a:latin typeface="Grandview" panose="020B0502040204020203" pitchFamily="34" charset="0"/>
                <a:cs typeface="Shruti" panose="020B0502040204020203" pitchFamily="34" charset="0"/>
              </a:rPr>
              <a:t>r"((http://)[^ ]*|(https://)[^ ]*|( www\.)[^ ]*)"</a:t>
            </a:r>
          </a:p>
          <a:p>
            <a:pPr marL="285750" indent="-285750" algn="just">
              <a:lnSpc>
                <a:spcPct val="150000"/>
              </a:lnSpc>
              <a:buFont typeface="Arial" panose="020B0604020202020204" pitchFamily="34" charset="0"/>
              <a:buChar char="•"/>
            </a:pPr>
            <a:r>
              <a:rPr lang="en-US" sz="1600" b="1" dirty="0">
                <a:latin typeface="Grandview" panose="020B0502040204020203" pitchFamily="34" charset="0"/>
                <a:cs typeface="Shruti" panose="020B0502040204020203" pitchFamily="34" charset="0"/>
              </a:rPr>
              <a:t>Emoji Replacement: </a:t>
            </a:r>
            <a:r>
              <a:rPr lang="en-US" sz="1600" dirty="0">
                <a:latin typeface="Grandview" panose="020B0502040204020203" pitchFamily="34" charset="0"/>
                <a:cs typeface="Shruti" panose="020B0502040204020203" pitchFamily="34" charset="0"/>
              </a:rPr>
              <a:t>Replaces emojis with their meanings (e.g., 😊 becomes </a:t>
            </a:r>
            <a:r>
              <a:rPr lang="en-US" sz="1600" dirty="0" err="1">
                <a:latin typeface="Grandview" panose="020B0502040204020203" pitchFamily="34" charset="0"/>
                <a:cs typeface="Shruti" panose="020B0502040204020203" pitchFamily="34" charset="0"/>
              </a:rPr>
              <a:t>EMOJIsmiling_face</a:t>
            </a:r>
            <a:r>
              <a:rPr lang="en-US" sz="1600" dirty="0">
                <a:latin typeface="Grandview" panose="020B0502040204020203" pitchFamily="34" charset="0"/>
                <a:cs typeface="Shruti" panose="020B0502040204020203" pitchFamily="34" charset="0"/>
              </a:rPr>
              <a:t>).</a:t>
            </a:r>
          </a:p>
          <a:p>
            <a:pPr marL="285750" indent="-285750" algn="just">
              <a:lnSpc>
                <a:spcPct val="150000"/>
              </a:lnSpc>
              <a:buFont typeface="Arial" panose="020B0604020202020204" pitchFamily="34" charset="0"/>
              <a:buChar char="•"/>
            </a:pPr>
            <a:r>
              <a:rPr lang="en-US" sz="1600" b="1" dirty="0">
                <a:latin typeface="Grandview" panose="020B0502040204020203" pitchFamily="34" charset="0"/>
                <a:cs typeface="Shruti" panose="020B0502040204020203" pitchFamily="34" charset="0"/>
              </a:rPr>
              <a:t>Special Character Removal: </a:t>
            </a:r>
            <a:r>
              <a:rPr lang="en-US" sz="1600" dirty="0">
                <a:latin typeface="Grandview" panose="020B0502040204020203" pitchFamily="34" charset="0"/>
                <a:cs typeface="Shruti" panose="020B0502040204020203" pitchFamily="34" charset="0"/>
              </a:rPr>
              <a:t>Removes special characters and non-alphanumeric characters.</a:t>
            </a:r>
          </a:p>
          <a:p>
            <a:pPr marL="742950" lvl="1" indent="-285750" algn="just">
              <a:lnSpc>
                <a:spcPct val="150000"/>
              </a:lnSpc>
              <a:buFont typeface="Arial" panose="020B0604020202020204" pitchFamily="34" charset="0"/>
              <a:buChar char="•"/>
            </a:pPr>
            <a:r>
              <a:rPr lang="en-US" sz="1600" i="1" dirty="0">
                <a:latin typeface="Grandview" panose="020B0502040204020203" pitchFamily="34" charset="0"/>
                <a:cs typeface="Shruti" panose="020B0502040204020203" pitchFamily="34" charset="0"/>
              </a:rPr>
              <a:t>"[^a-zA-Z0-9]"</a:t>
            </a:r>
          </a:p>
          <a:p>
            <a:pPr marL="285750" indent="-285750" algn="just">
              <a:lnSpc>
                <a:spcPct val="150000"/>
              </a:lnSpc>
              <a:buFont typeface="Arial" panose="020B0604020202020204" pitchFamily="34" charset="0"/>
              <a:buChar char="•"/>
            </a:pPr>
            <a:r>
              <a:rPr lang="en-US" sz="1600" b="1" dirty="0">
                <a:latin typeface="Grandview" panose="020B0502040204020203" pitchFamily="34" charset="0"/>
                <a:cs typeface="Shruti" panose="020B0502040204020203" pitchFamily="34" charset="0"/>
              </a:rPr>
              <a:t>Sequence Reduction: </a:t>
            </a:r>
            <a:r>
              <a:rPr lang="en-US" sz="1600" dirty="0">
                <a:latin typeface="Grandview" panose="020B0502040204020203" pitchFamily="34" charset="0"/>
                <a:cs typeface="Shruti" panose="020B0502040204020203" pitchFamily="34" charset="0"/>
              </a:rPr>
              <a:t>Reduces sequences of three or more consecutive letters to just two letters (e.g., '</a:t>
            </a:r>
            <a:r>
              <a:rPr lang="en-US" sz="1600" dirty="0" err="1">
                <a:latin typeface="Grandview" panose="020B0502040204020203" pitchFamily="34" charset="0"/>
                <a:cs typeface="Shruti" panose="020B0502040204020203" pitchFamily="34" charset="0"/>
              </a:rPr>
              <a:t>hellooooo</a:t>
            </a:r>
            <a:r>
              <a:rPr lang="en-US" sz="1600" dirty="0">
                <a:latin typeface="Grandview" panose="020B0502040204020203" pitchFamily="34" charset="0"/>
                <a:cs typeface="Shruti" panose="020B0502040204020203" pitchFamily="34" charset="0"/>
              </a:rPr>
              <a:t>' becomes 'hello’).</a:t>
            </a:r>
          </a:p>
          <a:p>
            <a:pPr marL="742950" lvl="1" indent="-285750" algn="just">
              <a:lnSpc>
                <a:spcPct val="150000"/>
              </a:lnSpc>
              <a:buFont typeface="Arial" panose="020B0604020202020204" pitchFamily="34" charset="0"/>
              <a:buChar char="•"/>
            </a:pPr>
            <a:r>
              <a:rPr lang="en-US" sz="1600" i="1" dirty="0">
                <a:latin typeface="Grandview" panose="020B0502040204020203" pitchFamily="34" charset="0"/>
                <a:cs typeface="Shruti" panose="020B0502040204020203" pitchFamily="34" charset="0"/>
              </a:rPr>
              <a:t>r"(.)\1\1+“</a:t>
            </a:r>
          </a:p>
          <a:p>
            <a:pPr marL="742950" lvl="1" indent="-285750" algn="just">
              <a:lnSpc>
                <a:spcPct val="150000"/>
              </a:lnSpc>
              <a:buFont typeface="Arial" panose="020B0604020202020204" pitchFamily="34" charset="0"/>
              <a:buChar char="•"/>
            </a:pPr>
            <a:r>
              <a:rPr lang="en-US" sz="1600" i="1" dirty="0">
                <a:latin typeface="Grandview" panose="020B0502040204020203" pitchFamily="34" charset="0"/>
                <a:cs typeface="Shruti" panose="020B0502040204020203" pitchFamily="34" charset="0"/>
              </a:rPr>
              <a:t>r"\1\1"</a:t>
            </a:r>
          </a:p>
          <a:p>
            <a:pPr marL="285750" indent="-285750" algn="just">
              <a:lnSpc>
                <a:spcPct val="150000"/>
              </a:lnSpc>
              <a:buFont typeface="Arial" panose="020B0604020202020204" pitchFamily="34" charset="0"/>
              <a:buChar char="•"/>
            </a:pPr>
            <a:r>
              <a:rPr lang="en-US" sz="1600" b="1" dirty="0">
                <a:latin typeface="Grandview" panose="020B0502040204020203" pitchFamily="34" charset="0"/>
                <a:cs typeface="Shruti" panose="020B0502040204020203" pitchFamily="34" charset="0"/>
              </a:rPr>
              <a:t>Contraction Expansion: </a:t>
            </a:r>
            <a:r>
              <a:rPr lang="en-US" sz="1600" dirty="0">
                <a:latin typeface="Grandview" panose="020B0502040204020203" pitchFamily="34" charset="0"/>
                <a:cs typeface="Shruti" panose="020B0502040204020203" pitchFamily="34" charset="0"/>
              </a:rPr>
              <a:t>Expands contractions (e.g., "don't" becomes "do not").</a:t>
            </a:r>
          </a:p>
          <a:p>
            <a:pPr marL="285750" indent="-285750" algn="just">
              <a:lnSpc>
                <a:spcPct val="150000"/>
              </a:lnSpc>
              <a:buFont typeface="Arial" panose="020B0604020202020204" pitchFamily="34" charset="0"/>
              <a:buChar char="•"/>
            </a:pPr>
            <a:r>
              <a:rPr lang="en-US" sz="1600" b="1" dirty="0" err="1">
                <a:latin typeface="Grandview" panose="020B0502040204020203" pitchFamily="34" charset="0"/>
                <a:cs typeface="Shruti" panose="020B0502040204020203" pitchFamily="34" charset="0"/>
              </a:rPr>
              <a:t>Stopword</a:t>
            </a:r>
            <a:r>
              <a:rPr lang="en-US" sz="1600" b="1" dirty="0">
                <a:latin typeface="Grandview" panose="020B0502040204020203" pitchFamily="34" charset="0"/>
                <a:cs typeface="Shruti" panose="020B0502040204020203" pitchFamily="34" charset="0"/>
              </a:rPr>
              <a:t> Removal and Lemmatization: </a:t>
            </a:r>
            <a:r>
              <a:rPr lang="en-US" sz="1600" dirty="0">
                <a:latin typeface="Grandview" panose="020B0502040204020203" pitchFamily="34" charset="0"/>
                <a:cs typeface="Shruti" panose="020B0502040204020203" pitchFamily="34" charset="0"/>
              </a:rPr>
              <a:t>Removes </a:t>
            </a:r>
            <a:r>
              <a:rPr lang="en-US" sz="1600" dirty="0" err="1">
                <a:latin typeface="Grandview" panose="020B0502040204020203" pitchFamily="34" charset="0"/>
                <a:cs typeface="Shruti" panose="020B0502040204020203" pitchFamily="34" charset="0"/>
              </a:rPr>
              <a:t>stopwords</a:t>
            </a:r>
            <a:r>
              <a:rPr lang="en-US" sz="1600" dirty="0">
                <a:latin typeface="Grandview" panose="020B0502040204020203" pitchFamily="34" charset="0"/>
                <a:cs typeface="Shruti" panose="020B0502040204020203" pitchFamily="34" charset="0"/>
              </a:rPr>
              <a:t> (words like 'and', 'the', 'is') and lemmatizes words (reduces them to their base form).</a:t>
            </a:r>
            <a:endParaRPr lang="en-US" sz="1600" i="0" dirty="0">
              <a:effectLst/>
              <a:latin typeface="Grandview" panose="020B0502040204020203" pitchFamily="34" charset="0"/>
              <a:cs typeface="Shruti" panose="020B0502040204020203" pitchFamily="34" charset="0"/>
            </a:endParaRPr>
          </a:p>
        </p:txBody>
      </p:sp>
    </p:spTree>
    <p:extLst>
      <p:ext uri="{BB962C8B-B14F-4D97-AF65-F5344CB8AC3E}">
        <p14:creationId xmlns:p14="http://schemas.microsoft.com/office/powerpoint/2010/main" val="256091752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66DF0ED-A9A2-390C-C042-78B456525F26}"/>
              </a:ext>
            </a:extLst>
          </p:cNvPr>
          <p:cNvSpPr txBox="1"/>
          <p:nvPr/>
        </p:nvSpPr>
        <p:spPr>
          <a:xfrm>
            <a:off x="288756" y="1355254"/>
            <a:ext cx="11614483" cy="780919"/>
          </a:xfrm>
          <a:prstGeom prst="rect">
            <a:avLst/>
          </a:prstGeom>
          <a:noFill/>
        </p:spPr>
        <p:txBody>
          <a:bodyPr wrap="square">
            <a:spAutoFit/>
          </a:bodyPr>
          <a:lstStyle/>
          <a:p>
            <a:pPr algn="ctr">
              <a:lnSpc>
                <a:spcPct val="150000"/>
              </a:lnSpc>
            </a:pPr>
            <a:r>
              <a:rPr lang="en-US" sz="1600" b="1" dirty="0">
                <a:latin typeface="Grandview" panose="020B0502040204020203" pitchFamily="34" charset="0"/>
                <a:cs typeface="Shruti" panose="020B0502040204020203" pitchFamily="34" charset="0"/>
              </a:rPr>
              <a:t>After preprocessing the data, we performed Entity Extraction. This involved extracting entities such as persons, products, organizations, and geopolitical entities from YouTube comments to analyze the sentiment associated with each one.</a:t>
            </a:r>
            <a:endParaRPr lang="en-US" sz="1600" i="0" dirty="0">
              <a:effectLst/>
              <a:latin typeface="Grandview" panose="020B0502040204020203" pitchFamily="34" charset="0"/>
              <a:cs typeface="Shruti" panose="020B0502040204020203" pitchFamily="34" charset="0"/>
            </a:endParaRPr>
          </a:p>
        </p:txBody>
      </p:sp>
      <p:pic>
        <p:nvPicPr>
          <p:cNvPr id="5" name="Picture 4">
            <a:extLst>
              <a:ext uri="{FF2B5EF4-FFF2-40B4-BE49-F238E27FC236}">
                <a16:creationId xmlns:a16="http://schemas.microsoft.com/office/drawing/2014/main" id="{612F869F-89D1-4CE6-2E5B-4156021D7B5C}"/>
              </a:ext>
            </a:extLst>
          </p:cNvPr>
          <p:cNvPicPr>
            <a:picLocks noChangeAspect="1"/>
          </p:cNvPicPr>
          <p:nvPr/>
        </p:nvPicPr>
        <p:blipFill>
          <a:blip r:embed="rId2"/>
          <a:stretch>
            <a:fillRect/>
          </a:stretch>
        </p:blipFill>
        <p:spPr>
          <a:xfrm>
            <a:off x="1363577" y="2574417"/>
            <a:ext cx="9464842" cy="2273337"/>
          </a:xfrm>
          <a:prstGeom prst="rect">
            <a:avLst/>
          </a:prstGeom>
        </p:spPr>
      </p:pic>
    </p:spTree>
    <p:extLst>
      <p:ext uri="{BB962C8B-B14F-4D97-AF65-F5344CB8AC3E}">
        <p14:creationId xmlns:p14="http://schemas.microsoft.com/office/powerpoint/2010/main" val="381594720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66DF0ED-A9A2-390C-C042-78B456525F26}"/>
              </a:ext>
            </a:extLst>
          </p:cNvPr>
          <p:cNvSpPr txBox="1"/>
          <p:nvPr/>
        </p:nvSpPr>
        <p:spPr>
          <a:xfrm>
            <a:off x="184482" y="168138"/>
            <a:ext cx="11614483" cy="2558329"/>
          </a:xfrm>
          <a:prstGeom prst="rect">
            <a:avLst/>
          </a:prstGeom>
          <a:noFill/>
        </p:spPr>
        <p:txBody>
          <a:bodyPr wrap="square">
            <a:spAutoFit/>
          </a:bodyPr>
          <a:lstStyle/>
          <a:p>
            <a:pPr algn="just">
              <a:lnSpc>
                <a:spcPct val="150000"/>
              </a:lnSpc>
            </a:pPr>
            <a:r>
              <a:rPr lang="en-US" sz="1600" dirty="0">
                <a:latin typeface="Grandview" panose="020B0502040204020203" pitchFamily="34" charset="0"/>
                <a:cs typeface="Shruti" panose="020B0502040204020203" pitchFamily="34" charset="0"/>
              </a:rPr>
              <a:t>Now, for </a:t>
            </a:r>
            <a:r>
              <a:rPr lang="en-US" sz="1600" b="1" dirty="0">
                <a:latin typeface="Grandview" panose="020B0502040204020203" pitchFamily="34" charset="0"/>
                <a:cs typeface="Shruti" panose="020B0502040204020203" pitchFamily="34" charset="0"/>
              </a:rPr>
              <a:t>sentiment analysis </a:t>
            </a:r>
            <a:r>
              <a:rPr lang="en-US" sz="1600" dirty="0">
                <a:latin typeface="Grandview" panose="020B0502040204020203" pitchFamily="34" charset="0"/>
                <a:cs typeface="Shruti" panose="020B0502040204020203" pitchFamily="34" charset="0"/>
              </a:rPr>
              <a:t>of those extracted entities, we utilized both </a:t>
            </a:r>
            <a:r>
              <a:rPr lang="en-US" sz="1600" b="1" dirty="0" err="1">
                <a:latin typeface="Grandview" panose="020B0502040204020203" pitchFamily="34" charset="0"/>
                <a:cs typeface="Shruti" panose="020B0502040204020203" pitchFamily="34" charset="0"/>
              </a:rPr>
              <a:t>TextBlob</a:t>
            </a:r>
            <a:r>
              <a:rPr lang="en-US" sz="1600" dirty="0">
                <a:latin typeface="Grandview" panose="020B0502040204020203" pitchFamily="34" charset="0"/>
                <a:cs typeface="Shruti" panose="020B0502040204020203" pitchFamily="34" charset="0"/>
              </a:rPr>
              <a:t> and </a:t>
            </a:r>
            <a:r>
              <a:rPr lang="en-US" sz="1600" b="1" dirty="0">
                <a:latin typeface="Grandview" panose="020B0502040204020203" pitchFamily="34" charset="0"/>
                <a:cs typeface="Shruti" panose="020B0502040204020203" pitchFamily="34" charset="0"/>
              </a:rPr>
              <a:t>VADER</a:t>
            </a:r>
            <a:r>
              <a:rPr lang="en-US" sz="1600" dirty="0">
                <a:latin typeface="Grandview" panose="020B0502040204020203" pitchFamily="34" charset="0"/>
                <a:cs typeface="Shruti" panose="020B0502040204020203" pitchFamily="34" charset="0"/>
              </a:rPr>
              <a:t> methods.</a:t>
            </a:r>
          </a:p>
          <a:p>
            <a:pPr algn="just">
              <a:lnSpc>
                <a:spcPct val="150000"/>
              </a:lnSpc>
            </a:pPr>
            <a:endParaRPr lang="en-US" sz="800" dirty="0">
              <a:latin typeface="Grandview" panose="020B0502040204020203" pitchFamily="34" charset="0"/>
              <a:cs typeface="Shruti" panose="020B0502040204020203" pitchFamily="34" charset="0"/>
            </a:endParaRPr>
          </a:p>
          <a:p>
            <a:pPr marL="285750" indent="-285750" algn="just">
              <a:lnSpc>
                <a:spcPct val="150000"/>
              </a:lnSpc>
              <a:buFont typeface="Arial" panose="020B0604020202020204" pitchFamily="34" charset="0"/>
              <a:buChar char="•"/>
            </a:pPr>
            <a:r>
              <a:rPr lang="en-US" sz="1600" dirty="0">
                <a:latin typeface="Grandview" panose="020B0502040204020203" pitchFamily="34" charset="0"/>
                <a:cs typeface="Shruti" panose="020B0502040204020203" pitchFamily="34" charset="0"/>
              </a:rPr>
              <a:t>For a simple and easy-to-implement solution for basic sentiment analysis, </a:t>
            </a:r>
            <a:r>
              <a:rPr lang="en-US" sz="1600" dirty="0" err="1">
                <a:latin typeface="Grandview" panose="020B0502040204020203" pitchFamily="34" charset="0"/>
                <a:cs typeface="Shruti" panose="020B0502040204020203" pitchFamily="34" charset="0"/>
              </a:rPr>
              <a:t>TextBlob</a:t>
            </a:r>
            <a:r>
              <a:rPr lang="en-US" sz="1600" dirty="0">
                <a:latin typeface="Grandview" panose="020B0502040204020203" pitchFamily="34" charset="0"/>
                <a:cs typeface="Shruti" panose="020B0502040204020203" pitchFamily="34" charset="0"/>
              </a:rPr>
              <a:t> might suffice.</a:t>
            </a:r>
          </a:p>
          <a:p>
            <a:pPr marL="285750" indent="-285750" algn="just">
              <a:lnSpc>
                <a:spcPct val="150000"/>
              </a:lnSpc>
              <a:buFont typeface="Arial" panose="020B0604020202020204" pitchFamily="34" charset="0"/>
              <a:buChar char="•"/>
            </a:pPr>
            <a:r>
              <a:rPr lang="en-US" sz="1600" dirty="0">
                <a:latin typeface="Grandview" panose="020B0502040204020203" pitchFamily="34" charset="0"/>
                <a:cs typeface="Shruti" panose="020B0502040204020203" pitchFamily="34" charset="0"/>
              </a:rPr>
              <a:t>However, for analyzing social media text with informal language and emoticons, and for more detailed sentiment analysis, VADER could be a better choice. It's often beneficial to experiment with both methods and evaluate their performance based on the use case. </a:t>
            </a:r>
          </a:p>
          <a:p>
            <a:pPr algn="just">
              <a:lnSpc>
                <a:spcPct val="150000"/>
              </a:lnSpc>
            </a:pPr>
            <a:endParaRPr lang="en-US" sz="500" dirty="0">
              <a:latin typeface="Grandview" panose="020B0502040204020203" pitchFamily="34" charset="0"/>
              <a:cs typeface="Shruti" panose="020B0502040204020203" pitchFamily="34" charset="0"/>
            </a:endParaRPr>
          </a:p>
          <a:p>
            <a:pPr algn="just">
              <a:lnSpc>
                <a:spcPct val="150000"/>
              </a:lnSpc>
            </a:pPr>
            <a:r>
              <a:rPr lang="en-US" sz="1600" dirty="0">
                <a:latin typeface="Grandview" panose="020B0502040204020203" pitchFamily="34" charset="0"/>
                <a:cs typeface="Shruti" panose="020B0502040204020203" pitchFamily="34" charset="0"/>
              </a:rPr>
              <a:t>After trying both, we found </a:t>
            </a:r>
            <a:r>
              <a:rPr lang="en-US" sz="1600" b="1" dirty="0">
                <a:latin typeface="Grandview" panose="020B0502040204020203" pitchFamily="34" charset="0"/>
                <a:cs typeface="Shruti" panose="020B0502040204020203" pitchFamily="34" charset="0"/>
              </a:rPr>
              <a:t>VADER</a:t>
            </a:r>
            <a:r>
              <a:rPr lang="en-US" sz="1600" dirty="0">
                <a:latin typeface="Grandview" panose="020B0502040204020203" pitchFamily="34" charset="0"/>
                <a:cs typeface="Shruti" panose="020B0502040204020203" pitchFamily="34" charset="0"/>
              </a:rPr>
              <a:t> to be the most suitable for our analysis.</a:t>
            </a:r>
            <a:endParaRPr lang="en-US" sz="1600" i="0" dirty="0">
              <a:effectLst/>
              <a:latin typeface="Grandview" panose="020B0502040204020203" pitchFamily="34" charset="0"/>
              <a:cs typeface="Shruti" panose="020B0502040204020203" pitchFamily="34" charset="0"/>
            </a:endParaRPr>
          </a:p>
        </p:txBody>
      </p:sp>
      <p:pic>
        <p:nvPicPr>
          <p:cNvPr id="3" name="Picture 2">
            <a:extLst>
              <a:ext uri="{FF2B5EF4-FFF2-40B4-BE49-F238E27FC236}">
                <a16:creationId xmlns:a16="http://schemas.microsoft.com/office/drawing/2014/main" id="{1E2A6AE7-46D2-15A3-E078-EB3F98B7D38D}"/>
              </a:ext>
            </a:extLst>
          </p:cNvPr>
          <p:cNvPicPr>
            <a:picLocks noChangeAspect="1"/>
          </p:cNvPicPr>
          <p:nvPr/>
        </p:nvPicPr>
        <p:blipFill>
          <a:blip r:embed="rId2"/>
          <a:stretch>
            <a:fillRect/>
          </a:stretch>
        </p:blipFill>
        <p:spPr>
          <a:xfrm>
            <a:off x="997282" y="2755088"/>
            <a:ext cx="4512481" cy="1965606"/>
          </a:xfrm>
          <a:prstGeom prst="rect">
            <a:avLst/>
          </a:prstGeom>
        </p:spPr>
      </p:pic>
      <p:pic>
        <p:nvPicPr>
          <p:cNvPr id="6" name="Picture 5">
            <a:extLst>
              <a:ext uri="{FF2B5EF4-FFF2-40B4-BE49-F238E27FC236}">
                <a16:creationId xmlns:a16="http://schemas.microsoft.com/office/drawing/2014/main" id="{58996470-030D-18F6-1374-AE2CB3DDAEC1}"/>
              </a:ext>
            </a:extLst>
          </p:cNvPr>
          <p:cNvPicPr>
            <a:picLocks noChangeAspect="1"/>
          </p:cNvPicPr>
          <p:nvPr/>
        </p:nvPicPr>
        <p:blipFill>
          <a:blip r:embed="rId3"/>
          <a:stretch>
            <a:fillRect/>
          </a:stretch>
        </p:blipFill>
        <p:spPr>
          <a:xfrm>
            <a:off x="5691800" y="2751523"/>
            <a:ext cx="5918309" cy="3938339"/>
          </a:xfrm>
          <a:prstGeom prst="rect">
            <a:avLst/>
          </a:prstGeom>
        </p:spPr>
      </p:pic>
    </p:spTree>
    <p:extLst>
      <p:ext uri="{BB962C8B-B14F-4D97-AF65-F5344CB8AC3E}">
        <p14:creationId xmlns:p14="http://schemas.microsoft.com/office/powerpoint/2010/main" val="174979972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F125D-D4B4-91B3-AB7D-F036D0A1FA0B}"/>
              </a:ext>
            </a:extLst>
          </p:cNvPr>
          <p:cNvSpPr txBox="1"/>
          <p:nvPr/>
        </p:nvSpPr>
        <p:spPr>
          <a:xfrm>
            <a:off x="1736825" y="3075057"/>
            <a:ext cx="8718349" cy="1261884"/>
          </a:xfrm>
          <a:prstGeom prst="rect">
            <a:avLst/>
          </a:prstGeom>
          <a:noFill/>
        </p:spPr>
        <p:txBody>
          <a:bodyPr wrap="square">
            <a:spAutoFit/>
          </a:bodyPr>
          <a:lstStyle/>
          <a:p>
            <a:pPr algn="ctr"/>
            <a:r>
              <a:rPr lang="en-US" sz="4000" b="1" i="0" dirty="0">
                <a:effectLst/>
                <a:latin typeface="Grandview" panose="020B0502040204020203" pitchFamily="34" charset="0"/>
                <a:cs typeface="Arial" panose="020B0604020202020204" pitchFamily="34" charset="0"/>
              </a:rPr>
              <a:t>Visualizing Sentiments of Comments</a:t>
            </a:r>
          </a:p>
          <a:p>
            <a:pPr algn="ctr"/>
            <a:r>
              <a:rPr lang="en-US" dirty="0">
                <a:latin typeface="Grandview" panose="020B0502040204020203" pitchFamily="34" charset="0"/>
                <a:cs typeface="Shruti" panose="020B0502040204020203" pitchFamily="34" charset="0"/>
              </a:rPr>
              <a:t>To identify the primary words used per label, a word cloud was generated to visualize the most significant words within the training data.</a:t>
            </a:r>
            <a:endParaRPr lang="en-US" i="0" dirty="0">
              <a:effectLst/>
              <a:latin typeface="Grandview" panose="020B0502040204020203" pitchFamily="34" charset="0"/>
              <a:cs typeface="Shruti" panose="020B0502040204020203" pitchFamily="34" charset="0"/>
            </a:endParaRPr>
          </a:p>
        </p:txBody>
      </p:sp>
    </p:spTree>
    <p:extLst>
      <p:ext uri="{BB962C8B-B14F-4D97-AF65-F5344CB8AC3E}">
        <p14:creationId xmlns:p14="http://schemas.microsoft.com/office/powerpoint/2010/main" val="12099270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453ABB-C3F4-9FAB-1ABB-F1DDAB18C0A1}"/>
              </a:ext>
            </a:extLst>
          </p:cNvPr>
          <p:cNvSpPr txBox="1"/>
          <p:nvPr/>
        </p:nvSpPr>
        <p:spPr>
          <a:xfrm>
            <a:off x="288758" y="5901096"/>
            <a:ext cx="11614483" cy="646331"/>
          </a:xfrm>
          <a:prstGeom prst="rect">
            <a:avLst/>
          </a:prstGeom>
          <a:noFill/>
        </p:spPr>
        <p:txBody>
          <a:bodyPr wrap="square">
            <a:spAutoFit/>
          </a:bodyPr>
          <a:lstStyle/>
          <a:p>
            <a:pPr algn="ctr"/>
            <a:r>
              <a:rPr lang="en-CA" dirty="0">
                <a:latin typeface="Grandview" panose="020B0502040204020203" pitchFamily="34" charset="0"/>
              </a:rPr>
              <a:t>In comments labeled as positive, words like </a:t>
            </a:r>
            <a:r>
              <a:rPr lang="en-CA" b="1" dirty="0">
                <a:latin typeface="Grandview" panose="020B0502040204020203" pitchFamily="34" charset="0"/>
              </a:rPr>
              <a:t>love, game, thank, good, best, amazing and great </a:t>
            </a:r>
            <a:r>
              <a:rPr lang="en-CA" dirty="0">
                <a:latin typeface="Grandview" panose="020B0502040204020203" pitchFamily="34" charset="0"/>
              </a:rPr>
              <a:t>were commonly used, alongside a diverse range of words conveying </a:t>
            </a:r>
            <a:r>
              <a:rPr lang="en-CA" b="1" dirty="0">
                <a:latin typeface="Grandview" panose="020B0502040204020203" pitchFamily="34" charset="0"/>
              </a:rPr>
              <a:t>positive sentiments</a:t>
            </a:r>
            <a:r>
              <a:rPr lang="en-CA" dirty="0">
                <a:latin typeface="Grandview" panose="020B0502040204020203" pitchFamily="34" charset="0"/>
              </a:rPr>
              <a:t>.</a:t>
            </a:r>
          </a:p>
        </p:txBody>
      </p:sp>
      <p:sp>
        <p:nvSpPr>
          <p:cNvPr id="9" name="TextBox 8">
            <a:extLst>
              <a:ext uri="{FF2B5EF4-FFF2-40B4-BE49-F238E27FC236}">
                <a16:creationId xmlns:a16="http://schemas.microsoft.com/office/drawing/2014/main" id="{BBC7DFDD-B8F3-D34B-9278-E0BE71D45A51}"/>
              </a:ext>
            </a:extLst>
          </p:cNvPr>
          <p:cNvSpPr txBox="1"/>
          <p:nvPr/>
        </p:nvSpPr>
        <p:spPr>
          <a:xfrm>
            <a:off x="3048000" y="412326"/>
            <a:ext cx="6096000" cy="461665"/>
          </a:xfrm>
          <a:prstGeom prst="rect">
            <a:avLst/>
          </a:prstGeom>
          <a:noFill/>
        </p:spPr>
        <p:txBody>
          <a:bodyPr wrap="square">
            <a:spAutoFit/>
          </a:bodyPr>
          <a:lstStyle/>
          <a:p>
            <a:pPr algn="ctr"/>
            <a:r>
              <a:rPr lang="en-CA" sz="2400" b="1" dirty="0">
                <a:latin typeface="Grandview" panose="020B0502040204020203" pitchFamily="34" charset="0"/>
              </a:rPr>
              <a:t>Positive Sentiment</a:t>
            </a:r>
          </a:p>
        </p:txBody>
      </p:sp>
      <p:pic>
        <p:nvPicPr>
          <p:cNvPr id="4101" name="Picture 5">
            <a:extLst>
              <a:ext uri="{FF2B5EF4-FFF2-40B4-BE49-F238E27FC236}">
                <a16:creationId xmlns:a16="http://schemas.microsoft.com/office/drawing/2014/main" id="{CB8B220C-F5F9-4B7B-F826-13ED59856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74" y="1028700"/>
            <a:ext cx="756285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39611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453ABB-C3F4-9FAB-1ABB-F1DDAB18C0A1}"/>
              </a:ext>
            </a:extLst>
          </p:cNvPr>
          <p:cNvSpPr txBox="1"/>
          <p:nvPr/>
        </p:nvSpPr>
        <p:spPr>
          <a:xfrm>
            <a:off x="288758" y="5901096"/>
            <a:ext cx="11614483" cy="646331"/>
          </a:xfrm>
          <a:prstGeom prst="rect">
            <a:avLst/>
          </a:prstGeom>
          <a:noFill/>
        </p:spPr>
        <p:txBody>
          <a:bodyPr wrap="square">
            <a:spAutoFit/>
          </a:bodyPr>
          <a:lstStyle/>
          <a:p>
            <a:pPr algn="ctr"/>
            <a:r>
              <a:rPr lang="en-US" dirty="0">
                <a:latin typeface="Grandview" panose="020B0502040204020203" pitchFamily="34" charset="0"/>
              </a:rPr>
              <a:t>In contrast, negative comments predominantly featured </a:t>
            </a:r>
            <a:r>
              <a:rPr lang="en-US" b="1" dirty="0">
                <a:latin typeface="Grandview" panose="020B0502040204020203" pitchFamily="34" charset="0"/>
              </a:rPr>
              <a:t>curse words</a:t>
            </a:r>
            <a:r>
              <a:rPr lang="en-US" dirty="0">
                <a:latin typeface="Grandview" panose="020B0502040204020203" pitchFamily="34" charset="0"/>
              </a:rPr>
              <a:t>, along with mentions of specific games and industries such as </a:t>
            </a:r>
            <a:r>
              <a:rPr lang="en-US" b="1" dirty="0">
                <a:latin typeface="Grandview" panose="020B0502040204020203" pitchFamily="34" charset="0"/>
              </a:rPr>
              <a:t>Twitter, Facebook, and dead redemption</a:t>
            </a:r>
            <a:r>
              <a:rPr lang="en-US" dirty="0">
                <a:latin typeface="Grandview" panose="020B0502040204020203" pitchFamily="34" charset="0"/>
              </a:rPr>
              <a:t>.</a:t>
            </a:r>
            <a:endParaRPr lang="en-CA" dirty="0">
              <a:latin typeface="Grandview" panose="020B0502040204020203" pitchFamily="34" charset="0"/>
            </a:endParaRPr>
          </a:p>
        </p:txBody>
      </p:sp>
      <p:sp>
        <p:nvSpPr>
          <p:cNvPr id="9" name="TextBox 8">
            <a:extLst>
              <a:ext uri="{FF2B5EF4-FFF2-40B4-BE49-F238E27FC236}">
                <a16:creationId xmlns:a16="http://schemas.microsoft.com/office/drawing/2014/main" id="{BBC7DFDD-B8F3-D34B-9278-E0BE71D45A51}"/>
              </a:ext>
            </a:extLst>
          </p:cNvPr>
          <p:cNvSpPr txBox="1"/>
          <p:nvPr/>
        </p:nvSpPr>
        <p:spPr>
          <a:xfrm>
            <a:off x="3048000" y="412326"/>
            <a:ext cx="6096000" cy="461665"/>
          </a:xfrm>
          <a:prstGeom prst="rect">
            <a:avLst/>
          </a:prstGeom>
          <a:noFill/>
        </p:spPr>
        <p:txBody>
          <a:bodyPr wrap="square">
            <a:spAutoFit/>
          </a:bodyPr>
          <a:lstStyle/>
          <a:p>
            <a:pPr algn="ctr"/>
            <a:r>
              <a:rPr lang="en-CA" sz="2400" b="1" dirty="0">
                <a:latin typeface="Grandview" panose="020B0502040204020203" pitchFamily="34" charset="0"/>
              </a:rPr>
              <a:t>Negative Sentiment</a:t>
            </a:r>
          </a:p>
        </p:txBody>
      </p:sp>
      <p:pic>
        <p:nvPicPr>
          <p:cNvPr id="6146" name="Picture 2">
            <a:extLst>
              <a:ext uri="{FF2B5EF4-FFF2-40B4-BE49-F238E27FC236}">
                <a16:creationId xmlns:a16="http://schemas.microsoft.com/office/drawing/2014/main" id="{32A3D5FA-765B-1082-3146-0AC45EB190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75" y="1028700"/>
            <a:ext cx="756285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75501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453ABB-C3F4-9FAB-1ABB-F1DDAB18C0A1}"/>
              </a:ext>
            </a:extLst>
          </p:cNvPr>
          <p:cNvSpPr txBox="1"/>
          <p:nvPr/>
        </p:nvSpPr>
        <p:spPr>
          <a:xfrm>
            <a:off x="288758" y="5901096"/>
            <a:ext cx="11614483" cy="646331"/>
          </a:xfrm>
          <a:prstGeom prst="rect">
            <a:avLst/>
          </a:prstGeom>
          <a:noFill/>
        </p:spPr>
        <p:txBody>
          <a:bodyPr wrap="square">
            <a:spAutoFit/>
          </a:bodyPr>
          <a:lstStyle/>
          <a:p>
            <a:pPr algn="ctr"/>
            <a:r>
              <a:rPr lang="en-US" i="0" dirty="0">
                <a:solidFill>
                  <a:srgbClr val="000000"/>
                </a:solidFill>
                <a:effectLst/>
                <a:highlight>
                  <a:srgbClr val="FFFFFF"/>
                </a:highlight>
                <a:latin typeface="Grandview" panose="020B0502040204020203" pitchFamily="34" charset="0"/>
              </a:rPr>
              <a:t>Neutral comments, on the other hand, </a:t>
            </a:r>
            <a:r>
              <a:rPr lang="en-US" b="1" i="0" dirty="0">
                <a:solidFill>
                  <a:srgbClr val="000000"/>
                </a:solidFill>
                <a:effectLst/>
                <a:highlight>
                  <a:srgbClr val="FFFFFF"/>
                </a:highlight>
                <a:latin typeface="Grandview" panose="020B0502040204020203" pitchFamily="34" charset="0"/>
              </a:rPr>
              <a:t>have few curse words</a:t>
            </a:r>
            <a:r>
              <a:rPr lang="en-US" i="0" dirty="0">
                <a:solidFill>
                  <a:srgbClr val="000000"/>
                </a:solidFill>
                <a:effectLst/>
                <a:highlight>
                  <a:srgbClr val="FFFFFF"/>
                </a:highlight>
                <a:latin typeface="Grandview" panose="020B0502040204020203" pitchFamily="34" charset="0"/>
              </a:rPr>
              <a:t>, </a:t>
            </a:r>
            <a:r>
              <a:rPr lang="en-US" b="1" i="0" dirty="0">
                <a:solidFill>
                  <a:srgbClr val="000000"/>
                </a:solidFill>
                <a:effectLst/>
                <a:highlight>
                  <a:srgbClr val="FFFFFF"/>
                </a:highlight>
                <a:latin typeface="Grandview" panose="020B0502040204020203" pitchFamily="34" charset="0"/>
              </a:rPr>
              <a:t>same words as before and differed significantly </a:t>
            </a:r>
            <a:r>
              <a:rPr lang="en-US" i="0" dirty="0">
                <a:solidFill>
                  <a:srgbClr val="000000"/>
                </a:solidFill>
                <a:effectLst/>
                <a:highlight>
                  <a:srgbClr val="FFFFFF"/>
                </a:highlight>
                <a:latin typeface="Grandview" panose="020B0502040204020203" pitchFamily="34" charset="0"/>
              </a:rPr>
              <a:t>in terms of important words compared to the other sentiment categories </a:t>
            </a:r>
            <a:r>
              <a:rPr lang="en-US" b="1" i="0" dirty="0">
                <a:solidFill>
                  <a:srgbClr val="000000"/>
                </a:solidFill>
                <a:effectLst/>
                <a:highlight>
                  <a:srgbClr val="FFFFFF"/>
                </a:highlight>
                <a:latin typeface="Grandview" panose="020B0502040204020203" pitchFamily="34" charset="0"/>
              </a:rPr>
              <a:t>like Italy, twitch tv etc.</a:t>
            </a:r>
            <a:endParaRPr lang="en-CA" b="1" dirty="0">
              <a:latin typeface="Grandview" panose="020B0502040204020203" pitchFamily="34" charset="0"/>
            </a:endParaRPr>
          </a:p>
        </p:txBody>
      </p:sp>
      <p:sp>
        <p:nvSpPr>
          <p:cNvPr id="9" name="TextBox 8">
            <a:extLst>
              <a:ext uri="{FF2B5EF4-FFF2-40B4-BE49-F238E27FC236}">
                <a16:creationId xmlns:a16="http://schemas.microsoft.com/office/drawing/2014/main" id="{BBC7DFDD-B8F3-D34B-9278-E0BE71D45A51}"/>
              </a:ext>
            </a:extLst>
          </p:cNvPr>
          <p:cNvSpPr txBox="1"/>
          <p:nvPr/>
        </p:nvSpPr>
        <p:spPr>
          <a:xfrm>
            <a:off x="3048000" y="412326"/>
            <a:ext cx="6096000" cy="461665"/>
          </a:xfrm>
          <a:prstGeom prst="rect">
            <a:avLst/>
          </a:prstGeom>
          <a:noFill/>
        </p:spPr>
        <p:txBody>
          <a:bodyPr wrap="square">
            <a:spAutoFit/>
          </a:bodyPr>
          <a:lstStyle/>
          <a:p>
            <a:pPr algn="ctr"/>
            <a:r>
              <a:rPr lang="en-CA" sz="2400" b="1" dirty="0">
                <a:latin typeface="Grandview" panose="020B0502040204020203" pitchFamily="34" charset="0"/>
              </a:rPr>
              <a:t>Neutral Sentiment</a:t>
            </a:r>
          </a:p>
        </p:txBody>
      </p:sp>
      <p:pic>
        <p:nvPicPr>
          <p:cNvPr id="5122" name="Picture 2">
            <a:extLst>
              <a:ext uri="{FF2B5EF4-FFF2-40B4-BE49-F238E27FC236}">
                <a16:creationId xmlns:a16="http://schemas.microsoft.com/office/drawing/2014/main" id="{2FFD35A8-EAE8-26A1-E027-9C673D63B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75" y="1028700"/>
            <a:ext cx="756285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44153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453ABB-C3F4-9FAB-1ABB-F1DDAB18C0A1}"/>
              </a:ext>
            </a:extLst>
          </p:cNvPr>
          <p:cNvSpPr txBox="1"/>
          <p:nvPr/>
        </p:nvSpPr>
        <p:spPr>
          <a:xfrm>
            <a:off x="288756" y="6134675"/>
            <a:ext cx="11614483" cy="584775"/>
          </a:xfrm>
          <a:prstGeom prst="rect">
            <a:avLst/>
          </a:prstGeom>
          <a:noFill/>
        </p:spPr>
        <p:txBody>
          <a:bodyPr wrap="square">
            <a:spAutoFit/>
          </a:bodyPr>
          <a:lstStyle/>
          <a:p>
            <a:pPr algn="ctr"/>
            <a:r>
              <a:rPr lang="en-US" sz="1600" i="0" dirty="0">
                <a:solidFill>
                  <a:srgbClr val="000000"/>
                </a:solidFill>
                <a:effectLst/>
                <a:highlight>
                  <a:srgbClr val="FFFFFF"/>
                </a:highlight>
                <a:latin typeface="Grandview" panose="020B0502040204020203" pitchFamily="34" charset="0"/>
              </a:rPr>
              <a:t>Above </a:t>
            </a:r>
            <a:r>
              <a:rPr lang="en-US" sz="1600" i="0" dirty="0" err="1">
                <a:solidFill>
                  <a:srgbClr val="000000"/>
                </a:solidFill>
                <a:effectLst/>
                <a:highlight>
                  <a:srgbClr val="FFFFFF"/>
                </a:highlight>
                <a:latin typeface="Grandview" panose="020B0502040204020203" pitchFamily="34" charset="0"/>
              </a:rPr>
              <a:t>barplot</a:t>
            </a:r>
            <a:r>
              <a:rPr lang="en-US" sz="1600" i="0" dirty="0">
                <a:solidFill>
                  <a:srgbClr val="000000"/>
                </a:solidFill>
                <a:effectLst/>
                <a:highlight>
                  <a:srgbClr val="FFFFFF"/>
                </a:highlight>
                <a:latin typeface="Grandview" panose="020B0502040204020203" pitchFamily="34" charset="0"/>
              </a:rPr>
              <a:t> shows that for games such as </a:t>
            </a:r>
            <a:r>
              <a:rPr lang="en-US" sz="1600" i="0" dirty="0" err="1">
                <a:solidFill>
                  <a:srgbClr val="000000"/>
                </a:solidFill>
                <a:effectLst/>
                <a:highlight>
                  <a:srgbClr val="FFFFFF"/>
                </a:highlight>
                <a:latin typeface="Grandview" panose="020B0502040204020203" pitchFamily="34" charset="0"/>
              </a:rPr>
              <a:t>ReadDeadRedemption</a:t>
            </a:r>
            <a:r>
              <a:rPr lang="en-US" sz="1600" i="0" dirty="0">
                <a:solidFill>
                  <a:srgbClr val="000000"/>
                </a:solidFill>
                <a:effectLst/>
                <a:highlight>
                  <a:srgbClr val="FFFFFF"/>
                </a:highlight>
                <a:latin typeface="Grandview" panose="020B0502040204020203" pitchFamily="34" charset="0"/>
              </a:rPr>
              <a:t>(RDR) and </a:t>
            </a:r>
            <a:r>
              <a:rPr lang="en-US" sz="1600" i="0" dirty="0" err="1">
                <a:solidFill>
                  <a:srgbClr val="000000"/>
                </a:solidFill>
                <a:effectLst/>
                <a:highlight>
                  <a:srgbClr val="FFFFFF"/>
                </a:highlight>
                <a:latin typeface="Grandview" panose="020B0502040204020203" pitchFamily="34" charset="0"/>
              </a:rPr>
              <a:t>Battelfield</a:t>
            </a:r>
            <a:r>
              <a:rPr lang="en-US" sz="1600" i="0" dirty="0">
                <a:solidFill>
                  <a:srgbClr val="000000"/>
                </a:solidFill>
                <a:effectLst/>
                <a:highlight>
                  <a:srgbClr val="FFFFFF"/>
                </a:highlight>
                <a:latin typeface="Grandview" panose="020B0502040204020203" pitchFamily="34" charset="0"/>
              </a:rPr>
              <a:t> has the number of negative comments is the highest while on the other brands the trend is different. Amazon has highest positive comments.</a:t>
            </a:r>
            <a:endParaRPr lang="en-CA" sz="1600" b="1" dirty="0">
              <a:latin typeface="Grandview" panose="020B0502040204020203" pitchFamily="34" charset="0"/>
            </a:endParaRPr>
          </a:p>
        </p:txBody>
      </p:sp>
      <p:sp>
        <p:nvSpPr>
          <p:cNvPr id="9" name="TextBox 8">
            <a:extLst>
              <a:ext uri="{FF2B5EF4-FFF2-40B4-BE49-F238E27FC236}">
                <a16:creationId xmlns:a16="http://schemas.microsoft.com/office/drawing/2014/main" id="{BBC7DFDD-B8F3-D34B-9278-E0BE71D45A51}"/>
              </a:ext>
            </a:extLst>
          </p:cNvPr>
          <p:cNvSpPr txBox="1"/>
          <p:nvPr/>
        </p:nvSpPr>
        <p:spPr>
          <a:xfrm>
            <a:off x="2037346" y="261659"/>
            <a:ext cx="8117305" cy="461665"/>
          </a:xfrm>
          <a:prstGeom prst="rect">
            <a:avLst/>
          </a:prstGeom>
          <a:noFill/>
        </p:spPr>
        <p:txBody>
          <a:bodyPr wrap="square">
            <a:spAutoFit/>
          </a:bodyPr>
          <a:lstStyle/>
          <a:p>
            <a:pPr algn="ctr"/>
            <a:r>
              <a:rPr lang="en-US" sz="2400" b="1" dirty="0">
                <a:latin typeface="Grandview" panose="020B0502040204020203" pitchFamily="34" charset="0"/>
              </a:rPr>
              <a:t>Distribution of Comments per Topic and Sentiment</a:t>
            </a:r>
            <a:endParaRPr lang="en-CA" sz="2400" b="1" dirty="0">
              <a:latin typeface="Grandview" panose="020B0502040204020203" pitchFamily="34" charset="0"/>
            </a:endParaRPr>
          </a:p>
        </p:txBody>
      </p:sp>
      <p:pic>
        <p:nvPicPr>
          <p:cNvPr id="3" name="Picture 2" descr="A graph of different colored lines&#10;&#10;Description automatically generated">
            <a:extLst>
              <a:ext uri="{FF2B5EF4-FFF2-40B4-BE49-F238E27FC236}">
                <a16:creationId xmlns:a16="http://schemas.microsoft.com/office/drawing/2014/main" id="{612B2C48-CA93-1381-D68E-CFA59566B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847" y="858669"/>
            <a:ext cx="7226300" cy="5140661"/>
          </a:xfrm>
          <a:prstGeom prst="rect">
            <a:avLst/>
          </a:prstGeom>
        </p:spPr>
      </p:pic>
    </p:spTree>
    <p:extLst>
      <p:ext uri="{BB962C8B-B14F-4D97-AF65-F5344CB8AC3E}">
        <p14:creationId xmlns:p14="http://schemas.microsoft.com/office/powerpoint/2010/main" val="51773301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453ABB-C3F4-9FAB-1ABB-F1DDAB18C0A1}"/>
              </a:ext>
            </a:extLst>
          </p:cNvPr>
          <p:cNvSpPr txBox="1"/>
          <p:nvPr/>
        </p:nvSpPr>
        <p:spPr>
          <a:xfrm>
            <a:off x="208544" y="1057349"/>
            <a:ext cx="11614483" cy="3693319"/>
          </a:xfrm>
          <a:prstGeom prst="rect">
            <a:avLst/>
          </a:prstGeom>
          <a:noFill/>
        </p:spPr>
        <p:txBody>
          <a:bodyPr wrap="square">
            <a:spAutoFit/>
          </a:bodyPr>
          <a:lstStyle/>
          <a:p>
            <a:pPr algn="just"/>
            <a:r>
              <a:rPr lang="en-US" b="1" dirty="0">
                <a:latin typeface="Grandview" panose="020B0502040204020203" pitchFamily="34" charset="0"/>
              </a:rPr>
              <a:t> Sentiment 'Negative’: 47.4%</a:t>
            </a:r>
          </a:p>
          <a:p>
            <a:pPr algn="just"/>
            <a:r>
              <a:rPr lang="en-US" dirty="0">
                <a:latin typeface="Grandview" panose="020B0502040204020203" pitchFamily="34" charset="0"/>
              </a:rPr>
              <a:t>  Minimum </a:t>
            </a:r>
            <a:r>
              <a:rPr lang="en-US" dirty="0" err="1">
                <a:latin typeface="Grandview" panose="020B0502040204020203" pitchFamily="34" charset="0"/>
              </a:rPr>
              <a:t>Commment</a:t>
            </a:r>
            <a:r>
              <a:rPr lang="en-US" dirty="0">
                <a:latin typeface="Grandview" panose="020B0502040204020203" pitchFamily="34" charset="0"/>
              </a:rPr>
              <a:t> Count '518' at Entity '</a:t>
            </a:r>
            <a:r>
              <a:rPr lang="en-US" dirty="0" err="1">
                <a:latin typeface="Grandview" panose="020B0502040204020203" pitchFamily="34" charset="0"/>
              </a:rPr>
              <a:t>AssassinsCreed</a:t>
            </a:r>
            <a:r>
              <a:rPr lang="en-US" dirty="0">
                <a:latin typeface="Grandview" panose="020B0502040204020203" pitchFamily="34" charset="0"/>
              </a:rPr>
              <a:t>'</a:t>
            </a:r>
          </a:p>
          <a:p>
            <a:pPr algn="just"/>
            <a:r>
              <a:rPr lang="en-US" dirty="0">
                <a:latin typeface="Grandview" panose="020B0502040204020203" pitchFamily="34" charset="0"/>
              </a:rPr>
              <a:t>  Maximum Comment Count '1326' at Entity '</a:t>
            </a:r>
            <a:r>
              <a:rPr lang="en-US" dirty="0" err="1">
                <a:latin typeface="Grandview" panose="020B0502040204020203" pitchFamily="34" charset="0"/>
              </a:rPr>
              <a:t>RedDeadRedemption</a:t>
            </a:r>
            <a:r>
              <a:rPr lang="en-US" dirty="0">
                <a:latin typeface="Grandview" panose="020B0502040204020203" pitchFamily="34" charset="0"/>
              </a:rPr>
              <a:t>(RDR)’</a:t>
            </a:r>
          </a:p>
          <a:p>
            <a:pPr algn="just"/>
            <a:endParaRPr lang="en-US" dirty="0">
              <a:latin typeface="Grandview" panose="020B0502040204020203" pitchFamily="34" charset="0"/>
            </a:endParaRPr>
          </a:p>
          <a:p>
            <a:pPr algn="just"/>
            <a:endParaRPr lang="en-US" dirty="0">
              <a:latin typeface="Grandview" panose="020B0502040204020203" pitchFamily="34" charset="0"/>
            </a:endParaRPr>
          </a:p>
          <a:p>
            <a:pPr algn="just"/>
            <a:r>
              <a:rPr lang="en-US" b="1" dirty="0">
                <a:latin typeface="Grandview" panose="020B0502040204020203" pitchFamily="34" charset="0"/>
              </a:rPr>
              <a:t>  Sentiment 'Positive’: 36%</a:t>
            </a:r>
          </a:p>
          <a:p>
            <a:pPr algn="just"/>
            <a:r>
              <a:rPr lang="en-US" dirty="0">
                <a:latin typeface="Grandview" panose="020B0502040204020203" pitchFamily="34" charset="0"/>
              </a:rPr>
              <a:t>  Minimum </a:t>
            </a:r>
            <a:r>
              <a:rPr lang="en-US" dirty="0" err="1">
                <a:latin typeface="Grandview" panose="020B0502040204020203" pitchFamily="34" charset="0"/>
              </a:rPr>
              <a:t>Commment</a:t>
            </a:r>
            <a:r>
              <a:rPr lang="en-US" dirty="0">
                <a:latin typeface="Grandview" panose="020B0502040204020203" pitchFamily="34" charset="0"/>
              </a:rPr>
              <a:t> Count '565' at Entity '</a:t>
            </a:r>
            <a:r>
              <a:rPr lang="en-US" dirty="0" err="1">
                <a:latin typeface="Grandview" panose="020B0502040204020203" pitchFamily="34" charset="0"/>
              </a:rPr>
              <a:t>RedDeadRedemption</a:t>
            </a:r>
            <a:r>
              <a:rPr lang="en-US" dirty="0">
                <a:latin typeface="Grandview" panose="020B0502040204020203" pitchFamily="34" charset="0"/>
              </a:rPr>
              <a:t>(RDR)'</a:t>
            </a:r>
          </a:p>
          <a:p>
            <a:pPr algn="just"/>
            <a:r>
              <a:rPr lang="en-US" dirty="0">
                <a:latin typeface="Grandview" panose="020B0502040204020203" pitchFamily="34" charset="0"/>
              </a:rPr>
              <a:t>  Maximum Comment Count '1519' at Entity 'Amazon'</a:t>
            </a:r>
            <a:endParaRPr lang="en-CA" dirty="0">
              <a:latin typeface="Grandview" panose="020B0502040204020203" pitchFamily="34" charset="0"/>
            </a:endParaRPr>
          </a:p>
          <a:p>
            <a:pPr algn="just"/>
            <a:endParaRPr lang="en-US" dirty="0">
              <a:latin typeface="Grandview" panose="020B0502040204020203" pitchFamily="34" charset="0"/>
            </a:endParaRPr>
          </a:p>
          <a:p>
            <a:pPr algn="just"/>
            <a:endParaRPr lang="en-US" dirty="0">
              <a:latin typeface="Grandview" panose="020B0502040204020203" pitchFamily="34" charset="0"/>
            </a:endParaRPr>
          </a:p>
          <a:p>
            <a:pPr algn="just"/>
            <a:r>
              <a:rPr lang="en-US" b="1" dirty="0">
                <a:latin typeface="Grandview" panose="020B0502040204020203" pitchFamily="34" charset="0"/>
              </a:rPr>
              <a:t>  Sentiment 'Neutral’: 16.6%</a:t>
            </a:r>
          </a:p>
          <a:p>
            <a:pPr algn="just"/>
            <a:r>
              <a:rPr lang="en-US" dirty="0">
                <a:latin typeface="Grandview" panose="020B0502040204020203" pitchFamily="34" charset="0"/>
              </a:rPr>
              <a:t>  Minimum </a:t>
            </a:r>
            <a:r>
              <a:rPr lang="en-US" dirty="0" err="1">
                <a:latin typeface="Grandview" panose="020B0502040204020203" pitchFamily="34" charset="0"/>
              </a:rPr>
              <a:t>Commment</a:t>
            </a:r>
            <a:r>
              <a:rPr lang="en-US" dirty="0">
                <a:latin typeface="Grandview" panose="020B0502040204020203" pitchFamily="34" charset="0"/>
              </a:rPr>
              <a:t> Count '183' at Entity 'Amazon'</a:t>
            </a:r>
          </a:p>
          <a:p>
            <a:pPr algn="just"/>
            <a:r>
              <a:rPr lang="en-US" dirty="0">
                <a:latin typeface="Grandview" panose="020B0502040204020203" pitchFamily="34" charset="0"/>
              </a:rPr>
              <a:t>  Maximum Comment Count '508' at Entity 'PlayStation5(PS5)'</a:t>
            </a:r>
          </a:p>
        </p:txBody>
      </p:sp>
      <p:sp>
        <p:nvSpPr>
          <p:cNvPr id="9" name="TextBox 8">
            <a:extLst>
              <a:ext uri="{FF2B5EF4-FFF2-40B4-BE49-F238E27FC236}">
                <a16:creationId xmlns:a16="http://schemas.microsoft.com/office/drawing/2014/main" id="{BBC7DFDD-B8F3-D34B-9278-E0BE71D45A51}"/>
              </a:ext>
            </a:extLst>
          </p:cNvPr>
          <p:cNvSpPr txBox="1"/>
          <p:nvPr/>
        </p:nvSpPr>
        <p:spPr>
          <a:xfrm>
            <a:off x="2037346" y="261659"/>
            <a:ext cx="8117305" cy="461665"/>
          </a:xfrm>
          <a:prstGeom prst="rect">
            <a:avLst/>
          </a:prstGeom>
          <a:noFill/>
        </p:spPr>
        <p:txBody>
          <a:bodyPr wrap="square">
            <a:spAutoFit/>
          </a:bodyPr>
          <a:lstStyle/>
          <a:p>
            <a:pPr algn="ctr"/>
            <a:r>
              <a:rPr lang="en-US" sz="2400" b="1" dirty="0">
                <a:latin typeface="Grandview" panose="020B0502040204020203" pitchFamily="34" charset="0"/>
              </a:rPr>
              <a:t>Distribution of Sentiments</a:t>
            </a:r>
            <a:endParaRPr lang="en-CA" sz="2400" b="1" dirty="0">
              <a:latin typeface="Grandview" panose="020B0502040204020203" pitchFamily="34" charset="0"/>
            </a:endParaRPr>
          </a:p>
        </p:txBody>
      </p:sp>
      <p:pic>
        <p:nvPicPr>
          <p:cNvPr id="4" name="Picture 3" descr="A diagram of a positive distribution&#10;&#10;Description automatically generated">
            <a:extLst>
              <a:ext uri="{FF2B5EF4-FFF2-40B4-BE49-F238E27FC236}">
                <a16:creationId xmlns:a16="http://schemas.microsoft.com/office/drawing/2014/main" id="{BB0FF7BD-F9C4-4ECA-6682-092A912826A6}"/>
              </a:ext>
            </a:extLst>
          </p:cNvPr>
          <p:cNvPicPr>
            <a:picLocks noChangeAspect="1"/>
          </p:cNvPicPr>
          <p:nvPr/>
        </p:nvPicPr>
        <p:blipFill rotWithShape="1">
          <a:blip r:embed="rId2">
            <a:extLst>
              <a:ext uri="{28A0092B-C50C-407E-A947-70E740481C1C}">
                <a14:useLocalDpi xmlns:a14="http://schemas.microsoft.com/office/drawing/2010/main" val="0"/>
              </a:ext>
            </a:extLst>
          </a:blip>
          <a:srcRect l="25156" r="25539" b="6957"/>
          <a:stretch/>
        </p:blipFill>
        <p:spPr>
          <a:xfrm>
            <a:off x="8438147" y="952074"/>
            <a:ext cx="3104148" cy="3571800"/>
          </a:xfrm>
          <a:prstGeom prst="rect">
            <a:avLst/>
          </a:prstGeom>
        </p:spPr>
      </p:pic>
    </p:spTree>
    <p:extLst>
      <p:ext uri="{BB962C8B-B14F-4D97-AF65-F5344CB8AC3E}">
        <p14:creationId xmlns:p14="http://schemas.microsoft.com/office/powerpoint/2010/main" val="241986030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BC7DFDD-B8F3-D34B-9278-E0BE71D45A51}"/>
              </a:ext>
            </a:extLst>
          </p:cNvPr>
          <p:cNvSpPr txBox="1"/>
          <p:nvPr/>
        </p:nvSpPr>
        <p:spPr>
          <a:xfrm>
            <a:off x="208543" y="261659"/>
            <a:ext cx="11750845" cy="6186309"/>
          </a:xfrm>
          <a:prstGeom prst="rect">
            <a:avLst/>
          </a:prstGeom>
          <a:noFill/>
        </p:spPr>
        <p:txBody>
          <a:bodyPr wrap="square">
            <a:spAutoFit/>
          </a:bodyPr>
          <a:lstStyle/>
          <a:p>
            <a:pPr algn="just"/>
            <a:r>
              <a:rPr lang="en-US" dirty="0">
                <a:latin typeface="Grandview" panose="020B0502040204020203" pitchFamily="34" charset="0"/>
              </a:rPr>
              <a:t>Performed Positive/Negative sentiment distribution by Entities.</a:t>
            </a:r>
          </a:p>
          <a:p>
            <a:pPr marL="285750" indent="-285750" algn="just">
              <a:buFont typeface="Arial" panose="020B0604020202020204" pitchFamily="34" charset="0"/>
              <a:buChar char="•"/>
            </a:pPr>
            <a:endParaRPr lang="en-US" dirty="0">
              <a:latin typeface="Grandview" panose="020B0502040204020203" pitchFamily="34" charset="0"/>
            </a:endParaRPr>
          </a:p>
          <a:p>
            <a:pPr marL="285750" indent="-285750" algn="just">
              <a:buFont typeface="Arial" panose="020B0604020202020204" pitchFamily="34" charset="0"/>
              <a:buChar char="•"/>
            </a:pPr>
            <a:r>
              <a:rPr lang="en-US" dirty="0">
                <a:latin typeface="Grandview" panose="020B0502040204020203" pitchFamily="34" charset="0"/>
              </a:rPr>
              <a:t>The data indicates that </a:t>
            </a:r>
            <a:r>
              <a:rPr lang="en-US" b="1" dirty="0">
                <a:latin typeface="Grandview" panose="020B0502040204020203" pitchFamily="34" charset="0"/>
              </a:rPr>
              <a:t>Amazon comments exhibit the most positive sentiment (67.09%) </a:t>
            </a:r>
            <a:r>
              <a:rPr lang="en-US" dirty="0">
                <a:latin typeface="Grandview" panose="020B0502040204020203" pitchFamily="34" charset="0"/>
              </a:rPr>
              <a:t>among the discussed entities, with subsequent positive sentiments found in comments related to </a:t>
            </a:r>
            <a:r>
              <a:rPr lang="en-US" dirty="0" err="1">
                <a:latin typeface="Grandview" panose="020B0502040204020203" pitchFamily="34" charset="0"/>
              </a:rPr>
              <a:t>AssassinsCreed</a:t>
            </a:r>
            <a:r>
              <a:rPr lang="en-US" dirty="0">
                <a:latin typeface="Grandview" panose="020B0502040204020203" pitchFamily="34" charset="0"/>
              </a:rPr>
              <a:t>, Hearthstone, and Borderlands.</a:t>
            </a:r>
          </a:p>
          <a:p>
            <a:pPr marL="285750" indent="-285750" algn="just">
              <a:buFont typeface="Arial" panose="020B0604020202020204" pitchFamily="34" charset="0"/>
              <a:buChar char="•"/>
            </a:pPr>
            <a:endParaRPr lang="en-US" dirty="0">
              <a:latin typeface="Grandview" panose="020B0502040204020203" pitchFamily="34" charset="0"/>
            </a:endParaRPr>
          </a:p>
          <a:p>
            <a:pPr marL="285750" indent="-285750" algn="just">
              <a:buFont typeface="Arial" panose="020B0604020202020204" pitchFamily="34" charset="0"/>
              <a:buChar char="•"/>
            </a:pPr>
            <a:r>
              <a:rPr lang="en-US" dirty="0">
                <a:latin typeface="Grandview" panose="020B0502040204020203" pitchFamily="34" charset="0"/>
              </a:rPr>
              <a:t>Conversely, </a:t>
            </a:r>
            <a:r>
              <a:rPr lang="en-US" b="1" dirty="0" err="1">
                <a:latin typeface="Grandview" panose="020B0502040204020203" pitchFamily="34" charset="0"/>
              </a:rPr>
              <a:t>RedDeadRedemption</a:t>
            </a:r>
            <a:r>
              <a:rPr lang="en-US" b="1" dirty="0">
                <a:latin typeface="Grandview" panose="020B0502040204020203" pitchFamily="34" charset="0"/>
              </a:rPr>
              <a:t> (RDR) comments display the highest level of negative sentiment (61.33%)</a:t>
            </a:r>
            <a:r>
              <a:rPr lang="en-US" dirty="0">
                <a:latin typeface="Grandview" panose="020B0502040204020203" pitchFamily="34" charset="0"/>
              </a:rPr>
              <a:t> in our dataset.</a:t>
            </a:r>
          </a:p>
          <a:p>
            <a:pPr algn="just"/>
            <a:endParaRPr lang="en-US" dirty="0">
              <a:latin typeface="Grandview" panose="020B0502040204020203" pitchFamily="34" charset="0"/>
            </a:endParaRPr>
          </a:p>
          <a:p>
            <a:pPr algn="just"/>
            <a:r>
              <a:rPr lang="en-US" dirty="0">
                <a:latin typeface="Grandview" panose="020B0502040204020203" pitchFamily="34" charset="0"/>
              </a:rPr>
              <a:t>Additionally, retrieved the Top Positive/Negative Entities from comments.</a:t>
            </a:r>
          </a:p>
          <a:p>
            <a:pPr algn="just"/>
            <a:endParaRPr lang="en-US" dirty="0">
              <a:latin typeface="Grandview" panose="020B0502040204020203" pitchFamily="34" charset="0"/>
            </a:endParaRPr>
          </a:p>
          <a:p>
            <a:pPr marL="285750" indent="-285750" algn="just">
              <a:buFont typeface="Arial" panose="020B0604020202020204" pitchFamily="34" charset="0"/>
              <a:buChar char="•"/>
            </a:pPr>
            <a:r>
              <a:rPr lang="en-US" dirty="0">
                <a:latin typeface="Grandview" panose="020B0502040204020203" pitchFamily="34" charset="0"/>
              </a:rPr>
              <a:t>The majority of </a:t>
            </a:r>
            <a:r>
              <a:rPr lang="en-US" b="1" dirty="0">
                <a:latin typeface="Grandview" panose="020B0502040204020203" pitchFamily="34" charset="0"/>
              </a:rPr>
              <a:t>positive comments regarding Amazon are related to Manga</a:t>
            </a:r>
            <a:r>
              <a:rPr lang="en-US" dirty="0">
                <a:latin typeface="Grandview" panose="020B0502040204020203" pitchFamily="34" charset="0"/>
              </a:rPr>
              <a:t>, with people sharing comments about the volumes of </a:t>
            </a:r>
            <a:r>
              <a:rPr lang="en-US" b="1" dirty="0">
                <a:latin typeface="Grandview" panose="020B0502040204020203" pitchFamily="34" charset="0"/>
              </a:rPr>
              <a:t>Kamuy and </a:t>
            </a:r>
            <a:r>
              <a:rPr lang="en-US" b="1" dirty="0" err="1">
                <a:latin typeface="Grandview" panose="020B0502040204020203" pitchFamily="34" charset="0"/>
              </a:rPr>
              <a:t>Hakusho</a:t>
            </a:r>
            <a:r>
              <a:rPr lang="en-US" b="1" dirty="0">
                <a:latin typeface="Grandview" panose="020B0502040204020203" pitchFamily="34" charset="0"/>
              </a:rPr>
              <a:t> </a:t>
            </a:r>
            <a:r>
              <a:rPr lang="en-US" dirty="0">
                <a:latin typeface="Grandview" panose="020B0502040204020203" pitchFamily="34" charset="0"/>
              </a:rPr>
              <a:t>sold on the platform. However, there are a few comments mentioning </a:t>
            </a:r>
            <a:r>
              <a:rPr lang="en-US" b="1" dirty="0">
                <a:latin typeface="Grandview" panose="020B0502040204020203" pitchFamily="34" charset="0"/>
              </a:rPr>
              <a:t>Jeff Bezos </a:t>
            </a:r>
            <a:r>
              <a:rPr lang="en-US" dirty="0">
                <a:latin typeface="Grandview" panose="020B0502040204020203" pitchFamily="34" charset="0"/>
              </a:rPr>
              <a:t>and Amazon that express negative sentiment. </a:t>
            </a:r>
          </a:p>
          <a:p>
            <a:pPr marL="285750" indent="-285750" algn="just">
              <a:buFont typeface="Arial" panose="020B0604020202020204" pitchFamily="34" charset="0"/>
              <a:buChar char="•"/>
            </a:pPr>
            <a:endParaRPr lang="en-US" dirty="0">
              <a:latin typeface="Grandview" panose="020B0502040204020203" pitchFamily="34" charset="0"/>
            </a:endParaRPr>
          </a:p>
          <a:p>
            <a:pPr marL="285750" indent="-285750" algn="just">
              <a:buFont typeface="Arial" panose="020B0604020202020204" pitchFamily="34" charset="0"/>
              <a:buChar char="•"/>
            </a:pPr>
            <a:r>
              <a:rPr lang="en-US" dirty="0">
                <a:latin typeface="Grandview" panose="020B0502040204020203" pitchFamily="34" charset="0"/>
              </a:rPr>
              <a:t>In contrast, comments about the game </a:t>
            </a:r>
            <a:r>
              <a:rPr lang="en-US" b="1" dirty="0">
                <a:latin typeface="Grandview" panose="020B0502040204020203" pitchFamily="34" charset="0"/>
              </a:rPr>
              <a:t>Red Dead Redemption mostly convey negative sentiments</a:t>
            </a:r>
            <a:r>
              <a:rPr lang="en-US" dirty="0">
                <a:latin typeface="Grandview" panose="020B0502040204020203" pitchFamily="34" charset="0"/>
              </a:rPr>
              <a:t>. Entities like </a:t>
            </a:r>
            <a:r>
              <a:rPr lang="en-US" b="1" dirty="0">
                <a:latin typeface="Grandview" panose="020B0502040204020203" pitchFamily="34" charset="0"/>
              </a:rPr>
              <a:t>Arthur Morgan and Tsushima </a:t>
            </a:r>
            <a:r>
              <a:rPr lang="en-US" dirty="0">
                <a:latin typeface="Grandview" panose="020B0502040204020203" pitchFamily="34" charset="0"/>
              </a:rPr>
              <a:t>are the top negative sentiment entities. It's possible that people are comparing the game and its protagonist, Arthur Morgan, with another game called "Ghost of Tsushima." </a:t>
            </a:r>
          </a:p>
          <a:p>
            <a:pPr marL="285750" indent="-285750" algn="just">
              <a:buFont typeface="Arial" panose="020B0604020202020204" pitchFamily="34" charset="0"/>
              <a:buChar char="•"/>
            </a:pPr>
            <a:endParaRPr lang="en-US" dirty="0">
              <a:latin typeface="Grandview" panose="020B0502040204020203" pitchFamily="34" charset="0"/>
            </a:endParaRPr>
          </a:p>
          <a:p>
            <a:pPr marL="285750" indent="-285750" algn="just">
              <a:buFont typeface="Arial" panose="020B0604020202020204" pitchFamily="34" charset="0"/>
              <a:buChar char="•"/>
            </a:pPr>
            <a:r>
              <a:rPr lang="en-US" dirty="0">
                <a:latin typeface="Grandview" panose="020B0502040204020203" pitchFamily="34" charset="0"/>
              </a:rPr>
              <a:t>Regarding </a:t>
            </a:r>
            <a:r>
              <a:rPr lang="en-US" b="1" dirty="0">
                <a:latin typeface="Grandview" panose="020B0502040204020203" pitchFamily="34" charset="0"/>
              </a:rPr>
              <a:t>Assassins Creed</a:t>
            </a:r>
            <a:r>
              <a:rPr lang="en-US" dirty="0">
                <a:latin typeface="Grandview" panose="020B0502040204020203" pitchFamily="34" charset="0"/>
              </a:rPr>
              <a:t>, positively </a:t>
            </a:r>
            <a:r>
              <a:rPr lang="en-US" dirty="0" err="1">
                <a:latin typeface="Grandview" panose="020B0502040204020203" pitchFamily="34" charset="0"/>
              </a:rPr>
              <a:t>sentimented</a:t>
            </a:r>
            <a:r>
              <a:rPr lang="en-US" dirty="0">
                <a:latin typeface="Grandview" panose="020B0502040204020203" pitchFamily="34" charset="0"/>
              </a:rPr>
              <a:t> entities include </a:t>
            </a:r>
            <a:r>
              <a:rPr lang="en-US" b="1" dirty="0">
                <a:latin typeface="Grandview" panose="020B0502040204020203" pitchFamily="34" charset="0"/>
              </a:rPr>
              <a:t>Netflix and Demon Souls</a:t>
            </a:r>
            <a:r>
              <a:rPr lang="en-US" dirty="0">
                <a:latin typeface="Grandview" panose="020B0502040204020203" pitchFamily="34" charset="0"/>
              </a:rPr>
              <a:t>. People are enthusiastic and post positive comments about a brand-new, live-action Assassin's Creed series coming to Netflix. Additionally, they relate Demon Souls video game with Assassins Creed in a positive light.</a:t>
            </a:r>
            <a:endParaRPr lang="en-CA" dirty="0">
              <a:latin typeface="Grandview" panose="020B0502040204020203" pitchFamily="34" charset="0"/>
            </a:endParaRPr>
          </a:p>
        </p:txBody>
      </p:sp>
    </p:spTree>
    <p:extLst>
      <p:ext uri="{BB962C8B-B14F-4D97-AF65-F5344CB8AC3E}">
        <p14:creationId xmlns:p14="http://schemas.microsoft.com/office/powerpoint/2010/main" val="353096922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5848BC-E5CB-BFED-D0B5-64FD09160739}"/>
              </a:ext>
            </a:extLst>
          </p:cNvPr>
          <p:cNvSpPr txBox="1"/>
          <p:nvPr/>
        </p:nvSpPr>
        <p:spPr>
          <a:xfrm>
            <a:off x="324852" y="2336393"/>
            <a:ext cx="11542295" cy="2185214"/>
          </a:xfrm>
          <a:prstGeom prst="rect">
            <a:avLst/>
          </a:prstGeom>
          <a:noFill/>
        </p:spPr>
        <p:txBody>
          <a:bodyPr wrap="square">
            <a:spAutoFit/>
          </a:bodyPr>
          <a:lstStyle/>
          <a:p>
            <a:pPr algn="ctr"/>
            <a:r>
              <a:rPr lang="en-US" sz="2800" b="1" dirty="0">
                <a:latin typeface="Grandview" panose="020B0502040204020203" pitchFamily="34" charset="0"/>
                <a:cs typeface="Shruti" panose="020B0502040204020203" pitchFamily="34" charset="0"/>
              </a:rPr>
              <a:t>PROBLEM STATEMENT </a:t>
            </a:r>
            <a:endParaRPr lang="en-US" sz="2800" b="1" i="0" dirty="0">
              <a:effectLst/>
              <a:latin typeface="Grandview" panose="020B0502040204020203" pitchFamily="34" charset="0"/>
              <a:cs typeface="Shruti" panose="020B0502040204020203" pitchFamily="34" charset="0"/>
            </a:endParaRPr>
          </a:p>
          <a:p>
            <a:pPr algn="ctr"/>
            <a:endParaRPr lang="en-US" i="0" dirty="0">
              <a:effectLst/>
              <a:latin typeface="Grandview" panose="020B0502040204020203" pitchFamily="34" charset="0"/>
              <a:cs typeface="Shruti" panose="020B0502040204020203" pitchFamily="34" charset="0"/>
            </a:endParaRPr>
          </a:p>
          <a:p>
            <a:pPr algn="ctr"/>
            <a:r>
              <a:rPr lang="en-US" i="0" dirty="0">
                <a:effectLst/>
                <a:latin typeface="Grandview" panose="020B0502040204020203" pitchFamily="34" charset="0"/>
                <a:cs typeface="Shruti" panose="020B0502040204020203" pitchFamily="34" charset="0"/>
              </a:rPr>
              <a:t>YouTube is a massive platform where people engage with content and each other. Comments play a big role in this interaction, showing different opinions and feelings. But understanding how people feel about specific things like videos or creators is tough. It's crucial to know this sentiment to see how viewers are reacting and improve content strategies. This project uses advanced NLP methods to analyze YouTube comments and figure out how people feel about different parts of the platform.</a:t>
            </a:r>
          </a:p>
        </p:txBody>
      </p:sp>
    </p:spTree>
    <p:extLst>
      <p:ext uri="{BB962C8B-B14F-4D97-AF65-F5344CB8AC3E}">
        <p14:creationId xmlns:p14="http://schemas.microsoft.com/office/powerpoint/2010/main" val="3456626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F125D-D4B4-91B3-AB7D-F036D0A1FA0B}"/>
              </a:ext>
            </a:extLst>
          </p:cNvPr>
          <p:cNvSpPr txBox="1"/>
          <p:nvPr/>
        </p:nvSpPr>
        <p:spPr>
          <a:xfrm>
            <a:off x="2607377" y="3075057"/>
            <a:ext cx="6977246" cy="707886"/>
          </a:xfrm>
          <a:prstGeom prst="rect">
            <a:avLst/>
          </a:prstGeom>
          <a:noFill/>
        </p:spPr>
        <p:txBody>
          <a:bodyPr wrap="square">
            <a:spAutoFit/>
          </a:bodyPr>
          <a:lstStyle/>
          <a:p>
            <a:pPr algn="ctr"/>
            <a:r>
              <a:rPr lang="en-US" sz="4000" b="1" i="0" dirty="0">
                <a:effectLst/>
                <a:latin typeface="Grandview" panose="020B0502040204020203" pitchFamily="34" charset="0"/>
                <a:cs typeface="Arial" panose="020B0604020202020204" pitchFamily="34" charset="0"/>
              </a:rPr>
              <a:t>Feature Extraction</a:t>
            </a:r>
            <a:endParaRPr lang="en-US" sz="2800" i="0" dirty="0">
              <a:effectLst/>
              <a:latin typeface="Grandview" panose="020B0502040204020203" pitchFamily="34" charset="0"/>
              <a:cs typeface="Arial" panose="020B0604020202020204" pitchFamily="34" charset="0"/>
            </a:endParaRPr>
          </a:p>
        </p:txBody>
      </p:sp>
    </p:spTree>
    <p:extLst>
      <p:ext uri="{BB962C8B-B14F-4D97-AF65-F5344CB8AC3E}">
        <p14:creationId xmlns:p14="http://schemas.microsoft.com/office/powerpoint/2010/main" val="32907649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2A0A99-AEF6-5561-AB6E-16EF2308BFC1}"/>
              </a:ext>
            </a:extLst>
          </p:cNvPr>
          <p:cNvSpPr txBox="1"/>
          <p:nvPr/>
        </p:nvSpPr>
        <p:spPr>
          <a:xfrm>
            <a:off x="314960" y="208097"/>
            <a:ext cx="11562080" cy="1477328"/>
          </a:xfrm>
          <a:prstGeom prst="rect">
            <a:avLst/>
          </a:prstGeom>
          <a:noFill/>
        </p:spPr>
        <p:txBody>
          <a:bodyPr wrap="square">
            <a:spAutoFit/>
          </a:bodyPr>
          <a:lstStyle/>
          <a:p>
            <a:pPr algn="just"/>
            <a:r>
              <a:rPr lang="en-US" b="1" dirty="0">
                <a:latin typeface="Grandview" panose="020B0502040204020203" pitchFamily="34" charset="0"/>
              </a:rPr>
              <a:t>Bag of Words</a:t>
            </a:r>
          </a:p>
          <a:p>
            <a:pPr algn="just"/>
            <a:endParaRPr lang="en-US" b="1" dirty="0">
              <a:latin typeface="Grandview" panose="020B0502040204020203" pitchFamily="34" charset="0"/>
            </a:endParaRPr>
          </a:p>
          <a:p>
            <a:pPr algn="just"/>
            <a:r>
              <a:rPr lang="en-US" dirty="0">
                <a:latin typeface="Grandview" panose="020B0502040204020203" pitchFamily="34" charset="0"/>
              </a:rPr>
              <a:t>Bag of words (</a:t>
            </a:r>
            <a:r>
              <a:rPr lang="en-US" dirty="0" err="1">
                <a:latin typeface="Grandview" panose="020B0502040204020203" pitchFamily="34" charset="0"/>
              </a:rPr>
              <a:t>BoW</a:t>
            </a:r>
            <a:r>
              <a:rPr lang="en-US" dirty="0">
                <a:latin typeface="Grandview" panose="020B0502040204020203" pitchFamily="34" charset="0"/>
              </a:rPr>
              <a:t>) is a traditional text representation technique that is widely used in NLP, particularly in text classification problems. The main idea is to represent the text under consideration as a bag (collection) of words, ignoring the order and context.</a:t>
            </a:r>
          </a:p>
        </p:txBody>
      </p:sp>
      <p:pic>
        <p:nvPicPr>
          <p:cNvPr id="8194" name="Picture 2" descr="Picture title">
            <a:extLst>
              <a:ext uri="{FF2B5EF4-FFF2-40B4-BE49-F238E27FC236}">
                <a16:creationId xmlns:a16="http://schemas.microsoft.com/office/drawing/2014/main" id="{20852FA0-9F40-8724-A930-A6EEBEFC9E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799900"/>
            <a:ext cx="7315200" cy="15144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05D0BFE-43AF-3123-BE4B-A63F26319AE7}"/>
              </a:ext>
            </a:extLst>
          </p:cNvPr>
          <p:cNvSpPr txBox="1"/>
          <p:nvPr/>
        </p:nvSpPr>
        <p:spPr>
          <a:xfrm>
            <a:off x="314960" y="3274420"/>
            <a:ext cx="11562079" cy="1200329"/>
          </a:xfrm>
          <a:prstGeom prst="rect">
            <a:avLst/>
          </a:prstGeom>
          <a:noFill/>
        </p:spPr>
        <p:txBody>
          <a:bodyPr wrap="square">
            <a:spAutoFit/>
          </a:bodyPr>
          <a:lstStyle/>
          <a:p>
            <a:pPr algn="just"/>
            <a:r>
              <a:rPr lang="en-CA" b="1" dirty="0">
                <a:latin typeface="Grandview" panose="020B0502040204020203" pitchFamily="34" charset="0"/>
              </a:rPr>
              <a:t>TF-IDF</a:t>
            </a:r>
          </a:p>
          <a:p>
            <a:pPr algn="just"/>
            <a:endParaRPr lang="en-CA" dirty="0">
              <a:latin typeface="Grandview" panose="020B0502040204020203" pitchFamily="34" charset="0"/>
            </a:endParaRPr>
          </a:p>
          <a:p>
            <a:pPr algn="just"/>
            <a:r>
              <a:rPr lang="en-CA" dirty="0">
                <a:latin typeface="Grandview" panose="020B0502040204020203" pitchFamily="34" charset="0"/>
              </a:rPr>
              <a:t>The term </a:t>
            </a:r>
            <a:r>
              <a:rPr lang="en-CA" dirty="0" err="1">
                <a:latin typeface="Grandview" panose="020B0502040204020203" pitchFamily="34" charset="0"/>
              </a:rPr>
              <a:t>term</a:t>
            </a:r>
            <a:r>
              <a:rPr lang="en-CA" dirty="0">
                <a:latin typeface="Grandview" panose="020B0502040204020203" pitchFamily="34" charset="0"/>
              </a:rPr>
              <a:t> frequency-inverse document frequency, or TF-IDF, method attempts to quantify the importance of a given word in relation to other words in the document and in the corpus.</a:t>
            </a:r>
          </a:p>
        </p:txBody>
      </p:sp>
      <p:pic>
        <p:nvPicPr>
          <p:cNvPr id="8196" name="Picture 4" descr="Picture title">
            <a:extLst>
              <a:ext uri="{FF2B5EF4-FFF2-40B4-BE49-F238E27FC236}">
                <a16:creationId xmlns:a16="http://schemas.microsoft.com/office/drawing/2014/main" id="{E3D7C4B5-9B11-D980-1DE6-35528ACF8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5561" y="4639330"/>
            <a:ext cx="7000875" cy="8667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B50D60C-3EF4-4006-BB1A-12AB8278CEE9}"/>
              </a:ext>
            </a:extLst>
          </p:cNvPr>
          <p:cNvSpPr txBox="1"/>
          <p:nvPr/>
        </p:nvSpPr>
        <p:spPr>
          <a:xfrm>
            <a:off x="314958" y="5726573"/>
            <a:ext cx="11562079" cy="923330"/>
          </a:xfrm>
          <a:prstGeom prst="rect">
            <a:avLst/>
          </a:prstGeom>
          <a:noFill/>
        </p:spPr>
        <p:txBody>
          <a:bodyPr wrap="square">
            <a:spAutoFit/>
          </a:bodyPr>
          <a:lstStyle/>
          <a:p>
            <a:pPr algn="just"/>
            <a:r>
              <a:rPr lang="en-CA" b="1" dirty="0">
                <a:latin typeface="Grandview" panose="020B0502040204020203" pitchFamily="34" charset="0"/>
              </a:rPr>
              <a:t>Difference between BOW and TF IDF :  </a:t>
            </a:r>
            <a:r>
              <a:rPr lang="en-CA" dirty="0" err="1">
                <a:latin typeface="Grandview" panose="020B0502040204020203" pitchFamily="34" charset="0"/>
              </a:rPr>
              <a:t>CountVectorizer</a:t>
            </a:r>
            <a:r>
              <a:rPr lang="en-CA" dirty="0">
                <a:latin typeface="Grandview" panose="020B0502040204020203" pitchFamily="34" charset="0"/>
              </a:rPr>
              <a:t> simply counts the number of times a word appears in a document (using a bag-of-words approach). while TF-IDF Vectorizer takes into account not only how many times a word appears in a document but also how important that word is to the whole corpus.</a:t>
            </a:r>
          </a:p>
        </p:txBody>
      </p:sp>
    </p:spTree>
    <p:extLst>
      <p:ext uri="{BB962C8B-B14F-4D97-AF65-F5344CB8AC3E}">
        <p14:creationId xmlns:p14="http://schemas.microsoft.com/office/powerpoint/2010/main" val="326972680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50D60C-3EF4-4006-BB1A-12AB8278CEE9}"/>
              </a:ext>
            </a:extLst>
          </p:cNvPr>
          <p:cNvSpPr txBox="1"/>
          <p:nvPr/>
        </p:nvSpPr>
        <p:spPr>
          <a:xfrm>
            <a:off x="242769" y="456741"/>
            <a:ext cx="11562079" cy="2862322"/>
          </a:xfrm>
          <a:prstGeom prst="rect">
            <a:avLst/>
          </a:prstGeom>
          <a:noFill/>
        </p:spPr>
        <p:txBody>
          <a:bodyPr wrap="square">
            <a:spAutoFit/>
          </a:bodyPr>
          <a:lstStyle/>
          <a:p>
            <a:pPr algn="just"/>
            <a:r>
              <a:rPr lang="en-CA" b="1" dirty="0">
                <a:latin typeface="Grandview" panose="020B0502040204020203" pitchFamily="34" charset="0"/>
              </a:rPr>
              <a:t>Difference between BOW and TF IDF :  </a:t>
            </a:r>
          </a:p>
          <a:p>
            <a:pPr algn="just"/>
            <a:endParaRPr lang="en-CA" b="1" dirty="0">
              <a:latin typeface="Grandview" panose="020B0502040204020203" pitchFamily="34" charset="0"/>
            </a:endParaRPr>
          </a:p>
          <a:p>
            <a:pPr marL="285750" indent="-285750" algn="just">
              <a:buFont typeface="Arial" panose="020B0604020202020204" pitchFamily="34" charset="0"/>
              <a:buChar char="•"/>
            </a:pPr>
            <a:r>
              <a:rPr lang="en-CA" dirty="0" err="1">
                <a:latin typeface="Grandview" panose="020B0502040204020203" pitchFamily="34" charset="0"/>
              </a:rPr>
              <a:t>CountVectorizer</a:t>
            </a:r>
            <a:r>
              <a:rPr lang="en-CA" dirty="0">
                <a:latin typeface="Grandview" panose="020B0502040204020203" pitchFamily="34" charset="0"/>
              </a:rPr>
              <a:t> simply counts the number of times a word appears in a document (using a bag-of-words approach). </a:t>
            </a:r>
          </a:p>
          <a:p>
            <a:pPr marL="285750" indent="-285750" algn="just">
              <a:buFont typeface="Arial" panose="020B0604020202020204" pitchFamily="34" charset="0"/>
              <a:buChar char="•"/>
            </a:pPr>
            <a:r>
              <a:rPr lang="en-CA" dirty="0">
                <a:latin typeface="Grandview" panose="020B0502040204020203" pitchFamily="34" charset="0"/>
              </a:rPr>
              <a:t>while TF-IDF Vectorizer takes into account not only how many times a word appears in a document but also how important that word is to the whole corpus.</a:t>
            </a:r>
          </a:p>
          <a:p>
            <a:pPr marL="285750" indent="-285750" algn="just">
              <a:buFont typeface="Arial" panose="020B0604020202020204" pitchFamily="34" charset="0"/>
              <a:buChar char="•"/>
            </a:pPr>
            <a:endParaRPr lang="en-CA" dirty="0">
              <a:latin typeface="Grandview" panose="020B0502040204020203" pitchFamily="34" charset="0"/>
            </a:endParaRPr>
          </a:p>
          <a:p>
            <a:pPr marL="285750" indent="-285750" algn="just">
              <a:buFont typeface="Arial" panose="020B0604020202020204" pitchFamily="34" charset="0"/>
              <a:buChar char="•"/>
            </a:pPr>
            <a:endParaRPr lang="en-CA" dirty="0">
              <a:latin typeface="Grandview" panose="020B0502040204020203" pitchFamily="34" charset="0"/>
            </a:endParaRPr>
          </a:p>
          <a:p>
            <a:pPr algn="just"/>
            <a:r>
              <a:rPr lang="en-US" dirty="0">
                <a:latin typeface="Grandview" panose="020B0502040204020203" pitchFamily="34" charset="0"/>
              </a:rPr>
              <a:t>After performing </a:t>
            </a:r>
            <a:r>
              <a:rPr lang="en-US" dirty="0" err="1">
                <a:latin typeface="Grandview" panose="020B0502040204020203" pitchFamily="34" charset="0"/>
              </a:rPr>
              <a:t>CountVectorizer</a:t>
            </a:r>
            <a:r>
              <a:rPr lang="en-US" dirty="0">
                <a:latin typeface="Grandview" panose="020B0502040204020203" pitchFamily="34" charset="0"/>
              </a:rPr>
              <a:t>() and </a:t>
            </a:r>
            <a:r>
              <a:rPr lang="en-US" dirty="0" err="1">
                <a:latin typeface="Grandview" panose="020B0502040204020203" pitchFamily="34" charset="0"/>
              </a:rPr>
              <a:t>TfidfVectorizer</a:t>
            </a:r>
            <a:r>
              <a:rPr lang="en-US" dirty="0">
                <a:latin typeface="Grandview" panose="020B0502040204020203" pitchFamily="34" charset="0"/>
              </a:rPr>
              <a:t>(), </a:t>
            </a:r>
            <a:r>
              <a:rPr lang="en-US" dirty="0" err="1">
                <a:latin typeface="Grandview" panose="020B0502040204020203" pitchFamily="34" charset="0"/>
              </a:rPr>
              <a:t>X_train_bow</a:t>
            </a:r>
            <a:r>
              <a:rPr lang="en-US" dirty="0">
                <a:latin typeface="Grandview" panose="020B0502040204020203" pitchFamily="34" charset="0"/>
              </a:rPr>
              <a:t>, </a:t>
            </a:r>
            <a:r>
              <a:rPr lang="en-US" dirty="0" err="1">
                <a:latin typeface="Grandview" panose="020B0502040204020203" pitchFamily="34" charset="0"/>
              </a:rPr>
              <a:t>X_val_bow</a:t>
            </a:r>
            <a:r>
              <a:rPr lang="en-US" dirty="0">
                <a:latin typeface="Grandview" panose="020B0502040204020203" pitchFamily="34" charset="0"/>
              </a:rPr>
              <a:t>, </a:t>
            </a:r>
            <a:r>
              <a:rPr lang="en-US" dirty="0" err="1">
                <a:latin typeface="Grandview" panose="020B0502040204020203" pitchFamily="34" charset="0"/>
              </a:rPr>
              <a:t>X_train_tfidf</a:t>
            </a:r>
            <a:r>
              <a:rPr lang="en-US" dirty="0">
                <a:latin typeface="Grandview" panose="020B0502040204020203" pitchFamily="34" charset="0"/>
              </a:rPr>
              <a:t>, and </a:t>
            </a:r>
            <a:r>
              <a:rPr lang="en-US" dirty="0" err="1">
                <a:latin typeface="Grandview" panose="020B0502040204020203" pitchFamily="34" charset="0"/>
              </a:rPr>
              <a:t>X_val_tfidf</a:t>
            </a:r>
            <a:r>
              <a:rPr lang="en-US" dirty="0">
                <a:latin typeface="Grandview" panose="020B0502040204020203" pitchFamily="34" charset="0"/>
              </a:rPr>
              <a:t> contain the feature representations of the comments using bag-of-words and TF-IDF techniques respectively.</a:t>
            </a:r>
            <a:endParaRPr lang="en-CA" dirty="0">
              <a:latin typeface="Grandview" panose="020B0502040204020203" pitchFamily="34" charset="0"/>
            </a:endParaRPr>
          </a:p>
        </p:txBody>
      </p:sp>
    </p:spTree>
    <p:extLst>
      <p:ext uri="{BB962C8B-B14F-4D97-AF65-F5344CB8AC3E}">
        <p14:creationId xmlns:p14="http://schemas.microsoft.com/office/powerpoint/2010/main" val="334793783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50D60C-3EF4-4006-BB1A-12AB8278CEE9}"/>
              </a:ext>
            </a:extLst>
          </p:cNvPr>
          <p:cNvSpPr txBox="1"/>
          <p:nvPr/>
        </p:nvSpPr>
        <p:spPr>
          <a:xfrm>
            <a:off x="263089" y="1513381"/>
            <a:ext cx="11562079" cy="369332"/>
          </a:xfrm>
          <a:prstGeom prst="rect">
            <a:avLst/>
          </a:prstGeom>
          <a:noFill/>
        </p:spPr>
        <p:txBody>
          <a:bodyPr wrap="square">
            <a:spAutoFit/>
          </a:bodyPr>
          <a:lstStyle/>
          <a:p>
            <a:pPr algn="just"/>
            <a:r>
              <a:rPr lang="en-US" b="1" dirty="0">
                <a:latin typeface="Grandview" panose="020B0502040204020203" pitchFamily="34" charset="0"/>
              </a:rPr>
              <a:t>Bag-of-Words (</a:t>
            </a:r>
            <a:r>
              <a:rPr lang="en-US" b="1" dirty="0" err="1">
                <a:latin typeface="Grandview" panose="020B0502040204020203" pitchFamily="34" charset="0"/>
              </a:rPr>
              <a:t>BoW</a:t>
            </a:r>
            <a:r>
              <a:rPr lang="en-US" b="1" dirty="0">
                <a:latin typeface="Grandview" panose="020B0502040204020203" pitchFamily="34" charset="0"/>
              </a:rPr>
              <a:t>) based model with Logistic Regression</a:t>
            </a:r>
            <a:endParaRPr lang="en-CA" dirty="0">
              <a:latin typeface="Grandview" panose="020B0502040204020203" pitchFamily="34" charset="0"/>
            </a:endParaRPr>
          </a:p>
        </p:txBody>
      </p:sp>
      <p:pic>
        <p:nvPicPr>
          <p:cNvPr id="4" name="Picture 3">
            <a:extLst>
              <a:ext uri="{FF2B5EF4-FFF2-40B4-BE49-F238E27FC236}">
                <a16:creationId xmlns:a16="http://schemas.microsoft.com/office/drawing/2014/main" id="{0E8D5289-2190-72CC-7611-30A6FEC30890}"/>
              </a:ext>
            </a:extLst>
          </p:cNvPr>
          <p:cNvPicPr>
            <a:picLocks noChangeAspect="1"/>
          </p:cNvPicPr>
          <p:nvPr/>
        </p:nvPicPr>
        <p:blipFill>
          <a:blip r:embed="rId2"/>
          <a:stretch>
            <a:fillRect/>
          </a:stretch>
        </p:blipFill>
        <p:spPr>
          <a:xfrm>
            <a:off x="263089" y="2101030"/>
            <a:ext cx="11510474" cy="1514057"/>
          </a:xfrm>
          <a:prstGeom prst="rect">
            <a:avLst/>
          </a:prstGeom>
        </p:spPr>
      </p:pic>
      <p:sp>
        <p:nvSpPr>
          <p:cNvPr id="6" name="TextBox 5">
            <a:extLst>
              <a:ext uri="{FF2B5EF4-FFF2-40B4-BE49-F238E27FC236}">
                <a16:creationId xmlns:a16="http://schemas.microsoft.com/office/drawing/2014/main" id="{BC848BB0-0C4F-3773-6412-180628C4FC40}"/>
              </a:ext>
            </a:extLst>
          </p:cNvPr>
          <p:cNvSpPr txBox="1"/>
          <p:nvPr/>
        </p:nvSpPr>
        <p:spPr>
          <a:xfrm>
            <a:off x="263089" y="3946978"/>
            <a:ext cx="6096000" cy="369332"/>
          </a:xfrm>
          <a:prstGeom prst="rect">
            <a:avLst/>
          </a:prstGeom>
          <a:noFill/>
        </p:spPr>
        <p:txBody>
          <a:bodyPr wrap="square">
            <a:spAutoFit/>
          </a:bodyPr>
          <a:lstStyle/>
          <a:p>
            <a:r>
              <a:rPr lang="en-CA" b="1" dirty="0">
                <a:latin typeface="Grandview" panose="020B0502040204020203" pitchFamily="34" charset="0"/>
              </a:rPr>
              <a:t>TF-IDF based model with SVM</a:t>
            </a:r>
          </a:p>
        </p:txBody>
      </p:sp>
      <p:pic>
        <p:nvPicPr>
          <p:cNvPr id="8" name="Picture 7">
            <a:extLst>
              <a:ext uri="{FF2B5EF4-FFF2-40B4-BE49-F238E27FC236}">
                <a16:creationId xmlns:a16="http://schemas.microsoft.com/office/drawing/2014/main" id="{711334C5-920E-F3ED-7FD6-3CC5CAD286FC}"/>
              </a:ext>
            </a:extLst>
          </p:cNvPr>
          <p:cNvPicPr>
            <a:picLocks noChangeAspect="1"/>
          </p:cNvPicPr>
          <p:nvPr/>
        </p:nvPicPr>
        <p:blipFill>
          <a:blip r:embed="rId3"/>
          <a:stretch>
            <a:fillRect/>
          </a:stretch>
        </p:blipFill>
        <p:spPr>
          <a:xfrm>
            <a:off x="263088" y="4561840"/>
            <a:ext cx="11548861" cy="1463039"/>
          </a:xfrm>
          <a:prstGeom prst="rect">
            <a:avLst/>
          </a:prstGeom>
        </p:spPr>
      </p:pic>
      <p:sp>
        <p:nvSpPr>
          <p:cNvPr id="9" name="TextBox 8">
            <a:extLst>
              <a:ext uri="{FF2B5EF4-FFF2-40B4-BE49-F238E27FC236}">
                <a16:creationId xmlns:a16="http://schemas.microsoft.com/office/drawing/2014/main" id="{D5F0F03C-3AE9-BE4E-BCB8-358623D19DC1}"/>
              </a:ext>
            </a:extLst>
          </p:cNvPr>
          <p:cNvSpPr txBox="1"/>
          <p:nvPr/>
        </p:nvSpPr>
        <p:spPr>
          <a:xfrm>
            <a:off x="2870466" y="285607"/>
            <a:ext cx="6977246" cy="707886"/>
          </a:xfrm>
          <a:prstGeom prst="rect">
            <a:avLst/>
          </a:prstGeom>
          <a:noFill/>
        </p:spPr>
        <p:txBody>
          <a:bodyPr wrap="square">
            <a:spAutoFit/>
          </a:bodyPr>
          <a:lstStyle/>
          <a:p>
            <a:pPr algn="ctr"/>
            <a:r>
              <a:rPr lang="en-US" sz="4000" b="1" i="0" dirty="0">
                <a:effectLst/>
                <a:latin typeface="Grandview" panose="020B0502040204020203" pitchFamily="34" charset="0"/>
                <a:cs typeface="Arial" panose="020B0604020202020204" pitchFamily="34" charset="0"/>
              </a:rPr>
              <a:t>Model Development</a:t>
            </a:r>
            <a:endParaRPr lang="en-US" sz="2800" i="0" dirty="0">
              <a:effectLst/>
              <a:latin typeface="Grandview" panose="020B0502040204020203" pitchFamily="34" charset="0"/>
              <a:cs typeface="Arial" panose="020B0604020202020204" pitchFamily="34" charset="0"/>
            </a:endParaRPr>
          </a:p>
        </p:txBody>
      </p:sp>
    </p:spTree>
    <p:extLst>
      <p:ext uri="{BB962C8B-B14F-4D97-AF65-F5344CB8AC3E}">
        <p14:creationId xmlns:p14="http://schemas.microsoft.com/office/powerpoint/2010/main" val="184343012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E0AF78-5E26-D364-6D39-944DFD6C4D9B}"/>
              </a:ext>
            </a:extLst>
          </p:cNvPr>
          <p:cNvPicPr>
            <a:picLocks noChangeAspect="1"/>
          </p:cNvPicPr>
          <p:nvPr/>
        </p:nvPicPr>
        <p:blipFill>
          <a:blip r:embed="rId2"/>
          <a:stretch>
            <a:fillRect/>
          </a:stretch>
        </p:blipFill>
        <p:spPr>
          <a:xfrm>
            <a:off x="403774" y="1445144"/>
            <a:ext cx="11384452" cy="3157336"/>
          </a:xfrm>
          <a:prstGeom prst="rect">
            <a:avLst/>
          </a:prstGeom>
        </p:spPr>
      </p:pic>
      <p:sp>
        <p:nvSpPr>
          <p:cNvPr id="7" name="TextBox 6">
            <a:extLst>
              <a:ext uri="{FF2B5EF4-FFF2-40B4-BE49-F238E27FC236}">
                <a16:creationId xmlns:a16="http://schemas.microsoft.com/office/drawing/2014/main" id="{27FB0C8E-7FC8-0DEF-0E54-1BE28435FB69}"/>
              </a:ext>
            </a:extLst>
          </p:cNvPr>
          <p:cNvSpPr txBox="1"/>
          <p:nvPr/>
        </p:nvSpPr>
        <p:spPr>
          <a:xfrm>
            <a:off x="2607377" y="321697"/>
            <a:ext cx="6977246" cy="707886"/>
          </a:xfrm>
          <a:prstGeom prst="rect">
            <a:avLst/>
          </a:prstGeom>
          <a:noFill/>
        </p:spPr>
        <p:txBody>
          <a:bodyPr wrap="square">
            <a:spAutoFit/>
          </a:bodyPr>
          <a:lstStyle/>
          <a:p>
            <a:pPr algn="ctr"/>
            <a:r>
              <a:rPr lang="en-US" sz="4000" b="1" i="0" dirty="0">
                <a:effectLst/>
                <a:latin typeface="Grandview" panose="020B0502040204020203" pitchFamily="34" charset="0"/>
                <a:cs typeface="Arial" panose="020B0604020202020204" pitchFamily="34" charset="0"/>
              </a:rPr>
              <a:t>Model Training</a:t>
            </a:r>
            <a:endParaRPr lang="en-US" sz="2800" i="0" dirty="0">
              <a:effectLst/>
              <a:latin typeface="Grandview" panose="020B0502040204020203" pitchFamily="34" charset="0"/>
              <a:cs typeface="Arial" panose="020B0604020202020204" pitchFamily="34" charset="0"/>
            </a:endParaRPr>
          </a:p>
        </p:txBody>
      </p:sp>
    </p:spTree>
    <p:extLst>
      <p:ext uri="{BB962C8B-B14F-4D97-AF65-F5344CB8AC3E}">
        <p14:creationId xmlns:p14="http://schemas.microsoft.com/office/powerpoint/2010/main" val="339660176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F125D-D4B4-91B3-AB7D-F036D0A1FA0B}"/>
              </a:ext>
            </a:extLst>
          </p:cNvPr>
          <p:cNvSpPr txBox="1"/>
          <p:nvPr/>
        </p:nvSpPr>
        <p:spPr>
          <a:xfrm>
            <a:off x="2607377" y="3075057"/>
            <a:ext cx="6977246" cy="707886"/>
          </a:xfrm>
          <a:prstGeom prst="rect">
            <a:avLst/>
          </a:prstGeom>
          <a:noFill/>
        </p:spPr>
        <p:txBody>
          <a:bodyPr wrap="square">
            <a:spAutoFit/>
          </a:bodyPr>
          <a:lstStyle/>
          <a:p>
            <a:pPr algn="ctr"/>
            <a:r>
              <a:rPr lang="en-US" sz="4000" b="1" dirty="0">
                <a:latin typeface="Grandview" panose="020B0502040204020203" pitchFamily="34" charset="0"/>
                <a:cs typeface="Arial" panose="020B0604020202020204" pitchFamily="34" charset="0"/>
              </a:rPr>
              <a:t>Model Evaluation</a:t>
            </a:r>
            <a:endParaRPr lang="en-US" sz="2800" i="0" dirty="0">
              <a:effectLst/>
              <a:latin typeface="Grandview" panose="020B0502040204020203" pitchFamily="34" charset="0"/>
              <a:cs typeface="Arial" panose="020B0604020202020204" pitchFamily="34" charset="0"/>
            </a:endParaRPr>
          </a:p>
        </p:txBody>
      </p:sp>
    </p:spTree>
    <p:extLst>
      <p:ext uri="{BB962C8B-B14F-4D97-AF65-F5344CB8AC3E}">
        <p14:creationId xmlns:p14="http://schemas.microsoft.com/office/powerpoint/2010/main" val="37037086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0A10DC1-B765-67B3-CB7F-1CF100BE59B7}"/>
              </a:ext>
            </a:extLst>
          </p:cNvPr>
          <p:cNvPicPr>
            <a:picLocks noChangeAspect="1"/>
          </p:cNvPicPr>
          <p:nvPr/>
        </p:nvPicPr>
        <p:blipFill>
          <a:blip r:embed="rId2"/>
          <a:stretch>
            <a:fillRect/>
          </a:stretch>
        </p:blipFill>
        <p:spPr>
          <a:xfrm>
            <a:off x="239818" y="575226"/>
            <a:ext cx="5698703" cy="2249254"/>
          </a:xfrm>
          <a:prstGeom prst="rect">
            <a:avLst/>
          </a:prstGeom>
          <a:ln>
            <a:solidFill>
              <a:schemeClr val="tx1"/>
            </a:solidFill>
          </a:ln>
        </p:spPr>
      </p:pic>
      <p:pic>
        <p:nvPicPr>
          <p:cNvPr id="9" name="Picture 8">
            <a:extLst>
              <a:ext uri="{FF2B5EF4-FFF2-40B4-BE49-F238E27FC236}">
                <a16:creationId xmlns:a16="http://schemas.microsoft.com/office/drawing/2014/main" id="{1495191F-1D98-64DC-7353-8C5967E7BC04}"/>
              </a:ext>
            </a:extLst>
          </p:cNvPr>
          <p:cNvPicPr>
            <a:picLocks noChangeAspect="1"/>
          </p:cNvPicPr>
          <p:nvPr/>
        </p:nvPicPr>
        <p:blipFill>
          <a:blip r:embed="rId3"/>
          <a:stretch>
            <a:fillRect/>
          </a:stretch>
        </p:blipFill>
        <p:spPr>
          <a:xfrm>
            <a:off x="608442" y="3296921"/>
            <a:ext cx="4961453" cy="2341880"/>
          </a:xfrm>
          <a:prstGeom prst="rect">
            <a:avLst/>
          </a:prstGeom>
          <a:ln>
            <a:solidFill>
              <a:schemeClr val="tx1"/>
            </a:solidFill>
          </a:ln>
        </p:spPr>
      </p:pic>
      <p:sp>
        <p:nvSpPr>
          <p:cNvPr id="11" name="TextBox 10">
            <a:extLst>
              <a:ext uri="{FF2B5EF4-FFF2-40B4-BE49-F238E27FC236}">
                <a16:creationId xmlns:a16="http://schemas.microsoft.com/office/drawing/2014/main" id="{177DC761-0DDA-E280-FE3B-54183FF93385}"/>
              </a:ext>
            </a:extLst>
          </p:cNvPr>
          <p:cNvSpPr txBox="1"/>
          <p:nvPr/>
        </p:nvSpPr>
        <p:spPr>
          <a:xfrm>
            <a:off x="6096001" y="712321"/>
            <a:ext cx="5856181" cy="4770537"/>
          </a:xfrm>
          <a:prstGeom prst="rect">
            <a:avLst/>
          </a:prstGeom>
          <a:noFill/>
        </p:spPr>
        <p:txBody>
          <a:bodyPr wrap="square">
            <a:spAutoFit/>
          </a:bodyPr>
          <a:lstStyle/>
          <a:p>
            <a:pPr algn="just"/>
            <a:r>
              <a:rPr lang="en-US" sz="1600" b="0" i="0" dirty="0">
                <a:solidFill>
                  <a:srgbClr val="000000"/>
                </a:solidFill>
                <a:effectLst/>
                <a:highlight>
                  <a:srgbClr val="FFFFFF"/>
                </a:highlight>
                <a:latin typeface="Grandview" panose="020B0502040204020203" pitchFamily="34" charset="0"/>
              </a:rPr>
              <a:t>Also, </a:t>
            </a:r>
            <a:r>
              <a:rPr lang="en-US" sz="1600" b="1" i="0" dirty="0">
                <a:solidFill>
                  <a:srgbClr val="000000"/>
                </a:solidFill>
                <a:effectLst/>
                <a:highlight>
                  <a:srgbClr val="FFFFFF"/>
                </a:highlight>
                <a:latin typeface="Helvetica Neue"/>
              </a:rPr>
              <a:t>displayed some actual vs predicted labels along with comment text</a:t>
            </a:r>
          </a:p>
          <a:p>
            <a:pPr algn="just"/>
            <a:endParaRPr lang="en-US" sz="1600" b="0" i="0" dirty="0">
              <a:solidFill>
                <a:srgbClr val="000000"/>
              </a:solidFill>
              <a:effectLst/>
              <a:highlight>
                <a:srgbClr val="FFFFFF"/>
              </a:highlight>
              <a:latin typeface="Grandview" panose="020B0502040204020203" pitchFamily="34" charset="0"/>
            </a:endParaRPr>
          </a:p>
          <a:p>
            <a:pPr algn="just"/>
            <a:r>
              <a:rPr lang="en-US" sz="1600" b="0" i="0" dirty="0">
                <a:solidFill>
                  <a:srgbClr val="000000"/>
                </a:solidFill>
                <a:effectLst/>
                <a:highlight>
                  <a:srgbClr val="FFFFFF"/>
                </a:highlight>
                <a:latin typeface="Grandview" panose="020B0502040204020203" pitchFamily="34" charset="0"/>
              </a:rPr>
              <a:t>Based on the this, both the Logistic Regression model with Bag-of-Words (</a:t>
            </a:r>
            <a:r>
              <a:rPr lang="en-US" sz="1600" b="0" i="0" dirty="0" err="1">
                <a:solidFill>
                  <a:srgbClr val="000000"/>
                </a:solidFill>
                <a:effectLst/>
                <a:highlight>
                  <a:srgbClr val="FFFFFF"/>
                </a:highlight>
                <a:latin typeface="Grandview" panose="020B0502040204020203" pitchFamily="34" charset="0"/>
              </a:rPr>
              <a:t>BoW</a:t>
            </a:r>
            <a:r>
              <a:rPr lang="en-US" sz="1600" b="0" i="0" dirty="0">
                <a:solidFill>
                  <a:srgbClr val="000000"/>
                </a:solidFill>
                <a:effectLst/>
                <a:highlight>
                  <a:srgbClr val="FFFFFF"/>
                </a:highlight>
                <a:latin typeface="Grandview" panose="020B0502040204020203" pitchFamily="34" charset="0"/>
              </a:rPr>
              <a:t>) and the Support Vector Machine (SVM) model with TF-IDF achieve high accuracy on the validation dataset. Here's a summary of their performance:</a:t>
            </a:r>
          </a:p>
          <a:p>
            <a:pPr algn="just"/>
            <a:endParaRPr lang="en-US" sz="1600" b="0" i="0" dirty="0">
              <a:solidFill>
                <a:srgbClr val="000000"/>
              </a:solidFill>
              <a:effectLst/>
              <a:highlight>
                <a:srgbClr val="FFFFFF"/>
              </a:highlight>
              <a:latin typeface="Grandview" panose="020B0502040204020203" pitchFamily="34" charset="0"/>
            </a:endParaRPr>
          </a:p>
          <a:p>
            <a:pPr marL="285750" indent="-285750" algn="just">
              <a:buFont typeface="Arial" panose="020B0604020202020204" pitchFamily="34" charset="0"/>
              <a:buChar char="•"/>
            </a:pPr>
            <a:r>
              <a:rPr lang="en-US" sz="1600" b="1" i="0" dirty="0">
                <a:solidFill>
                  <a:srgbClr val="000000"/>
                </a:solidFill>
                <a:effectLst/>
                <a:highlight>
                  <a:srgbClr val="FFFFFF"/>
                </a:highlight>
                <a:latin typeface="Grandview" panose="020B0502040204020203" pitchFamily="34" charset="0"/>
              </a:rPr>
              <a:t>Logistic Regression (</a:t>
            </a:r>
            <a:r>
              <a:rPr lang="en-US" sz="1600" b="1" i="0" dirty="0" err="1">
                <a:solidFill>
                  <a:srgbClr val="000000"/>
                </a:solidFill>
                <a:effectLst/>
                <a:highlight>
                  <a:srgbClr val="FFFFFF"/>
                </a:highlight>
                <a:latin typeface="Grandview" panose="020B0502040204020203" pitchFamily="34" charset="0"/>
              </a:rPr>
              <a:t>BoW</a:t>
            </a:r>
            <a:r>
              <a:rPr lang="en-US" sz="1600" b="1" i="0" dirty="0">
                <a:solidFill>
                  <a:srgbClr val="000000"/>
                </a:solidFill>
                <a:effectLst/>
                <a:highlight>
                  <a:srgbClr val="FFFFFF"/>
                </a:highlight>
                <a:latin typeface="Grandview" panose="020B0502040204020203" pitchFamily="34" charset="0"/>
              </a:rPr>
              <a:t>) Validation Accuracy: 92.69%</a:t>
            </a:r>
            <a:br>
              <a:rPr lang="en-US" sz="1600" b="0" i="0" dirty="0">
                <a:solidFill>
                  <a:srgbClr val="000000"/>
                </a:solidFill>
                <a:effectLst/>
                <a:highlight>
                  <a:srgbClr val="FFFFFF"/>
                </a:highlight>
                <a:latin typeface="Grandview" panose="020B0502040204020203" pitchFamily="34" charset="0"/>
              </a:rPr>
            </a:br>
            <a:endParaRPr lang="en-US" sz="1600" b="0" i="0" dirty="0">
              <a:solidFill>
                <a:srgbClr val="000000"/>
              </a:solidFill>
              <a:effectLst/>
              <a:highlight>
                <a:srgbClr val="FFFFFF"/>
              </a:highlight>
              <a:latin typeface="Grandview" panose="020B0502040204020203" pitchFamily="34" charset="0"/>
            </a:endParaRPr>
          </a:p>
          <a:p>
            <a:pPr marL="285750" indent="-285750" algn="just">
              <a:buFont typeface="Arial" panose="020B0604020202020204" pitchFamily="34" charset="0"/>
              <a:buChar char="•"/>
            </a:pPr>
            <a:r>
              <a:rPr lang="en-US" sz="1600" b="1" i="0" dirty="0">
                <a:solidFill>
                  <a:srgbClr val="000000"/>
                </a:solidFill>
                <a:effectLst/>
                <a:highlight>
                  <a:srgbClr val="FFFFFF"/>
                </a:highlight>
                <a:latin typeface="Grandview" panose="020B0502040204020203" pitchFamily="34" charset="0"/>
              </a:rPr>
              <a:t>SVM (TF-IDF) Validation Accuracy: 92.55%</a:t>
            </a:r>
            <a:endParaRPr lang="en-US" sz="1600" b="0" i="0" dirty="0">
              <a:solidFill>
                <a:srgbClr val="000000"/>
              </a:solidFill>
              <a:effectLst/>
              <a:highlight>
                <a:srgbClr val="FFFFFF"/>
              </a:highlight>
              <a:latin typeface="Grandview" panose="020B0502040204020203" pitchFamily="34" charset="0"/>
            </a:endParaRPr>
          </a:p>
          <a:p>
            <a:pPr algn="just"/>
            <a:endParaRPr lang="en-US" sz="1600" b="0" i="0" dirty="0">
              <a:solidFill>
                <a:srgbClr val="000000"/>
              </a:solidFill>
              <a:effectLst/>
              <a:highlight>
                <a:srgbClr val="FFFFFF"/>
              </a:highlight>
              <a:latin typeface="Grandview" panose="020B0502040204020203" pitchFamily="34" charset="0"/>
            </a:endParaRPr>
          </a:p>
          <a:p>
            <a:pPr algn="just"/>
            <a:r>
              <a:rPr lang="en-US" sz="1600" b="0" i="0" dirty="0">
                <a:solidFill>
                  <a:srgbClr val="000000"/>
                </a:solidFill>
                <a:effectLst/>
                <a:highlight>
                  <a:srgbClr val="FFFFFF"/>
                </a:highlight>
                <a:latin typeface="Grandview" panose="020B0502040204020203" pitchFamily="34" charset="0"/>
              </a:rPr>
              <a:t>Both models also exhibit similar precision, recall, and F1-score across different sentiment classes.</a:t>
            </a:r>
          </a:p>
          <a:p>
            <a:pPr algn="just"/>
            <a:endParaRPr lang="en-US" sz="1600" b="0" i="0" dirty="0">
              <a:solidFill>
                <a:srgbClr val="000000"/>
              </a:solidFill>
              <a:effectLst/>
              <a:highlight>
                <a:srgbClr val="FFFFFF"/>
              </a:highlight>
              <a:latin typeface="Grandview" panose="020B0502040204020203" pitchFamily="34" charset="0"/>
            </a:endParaRPr>
          </a:p>
          <a:p>
            <a:pPr algn="just"/>
            <a:r>
              <a:rPr lang="en-US" sz="1600" b="0" i="0" dirty="0">
                <a:solidFill>
                  <a:srgbClr val="000000"/>
                </a:solidFill>
                <a:effectLst/>
                <a:highlight>
                  <a:srgbClr val="FFFFFF"/>
                </a:highlight>
                <a:latin typeface="Grandview" panose="020B0502040204020203" pitchFamily="34" charset="0"/>
              </a:rPr>
              <a:t>Since the accuracy scores are very close, </a:t>
            </a:r>
            <a:r>
              <a:rPr lang="en-US" sz="1600" b="1" i="0" dirty="0">
                <a:solidFill>
                  <a:srgbClr val="000000"/>
                </a:solidFill>
                <a:effectLst/>
                <a:highlight>
                  <a:srgbClr val="FFFFFF"/>
                </a:highlight>
                <a:latin typeface="Grandview" panose="020B0502040204020203" pitchFamily="34" charset="0"/>
              </a:rPr>
              <a:t>Logistic Regression with </a:t>
            </a:r>
            <a:r>
              <a:rPr lang="en-US" sz="1600" b="1" i="0" dirty="0" err="1">
                <a:solidFill>
                  <a:srgbClr val="000000"/>
                </a:solidFill>
                <a:effectLst/>
                <a:highlight>
                  <a:srgbClr val="FFFFFF"/>
                </a:highlight>
                <a:latin typeface="Grandview" panose="020B0502040204020203" pitchFamily="34" charset="0"/>
              </a:rPr>
              <a:t>BoW</a:t>
            </a:r>
            <a:r>
              <a:rPr lang="en-US" sz="1600" b="0" i="0" dirty="0">
                <a:solidFill>
                  <a:srgbClr val="000000"/>
                </a:solidFill>
                <a:effectLst/>
                <a:highlight>
                  <a:srgbClr val="FFFFFF"/>
                </a:highlight>
                <a:latin typeface="Grandview" panose="020B0502040204020203" pitchFamily="34" charset="0"/>
              </a:rPr>
              <a:t> tends to be more interpretable and computationally efficient compared to SVM with TF-IDF, especially for large datasets.</a:t>
            </a:r>
          </a:p>
        </p:txBody>
      </p:sp>
    </p:spTree>
    <p:extLst>
      <p:ext uri="{BB962C8B-B14F-4D97-AF65-F5344CB8AC3E}">
        <p14:creationId xmlns:p14="http://schemas.microsoft.com/office/powerpoint/2010/main" val="31646060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7FB0C8E-7FC8-0DEF-0E54-1BE28435FB69}"/>
              </a:ext>
            </a:extLst>
          </p:cNvPr>
          <p:cNvSpPr txBox="1"/>
          <p:nvPr/>
        </p:nvSpPr>
        <p:spPr>
          <a:xfrm>
            <a:off x="806784" y="335781"/>
            <a:ext cx="10578431" cy="584775"/>
          </a:xfrm>
          <a:prstGeom prst="rect">
            <a:avLst/>
          </a:prstGeom>
          <a:noFill/>
        </p:spPr>
        <p:txBody>
          <a:bodyPr wrap="square">
            <a:spAutoFit/>
          </a:bodyPr>
          <a:lstStyle/>
          <a:p>
            <a:pPr algn="ctr"/>
            <a:r>
              <a:rPr lang="en-US" sz="3200" b="1" i="0" dirty="0">
                <a:effectLst/>
                <a:latin typeface="Grandview" panose="020B0502040204020203" pitchFamily="34" charset="0"/>
                <a:cs typeface="Arial" panose="020B0604020202020204" pitchFamily="34" charset="0"/>
              </a:rPr>
              <a:t>Let’s Predict Random Live Comment 	</a:t>
            </a:r>
            <a:endParaRPr lang="en-US" sz="2000" i="0" dirty="0">
              <a:effectLst/>
              <a:latin typeface="Grandview" panose="020B0502040204020203" pitchFamily="34" charset="0"/>
              <a:cs typeface="Arial" panose="020B0604020202020204" pitchFamily="34" charset="0"/>
            </a:endParaRPr>
          </a:p>
        </p:txBody>
      </p:sp>
      <p:pic>
        <p:nvPicPr>
          <p:cNvPr id="6" name="Picture 5">
            <a:extLst>
              <a:ext uri="{FF2B5EF4-FFF2-40B4-BE49-F238E27FC236}">
                <a16:creationId xmlns:a16="http://schemas.microsoft.com/office/drawing/2014/main" id="{BA5BF2FF-2C88-A9C5-FD0F-2D42D39F8341}"/>
              </a:ext>
            </a:extLst>
          </p:cNvPr>
          <p:cNvPicPr>
            <a:picLocks noChangeAspect="1"/>
          </p:cNvPicPr>
          <p:nvPr/>
        </p:nvPicPr>
        <p:blipFill>
          <a:blip r:embed="rId2"/>
          <a:stretch>
            <a:fillRect/>
          </a:stretch>
        </p:blipFill>
        <p:spPr>
          <a:xfrm>
            <a:off x="432705" y="2197637"/>
            <a:ext cx="8443692" cy="396274"/>
          </a:xfrm>
          <a:prstGeom prst="rect">
            <a:avLst/>
          </a:prstGeom>
        </p:spPr>
      </p:pic>
      <p:pic>
        <p:nvPicPr>
          <p:cNvPr id="9" name="Picture 8">
            <a:extLst>
              <a:ext uri="{FF2B5EF4-FFF2-40B4-BE49-F238E27FC236}">
                <a16:creationId xmlns:a16="http://schemas.microsoft.com/office/drawing/2014/main" id="{DEAE04FE-A92F-0447-5467-7292C21E46FB}"/>
              </a:ext>
            </a:extLst>
          </p:cNvPr>
          <p:cNvPicPr>
            <a:picLocks noChangeAspect="1"/>
          </p:cNvPicPr>
          <p:nvPr/>
        </p:nvPicPr>
        <p:blipFill rotWithShape="1">
          <a:blip r:embed="rId3"/>
          <a:srcRect t="10754" b="23751"/>
          <a:stretch/>
        </p:blipFill>
        <p:spPr>
          <a:xfrm>
            <a:off x="432705" y="1292351"/>
            <a:ext cx="3779848" cy="798593"/>
          </a:xfrm>
          <a:prstGeom prst="rect">
            <a:avLst/>
          </a:prstGeom>
        </p:spPr>
      </p:pic>
      <p:pic>
        <p:nvPicPr>
          <p:cNvPr id="13" name="Picture 12">
            <a:extLst>
              <a:ext uri="{FF2B5EF4-FFF2-40B4-BE49-F238E27FC236}">
                <a16:creationId xmlns:a16="http://schemas.microsoft.com/office/drawing/2014/main" id="{2D75D863-EE80-8291-C9F0-202A92FCE06A}"/>
              </a:ext>
            </a:extLst>
          </p:cNvPr>
          <p:cNvPicPr>
            <a:picLocks noChangeAspect="1"/>
          </p:cNvPicPr>
          <p:nvPr/>
        </p:nvPicPr>
        <p:blipFill>
          <a:blip r:embed="rId4"/>
          <a:stretch>
            <a:fillRect/>
          </a:stretch>
        </p:blipFill>
        <p:spPr>
          <a:xfrm>
            <a:off x="432705" y="5828407"/>
            <a:ext cx="7986452" cy="419136"/>
          </a:xfrm>
          <a:prstGeom prst="rect">
            <a:avLst/>
          </a:prstGeom>
        </p:spPr>
      </p:pic>
      <p:pic>
        <p:nvPicPr>
          <p:cNvPr id="15" name="Picture 14">
            <a:extLst>
              <a:ext uri="{FF2B5EF4-FFF2-40B4-BE49-F238E27FC236}">
                <a16:creationId xmlns:a16="http://schemas.microsoft.com/office/drawing/2014/main" id="{6EC7B369-B547-FEDF-B1C3-5568E46ED77D}"/>
              </a:ext>
            </a:extLst>
          </p:cNvPr>
          <p:cNvPicPr>
            <a:picLocks noChangeAspect="1"/>
          </p:cNvPicPr>
          <p:nvPr/>
        </p:nvPicPr>
        <p:blipFill rotWithShape="1">
          <a:blip r:embed="rId5"/>
          <a:srcRect b="30210"/>
          <a:stretch/>
        </p:blipFill>
        <p:spPr>
          <a:xfrm>
            <a:off x="432705" y="5011675"/>
            <a:ext cx="5829805" cy="680768"/>
          </a:xfrm>
          <a:prstGeom prst="rect">
            <a:avLst/>
          </a:prstGeom>
        </p:spPr>
      </p:pic>
      <p:pic>
        <p:nvPicPr>
          <p:cNvPr id="17" name="Picture 16">
            <a:extLst>
              <a:ext uri="{FF2B5EF4-FFF2-40B4-BE49-F238E27FC236}">
                <a16:creationId xmlns:a16="http://schemas.microsoft.com/office/drawing/2014/main" id="{4B813CDA-9858-5C2D-0B8B-A07EAB7159C0}"/>
              </a:ext>
            </a:extLst>
          </p:cNvPr>
          <p:cNvPicPr>
            <a:picLocks noChangeAspect="1"/>
          </p:cNvPicPr>
          <p:nvPr/>
        </p:nvPicPr>
        <p:blipFill>
          <a:blip r:embed="rId6"/>
          <a:stretch>
            <a:fillRect/>
          </a:stretch>
        </p:blipFill>
        <p:spPr>
          <a:xfrm>
            <a:off x="432705" y="4033609"/>
            <a:ext cx="9502964" cy="891617"/>
          </a:xfrm>
          <a:prstGeom prst="rect">
            <a:avLst/>
          </a:prstGeom>
        </p:spPr>
      </p:pic>
      <p:pic>
        <p:nvPicPr>
          <p:cNvPr id="19" name="Picture 18">
            <a:extLst>
              <a:ext uri="{FF2B5EF4-FFF2-40B4-BE49-F238E27FC236}">
                <a16:creationId xmlns:a16="http://schemas.microsoft.com/office/drawing/2014/main" id="{CF97FA9F-7E89-129F-32CC-0A1FE4CCC8C3}"/>
              </a:ext>
            </a:extLst>
          </p:cNvPr>
          <p:cNvPicPr>
            <a:picLocks noChangeAspect="1"/>
          </p:cNvPicPr>
          <p:nvPr/>
        </p:nvPicPr>
        <p:blipFill>
          <a:blip r:embed="rId7"/>
          <a:stretch>
            <a:fillRect/>
          </a:stretch>
        </p:blipFill>
        <p:spPr>
          <a:xfrm>
            <a:off x="432705" y="2860030"/>
            <a:ext cx="8770991" cy="1087130"/>
          </a:xfrm>
          <a:prstGeom prst="rect">
            <a:avLst/>
          </a:prstGeom>
        </p:spPr>
      </p:pic>
      <p:sp>
        <p:nvSpPr>
          <p:cNvPr id="23" name="TextBox 22">
            <a:extLst>
              <a:ext uri="{FF2B5EF4-FFF2-40B4-BE49-F238E27FC236}">
                <a16:creationId xmlns:a16="http://schemas.microsoft.com/office/drawing/2014/main" id="{1CBEAF43-8FB1-2A30-9E03-0B201E2C925E}"/>
              </a:ext>
            </a:extLst>
          </p:cNvPr>
          <p:cNvSpPr txBox="1"/>
          <p:nvPr/>
        </p:nvSpPr>
        <p:spPr>
          <a:xfrm>
            <a:off x="9203696" y="3246828"/>
            <a:ext cx="2695120" cy="646331"/>
          </a:xfrm>
          <a:prstGeom prst="rect">
            <a:avLst/>
          </a:prstGeom>
          <a:noFill/>
        </p:spPr>
        <p:txBody>
          <a:bodyPr wrap="square">
            <a:spAutoFit/>
          </a:bodyPr>
          <a:lstStyle/>
          <a:p>
            <a:r>
              <a:rPr lang="en-CA" b="1" dirty="0"/>
              <a:t>@GrandTheftAuto(GTA)	</a:t>
            </a:r>
          </a:p>
        </p:txBody>
      </p:sp>
      <p:sp>
        <p:nvSpPr>
          <p:cNvPr id="27" name="TextBox 26">
            <a:extLst>
              <a:ext uri="{FF2B5EF4-FFF2-40B4-BE49-F238E27FC236}">
                <a16:creationId xmlns:a16="http://schemas.microsoft.com/office/drawing/2014/main" id="{8DB86F29-BD4F-AF3C-42F9-AC642F63DE49}"/>
              </a:ext>
            </a:extLst>
          </p:cNvPr>
          <p:cNvSpPr txBox="1"/>
          <p:nvPr/>
        </p:nvSpPr>
        <p:spPr>
          <a:xfrm>
            <a:off x="4455256" y="1600415"/>
            <a:ext cx="6096000" cy="369332"/>
          </a:xfrm>
          <a:prstGeom prst="rect">
            <a:avLst/>
          </a:prstGeom>
          <a:noFill/>
        </p:spPr>
        <p:txBody>
          <a:bodyPr wrap="square">
            <a:spAutoFit/>
          </a:bodyPr>
          <a:lstStyle/>
          <a:p>
            <a:r>
              <a:rPr lang="en-CA" b="1" dirty="0"/>
              <a:t>@RedDeadRedemption(RDR)	</a:t>
            </a:r>
          </a:p>
        </p:txBody>
      </p:sp>
      <p:sp>
        <p:nvSpPr>
          <p:cNvPr id="29" name="TextBox 28">
            <a:extLst>
              <a:ext uri="{FF2B5EF4-FFF2-40B4-BE49-F238E27FC236}">
                <a16:creationId xmlns:a16="http://schemas.microsoft.com/office/drawing/2014/main" id="{42541DC1-D930-9DC8-A3AF-4DB81EF96A5A}"/>
              </a:ext>
            </a:extLst>
          </p:cNvPr>
          <p:cNvSpPr txBox="1"/>
          <p:nvPr/>
        </p:nvSpPr>
        <p:spPr>
          <a:xfrm>
            <a:off x="6423660" y="5170240"/>
            <a:ext cx="6096000" cy="369332"/>
          </a:xfrm>
          <a:prstGeom prst="rect">
            <a:avLst/>
          </a:prstGeom>
          <a:noFill/>
        </p:spPr>
        <p:txBody>
          <a:bodyPr wrap="square">
            <a:spAutoFit/>
          </a:bodyPr>
          <a:lstStyle/>
          <a:p>
            <a:r>
              <a:rPr lang="en-CA" b="1" dirty="0"/>
              <a:t>@Battlefield</a:t>
            </a:r>
          </a:p>
        </p:txBody>
      </p:sp>
    </p:spTree>
    <p:extLst>
      <p:ext uri="{BB962C8B-B14F-4D97-AF65-F5344CB8AC3E}">
        <p14:creationId xmlns:p14="http://schemas.microsoft.com/office/powerpoint/2010/main" val="179905946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F125D-D4B4-91B3-AB7D-F036D0A1FA0B}"/>
              </a:ext>
            </a:extLst>
          </p:cNvPr>
          <p:cNvSpPr txBox="1"/>
          <p:nvPr/>
        </p:nvSpPr>
        <p:spPr>
          <a:xfrm>
            <a:off x="2607377" y="3075057"/>
            <a:ext cx="6977246" cy="707886"/>
          </a:xfrm>
          <a:prstGeom prst="rect">
            <a:avLst/>
          </a:prstGeom>
          <a:noFill/>
        </p:spPr>
        <p:txBody>
          <a:bodyPr wrap="square">
            <a:spAutoFit/>
          </a:bodyPr>
          <a:lstStyle/>
          <a:p>
            <a:pPr algn="ctr"/>
            <a:r>
              <a:rPr lang="en-US" sz="4000" b="1" dirty="0">
                <a:latin typeface="Grandview" panose="020B0502040204020203" pitchFamily="34" charset="0"/>
                <a:cs typeface="Arial" panose="020B0604020202020204" pitchFamily="34" charset="0"/>
              </a:rPr>
              <a:t>Analysis and Interpretation</a:t>
            </a:r>
            <a:endParaRPr lang="en-US" sz="2800" i="0" dirty="0">
              <a:effectLst/>
              <a:latin typeface="Grandview" panose="020B0502040204020203" pitchFamily="34" charset="0"/>
              <a:cs typeface="Arial" panose="020B0604020202020204" pitchFamily="34" charset="0"/>
            </a:endParaRPr>
          </a:p>
        </p:txBody>
      </p:sp>
    </p:spTree>
    <p:extLst>
      <p:ext uri="{BB962C8B-B14F-4D97-AF65-F5344CB8AC3E}">
        <p14:creationId xmlns:p14="http://schemas.microsoft.com/office/powerpoint/2010/main" val="84326294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82A9B6-9A72-9000-579B-ADBC4763C6C6}"/>
              </a:ext>
            </a:extLst>
          </p:cNvPr>
          <p:cNvSpPr txBox="1"/>
          <p:nvPr/>
        </p:nvSpPr>
        <p:spPr>
          <a:xfrm>
            <a:off x="276726" y="335845"/>
            <a:ext cx="11638547" cy="6740307"/>
          </a:xfrm>
          <a:prstGeom prst="rect">
            <a:avLst/>
          </a:prstGeom>
          <a:noFill/>
        </p:spPr>
        <p:txBody>
          <a:bodyPr wrap="square">
            <a:spAutoFit/>
          </a:bodyPr>
          <a:lstStyle/>
          <a:p>
            <a:pPr algn="just"/>
            <a:endParaRPr lang="en-CA" b="1" dirty="0">
              <a:latin typeface="Grandview" panose="020B0502040204020203" pitchFamily="34" charset="0"/>
            </a:endParaRPr>
          </a:p>
          <a:p>
            <a:pPr algn="just"/>
            <a:r>
              <a:rPr lang="en-CA" b="1" dirty="0">
                <a:latin typeface="Grandview" panose="020B0502040204020203" pitchFamily="34" charset="0"/>
              </a:rPr>
              <a:t>Distribution of Sentiment Classes:</a:t>
            </a:r>
          </a:p>
          <a:p>
            <a:pPr marL="285750" indent="-285750" algn="just">
              <a:buFont typeface="Arial" panose="020B0604020202020204" pitchFamily="34" charset="0"/>
              <a:buChar char="•"/>
            </a:pPr>
            <a:r>
              <a:rPr lang="en-CA" dirty="0">
                <a:latin typeface="Grandview" panose="020B0502040204020203" pitchFamily="34" charset="0"/>
              </a:rPr>
              <a:t>Thoroughly examined the distribution of sentiment classes (positive, negative, neutral) across the entities analyzed. We identified which entities have a predominant sentiment (positive, negative, or neutral) and which ones exhibit a more balanced sentiment distribution.</a:t>
            </a:r>
          </a:p>
          <a:p>
            <a:pPr marL="285750" indent="-285750" algn="just">
              <a:buFont typeface="Arial" panose="020B0604020202020204" pitchFamily="34" charset="0"/>
              <a:buChar char="•"/>
            </a:pPr>
            <a:endParaRPr lang="en-CA" dirty="0">
              <a:latin typeface="Grandview" panose="020B0502040204020203" pitchFamily="34" charset="0"/>
            </a:endParaRPr>
          </a:p>
          <a:p>
            <a:pPr marL="285750" indent="-285750" algn="just">
              <a:buFont typeface="Arial" panose="020B0604020202020204" pitchFamily="34" charset="0"/>
              <a:buChar char="•"/>
            </a:pPr>
            <a:r>
              <a:rPr lang="en-US" dirty="0">
                <a:latin typeface="Grandview" panose="020B0502040204020203" pitchFamily="34" charset="0"/>
              </a:rPr>
              <a:t>For example, Amazon exhibited the highest positive sentiment, while </a:t>
            </a:r>
            <a:r>
              <a:rPr lang="en-US" dirty="0" err="1">
                <a:latin typeface="Grandview" panose="020B0502040204020203" pitchFamily="34" charset="0"/>
              </a:rPr>
              <a:t>RedDeadRedemption</a:t>
            </a:r>
            <a:r>
              <a:rPr lang="en-US" dirty="0">
                <a:latin typeface="Grandview" panose="020B0502040204020203" pitchFamily="34" charset="0"/>
              </a:rPr>
              <a:t> (RDR) displayed the highest negative sentiment. This indicates that sentiment towards entities on YouTube comments is not uniform and can be influenced by factors such as brand reputation, product quality, and user experiences.</a:t>
            </a:r>
            <a:endParaRPr lang="en-CA" dirty="0">
              <a:latin typeface="Grandview" panose="020B0502040204020203" pitchFamily="34" charset="0"/>
            </a:endParaRPr>
          </a:p>
          <a:p>
            <a:pPr algn="just"/>
            <a:endParaRPr lang="en-CA" dirty="0">
              <a:latin typeface="Grandview" panose="020B0502040204020203" pitchFamily="34" charset="0"/>
            </a:endParaRPr>
          </a:p>
          <a:p>
            <a:pPr algn="just"/>
            <a:r>
              <a:rPr lang="en-CA" b="1" dirty="0">
                <a:latin typeface="Grandview" panose="020B0502040204020203" pitchFamily="34" charset="0"/>
              </a:rPr>
              <a:t>Patterns and Trends:</a:t>
            </a:r>
          </a:p>
          <a:p>
            <a:pPr marL="285750" indent="-285750" algn="just">
              <a:buFont typeface="Arial" panose="020B0604020202020204" pitchFamily="34" charset="0"/>
              <a:buChar char="•"/>
            </a:pPr>
            <a:r>
              <a:rPr lang="en-US" b="1" dirty="0">
                <a:latin typeface="Grandview" panose="020B0502040204020203" pitchFamily="34" charset="0"/>
              </a:rPr>
              <a:t>Positive Comments: </a:t>
            </a:r>
            <a:r>
              <a:rPr lang="en-US" dirty="0">
                <a:latin typeface="Grandview" panose="020B0502040204020203" pitchFamily="34" charset="0"/>
              </a:rPr>
              <a:t>Words like "love," "game," "thank," "good," "best," "amazing," and "great" were commonly used in positive comments. This suggests that user's express satisfaction, appreciation, and enthusiasm towards certain entities.</a:t>
            </a:r>
          </a:p>
          <a:p>
            <a:pPr marL="285750" indent="-285750" algn="just">
              <a:buFont typeface="Arial" panose="020B0604020202020204" pitchFamily="34" charset="0"/>
              <a:buChar char="•"/>
            </a:pPr>
            <a:endParaRPr lang="en-US" dirty="0">
              <a:latin typeface="Grandview" panose="020B0502040204020203" pitchFamily="34" charset="0"/>
            </a:endParaRPr>
          </a:p>
          <a:p>
            <a:pPr marL="285750" indent="-285750" algn="just">
              <a:buFont typeface="Arial" panose="020B0604020202020204" pitchFamily="34" charset="0"/>
              <a:buChar char="•"/>
            </a:pPr>
            <a:r>
              <a:rPr lang="en-US" b="1" dirty="0">
                <a:latin typeface="Grandview" panose="020B0502040204020203" pitchFamily="34" charset="0"/>
              </a:rPr>
              <a:t>Negative Comments: </a:t>
            </a:r>
            <a:r>
              <a:rPr lang="en-US" dirty="0">
                <a:latin typeface="Grandview" panose="020B0502040204020203" pitchFamily="34" charset="0"/>
              </a:rPr>
              <a:t>Negative comments often featured curse words and mentions of specific games and industries such as Twitter, Facebook, and Red Dead Redemption. This indicates dissatisfaction, frustration, or criticism towards certain entities or their associated topics.</a:t>
            </a:r>
          </a:p>
          <a:p>
            <a:pPr marL="285750" indent="-285750" algn="just">
              <a:buFont typeface="Arial" panose="020B0604020202020204" pitchFamily="34" charset="0"/>
              <a:buChar char="•"/>
            </a:pPr>
            <a:endParaRPr lang="en-US" dirty="0">
              <a:latin typeface="Grandview" panose="020B0502040204020203" pitchFamily="34" charset="0"/>
            </a:endParaRPr>
          </a:p>
          <a:p>
            <a:pPr marL="285750" indent="-285750" algn="just">
              <a:buFont typeface="Arial" panose="020B0604020202020204" pitchFamily="34" charset="0"/>
              <a:buChar char="•"/>
            </a:pPr>
            <a:r>
              <a:rPr lang="en-US" b="1" dirty="0">
                <a:latin typeface="Grandview" panose="020B0502040204020203" pitchFamily="34" charset="0"/>
              </a:rPr>
              <a:t>Neutral Comments: </a:t>
            </a:r>
            <a:r>
              <a:rPr lang="en-US" dirty="0">
                <a:latin typeface="Grandview" panose="020B0502040204020203" pitchFamily="34" charset="0"/>
              </a:rPr>
              <a:t>Neutral comments had fewer curse words and differed significantly in terms of important words compared to positive and negative comments. This suggests a more balanced or indifferent stance towards the discussed entities.</a:t>
            </a:r>
          </a:p>
          <a:p>
            <a:pPr algn="just"/>
            <a:endParaRPr lang="en-US" dirty="0">
              <a:latin typeface="Grandview" panose="020B0502040204020203" pitchFamily="34" charset="0"/>
            </a:endParaRPr>
          </a:p>
          <a:p>
            <a:pPr algn="just"/>
            <a:endParaRPr lang="en-US" dirty="0">
              <a:latin typeface="Grandview" panose="020B0502040204020203" pitchFamily="34" charset="0"/>
            </a:endParaRPr>
          </a:p>
        </p:txBody>
      </p:sp>
    </p:spTree>
    <p:extLst>
      <p:ext uri="{BB962C8B-B14F-4D97-AF65-F5344CB8AC3E}">
        <p14:creationId xmlns:p14="http://schemas.microsoft.com/office/powerpoint/2010/main" val="13381863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F6A5C0-F6C6-5261-8F74-0D94A2F50750}"/>
              </a:ext>
            </a:extLst>
          </p:cNvPr>
          <p:cNvSpPr txBox="1"/>
          <p:nvPr/>
        </p:nvSpPr>
        <p:spPr>
          <a:xfrm>
            <a:off x="3281680" y="2120949"/>
            <a:ext cx="5628640" cy="3508653"/>
          </a:xfrm>
          <a:prstGeom prst="rect">
            <a:avLst/>
          </a:prstGeom>
          <a:noFill/>
        </p:spPr>
        <p:txBody>
          <a:bodyPr wrap="square">
            <a:spAutoFit/>
          </a:bodyPr>
          <a:lstStyle/>
          <a:p>
            <a:pPr algn="ctr"/>
            <a:r>
              <a:rPr lang="en-US" sz="3200" b="1" i="0" dirty="0">
                <a:effectLst/>
                <a:latin typeface="Grandview" panose="020B0502040204020203" pitchFamily="34" charset="0"/>
                <a:cs typeface="Arial" panose="020B0604020202020204" pitchFamily="34" charset="0"/>
              </a:rPr>
              <a:t>PROJECT OBJECTIVES</a:t>
            </a:r>
          </a:p>
          <a:p>
            <a:pPr algn="ctr"/>
            <a:endParaRPr lang="en-US" sz="1000" i="0" dirty="0">
              <a:effectLst/>
              <a:latin typeface="Grandview" panose="020B0502040204020203" pitchFamily="34" charset="0"/>
              <a:cs typeface="Arial" panose="020B0604020202020204" pitchFamily="34" charset="0"/>
            </a:endParaRPr>
          </a:p>
          <a:p>
            <a:pPr algn="ctr"/>
            <a:r>
              <a:rPr lang="en-US" sz="2000" i="0" dirty="0">
                <a:effectLst/>
                <a:latin typeface="Grandview" panose="020B0502040204020203" pitchFamily="34" charset="0"/>
                <a:cs typeface="Arial" panose="020B0604020202020204" pitchFamily="34" charset="0"/>
              </a:rPr>
              <a:t>Data Exploration</a:t>
            </a:r>
            <a:endParaRPr lang="en-US" sz="2000" dirty="0">
              <a:latin typeface="Grandview" panose="020B0502040204020203" pitchFamily="34" charset="0"/>
              <a:cs typeface="Arial" panose="020B0604020202020204" pitchFamily="34" charset="0"/>
            </a:endParaRPr>
          </a:p>
          <a:p>
            <a:pPr algn="ctr"/>
            <a:r>
              <a:rPr lang="en-US" sz="2000" i="0" dirty="0">
                <a:effectLst/>
                <a:latin typeface="Grandview" panose="020B0502040204020203" pitchFamily="34" charset="0"/>
                <a:cs typeface="Arial" panose="020B0604020202020204" pitchFamily="34" charset="0"/>
              </a:rPr>
              <a:t>Data </a:t>
            </a:r>
            <a:r>
              <a:rPr lang="en-US" sz="2000" dirty="0">
                <a:latin typeface="Grandview" panose="020B0502040204020203" pitchFamily="34" charset="0"/>
                <a:cs typeface="Arial" panose="020B0604020202020204" pitchFamily="34" charset="0"/>
              </a:rPr>
              <a:t>Preprocessing</a:t>
            </a:r>
            <a:endParaRPr lang="en-US" sz="2000" i="0" dirty="0">
              <a:effectLst/>
              <a:latin typeface="Grandview" panose="020B0502040204020203" pitchFamily="34" charset="0"/>
              <a:cs typeface="Arial" panose="020B0604020202020204" pitchFamily="34" charset="0"/>
            </a:endParaRPr>
          </a:p>
          <a:p>
            <a:pPr algn="ctr"/>
            <a:r>
              <a:rPr lang="en-US" sz="2000" i="0" dirty="0">
                <a:effectLst/>
                <a:latin typeface="Grandview" panose="020B0502040204020203" pitchFamily="34" charset="0"/>
                <a:cs typeface="Arial" panose="020B0604020202020204" pitchFamily="34" charset="0"/>
              </a:rPr>
              <a:t>Visualizing Sentiments of Comments</a:t>
            </a:r>
            <a:endParaRPr lang="en-US" sz="2000" dirty="0">
              <a:latin typeface="Grandview" panose="020B0502040204020203" pitchFamily="34" charset="0"/>
              <a:cs typeface="Arial" panose="020B0604020202020204" pitchFamily="34" charset="0"/>
            </a:endParaRPr>
          </a:p>
          <a:p>
            <a:pPr algn="ctr"/>
            <a:r>
              <a:rPr lang="en-US" sz="2000" i="0" dirty="0">
                <a:effectLst/>
                <a:latin typeface="Grandview" panose="020B0502040204020203" pitchFamily="34" charset="0"/>
                <a:cs typeface="Arial" panose="020B0604020202020204" pitchFamily="34" charset="0"/>
              </a:rPr>
              <a:t>Feature Extraction</a:t>
            </a:r>
          </a:p>
          <a:p>
            <a:pPr algn="ctr"/>
            <a:r>
              <a:rPr lang="en-US" sz="2000" i="0" dirty="0">
                <a:effectLst/>
                <a:latin typeface="Grandview" panose="020B0502040204020203" pitchFamily="34" charset="0"/>
                <a:cs typeface="Arial" panose="020B0604020202020204" pitchFamily="34" charset="0"/>
              </a:rPr>
              <a:t>Model Development</a:t>
            </a:r>
          </a:p>
          <a:p>
            <a:pPr algn="ctr"/>
            <a:r>
              <a:rPr lang="en-US" sz="2000" i="0" dirty="0">
                <a:effectLst/>
                <a:latin typeface="Grandview" panose="020B0502040204020203" pitchFamily="34" charset="0"/>
                <a:cs typeface="Arial" panose="020B0604020202020204" pitchFamily="34" charset="0"/>
              </a:rPr>
              <a:t>Model Training</a:t>
            </a:r>
          </a:p>
          <a:p>
            <a:pPr algn="ctr"/>
            <a:r>
              <a:rPr lang="en-US" sz="2000" dirty="0">
                <a:latin typeface="Grandview" panose="020B0502040204020203" pitchFamily="34" charset="0"/>
                <a:cs typeface="Arial" panose="020B0604020202020204" pitchFamily="34" charset="0"/>
              </a:rPr>
              <a:t>Model Evaluation</a:t>
            </a:r>
          </a:p>
          <a:p>
            <a:pPr algn="ctr"/>
            <a:r>
              <a:rPr lang="en-US" sz="2000" i="0" dirty="0">
                <a:effectLst/>
                <a:latin typeface="Grandview" panose="020B0502040204020203" pitchFamily="34" charset="0"/>
                <a:cs typeface="Arial" panose="020B0604020202020204" pitchFamily="34" charset="0"/>
              </a:rPr>
              <a:t>Predicting</a:t>
            </a:r>
            <a:r>
              <a:rPr lang="en-US" sz="2000" dirty="0">
                <a:latin typeface="Grandview" panose="020B0502040204020203" pitchFamily="34" charset="0"/>
                <a:cs typeface="Arial" panose="020B0604020202020204" pitchFamily="34" charset="0"/>
              </a:rPr>
              <a:t> Sentiments</a:t>
            </a:r>
          </a:p>
          <a:p>
            <a:pPr algn="ctr"/>
            <a:r>
              <a:rPr lang="en-US" sz="2000" i="0" dirty="0">
                <a:effectLst/>
                <a:latin typeface="Grandview" panose="020B0502040204020203" pitchFamily="34" charset="0"/>
                <a:cs typeface="Arial" panose="020B0604020202020204" pitchFamily="34" charset="0"/>
              </a:rPr>
              <a:t>Analysis and Interpretation</a:t>
            </a:r>
          </a:p>
        </p:txBody>
      </p:sp>
    </p:spTree>
    <p:extLst>
      <p:ext uri="{BB962C8B-B14F-4D97-AF65-F5344CB8AC3E}">
        <p14:creationId xmlns:p14="http://schemas.microsoft.com/office/powerpoint/2010/main" val="95105908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82A9B6-9A72-9000-579B-ADBC4763C6C6}"/>
              </a:ext>
            </a:extLst>
          </p:cNvPr>
          <p:cNvSpPr txBox="1"/>
          <p:nvPr/>
        </p:nvSpPr>
        <p:spPr>
          <a:xfrm>
            <a:off x="276726" y="156706"/>
            <a:ext cx="11638547" cy="3139321"/>
          </a:xfrm>
          <a:prstGeom prst="rect">
            <a:avLst/>
          </a:prstGeom>
          <a:noFill/>
        </p:spPr>
        <p:txBody>
          <a:bodyPr wrap="square">
            <a:spAutoFit/>
          </a:bodyPr>
          <a:lstStyle/>
          <a:p>
            <a:pPr algn="just"/>
            <a:endParaRPr lang="en-US" dirty="0">
              <a:latin typeface="Grandview" panose="020B0502040204020203" pitchFamily="34" charset="0"/>
            </a:endParaRPr>
          </a:p>
          <a:p>
            <a:pPr algn="just"/>
            <a:r>
              <a:rPr lang="en-CA" b="1" dirty="0">
                <a:latin typeface="Grandview" panose="020B0502040204020203" pitchFamily="34" charset="0"/>
              </a:rPr>
              <a:t>Challenges Encountered:</a:t>
            </a:r>
          </a:p>
          <a:p>
            <a:pPr algn="just"/>
            <a:endParaRPr lang="en-CA" b="1" dirty="0">
              <a:latin typeface="Grandview" panose="020B0502040204020203" pitchFamily="34" charset="0"/>
            </a:endParaRPr>
          </a:p>
          <a:p>
            <a:pPr marL="285750" indent="-285750" algn="just">
              <a:buFont typeface="Arial" panose="020B0604020202020204" pitchFamily="34" charset="0"/>
              <a:buChar char="•"/>
            </a:pPr>
            <a:r>
              <a:rPr lang="en-US" b="1" dirty="0">
                <a:latin typeface="Grandview" panose="020B0502040204020203" pitchFamily="34" charset="0"/>
              </a:rPr>
              <a:t>Identification of Entities</a:t>
            </a:r>
            <a:r>
              <a:rPr lang="en-US" dirty="0">
                <a:latin typeface="Grandview" panose="020B0502040204020203" pitchFamily="34" charset="0"/>
              </a:rPr>
              <a:t>: One challenge encountered was accurately identifying entities mentioned in the comments. Entities may be referenced using various terms or aliases, requiring comprehensive entity recognition techniques.</a:t>
            </a:r>
          </a:p>
          <a:p>
            <a:pPr algn="just"/>
            <a:endParaRPr lang="en-US" dirty="0">
              <a:latin typeface="Grandview" panose="020B0502040204020203" pitchFamily="34" charset="0"/>
            </a:endParaRPr>
          </a:p>
          <a:p>
            <a:pPr marL="285750" indent="-285750" algn="just">
              <a:buFont typeface="Arial" panose="020B0604020202020204" pitchFamily="34" charset="0"/>
              <a:buChar char="•"/>
            </a:pPr>
            <a:r>
              <a:rPr lang="en-US" b="1" dirty="0">
                <a:latin typeface="Grandview" panose="020B0502040204020203" pitchFamily="34" charset="0"/>
              </a:rPr>
              <a:t>Handling Bias and Subjectivity: </a:t>
            </a:r>
            <a:r>
              <a:rPr lang="en-US" dirty="0">
                <a:latin typeface="Grandview" panose="020B0502040204020203" pitchFamily="34" charset="0"/>
              </a:rPr>
              <a:t>Another challenge was handling bias and subjectivity in sentiment analysis. Certain words or phrases may carry different sentiments depending on context, cultural factors, or user intent, necessitating careful consideration and validation of sentiment labels.</a:t>
            </a:r>
            <a:endParaRPr lang="en-CA" dirty="0">
              <a:latin typeface="Grandview" panose="020B0502040204020203" pitchFamily="34" charset="0"/>
            </a:endParaRPr>
          </a:p>
          <a:p>
            <a:pPr algn="just"/>
            <a:endParaRPr lang="en-CA" dirty="0">
              <a:latin typeface="Grandview" panose="020B0502040204020203" pitchFamily="34" charset="0"/>
            </a:endParaRPr>
          </a:p>
        </p:txBody>
      </p:sp>
    </p:spTree>
    <p:extLst>
      <p:ext uri="{BB962C8B-B14F-4D97-AF65-F5344CB8AC3E}">
        <p14:creationId xmlns:p14="http://schemas.microsoft.com/office/powerpoint/2010/main" val="12032345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0D8CF9-5C03-B83E-F791-2AEC7BD7873B}"/>
              </a:ext>
            </a:extLst>
          </p:cNvPr>
          <p:cNvSpPr txBox="1"/>
          <p:nvPr/>
        </p:nvSpPr>
        <p:spPr>
          <a:xfrm>
            <a:off x="3048000" y="3013501"/>
            <a:ext cx="6096000" cy="830997"/>
          </a:xfrm>
          <a:prstGeom prst="rect">
            <a:avLst/>
          </a:prstGeom>
          <a:noFill/>
        </p:spPr>
        <p:txBody>
          <a:bodyPr wrap="square">
            <a:spAutoFit/>
          </a:bodyPr>
          <a:lstStyle/>
          <a:p>
            <a:pPr algn="ctr"/>
            <a:r>
              <a:rPr lang="en-CA" sz="4800" b="1" dirty="0"/>
              <a:t>Thank You</a:t>
            </a:r>
          </a:p>
        </p:txBody>
      </p:sp>
    </p:spTree>
    <p:extLst>
      <p:ext uri="{BB962C8B-B14F-4D97-AF65-F5344CB8AC3E}">
        <p14:creationId xmlns:p14="http://schemas.microsoft.com/office/powerpoint/2010/main" val="2235998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F125D-D4B4-91B3-AB7D-F036D0A1FA0B}"/>
              </a:ext>
            </a:extLst>
          </p:cNvPr>
          <p:cNvSpPr txBox="1"/>
          <p:nvPr/>
        </p:nvSpPr>
        <p:spPr>
          <a:xfrm>
            <a:off x="2607377" y="2644170"/>
            <a:ext cx="6977246" cy="646331"/>
          </a:xfrm>
          <a:prstGeom prst="rect">
            <a:avLst/>
          </a:prstGeom>
          <a:noFill/>
        </p:spPr>
        <p:txBody>
          <a:bodyPr wrap="square">
            <a:spAutoFit/>
          </a:bodyPr>
          <a:lstStyle/>
          <a:p>
            <a:pPr algn="ctr"/>
            <a:r>
              <a:rPr lang="en-US" sz="3600" b="1" i="0" dirty="0">
                <a:effectLst/>
                <a:latin typeface="Grandview" panose="020B0502040204020203" pitchFamily="34" charset="0"/>
                <a:cs typeface="Arial" panose="020B0604020202020204" pitchFamily="34" charset="0"/>
              </a:rPr>
              <a:t>Data Exploration </a:t>
            </a:r>
          </a:p>
        </p:txBody>
      </p:sp>
    </p:spTree>
    <p:extLst>
      <p:ext uri="{BB962C8B-B14F-4D97-AF65-F5344CB8AC3E}">
        <p14:creationId xmlns:p14="http://schemas.microsoft.com/office/powerpoint/2010/main" val="7498098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A08074-510C-115C-BB06-D199F6C61D36}"/>
              </a:ext>
            </a:extLst>
          </p:cNvPr>
          <p:cNvSpPr txBox="1"/>
          <p:nvPr/>
        </p:nvSpPr>
        <p:spPr>
          <a:xfrm>
            <a:off x="312819" y="2612319"/>
            <a:ext cx="11558335" cy="371705"/>
          </a:xfrm>
          <a:prstGeom prst="rect">
            <a:avLst/>
          </a:prstGeom>
          <a:noFill/>
        </p:spPr>
        <p:txBody>
          <a:bodyPr wrap="square">
            <a:spAutoFit/>
          </a:bodyPr>
          <a:lstStyle/>
          <a:p>
            <a:pPr algn="ctr">
              <a:lnSpc>
                <a:spcPct val="150000"/>
              </a:lnSpc>
            </a:pPr>
            <a:r>
              <a:rPr lang="en-US" sz="1400" b="1" i="0" dirty="0">
                <a:solidFill>
                  <a:schemeClr val="bg1"/>
                </a:solidFill>
                <a:effectLst/>
                <a:highlight>
                  <a:srgbClr val="808080"/>
                </a:highlight>
                <a:latin typeface="Grandview" panose="020B0502040204020203" pitchFamily="34" charset="0"/>
                <a:cs typeface="Shruti" panose="020B0502040204020203" pitchFamily="34" charset="0"/>
              </a:rPr>
              <a:t>Initially, the data lacked headers. Therefore, we added column names to enhance comprehension of the dataset</a:t>
            </a:r>
          </a:p>
        </p:txBody>
      </p:sp>
      <p:pic>
        <p:nvPicPr>
          <p:cNvPr id="8" name="Picture 7">
            <a:extLst>
              <a:ext uri="{FF2B5EF4-FFF2-40B4-BE49-F238E27FC236}">
                <a16:creationId xmlns:a16="http://schemas.microsoft.com/office/drawing/2014/main" id="{47384F75-687E-7795-CBD1-DA8BFCC08A5A}"/>
              </a:ext>
            </a:extLst>
          </p:cNvPr>
          <p:cNvPicPr>
            <a:picLocks noChangeAspect="1"/>
          </p:cNvPicPr>
          <p:nvPr/>
        </p:nvPicPr>
        <p:blipFill>
          <a:blip r:embed="rId2"/>
          <a:stretch>
            <a:fillRect/>
          </a:stretch>
        </p:blipFill>
        <p:spPr>
          <a:xfrm>
            <a:off x="583739" y="569357"/>
            <a:ext cx="11016497" cy="1798403"/>
          </a:xfrm>
          <a:prstGeom prst="rect">
            <a:avLst/>
          </a:prstGeom>
          <a:ln>
            <a:solidFill>
              <a:schemeClr val="tx1"/>
            </a:solidFill>
          </a:ln>
        </p:spPr>
      </p:pic>
      <p:pic>
        <p:nvPicPr>
          <p:cNvPr id="9" name="Picture 8">
            <a:extLst>
              <a:ext uri="{FF2B5EF4-FFF2-40B4-BE49-F238E27FC236}">
                <a16:creationId xmlns:a16="http://schemas.microsoft.com/office/drawing/2014/main" id="{D9DE6608-65E5-DF48-C735-D471B764DFE6}"/>
              </a:ext>
            </a:extLst>
          </p:cNvPr>
          <p:cNvPicPr>
            <a:picLocks noChangeAspect="1"/>
          </p:cNvPicPr>
          <p:nvPr/>
        </p:nvPicPr>
        <p:blipFill>
          <a:blip r:embed="rId3"/>
          <a:stretch>
            <a:fillRect/>
          </a:stretch>
        </p:blipFill>
        <p:spPr>
          <a:xfrm>
            <a:off x="2356767" y="3228583"/>
            <a:ext cx="7478465" cy="1638981"/>
          </a:xfrm>
          <a:prstGeom prst="rect">
            <a:avLst/>
          </a:prstGeom>
          <a:ln>
            <a:solidFill>
              <a:schemeClr val="tx1"/>
            </a:solidFill>
          </a:ln>
        </p:spPr>
      </p:pic>
      <p:sp>
        <p:nvSpPr>
          <p:cNvPr id="11" name="TextBox 10">
            <a:extLst>
              <a:ext uri="{FF2B5EF4-FFF2-40B4-BE49-F238E27FC236}">
                <a16:creationId xmlns:a16="http://schemas.microsoft.com/office/drawing/2014/main" id="{14418EF2-C49D-D83C-C9A7-E28853C2950D}"/>
              </a:ext>
            </a:extLst>
          </p:cNvPr>
          <p:cNvSpPr txBox="1"/>
          <p:nvPr/>
        </p:nvSpPr>
        <p:spPr>
          <a:xfrm>
            <a:off x="312819" y="4867564"/>
            <a:ext cx="11558335" cy="2310697"/>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sz="1400" b="1" i="0" dirty="0" err="1">
                <a:effectLst/>
                <a:latin typeface="Grandview" panose="020B0502040204020203" pitchFamily="34" charset="0"/>
                <a:cs typeface="Shruti" panose="020B0502040204020203" pitchFamily="34" charset="0"/>
              </a:rPr>
              <a:t>video_id</a:t>
            </a:r>
            <a:r>
              <a:rPr lang="en-US" sz="1400" i="0" dirty="0">
                <a:effectLst/>
                <a:latin typeface="Grandview" panose="020B0502040204020203" pitchFamily="34" charset="0"/>
                <a:cs typeface="Shruti" panose="020B0502040204020203" pitchFamily="34" charset="0"/>
              </a:rPr>
              <a:t>: A distinct marker for every comment tweet.</a:t>
            </a:r>
          </a:p>
          <a:p>
            <a:pPr marL="285750" indent="-285750" algn="l">
              <a:lnSpc>
                <a:spcPct val="150000"/>
              </a:lnSpc>
              <a:buFont typeface="Arial" panose="020B0604020202020204" pitchFamily="34" charset="0"/>
              <a:buChar char="•"/>
            </a:pPr>
            <a:r>
              <a:rPr lang="en-US" sz="1400" b="1" i="0" dirty="0">
                <a:effectLst/>
                <a:latin typeface="Grandview" panose="020B0502040204020203" pitchFamily="34" charset="0"/>
                <a:cs typeface="Shruti" panose="020B0502040204020203" pitchFamily="34" charset="0"/>
              </a:rPr>
              <a:t>entity: </a:t>
            </a:r>
            <a:r>
              <a:rPr lang="en-US" sz="1400" i="0" dirty="0">
                <a:effectLst/>
                <a:latin typeface="Grandview" panose="020B0502040204020203" pitchFamily="34" charset="0"/>
                <a:cs typeface="Shruti" panose="020B0502040204020203" pitchFamily="34" charset="0"/>
              </a:rPr>
              <a:t>The focal point of interest linked with the comment (e.g., video ID, creator name).</a:t>
            </a:r>
          </a:p>
          <a:p>
            <a:pPr marL="285750" indent="-285750" algn="l">
              <a:lnSpc>
                <a:spcPct val="150000"/>
              </a:lnSpc>
              <a:buFont typeface="Arial" panose="020B0604020202020204" pitchFamily="34" charset="0"/>
              <a:buChar char="•"/>
            </a:pPr>
            <a:r>
              <a:rPr lang="en-US" sz="1400" b="1" dirty="0">
                <a:latin typeface="Grandview" panose="020B0502040204020203" pitchFamily="34" charset="0"/>
                <a:cs typeface="Shruti" panose="020B0502040204020203" pitchFamily="34" charset="0"/>
              </a:rPr>
              <a:t>s</a:t>
            </a:r>
            <a:r>
              <a:rPr lang="en-US" sz="1400" b="1" i="0" dirty="0">
                <a:effectLst/>
                <a:latin typeface="Grandview" panose="020B0502040204020203" pitchFamily="34" charset="0"/>
                <a:cs typeface="Shruti" panose="020B0502040204020203" pitchFamily="34" charset="0"/>
              </a:rPr>
              <a:t>entiment: </a:t>
            </a:r>
            <a:r>
              <a:rPr lang="en-US" sz="1400" i="0" dirty="0">
                <a:effectLst/>
                <a:latin typeface="Grandview" panose="020B0502040204020203" pitchFamily="34" charset="0"/>
                <a:cs typeface="Shruti" panose="020B0502040204020203" pitchFamily="34" charset="0"/>
              </a:rPr>
              <a:t>The emotional categorization assigned to the comment concerning the specified entity. There are three categories: Positive, Negative, Neutral. Messages unrelated to the entity are classified as Neutral.</a:t>
            </a:r>
          </a:p>
          <a:p>
            <a:pPr marL="285750" indent="-285750" algn="l">
              <a:lnSpc>
                <a:spcPct val="150000"/>
              </a:lnSpc>
              <a:buFont typeface="Arial" panose="020B0604020202020204" pitchFamily="34" charset="0"/>
              <a:buChar char="•"/>
            </a:pPr>
            <a:r>
              <a:rPr lang="en-US" sz="1400" b="1" i="0" dirty="0">
                <a:effectLst/>
                <a:latin typeface="Grandview" panose="020B0502040204020203" pitchFamily="34" charset="0"/>
                <a:cs typeface="Shruti" panose="020B0502040204020203" pitchFamily="34" charset="0"/>
              </a:rPr>
              <a:t>comment: </a:t>
            </a:r>
            <a:r>
              <a:rPr lang="en-US" sz="1400" i="0" dirty="0">
                <a:effectLst/>
                <a:latin typeface="Grandview" panose="020B0502040204020203" pitchFamily="34" charset="0"/>
                <a:cs typeface="Shruti" panose="020B0502040204020203" pitchFamily="34" charset="0"/>
              </a:rPr>
              <a:t>The written content of the video remark.</a:t>
            </a:r>
          </a:p>
          <a:p>
            <a:pPr marL="285750" indent="-285750" algn="l">
              <a:lnSpc>
                <a:spcPct val="150000"/>
              </a:lnSpc>
              <a:buFont typeface="Arial" panose="020B0604020202020204" pitchFamily="34" charset="0"/>
              <a:buChar char="•"/>
            </a:pPr>
            <a:endParaRPr lang="en-US" sz="1400" b="1" dirty="0">
              <a:latin typeface="Grandview" panose="020B0502040204020203" pitchFamily="34" charset="0"/>
              <a:cs typeface="Shruti" panose="020B0502040204020203" pitchFamily="34" charset="0"/>
            </a:endParaRPr>
          </a:p>
          <a:p>
            <a:pPr algn="l">
              <a:lnSpc>
                <a:spcPct val="150000"/>
              </a:lnSpc>
            </a:pPr>
            <a:endParaRPr lang="en-US" sz="1400" b="1" i="0" dirty="0">
              <a:effectLst/>
              <a:latin typeface="Grandview" panose="020B0502040204020203" pitchFamily="34" charset="0"/>
              <a:cs typeface="Shruti" panose="020B0502040204020203" pitchFamily="34" charset="0"/>
            </a:endParaRPr>
          </a:p>
        </p:txBody>
      </p:sp>
      <p:sp>
        <p:nvSpPr>
          <p:cNvPr id="13" name="TextBox 12">
            <a:extLst>
              <a:ext uri="{FF2B5EF4-FFF2-40B4-BE49-F238E27FC236}">
                <a16:creationId xmlns:a16="http://schemas.microsoft.com/office/drawing/2014/main" id="{B86D7B1F-6C90-3A9D-502C-42341AAFA698}"/>
              </a:ext>
            </a:extLst>
          </p:cNvPr>
          <p:cNvSpPr txBox="1"/>
          <p:nvPr/>
        </p:nvSpPr>
        <p:spPr>
          <a:xfrm>
            <a:off x="721894" y="117823"/>
            <a:ext cx="11016497" cy="451534"/>
          </a:xfrm>
          <a:prstGeom prst="rect">
            <a:avLst/>
          </a:prstGeom>
          <a:noFill/>
        </p:spPr>
        <p:txBody>
          <a:bodyPr wrap="square">
            <a:spAutoFit/>
          </a:bodyPr>
          <a:lstStyle/>
          <a:p>
            <a:pPr algn="ctr">
              <a:lnSpc>
                <a:spcPct val="150000"/>
              </a:lnSpc>
            </a:pPr>
            <a:r>
              <a:rPr lang="en-US" sz="1800" b="1" dirty="0">
                <a:solidFill>
                  <a:schemeClr val="bg1"/>
                </a:solidFill>
                <a:highlight>
                  <a:srgbClr val="808080"/>
                </a:highlight>
                <a:latin typeface="Grandview" panose="020B0502040204020203" pitchFamily="34" charset="0"/>
                <a:cs typeface="Shruti" panose="020B0502040204020203" pitchFamily="34" charset="0"/>
              </a:rPr>
              <a:t>Training set shape : (74681, 4) </a:t>
            </a:r>
            <a:r>
              <a:rPr lang="en-US" sz="1800" b="1" dirty="0">
                <a:solidFill>
                  <a:schemeClr val="bg1"/>
                </a:solidFill>
                <a:latin typeface="Grandview" panose="020B0502040204020203" pitchFamily="34" charset="0"/>
                <a:cs typeface="Shruti" panose="020B0502040204020203" pitchFamily="34" charset="0"/>
              </a:rPr>
              <a:t>				</a:t>
            </a:r>
            <a:r>
              <a:rPr lang="en-US" sz="1800" b="1" i="0" dirty="0">
                <a:solidFill>
                  <a:schemeClr val="bg1"/>
                </a:solidFill>
                <a:effectLst/>
                <a:highlight>
                  <a:srgbClr val="808080"/>
                </a:highlight>
                <a:latin typeface="Grandview" panose="020B0502040204020203" pitchFamily="34" charset="0"/>
                <a:cs typeface="Shruti" panose="020B0502040204020203" pitchFamily="34" charset="0"/>
              </a:rPr>
              <a:t>Validation </a:t>
            </a:r>
            <a:r>
              <a:rPr lang="en-US" sz="1800" b="1" dirty="0">
                <a:solidFill>
                  <a:schemeClr val="bg1"/>
                </a:solidFill>
                <a:highlight>
                  <a:srgbClr val="808080"/>
                </a:highlight>
                <a:latin typeface="Grandview" panose="020B0502040204020203" pitchFamily="34" charset="0"/>
                <a:cs typeface="Shruti" panose="020B0502040204020203" pitchFamily="34" charset="0"/>
              </a:rPr>
              <a:t>set shape : (999, 4)</a:t>
            </a:r>
            <a:endParaRPr lang="en-US" sz="1800" b="1" i="0" dirty="0">
              <a:solidFill>
                <a:schemeClr val="bg1"/>
              </a:solidFill>
              <a:effectLst/>
              <a:highlight>
                <a:srgbClr val="808080"/>
              </a:highlight>
              <a:latin typeface="Grandview" panose="020B0502040204020203" pitchFamily="34" charset="0"/>
              <a:cs typeface="Shruti" panose="020B0502040204020203" pitchFamily="34" charset="0"/>
            </a:endParaRPr>
          </a:p>
        </p:txBody>
      </p:sp>
    </p:spTree>
    <p:extLst>
      <p:ext uri="{BB962C8B-B14F-4D97-AF65-F5344CB8AC3E}">
        <p14:creationId xmlns:p14="http://schemas.microsoft.com/office/powerpoint/2010/main" val="23556270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8081FD9-C5EF-DC15-42E2-90A5EC9ADD54}"/>
              </a:ext>
            </a:extLst>
          </p:cNvPr>
          <p:cNvSpPr txBox="1"/>
          <p:nvPr/>
        </p:nvSpPr>
        <p:spPr>
          <a:xfrm>
            <a:off x="288758" y="348734"/>
            <a:ext cx="11614483" cy="451534"/>
          </a:xfrm>
          <a:prstGeom prst="rect">
            <a:avLst/>
          </a:prstGeom>
          <a:noFill/>
        </p:spPr>
        <p:txBody>
          <a:bodyPr wrap="square">
            <a:spAutoFit/>
          </a:bodyPr>
          <a:lstStyle/>
          <a:p>
            <a:pPr algn="ctr">
              <a:lnSpc>
                <a:spcPct val="150000"/>
              </a:lnSpc>
            </a:pPr>
            <a:r>
              <a:rPr lang="en-US" sz="1800" b="1" dirty="0">
                <a:latin typeface="Grandview" panose="020B0502040204020203" pitchFamily="34" charset="0"/>
                <a:cs typeface="Shruti" panose="020B0502040204020203" pitchFamily="34" charset="0"/>
              </a:rPr>
              <a:t>We created a new column named '</a:t>
            </a:r>
            <a:r>
              <a:rPr lang="en-US" sz="1800" b="1" dirty="0" err="1">
                <a:latin typeface="Grandview" panose="020B0502040204020203" pitchFamily="34" charset="0"/>
                <a:cs typeface="Shruti" panose="020B0502040204020203" pitchFamily="34" charset="0"/>
              </a:rPr>
              <a:t>comment_word_count</a:t>
            </a:r>
            <a:r>
              <a:rPr lang="en-US" sz="1800" b="1" dirty="0">
                <a:latin typeface="Grandview" panose="020B0502040204020203" pitchFamily="34" charset="0"/>
                <a:cs typeface="Shruti" panose="020B0502040204020203" pitchFamily="34" charset="0"/>
              </a:rPr>
              <a:t>' to calculate the word count in each comment.</a:t>
            </a:r>
            <a:endParaRPr lang="en-US" sz="1800" b="1" i="0" dirty="0">
              <a:effectLst/>
              <a:latin typeface="Grandview" panose="020B0502040204020203" pitchFamily="34" charset="0"/>
              <a:cs typeface="Shruti" panose="020B0502040204020203" pitchFamily="34" charset="0"/>
            </a:endParaRPr>
          </a:p>
        </p:txBody>
      </p:sp>
      <p:pic>
        <p:nvPicPr>
          <p:cNvPr id="2050" name="Picture 2">
            <a:extLst>
              <a:ext uri="{FF2B5EF4-FFF2-40B4-BE49-F238E27FC236}">
                <a16:creationId xmlns:a16="http://schemas.microsoft.com/office/drawing/2014/main" id="{BE02B910-A08E-F1E2-DC4C-9B46601BD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307" y="1179210"/>
            <a:ext cx="6599382" cy="44995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66DF0ED-A9A2-390C-C042-78B456525F26}"/>
              </a:ext>
            </a:extLst>
          </p:cNvPr>
          <p:cNvSpPr txBox="1"/>
          <p:nvPr/>
        </p:nvSpPr>
        <p:spPr>
          <a:xfrm>
            <a:off x="288757" y="5923366"/>
            <a:ext cx="11614483" cy="451534"/>
          </a:xfrm>
          <a:prstGeom prst="rect">
            <a:avLst/>
          </a:prstGeom>
          <a:noFill/>
        </p:spPr>
        <p:txBody>
          <a:bodyPr wrap="square">
            <a:spAutoFit/>
          </a:bodyPr>
          <a:lstStyle/>
          <a:p>
            <a:pPr algn="ctr">
              <a:lnSpc>
                <a:spcPct val="150000"/>
              </a:lnSpc>
            </a:pPr>
            <a:r>
              <a:rPr lang="en-US" sz="1800" b="1" dirty="0">
                <a:latin typeface="Grandview" panose="020B0502040204020203" pitchFamily="34" charset="0"/>
                <a:cs typeface="Shruti" panose="020B0502040204020203" pitchFamily="34" charset="0"/>
              </a:rPr>
              <a:t>We observe that the average word count per comment ranges from 5 to 30.</a:t>
            </a:r>
            <a:endParaRPr lang="en-US" sz="1800" b="1" i="0" dirty="0">
              <a:effectLst/>
              <a:latin typeface="Grandview" panose="020B0502040204020203" pitchFamily="34" charset="0"/>
              <a:cs typeface="Shruti" panose="020B0502040204020203" pitchFamily="34" charset="0"/>
            </a:endParaRPr>
          </a:p>
        </p:txBody>
      </p:sp>
    </p:spTree>
    <p:extLst>
      <p:ext uri="{BB962C8B-B14F-4D97-AF65-F5344CB8AC3E}">
        <p14:creationId xmlns:p14="http://schemas.microsoft.com/office/powerpoint/2010/main" val="123367197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66DF0ED-A9A2-390C-C042-78B456525F26}"/>
              </a:ext>
            </a:extLst>
          </p:cNvPr>
          <p:cNvSpPr txBox="1"/>
          <p:nvPr/>
        </p:nvSpPr>
        <p:spPr>
          <a:xfrm>
            <a:off x="288758" y="5421929"/>
            <a:ext cx="11614483" cy="1150251"/>
          </a:xfrm>
          <a:prstGeom prst="rect">
            <a:avLst/>
          </a:prstGeom>
          <a:noFill/>
        </p:spPr>
        <p:txBody>
          <a:bodyPr wrap="square">
            <a:spAutoFit/>
          </a:bodyPr>
          <a:lstStyle/>
          <a:p>
            <a:pPr algn="ctr">
              <a:lnSpc>
                <a:spcPct val="150000"/>
              </a:lnSpc>
            </a:pPr>
            <a:r>
              <a:rPr lang="en-US" sz="1600" b="1" dirty="0">
                <a:latin typeface="Grandview" panose="020B0502040204020203" pitchFamily="34" charset="0"/>
                <a:cs typeface="Shruti" panose="020B0502040204020203" pitchFamily="34" charset="0"/>
              </a:rPr>
              <a:t>We identified extreme outliers in our data by implementing a condition where the word count exceeds 125. This approach enables us to examine comments with exceptionally high word counts along with their corresponding sentiments. from this analysis, we can understand if there's anything unusual or strange in our data.</a:t>
            </a:r>
            <a:endParaRPr lang="en-US" sz="1600" b="1" i="0" dirty="0">
              <a:effectLst/>
              <a:latin typeface="Grandview" panose="020B0502040204020203" pitchFamily="34" charset="0"/>
              <a:cs typeface="Shruti" panose="020B0502040204020203" pitchFamily="34" charset="0"/>
            </a:endParaRPr>
          </a:p>
        </p:txBody>
      </p:sp>
      <p:pic>
        <p:nvPicPr>
          <p:cNvPr id="3" name="Picture 2">
            <a:extLst>
              <a:ext uri="{FF2B5EF4-FFF2-40B4-BE49-F238E27FC236}">
                <a16:creationId xmlns:a16="http://schemas.microsoft.com/office/drawing/2014/main" id="{ABA4B678-A74F-76AB-FECF-F1D69AFE4D75}"/>
              </a:ext>
            </a:extLst>
          </p:cNvPr>
          <p:cNvPicPr>
            <a:picLocks noChangeAspect="1"/>
          </p:cNvPicPr>
          <p:nvPr/>
        </p:nvPicPr>
        <p:blipFill>
          <a:blip r:embed="rId2"/>
          <a:stretch>
            <a:fillRect/>
          </a:stretch>
        </p:blipFill>
        <p:spPr>
          <a:xfrm>
            <a:off x="1992214" y="378827"/>
            <a:ext cx="8207572" cy="4858619"/>
          </a:xfrm>
          <a:prstGeom prst="rect">
            <a:avLst/>
          </a:prstGeom>
          <a:ln>
            <a:solidFill>
              <a:schemeClr val="tx1"/>
            </a:solidFill>
          </a:ln>
        </p:spPr>
      </p:pic>
    </p:spTree>
    <p:extLst>
      <p:ext uri="{BB962C8B-B14F-4D97-AF65-F5344CB8AC3E}">
        <p14:creationId xmlns:p14="http://schemas.microsoft.com/office/powerpoint/2010/main" val="268794013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F125D-D4B4-91B3-AB7D-F036D0A1FA0B}"/>
              </a:ext>
            </a:extLst>
          </p:cNvPr>
          <p:cNvSpPr txBox="1"/>
          <p:nvPr/>
        </p:nvSpPr>
        <p:spPr>
          <a:xfrm>
            <a:off x="2607377" y="3075057"/>
            <a:ext cx="6977246" cy="707886"/>
          </a:xfrm>
          <a:prstGeom prst="rect">
            <a:avLst/>
          </a:prstGeom>
          <a:noFill/>
        </p:spPr>
        <p:txBody>
          <a:bodyPr wrap="square">
            <a:spAutoFit/>
          </a:bodyPr>
          <a:lstStyle/>
          <a:p>
            <a:pPr algn="ctr"/>
            <a:r>
              <a:rPr lang="en-US" sz="4000" b="1" i="0" dirty="0">
                <a:effectLst/>
                <a:latin typeface="Grandview" panose="020B0502040204020203" pitchFamily="34" charset="0"/>
                <a:cs typeface="Arial" panose="020B0604020202020204" pitchFamily="34" charset="0"/>
              </a:rPr>
              <a:t>Data Preprocessing</a:t>
            </a:r>
            <a:endParaRPr lang="en-US" sz="2800" i="0" dirty="0">
              <a:effectLst/>
              <a:latin typeface="Grandview" panose="020B0502040204020203" pitchFamily="34" charset="0"/>
              <a:cs typeface="Arial" panose="020B0604020202020204" pitchFamily="34" charset="0"/>
            </a:endParaRPr>
          </a:p>
        </p:txBody>
      </p:sp>
    </p:spTree>
    <p:extLst>
      <p:ext uri="{BB962C8B-B14F-4D97-AF65-F5344CB8AC3E}">
        <p14:creationId xmlns:p14="http://schemas.microsoft.com/office/powerpoint/2010/main" val="39010962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66DF0ED-A9A2-390C-C042-78B456525F26}"/>
              </a:ext>
            </a:extLst>
          </p:cNvPr>
          <p:cNvSpPr txBox="1"/>
          <p:nvPr/>
        </p:nvSpPr>
        <p:spPr>
          <a:xfrm>
            <a:off x="288758" y="232307"/>
            <a:ext cx="11614483" cy="780919"/>
          </a:xfrm>
          <a:prstGeom prst="rect">
            <a:avLst/>
          </a:prstGeom>
          <a:noFill/>
        </p:spPr>
        <p:txBody>
          <a:bodyPr wrap="square">
            <a:spAutoFit/>
          </a:bodyPr>
          <a:lstStyle/>
          <a:p>
            <a:pPr algn="ctr">
              <a:lnSpc>
                <a:spcPct val="150000"/>
              </a:lnSpc>
            </a:pPr>
            <a:r>
              <a:rPr lang="en-US" sz="1600" b="1" dirty="0">
                <a:latin typeface="Grandview" panose="020B0502040204020203" pitchFamily="34" charset="0"/>
                <a:cs typeface="Shruti" panose="020B0502040204020203" pitchFamily="34" charset="0"/>
              </a:rPr>
              <a:t>We created a dictionary that includes all emojis along with their meanings. Additionally, we made a dictionary of contractions to prepare the YouTube comments for use in further NLP models.</a:t>
            </a:r>
            <a:endParaRPr lang="en-US" sz="1600" b="1" i="0" dirty="0">
              <a:effectLst/>
              <a:latin typeface="Grandview" panose="020B0502040204020203" pitchFamily="34" charset="0"/>
              <a:cs typeface="Shruti" panose="020B0502040204020203" pitchFamily="34" charset="0"/>
            </a:endParaRPr>
          </a:p>
        </p:txBody>
      </p:sp>
      <p:pic>
        <p:nvPicPr>
          <p:cNvPr id="4" name="Picture 3">
            <a:extLst>
              <a:ext uri="{FF2B5EF4-FFF2-40B4-BE49-F238E27FC236}">
                <a16:creationId xmlns:a16="http://schemas.microsoft.com/office/drawing/2014/main" id="{47BEED09-A19A-AEEF-C267-F49FD3232766}"/>
              </a:ext>
            </a:extLst>
          </p:cNvPr>
          <p:cNvPicPr>
            <a:picLocks noChangeAspect="1"/>
          </p:cNvPicPr>
          <p:nvPr/>
        </p:nvPicPr>
        <p:blipFill rotWithShape="1">
          <a:blip r:embed="rId2"/>
          <a:srcRect t="3936" r="21887"/>
          <a:stretch/>
        </p:blipFill>
        <p:spPr>
          <a:xfrm>
            <a:off x="2399382" y="1223153"/>
            <a:ext cx="7393233" cy="1229883"/>
          </a:xfrm>
          <a:prstGeom prst="rect">
            <a:avLst/>
          </a:prstGeom>
        </p:spPr>
      </p:pic>
      <p:pic>
        <p:nvPicPr>
          <p:cNvPr id="6" name="Picture 5">
            <a:extLst>
              <a:ext uri="{FF2B5EF4-FFF2-40B4-BE49-F238E27FC236}">
                <a16:creationId xmlns:a16="http://schemas.microsoft.com/office/drawing/2014/main" id="{A55038D7-7E10-2F28-D083-4DF0E5D7F1AC}"/>
              </a:ext>
            </a:extLst>
          </p:cNvPr>
          <p:cNvPicPr>
            <a:picLocks noChangeAspect="1"/>
          </p:cNvPicPr>
          <p:nvPr/>
        </p:nvPicPr>
        <p:blipFill rotWithShape="1">
          <a:blip r:embed="rId3"/>
          <a:srcRect l="536"/>
          <a:stretch/>
        </p:blipFill>
        <p:spPr>
          <a:xfrm>
            <a:off x="2522543" y="2645372"/>
            <a:ext cx="7146913" cy="3980321"/>
          </a:xfrm>
          <a:prstGeom prst="rect">
            <a:avLst/>
          </a:prstGeom>
        </p:spPr>
      </p:pic>
    </p:spTree>
    <p:extLst>
      <p:ext uri="{BB962C8B-B14F-4D97-AF65-F5344CB8AC3E}">
        <p14:creationId xmlns:p14="http://schemas.microsoft.com/office/powerpoint/2010/main" val="28320710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367</TotalTime>
  <Words>1876</Words>
  <Application>Microsoft Office PowerPoint</Application>
  <PresentationFormat>Widescreen</PresentationFormat>
  <Paragraphs>142</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Aptos</vt:lpstr>
      <vt:lpstr>Aptos Display</vt:lpstr>
      <vt:lpstr>Arial</vt:lpstr>
      <vt:lpstr>Calibri</vt:lpstr>
      <vt:lpstr>Grandview</vt:lpstr>
      <vt:lpstr>Helvetica Neue</vt:lpstr>
      <vt:lpstr>Office Theme</vt:lpstr>
      <vt:lpstr>Entity-Level Sentiment Analysis  of YouTube Comments   Unlocking Audience Sentiment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 Hareshkumar Rana</dc:creator>
  <cp:lastModifiedBy>Smit Hareshkumar Rana</cp:lastModifiedBy>
  <cp:revision>61</cp:revision>
  <dcterms:created xsi:type="dcterms:W3CDTF">2024-03-21T13:44:25Z</dcterms:created>
  <dcterms:modified xsi:type="dcterms:W3CDTF">2024-05-06T19:15:18Z</dcterms:modified>
</cp:coreProperties>
</file>