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4" r:id="rId2"/>
    <p:sldId id="286" r:id="rId3"/>
    <p:sldId id="257" r:id="rId4"/>
    <p:sldId id="258" r:id="rId5"/>
    <p:sldId id="259" r:id="rId6"/>
    <p:sldId id="272" r:id="rId7"/>
    <p:sldId id="261" r:id="rId8"/>
    <p:sldId id="260" r:id="rId9"/>
    <p:sldId id="267" r:id="rId10"/>
    <p:sldId id="268" r:id="rId11"/>
    <p:sldId id="269" r:id="rId12"/>
    <p:sldId id="271" r:id="rId13"/>
    <p:sldId id="262" r:id="rId14"/>
    <p:sldId id="263" r:id="rId15"/>
    <p:sldId id="264" r:id="rId16"/>
    <p:sldId id="265" r:id="rId17"/>
    <p:sldId id="266" r:id="rId18"/>
    <p:sldId id="273" r:id="rId19"/>
    <p:sldId id="274" r:id="rId20"/>
    <p:sldId id="275" r:id="rId21"/>
    <p:sldId id="276" r:id="rId22"/>
    <p:sldId id="277" r:id="rId23"/>
    <p:sldId id="278" r:id="rId24"/>
    <p:sldId id="279" r:id="rId25"/>
    <p:sldId id="281" r:id="rId26"/>
    <p:sldId id="280"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5" d="100"/>
          <a:sy n="95" d="100"/>
        </p:scale>
        <p:origin x="36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78800-23E8-4BD6-8BCB-0BB6676D4340}" type="datetimeFigureOut">
              <a:rPr lang="en-CA" smtClean="0"/>
              <a:t>2024-03-21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FD7C9-4370-4E07-B88E-75CE858C8EB3}" type="slidenum">
              <a:rPr lang="en-CA" smtClean="0"/>
              <a:t>‹#›</a:t>
            </a:fld>
            <a:endParaRPr lang="en-CA"/>
          </a:p>
        </p:txBody>
      </p:sp>
    </p:spTree>
    <p:extLst>
      <p:ext uri="{BB962C8B-B14F-4D97-AF65-F5344CB8AC3E}">
        <p14:creationId xmlns:p14="http://schemas.microsoft.com/office/powerpoint/2010/main" val="414740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a:t>
            </a:fld>
            <a:endParaRPr lang="en-CA"/>
          </a:p>
        </p:txBody>
      </p:sp>
    </p:spTree>
    <p:extLst>
      <p:ext uri="{BB962C8B-B14F-4D97-AF65-F5344CB8AC3E}">
        <p14:creationId xmlns:p14="http://schemas.microsoft.com/office/powerpoint/2010/main" val="192057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FASTag</a:t>
            </a:r>
            <a:r>
              <a:rPr lang="en-CA" dirty="0"/>
              <a:t> is an electronic toll collection system in India managed by NHAI. It uses RFID technology for automatic toll deduction. Fraudulent activities include cloning tags, phishing, sticker tampering, and identity theft. To minimize risks, purchase </a:t>
            </a:r>
            <a:r>
              <a:rPr lang="en-CA" dirty="0" err="1"/>
              <a:t>FASTags</a:t>
            </a:r>
            <a:r>
              <a:rPr lang="en-CA" dirty="0"/>
              <a:t> from authorized sources, secure account details, monitor transactions, avoid unsolicited messages, and report suspicious activity.</a:t>
            </a:r>
          </a:p>
        </p:txBody>
      </p:sp>
      <p:sp>
        <p:nvSpPr>
          <p:cNvPr id="4" name="Slide Number Placeholder 3"/>
          <p:cNvSpPr>
            <a:spLocks noGrp="1"/>
          </p:cNvSpPr>
          <p:nvPr>
            <p:ph type="sldNum" sz="quarter" idx="5"/>
          </p:nvPr>
        </p:nvSpPr>
        <p:spPr/>
        <p:txBody>
          <a:bodyPr/>
          <a:lstStyle/>
          <a:p>
            <a:fld id="{76FFD7C9-4370-4E07-B88E-75CE858C8EB3}" type="slidenum">
              <a:rPr lang="en-CA" smtClean="0"/>
              <a:t>2</a:t>
            </a:fld>
            <a:endParaRPr lang="en-CA"/>
          </a:p>
        </p:txBody>
      </p:sp>
    </p:spTree>
    <p:extLst>
      <p:ext uri="{BB962C8B-B14F-4D97-AF65-F5344CB8AC3E}">
        <p14:creationId xmlns:p14="http://schemas.microsoft.com/office/powerpoint/2010/main" val="256138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5D5A-D744-309E-F2C3-CA471E755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DD13765-DE9B-439C-5FDD-DEE7733AE6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D77FFBF-1E77-99C0-A809-F7CFBBA548DB}"/>
              </a:ext>
            </a:extLst>
          </p:cNvPr>
          <p:cNvSpPr>
            <a:spLocks noGrp="1"/>
          </p:cNvSpPr>
          <p:nvPr>
            <p:ph type="dt" sz="half" idx="10"/>
          </p:nvPr>
        </p:nvSpPr>
        <p:spPr/>
        <p:txBody>
          <a:bodyPr/>
          <a:lstStyle/>
          <a:p>
            <a:fld id="{A6BFC455-1AAB-48BD-9BF6-0AA31138EC57}" type="datetimeFigureOut">
              <a:rPr lang="en-CA" smtClean="0"/>
              <a:t>2024-03-21</a:t>
            </a:fld>
            <a:endParaRPr lang="en-CA"/>
          </a:p>
        </p:txBody>
      </p:sp>
      <p:sp>
        <p:nvSpPr>
          <p:cNvPr id="5" name="Footer Placeholder 4">
            <a:extLst>
              <a:ext uri="{FF2B5EF4-FFF2-40B4-BE49-F238E27FC236}">
                <a16:creationId xmlns:a16="http://schemas.microsoft.com/office/drawing/2014/main" id="{3D208695-5270-998C-C7F7-732BF324B2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EA1BF41-643E-E0CB-2788-2F85FE92BE0C}"/>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42760968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1F10-35F4-29B1-B5E7-A05F58254DD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B6AFF2D-182A-7F8B-807F-C3FDE93987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B4E7F6-A01A-9A4A-9201-0011BF8C7BB0}"/>
              </a:ext>
            </a:extLst>
          </p:cNvPr>
          <p:cNvSpPr>
            <a:spLocks noGrp="1"/>
          </p:cNvSpPr>
          <p:nvPr>
            <p:ph type="dt" sz="half" idx="10"/>
          </p:nvPr>
        </p:nvSpPr>
        <p:spPr/>
        <p:txBody>
          <a:bodyPr/>
          <a:lstStyle/>
          <a:p>
            <a:fld id="{A6BFC455-1AAB-48BD-9BF6-0AA31138EC57}" type="datetimeFigureOut">
              <a:rPr lang="en-CA" smtClean="0"/>
              <a:t>2024-03-21</a:t>
            </a:fld>
            <a:endParaRPr lang="en-CA"/>
          </a:p>
        </p:txBody>
      </p:sp>
      <p:sp>
        <p:nvSpPr>
          <p:cNvPr id="5" name="Footer Placeholder 4">
            <a:extLst>
              <a:ext uri="{FF2B5EF4-FFF2-40B4-BE49-F238E27FC236}">
                <a16:creationId xmlns:a16="http://schemas.microsoft.com/office/drawing/2014/main" id="{8A37B550-73BF-8598-DBB8-14572F9ACC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5DAD20-40A3-B32A-74DB-C7B1EA4D1779}"/>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4223980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532CE8-79C3-8AB1-51AF-9CE5F3E559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5E5AE73-1FFD-DB6F-6B23-C6C621B3B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D87F79A-4FF4-F76B-43F1-B48299922324}"/>
              </a:ext>
            </a:extLst>
          </p:cNvPr>
          <p:cNvSpPr>
            <a:spLocks noGrp="1"/>
          </p:cNvSpPr>
          <p:nvPr>
            <p:ph type="dt" sz="half" idx="10"/>
          </p:nvPr>
        </p:nvSpPr>
        <p:spPr/>
        <p:txBody>
          <a:bodyPr/>
          <a:lstStyle/>
          <a:p>
            <a:fld id="{A6BFC455-1AAB-48BD-9BF6-0AA31138EC57}" type="datetimeFigureOut">
              <a:rPr lang="en-CA" smtClean="0"/>
              <a:t>2024-03-21</a:t>
            </a:fld>
            <a:endParaRPr lang="en-CA"/>
          </a:p>
        </p:txBody>
      </p:sp>
      <p:sp>
        <p:nvSpPr>
          <p:cNvPr id="5" name="Footer Placeholder 4">
            <a:extLst>
              <a:ext uri="{FF2B5EF4-FFF2-40B4-BE49-F238E27FC236}">
                <a16:creationId xmlns:a16="http://schemas.microsoft.com/office/drawing/2014/main" id="{4D60C28B-C1B4-D738-2957-DA69D174ED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D46D4D-9D14-8BF6-75D9-E4C83F468CB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5361507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B181-59A1-F619-B755-10561E4F30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F310BDA-0809-2766-C698-E14ACB187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B2CE55-0F76-3780-377B-41EB950C8066}"/>
              </a:ext>
            </a:extLst>
          </p:cNvPr>
          <p:cNvSpPr>
            <a:spLocks noGrp="1"/>
          </p:cNvSpPr>
          <p:nvPr>
            <p:ph type="dt" sz="half" idx="10"/>
          </p:nvPr>
        </p:nvSpPr>
        <p:spPr/>
        <p:txBody>
          <a:bodyPr/>
          <a:lstStyle/>
          <a:p>
            <a:fld id="{A6BFC455-1AAB-48BD-9BF6-0AA31138EC57}" type="datetimeFigureOut">
              <a:rPr lang="en-CA" smtClean="0"/>
              <a:t>2024-03-21</a:t>
            </a:fld>
            <a:endParaRPr lang="en-CA"/>
          </a:p>
        </p:txBody>
      </p:sp>
      <p:sp>
        <p:nvSpPr>
          <p:cNvPr id="5" name="Footer Placeholder 4">
            <a:extLst>
              <a:ext uri="{FF2B5EF4-FFF2-40B4-BE49-F238E27FC236}">
                <a16:creationId xmlns:a16="http://schemas.microsoft.com/office/drawing/2014/main" id="{E4EF2063-445E-30BC-E708-C025F71FD17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DF7C59-60CA-7FEB-9CC5-691DA92DDAB5}"/>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3121114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BACB-1E02-52F0-E1AC-A7D06DE30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D822157-62CC-A28F-9BED-E8C6655168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DEA1D7-1A68-C6F0-9C17-3372C9D307E6}"/>
              </a:ext>
            </a:extLst>
          </p:cNvPr>
          <p:cNvSpPr>
            <a:spLocks noGrp="1"/>
          </p:cNvSpPr>
          <p:nvPr>
            <p:ph type="dt" sz="half" idx="10"/>
          </p:nvPr>
        </p:nvSpPr>
        <p:spPr/>
        <p:txBody>
          <a:bodyPr/>
          <a:lstStyle/>
          <a:p>
            <a:fld id="{A6BFC455-1AAB-48BD-9BF6-0AA31138EC57}" type="datetimeFigureOut">
              <a:rPr lang="en-CA" smtClean="0"/>
              <a:t>2024-03-21</a:t>
            </a:fld>
            <a:endParaRPr lang="en-CA"/>
          </a:p>
        </p:txBody>
      </p:sp>
      <p:sp>
        <p:nvSpPr>
          <p:cNvPr id="5" name="Footer Placeholder 4">
            <a:extLst>
              <a:ext uri="{FF2B5EF4-FFF2-40B4-BE49-F238E27FC236}">
                <a16:creationId xmlns:a16="http://schemas.microsoft.com/office/drawing/2014/main" id="{B8E5005C-602A-F664-C53E-5DD03216C9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27DA0A-AB6D-654A-9BD1-2637EA585BD8}"/>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14811623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5D50-2966-28B3-951C-D71D7FCE83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C50587F-9FE8-06FC-9911-218B928B2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7A4A314-400E-F72D-BA15-1958DA377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3509385-12D8-A5CB-AC69-8ADB4465218F}"/>
              </a:ext>
            </a:extLst>
          </p:cNvPr>
          <p:cNvSpPr>
            <a:spLocks noGrp="1"/>
          </p:cNvSpPr>
          <p:nvPr>
            <p:ph type="dt" sz="half" idx="10"/>
          </p:nvPr>
        </p:nvSpPr>
        <p:spPr/>
        <p:txBody>
          <a:bodyPr/>
          <a:lstStyle/>
          <a:p>
            <a:fld id="{A6BFC455-1AAB-48BD-9BF6-0AA31138EC57}" type="datetimeFigureOut">
              <a:rPr lang="en-CA" smtClean="0"/>
              <a:t>2024-03-21</a:t>
            </a:fld>
            <a:endParaRPr lang="en-CA"/>
          </a:p>
        </p:txBody>
      </p:sp>
      <p:sp>
        <p:nvSpPr>
          <p:cNvPr id="6" name="Footer Placeholder 5">
            <a:extLst>
              <a:ext uri="{FF2B5EF4-FFF2-40B4-BE49-F238E27FC236}">
                <a16:creationId xmlns:a16="http://schemas.microsoft.com/office/drawing/2014/main" id="{16538908-E20F-C695-E14D-53AA034FB0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C6E73C-2CF7-7729-DC24-BB96A3BD424A}"/>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14789147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801B-F463-52AA-3A6E-6D399BA4B97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4C871B0-06A8-2EE0-5B34-A2AEF6A0A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884299-AFDB-5FE4-A8FE-9264186CF7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971691-6782-3C80-022A-98ADF10CA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076E65-47CA-9714-C1F6-A40EC5C77D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FA21DAB-6120-F255-AA6D-940AD9D46E86}"/>
              </a:ext>
            </a:extLst>
          </p:cNvPr>
          <p:cNvSpPr>
            <a:spLocks noGrp="1"/>
          </p:cNvSpPr>
          <p:nvPr>
            <p:ph type="dt" sz="half" idx="10"/>
          </p:nvPr>
        </p:nvSpPr>
        <p:spPr/>
        <p:txBody>
          <a:bodyPr/>
          <a:lstStyle/>
          <a:p>
            <a:fld id="{A6BFC455-1AAB-48BD-9BF6-0AA31138EC57}" type="datetimeFigureOut">
              <a:rPr lang="en-CA" smtClean="0"/>
              <a:t>2024-03-21</a:t>
            </a:fld>
            <a:endParaRPr lang="en-CA"/>
          </a:p>
        </p:txBody>
      </p:sp>
      <p:sp>
        <p:nvSpPr>
          <p:cNvPr id="8" name="Footer Placeholder 7">
            <a:extLst>
              <a:ext uri="{FF2B5EF4-FFF2-40B4-BE49-F238E27FC236}">
                <a16:creationId xmlns:a16="http://schemas.microsoft.com/office/drawing/2014/main" id="{93D781C9-B133-8E7D-0119-79938162E40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3BB714F-E68A-075C-04F5-F1E765D6816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19211281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032D-F9AF-4F41-C2CB-4A0CBA338E3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4649A52-BD87-944C-7287-261E974907C6}"/>
              </a:ext>
            </a:extLst>
          </p:cNvPr>
          <p:cNvSpPr>
            <a:spLocks noGrp="1"/>
          </p:cNvSpPr>
          <p:nvPr>
            <p:ph type="dt" sz="half" idx="10"/>
          </p:nvPr>
        </p:nvSpPr>
        <p:spPr/>
        <p:txBody>
          <a:bodyPr/>
          <a:lstStyle/>
          <a:p>
            <a:fld id="{A6BFC455-1AAB-48BD-9BF6-0AA31138EC57}" type="datetimeFigureOut">
              <a:rPr lang="en-CA" smtClean="0"/>
              <a:t>2024-03-21</a:t>
            </a:fld>
            <a:endParaRPr lang="en-CA"/>
          </a:p>
        </p:txBody>
      </p:sp>
      <p:sp>
        <p:nvSpPr>
          <p:cNvPr id="4" name="Footer Placeholder 3">
            <a:extLst>
              <a:ext uri="{FF2B5EF4-FFF2-40B4-BE49-F238E27FC236}">
                <a16:creationId xmlns:a16="http://schemas.microsoft.com/office/drawing/2014/main" id="{BB00233F-7708-2354-16B0-5192EB67E92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17F7197-0E6C-7B63-ED56-5D041C24FEF8}"/>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42554821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B0CED-628C-9B58-345D-4147A8B04541}"/>
              </a:ext>
            </a:extLst>
          </p:cNvPr>
          <p:cNvSpPr>
            <a:spLocks noGrp="1"/>
          </p:cNvSpPr>
          <p:nvPr>
            <p:ph type="dt" sz="half" idx="10"/>
          </p:nvPr>
        </p:nvSpPr>
        <p:spPr/>
        <p:txBody>
          <a:bodyPr/>
          <a:lstStyle/>
          <a:p>
            <a:fld id="{A6BFC455-1AAB-48BD-9BF6-0AA31138EC57}" type="datetimeFigureOut">
              <a:rPr lang="en-CA" smtClean="0"/>
              <a:t>2024-03-21</a:t>
            </a:fld>
            <a:endParaRPr lang="en-CA"/>
          </a:p>
        </p:txBody>
      </p:sp>
      <p:sp>
        <p:nvSpPr>
          <p:cNvPr id="3" name="Footer Placeholder 2">
            <a:extLst>
              <a:ext uri="{FF2B5EF4-FFF2-40B4-BE49-F238E27FC236}">
                <a16:creationId xmlns:a16="http://schemas.microsoft.com/office/drawing/2014/main" id="{88A002E1-D586-2822-48E8-F45CA78068E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743BB64-23A7-0985-90BB-BDCD87495AFC}"/>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551014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DB1F-D966-58D4-C0F0-0D2A5A5F3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90080DA-5844-8FAD-5047-66362ABBD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02B9654-CEEF-0060-9D21-DE60281E3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8EBCC-3400-FF75-1104-D9DA038A10D5}"/>
              </a:ext>
            </a:extLst>
          </p:cNvPr>
          <p:cNvSpPr>
            <a:spLocks noGrp="1"/>
          </p:cNvSpPr>
          <p:nvPr>
            <p:ph type="dt" sz="half" idx="10"/>
          </p:nvPr>
        </p:nvSpPr>
        <p:spPr/>
        <p:txBody>
          <a:bodyPr/>
          <a:lstStyle/>
          <a:p>
            <a:fld id="{A6BFC455-1AAB-48BD-9BF6-0AA31138EC57}" type="datetimeFigureOut">
              <a:rPr lang="en-CA" smtClean="0"/>
              <a:t>2024-03-21</a:t>
            </a:fld>
            <a:endParaRPr lang="en-CA"/>
          </a:p>
        </p:txBody>
      </p:sp>
      <p:sp>
        <p:nvSpPr>
          <p:cNvPr id="6" name="Footer Placeholder 5">
            <a:extLst>
              <a:ext uri="{FF2B5EF4-FFF2-40B4-BE49-F238E27FC236}">
                <a16:creationId xmlns:a16="http://schemas.microsoft.com/office/drawing/2014/main" id="{9FAD0FE4-F698-D5B3-96C1-8D478FB0E1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8E45C1-CA18-4463-E96F-ED0FA73039A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31169973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45F3-D1F7-0800-B1AB-AB83BD296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9E7C0C1-5841-48D2-B374-A1659CF03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B758129-CF95-F607-594D-D1672D17E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8FFCA-4F7E-1587-1BCD-52FFCA8B5A4C}"/>
              </a:ext>
            </a:extLst>
          </p:cNvPr>
          <p:cNvSpPr>
            <a:spLocks noGrp="1"/>
          </p:cNvSpPr>
          <p:nvPr>
            <p:ph type="dt" sz="half" idx="10"/>
          </p:nvPr>
        </p:nvSpPr>
        <p:spPr/>
        <p:txBody>
          <a:bodyPr/>
          <a:lstStyle/>
          <a:p>
            <a:fld id="{A6BFC455-1AAB-48BD-9BF6-0AA31138EC57}" type="datetimeFigureOut">
              <a:rPr lang="en-CA" smtClean="0"/>
              <a:t>2024-03-21</a:t>
            </a:fld>
            <a:endParaRPr lang="en-CA"/>
          </a:p>
        </p:txBody>
      </p:sp>
      <p:sp>
        <p:nvSpPr>
          <p:cNvPr id="6" name="Footer Placeholder 5">
            <a:extLst>
              <a:ext uri="{FF2B5EF4-FFF2-40B4-BE49-F238E27FC236}">
                <a16:creationId xmlns:a16="http://schemas.microsoft.com/office/drawing/2014/main" id="{D104C1F8-E121-D85B-7734-39AD2671683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33469FE-7ED2-FAB6-101A-2A792E3D5E3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7399852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E5F8E-9A4E-512C-A5ED-EEEFAE4A1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D7457C-B76D-81C8-BBF9-DBC056583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A886CD-2F06-84B1-F053-DCDC872B4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BFC455-1AAB-48BD-9BF6-0AA31138EC57}" type="datetimeFigureOut">
              <a:rPr lang="en-CA" smtClean="0"/>
              <a:t>2024-03-21</a:t>
            </a:fld>
            <a:endParaRPr lang="en-CA"/>
          </a:p>
        </p:txBody>
      </p:sp>
      <p:sp>
        <p:nvSpPr>
          <p:cNvPr id="5" name="Footer Placeholder 4">
            <a:extLst>
              <a:ext uri="{FF2B5EF4-FFF2-40B4-BE49-F238E27FC236}">
                <a16:creationId xmlns:a16="http://schemas.microsoft.com/office/drawing/2014/main" id="{C55C7134-40DF-28BA-935E-3F1CCC240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C1603AE1-244C-ABB9-3A99-E8B8C4C0B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3AEBF7-725A-4478-9E72-67ECADAED226}" type="slidenum">
              <a:rPr lang="en-CA" smtClean="0"/>
              <a:t>‹#›</a:t>
            </a:fld>
            <a:endParaRPr lang="en-CA"/>
          </a:p>
        </p:txBody>
      </p:sp>
    </p:spTree>
    <p:extLst>
      <p:ext uri="{BB962C8B-B14F-4D97-AF65-F5344CB8AC3E}">
        <p14:creationId xmlns:p14="http://schemas.microsoft.com/office/powerpoint/2010/main" val="101084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1239-7BCC-8A35-A8F4-88CB194C1F9E}"/>
              </a:ext>
            </a:extLst>
          </p:cNvPr>
          <p:cNvSpPr>
            <a:spLocks noGrp="1"/>
          </p:cNvSpPr>
          <p:nvPr>
            <p:ph type="ctrTitle"/>
          </p:nvPr>
        </p:nvSpPr>
        <p:spPr>
          <a:xfrm>
            <a:off x="258617" y="1122363"/>
            <a:ext cx="11693237" cy="2387600"/>
          </a:xfrm>
        </p:spPr>
        <p:txBody>
          <a:bodyPr>
            <a:normAutofit/>
          </a:bodyPr>
          <a:lstStyle/>
          <a:p>
            <a:r>
              <a:rPr lang="en-CA" sz="6000" b="1" dirty="0" err="1">
                <a:latin typeface="Grandview" panose="020B0502040204020203" pitchFamily="34" charset="0"/>
              </a:rPr>
              <a:t>FASTag</a:t>
            </a:r>
            <a:r>
              <a:rPr lang="en-CA" sz="6000" b="1" dirty="0">
                <a:latin typeface="Grandview" panose="020B0502040204020203" pitchFamily="34" charset="0"/>
              </a:rPr>
              <a:t> Fraud Detection</a:t>
            </a:r>
            <a:br>
              <a:rPr lang="en-US" b="1" i="0" dirty="0">
                <a:effectLst/>
                <a:latin typeface="Grandview" panose="020B0502040204020203" pitchFamily="34" charset="0"/>
              </a:rPr>
            </a:br>
            <a:r>
              <a:rPr lang="en-US" sz="2400" b="1" dirty="0">
                <a:solidFill>
                  <a:schemeClr val="tx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Exploring Factors Contributing to Fraud and Developing Models for Real-Time Data</a:t>
            </a:r>
            <a:endParaRPr lang="en-CA"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21D729D-303C-186D-10C2-C543FB1F36B7}"/>
              </a:ext>
            </a:extLst>
          </p:cNvPr>
          <p:cNvSpPr txBox="1"/>
          <p:nvPr/>
        </p:nvSpPr>
        <p:spPr>
          <a:xfrm>
            <a:off x="3047999" y="3972077"/>
            <a:ext cx="6096000" cy="800219"/>
          </a:xfrm>
          <a:prstGeom prst="rect">
            <a:avLst/>
          </a:prstGeom>
          <a:noFill/>
        </p:spPr>
        <p:txBody>
          <a:bodyPr wrap="square">
            <a:spAutoFit/>
          </a:bodyPr>
          <a:lstStyle/>
          <a:p>
            <a:pPr algn="ctr"/>
            <a:r>
              <a:rPr lang="en-CA" b="1" dirty="0">
                <a:latin typeface="Grandview" panose="020B0502040204020203" pitchFamily="34" charset="0"/>
              </a:rPr>
              <a:t>MIP-ML-07</a:t>
            </a:r>
          </a:p>
          <a:p>
            <a:pPr algn="ctr"/>
            <a:r>
              <a:rPr lang="en-CA" sz="2800" b="1" dirty="0">
                <a:latin typeface="Grandview" panose="020B0502040204020203" pitchFamily="34" charset="0"/>
              </a:rPr>
              <a:t>SMIT RANA</a:t>
            </a:r>
          </a:p>
        </p:txBody>
      </p:sp>
      <p:pic>
        <p:nvPicPr>
          <p:cNvPr id="7" name="Picture 6" descr="A logo with two people on it&#10;&#10;Description automatically generated">
            <a:extLst>
              <a:ext uri="{FF2B5EF4-FFF2-40B4-BE49-F238E27FC236}">
                <a16:creationId xmlns:a16="http://schemas.microsoft.com/office/drawing/2014/main" id="{5EFDFD9C-C4DE-6F7A-1517-7C4F3F7B938B}"/>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l="3475" t="24933" r="5360" b="22267"/>
          <a:stretch/>
        </p:blipFill>
        <p:spPr bwMode="auto">
          <a:xfrm>
            <a:off x="10290643" y="5735637"/>
            <a:ext cx="1779437" cy="10306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555699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DDA5F2-C0DA-42A9-994D-7C2D5A8DA6CC}"/>
              </a:ext>
            </a:extLst>
          </p:cNvPr>
          <p:cNvSpPr txBox="1"/>
          <p:nvPr/>
        </p:nvSpPr>
        <p:spPr>
          <a:xfrm>
            <a:off x="223778" y="356941"/>
            <a:ext cx="11617175" cy="523220"/>
          </a:xfrm>
          <a:prstGeom prst="rect">
            <a:avLst/>
          </a:prstGeom>
          <a:noFill/>
        </p:spPr>
        <p:txBody>
          <a:bodyPr wrap="square">
            <a:spAutoFit/>
          </a:bodyPr>
          <a:lstStyle/>
          <a:p>
            <a:pPr algn="ctr"/>
            <a:r>
              <a:rPr lang="en-US" sz="2800" b="1" dirty="0">
                <a:latin typeface="Grandview" panose="020B0502040204020203" pitchFamily="34" charset="0"/>
              </a:rPr>
              <a:t>Distribution of Fraud Indicator by Categorical Features</a:t>
            </a:r>
            <a:endParaRPr lang="en-CA" sz="2800" b="1" dirty="0">
              <a:latin typeface="Grandview" panose="020B0502040204020203" pitchFamily="34" charset="0"/>
            </a:endParaRPr>
          </a:p>
        </p:txBody>
      </p:sp>
      <p:pic>
        <p:nvPicPr>
          <p:cNvPr id="8" name="Picture 7">
            <a:extLst>
              <a:ext uri="{FF2B5EF4-FFF2-40B4-BE49-F238E27FC236}">
                <a16:creationId xmlns:a16="http://schemas.microsoft.com/office/drawing/2014/main" id="{D7EA49A8-C1D9-8E6A-9077-C7EF79FD9203}"/>
              </a:ext>
            </a:extLst>
          </p:cNvPr>
          <p:cNvPicPr>
            <a:picLocks noChangeAspect="1"/>
          </p:cNvPicPr>
          <p:nvPr/>
        </p:nvPicPr>
        <p:blipFill>
          <a:blip r:embed="rId2"/>
          <a:stretch>
            <a:fillRect/>
          </a:stretch>
        </p:blipFill>
        <p:spPr>
          <a:xfrm>
            <a:off x="3020582" y="972860"/>
            <a:ext cx="5327072" cy="4220316"/>
          </a:xfrm>
          <a:prstGeom prst="rect">
            <a:avLst/>
          </a:prstGeom>
        </p:spPr>
      </p:pic>
      <p:sp>
        <p:nvSpPr>
          <p:cNvPr id="12" name="TextBox 11">
            <a:extLst>
              <a:ext uri="{FF2B5EF4-FFF2-40B4-BE49-F238E27FC236}">
                <a16:creationId xmlns:a16="http://schemas.microsoft.com/office/drawing/2014/main" id="{870EAAEA-33D9-56B8-D594-FA7D5D8E667E}"/>
              </a:ext>
            </a:extLst>
          </p:cNvPr>
          <p:cNvSpPr txBox="1"/>
          <p:nvPr/>
        </p:nvSpPr>
        <p:spPr>
          <a:xfrm>
            <a:off x="223778" y="5285875"/>
            <a:ext cx="11617175" cy="1200329"/>
          </a:xfrm>
          <a:prstGeom prst="rect">
            <a:avLst/>
          </a:prstGeom>
          <a:noFill/>
        </p:spPr>
        <p:txBody>
          <a:bodyPr wrap="square">
            <a:spAutoFit/>
          </a:bodyPr>
          <a:lstStyle/>
          <a:p>
            <a:pPr algn="ctr"/>
            <a:r>
              <a:rPr lang="en-US" dirty="0"/>
              <a:t>According to the analysis, motorcycles have not been linked to any recorded fraud cases across all toll booths. SUVs show a relatively high number of both fraudulent and non-fraudulent instances. Buses, sedans, trucks, and vans demonstrate a mixture of both fraudulent and non-fraudulent instances. In summary, fraudulent activities are commonly associated with heavy vehicles.</a:t>
            </a:r>
            <a:endParaRPr lang="en-CA" dirty="0"/>
          </a:p>
        </p:txBody>
      </p:sp>
    </p:spTree>
    <p:extLst>
      <p:ext uri="{BB962C8B-B14F-4D97-AF65-F5344CB8AC3E}">
        <p14:creationId xmlns:p14="http://schemas.microsoft.com/office/powerpoint/2010/main" val="427420645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DDA5F2-C0DA-42A9-994D-7C2D5A8DA6CC}"/>
              </a:ext>
            </a:extLst>
          </p:cNvPr>
          <p:cNvSpPr txBox="1"/>
          <p:nvPr/>
        </p:nvSpPr>
        <p:spPr>
          <a:xfrm>
            <a:off x="223778" y="356941"/>
            <a:ext cx="11617175" cy="523220"/>
          </a:xfrm>
          <a:prstGeom prst="rect">
            <a:avLst/>
          </a:prstGeom>
          <a:noFill/>
        </p:spPr>
        <p:txBody>
          <a:bodyPr wrap="square">
            <a:spAutoFit/>
          </a:bodyPr>
          <a:lstStyle/>
          <a:p>
            <a:pPr algn="ctr"/>
            <a:r>
              <a:rPr lang="en-US" sz="2800" b="1" dirty="0">
                <a:latin typeface="Grandview" panose="020B0502040204020203" pitchFamily="34" charset="0"/>
              </a:rPr>
              <a:t>Distribution of Fraud by Hours</a:t>
            </a:r>
            <a:endParaRPr lang="en-CA" sz="2800" b="1" dirty="0">
              <a:latin typeface="Grandview" panose="020B0502040204020203" pitchFamily="34" charset="0"/>
            </a:endParaRPr>
          </a:p>
        </p:txBody>
      </p:sp>
      <p:sp>
        <p:nvSpPr>
          <p:cNvPr id="12" name="TextBox 11">
            <a:extLst>
              <a:ext uri="{FF2B5EF4-FFF2-40B4-BE49-F238E27FC236}">
                <a16:creationId xmlns:a16="http://schemas.microsoft.com/office/drawing/2014/main" id="{870EAAEA-33D9-56B8-D594-FA7D5D8E667E}"/>
              </a:ext>
            </a:extLst>
          </p:cNvPr>
          <p:cNvSpPr txBox="1"/>
          <p:nvPr/>
        </p:nvSpPr>
        <p:spPr>
          <a:xfrm>
            <a:off x="223777" y="5121987"/>
            <a:ext cx="11617175" cy="1477328"/>
          </a:xfrm>
          <a:prstGeom prst="rect">
            <a:avLst/>
          </a:prstGeom>
          <a:noFill/>
        </p:spPr>
        <p:txBody>
          <a:bodyPr wrap="square">
            <a:spAutoFit/>
          </a:bodyPr>
          <a:lstStyle/>
          <a:p>
            <a:pPr algn="ctr"/>
            <a:r>
              <a:rPr lang="en-US" b="0" i="0" dirty="0">
                <a:solidFill>
                  <a:srgbClr val="111111"/>
                </a:solidFill>
                <a:effectLst/>
                <a:latin typeface="Grandview" panose="020B0502040204020203" pitchFamily="34" charset="0"/>
              </a:rPr>
              <a:t>The hours with the </a:t>
            </a:r>
            <a:r>
              <a:rPr lang="en-US" b="1" i="0" dirty="0">
                <a:solidFill>
                  <a:srgbClr val="111111"/>
                </a:solidFill>
                <a:effectLst/>
                <a:latin typeface="Grandview" panose="020B0502040204020203" pitchFamily="34" charset="0"/>
              </a:rPr>
              <a:t>highest occurrence</a:t>
            </a:r>
            <a:r>
              <a:rPr lang="en-US" b="0" i="0" dirty="0">
                <a:solidFill>
                  <a:srgbClr val="111111"/>
                </a:solidFill>
                <a:effectLst/>
                <a:latin typeface="Grandview" panose="020B0502040204020203" pitchFamily="34" charset="0"/>
              </a:rPr>
              <a:t> of fraudulent activity fall between 10 to 16 (</a:t>
            </a:r>
            <a:r>
              <a:rPr lang="en-US" b="1" i="0" dirty="0">
                <a:solidFill>
                  <a:srgbClr val="111111"/>
                </a:solidFill>
                <a:effectLst/>
                <a:latin typeface="Grandview" panose="020B0502040204020203" pitchFamily="34" charset="0"/>
              </a:rPr>
              <a:t>10 AM and 4 PM</a:t>
            </a:r>
            <a:r>
              <a:rPr lang="en-US" b="0" i="0" dirty="0">
                <a:solidFill>
                  <a:srgbClr val="111111"/>
                </a:solidFill>
                <a:effectLst/>
                <a:latin typeface="Grandview" panose="020B0502040204020203" pitchFamily="34" charset="0"/>
              </a:rPr>
              <a:t>), with consistently over 40 fraudulent activities recorded. This indicates that fraudulent activities are most common during these midday hours. Conversely, during the low hours from 23 to 5 (</a:t>
            </a:r>
            <a:r>
              <a:rPr lang="en-US" b="1" i="0" dirty="0">
                <a:solidFill>
                  <a:srgbClr val="111111"/>
                </a:solidFill>
                <a:effectLst/>
                <a:latin typeface="Grandview" panose="020B0502040204020203" pitchFamily="34" charset="0"/>
              </a:rPr>
              <a:t>midnight to 5 AM</a:t>
            </a:r>
            <a:r>
              <a:rPr lang="en-US" b="0" i="0" dirty="0">
                <a:solidFill>
                  <a:srgbClr val="111111"/>
                </a:solidFill>
                <a:effectLst/>
                <a:latin typeface="Grandview" panose="020B0502040204020203" pitchFamily="34" charset="0"/>
              </a:rPr>
              <a:t>), the count </a:t>
            </a:r>
            <a:r>
              <a:rPr lang="en-US" b="1" i="0" dirty="0">
                <a:solidFill>
                  <a:srgbClr val="111111"/>
                </a:solidFill>
                <a:effectLst/>
                <a:latin typeface="Grandview" panose="020B0502040204020203" pitchFamily="34" charset="0"/>
              </a:rPr>
              <a:t>significantly drops</a:t>
            </a:r>
            <a:r>
              <a:rPr lang="en-US" b="0" i="0" dirty="0">
                <a:solidFill>
                  <a:srgbClr val="111111"/>
                </a:solidFill>
                <a:effectLst/>
                <a:latin typeface="Grandview" panose="020B0502040204020203" pitchFamily="34" charset="0"/>
              </a:rPr>
              <a:t>, fluctuating around 20. This suggests a decrease in fraudulent activities during these early morning hours.</a:t>
            </a:r>
          </a:p>
        </p:txBody>
      </p:sp>
      <p:pic>
        <p:nvPicPr>
          <p:cNvPr id="7" name="Picture 6">
            <a:extLst>
              <a:ext uri="{FF2B5EF4-FFF2-40B4-BE49-F238E27FC236}">
                <a16:creationId xmlns:a16="http://schemas.microsoft.com/office/drawing/2014/main" id="{FFA5F85A-0FE7-E0F0-8E39-9EFDF59BD6CA}"/>
              </a:ext>
            </a:extLst>
          </p:cNvPr>
          <p:cNvPicPr>
            <a:picLocks noChangeAspect="1"/>
          </p:cNvPicPr>
          <p:nvPr/>
        </p:nvPicPr>
        <p:blipFill>
          <a:blip r:embed="rId2"/>
          <a:stretch>
            <a:fillRect/>
          </a:stretch>
        </p:blipFill>
        <p:spPr>
          <a:xfrm>
            <a:off x="2397014" y="991420"/>
            <a:ext cx="7270699" cy="4019307"/>
          </a:xfrm>
          <a:prstGeom prst="rect">
            <a:avLst/>
          </a:prstGeom>
        </p:spPr>
      </p:pic>
    </p:spTree>
    <p:extLst>
      <p:ext uri="{BB962C8B-B14F-4D97-AF65-F5344CB8AC3E}">
        <p14:creationId xmlns:p14="http://schemas.microsoft.com/office/powerpoint/2010/main" val="283441468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07377" y="3075057"/>
            <a:ext cx="6977246" cy="707886"/>
          </a:xfrm>
          <a:prstGeom prst="rect">
            <a:avLst/>
          </a:prstGeom>
          <a:noFill/>
        </p:spPr>
        <p:txBody>
          <a:bodyPr wrap="square">
            <a:spAutoFit/>
          </a:bodyPr>
          <a:lstStyle/>
          <a:p>
            <a:pPr algn="ctr"/>
            <a:r>
              <a:rPr lang="en-US" sz="4000" b="1" i="0" dirty="0">
                <a:effectLst/>
                <a:latin typeface="Grandview" panose="020B0502040204020203" pitchFamily="34" charset="0"/>
                <a:cs typeface="Arial" panose="020B0604020202020204" pitchFamily="34" charset="0"/>
              </a:rPr>
              <a:t>Feature Engineering</a:t>
            </a:r>
            <a:endParaRPr lang="en-US" sz="2800" i="0" dirty="0">
              <a:effectLst/>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329076498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2A0A99-AEF6-5561-AB6E-16EF2308BFC1}"/>
              </a:ext>
            </a:extLst>
          </p:cNvPr>
          <p:cNvSpPr txBox="1"/>
          <p:nvPr/>
        </p:nvSpPr>
        <p:spPr>
          <a:xfrm>
            <a:off x="203200" y="454075"/>
            <a:ext cx="11562080" cy="369332"/>
          </a:xfrm>
          <a:prstGeom prst="rect">
            <a:avLst/>
          </a:prstGeom>
          <a:noFill/>
        </p:spPr>
        <p:txBody>
          <a:bodyPr wrap="square">
            <a:spAutoFit/>
          </a:bodyPr>
          <a:lstStyle/>
          <a:p>
            <a:pPr algn="ctr"/>
            <a:r>
              <a:rPr lang="en-CA" dirty="0">
                <a:latin typeface="Grandview" panose="020B0502040204020203" pitchFamily="34" charset="0"/>
              </a:rPr>
              <a:t>Take first two letters from </a:t>
            </a:r>
            <a:r>
              <a:rPr lang="en-CA" b="1" dirty="0" err="1">
                <a:latin typeface="Grandview" panose="020B0502040204020203" pitchFamily="34" charset="0"/>
              </a:rPr>
              <a:t>Vehicle_Plate_Number</a:t>
            </a:r>
            <a:r>
              <a:rPr lang="en-CA" b="1" dirty="0">
                <a:latin typeface="Grandview" panose="020B0502040204020203" pitchFamily="34" charset="0"/>
              </a:rPr>
              <a:t> </a:t>
            </a:r>
            <a:r>
              <a:rPr lang="en-CA" dirty="0">
                <a:latin typeface="Grandview" panose="020B0502040204020203" pitchFamily="34" charset="0"/>
              </a:rPr>
              <a:t>to create </a:t>
            </a:r>
            <a:r>
              <a:rPr lang="en-CA" b="1" dirty="0" err="1">
                <a:latin typeface="Grandview" panose="020B0502040204020203" pitchFamily="34" charset="0"/>
              </a:rPr>
              <a:t>State_code</a:t>
            </a:r>
            <a:r>
              <a:rPr lang="en-CA" dirty="0">
                <a:latin typeface="Grandview" panose="020B0502040204020203" pitchFamily="34" charset="0"/>
              </a:rPr>
              <a:t> columns</a:t>
            </a:r>
          </a:p>
        </p:txBody>
      </p:sp>
      <p:pic>
        <p:nvPicPr>
          <p:cNvPr id="7" name="Picture 6">
            <a:extLst>
              <a:ext uri="{FF2B5EF4-FFF2-40B4-BE49-F238E27FC236}">
                <a16:creationId xmlns:a16="http://schemas.microsoft.com/office/drawing/2014/main" id="{49193F97-64FC-CF8C-8F7C-5ABF95DF5753}"/>
              </a:ext>
            </a:extLst>
          </p:cNvPr>
          <p:cNvPicPr>
            <a:picLocks noChangeAspect="1"/>
          </p:cNvPicPr>
          <p:nvPr/>
        </p:nvPicPr>
        <p:blipFill>
          <a:blip r:embed="rId2"/>
          <a:stretch>
            <a:fillRect/>
          </a:stretch>
        </p:blipFill>
        <p:spPr>
          <a:xfrm>
            <a:off x="2984267" y="1053220"/>
            <a:ext cx="6223466" cy="1000515"/>
          </a:xfrm>
          <a:prstGeom prst="rect">
            <a:avLst/>
          </a:prstGeom>
          <a:ln>
            <a:solidFill>
              <a:schemeClr val="tx1"/>
            </a:solidFill>
          </a:ln>
        </p:spPr>
      </p:pic>
      <p:pic>
        <p:nvPicPr>
          <p:cNvPr id="9" name="Picture 8">
            <a:extLst>
              <a:ext uri="{FF2B5EF4-FFF2-40B4-BE49-F238E27FC236}">
                <a16:creationId xmlns:a16="http://schemas.microsoft.com/office/drawing/2014/main" id="{9B539298-BA01-E13A-E96A-1C1CEBF0EA87}"/>
              </a:ext>
            </a:extLst>
          </p:cNvPr>
          <p:cNvPicPr>
            <a:picLocks noChangeAspect="1"/>
          </p:cNvPicPr>
          <p:nvPr/>
        </p:nvPicPr>
        <p:blipFill>
          <a:blip r:embed="rId3"/>
          <a:stretch>
            <a:fillRect/>
          </a:stretch>
        </p:blipFill>
        <p:spPr>
          <a:xfrm>
            <a:off x="2984267" y="2216579"/>
            <a:ext cx="6223466" cy="922748"/>
          </a:xfrm>
          <a:prstGeom prst="rect">
            <a:avLst/>
          </a:prstGeom>
          <a:ln>
            <a:solidFill>
              <a:schemeClr val="tx1"/>
            </a:solidFill>
          </a:ln>
        </p:spPr>
      </p:pic>
      <p:sp>
        <p:nvSpPr>
          <p:cNvPr id="11" name="TextBox 10">
            <a:extLst>
              <a:ext uri="{FF2B5EF4-FFF2-40B4-BE49-F238E27FC236}">
                <a16:creationId xmlns:a16="http://schemas.microsoft.com/office/drawing/2014/main" id="{ECB0DA36-B2F4-00EC-443C-BE169565F431}"/>
              </a:ext>
            </a:extLst>
          </p:cNvPr>
          <p:cNvSpPr txBox="1"/>
          <p:nvPr/>
        </p:nvSpPr>
        <p:spPr>
          <a:xfrm>
            <a:off x="203200" y="3335656"/>
            <a:ext cx="11562080" cy="369332"/>
          </a:xfrm>
          <a:prstGeom prst="rect">
            <a:avLst/>
          </a:prstGeom>
          <a:noFill/>
        </p:spPr>
        <p:txBody>
          <a:bodyPr wrap="square">
            <a:spAutoFit/>
          </a:bodyPr>
          <a:lstStyle/>
          <a:p>
            <a:pPr algn="ctr"/>
            <a:r>
              <a:rPr lang="en-CA" dirty="0"/>
              <a:t>Extract </a:t>
            </a:r>
            <a:r>
              <a:rPr lang="en-CA" b="1" dirty="0">
                <a:latin typeface="Grandview" panose="020B0502040204020203" pitchFamily="34" charset="0"/>
              </a:rPr>
              <a:t>Hour</a:t>
            </a:r>
            <a:r>
              <a:rPr lang="en-CA" dirty="0"/>
              <a:t> and </a:t>
            </a:r>
            <a:r>
              <a:rPr lang="en-CA" b="1" dirty="0"/>
              <a:t>Month</a:t>
            </a:r>
            <a:r>
              <a:rPr lang="en-CA" dirty="0"/>
              <a:t> from </a:t>
            </a:r>
            <a:r>
              <a:rPr lang="en-CA" b="1" dirty="0"/>
              <a:t>Timestamp</a:t>
            </a:r>
          </a:p>
        </p:txBody>
      </p:sp>
      <p:pic>
        <p:nvPicPr>
          <p:cNvPr id="13" name="Picture 12">
            <a:extLst>
              <a:ext uri="{FF2B5EF4-FFF2-40B4-BE49-F238E27FC236}">
                <a16:creationId xmlns:a16="http://schemas.microsoft.com/office/drawing/2014/main" id="{3632B24C-C417-9C1F-E065-7D6A3F354A20}"/>
              </a:ext>
            </a:extLst>
          </p:cNvPr>
          <p:cNvPicPr>
            <a:picLocks noChangeAspect="1"/>
          </p:cNvPicPr>
          <p:nvPr/>
        </p:nvPicPr>
        <p:blipFill>
          <a:blip r:embed="rId3"/>
          <a:stretch>
            <a:fillRect/>
          </a:stretch>
        </p:blipFill>
        <p:spPr>
          <a:xfrm>
            <a:off x="2984268" y="3842488"/>
            <a:ext cx="6223465" cy="922748"/>
          </a:xfrm>
          <a:prstGeom prst="rect">
            <a:avLst/>
          </a:prstGeom>
          <a:ln>
            <a:solidFill>
              <a:schemeClr val="tx1"/>
            </a:solidFill>
          </a:ln>
        </p:spPr>
      </p:pic>
      <p:pic>
        <p:nvPicPr>
          <p:cNvPr id="15" name="Picture 14">
            <a:extLst>
              <a:ext uri="{FF2B5EF4-FFF2-40B4-BE49-F238E27FC236}">
                <a16:creationId xmlns:a16="http://schemas.microsoft.com/office/drawing/2014/main" id="{CACDA92B-F5B6-9063-D329-E6F066B279A0}"/>
              </a:ext>
            </a:extLst>
          </p:cNvPr>
          <p:cNvPicPr>
            <a:picLocks noChangeAspect="1"/>
          </p:cNvPicPr>
          <p:nvPr/>
        </p:nvPicPr>
        <p:blipFill>
          <a:blip r:embed="rId4"/>
          <a:stretch>
            <a:fillRect/>
          </a:stretch>
        </p:blipFill>
        <p:spPr>
          <a:xfrm>
            <a:off x="2984268" y="4932533"/>
            <a:ext cx="6223465" cy="1652920"/>
          </a:xfrm>
          <a:prstGeom prst="rect">
            <a:avLst/>
          </a:prstGeom>
          <a:ln>
            <a:solidFill>
              <a:schemeClr val="tx1"/>
            </a:solidFill>
          </a:ln>
        </p:spPr>
      </p:pic>
    </p:spTree>
    <p:extLst>
      <p:ext uri="{BB962C8B-B14F-4D97-AF65-F5344CB8AC3E}">
        <p14:creationId xmlns:p14="http://schemas.microsoft.com/office/powerpoint/2010/main" val="181911930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2A0A99-AEF6-5561-AB6E-16EF2308BFC1}"/>
              </a:ext>
            </a:extLst>
          </p:cNvPr>
          <p:cNvSpPr txBox="1"/>
          <p:nvPr/>
        </p:nvSpPr>
        <p:spPr>
          <a:xfrm>
            <a:off x="203200" y="454075"/>
            <a:ext cx="11562080" cy="646331"/>
          </a:xfrm>
          <a:prstGeom prst="rect">
            <a:avLst/>
          </a:prstGeom>
          <a:noFill/>
        </p:spPr>
        <p:txBody>
          <a:bodyPr wrap="square">
            <a:spAutoFit/>
          </a:bodyPr>
          <a:lstStyle/>
          <a:p>
            <a:pPr algn="ctr"/>
            <a:r>
              <a:rPr lang="en-US" dirty="0">
                <a:latin typeface="Grandview" panose="020B0502040204020203" pitchFamily="34" charset="0"/>
              </a:rPr>
              <a:t>Discovered that there's extra space following the bus value in the </a:t>
            </a:r>
            <a:r>
              <a:rPr lang="en-US" b="1" dirty="0" err="1">
                <a:latin typeface="Grandview" panose="020B0502040204020203" pitchFamily="34" charset="0"/>
              </a:rPr>
              <a:t>vehicle_type</a:t>
            </a:r>
            <a:r>
              <a:rPr lang="en-US" b="1" dirty="0">
                <a:latin typeface="Grandview" panose="020B0502040204020203" pitchFamily="34" charset="0"/>
              </a:rPr>
              <a:t> column</a:t>
            </a:r>
            <a:r>
              <a:rPr lang="en-US" dirty="0">
                <a:latin typeface="Grandview" panose="020B0502040204020203" pitchFamily="34" charset="0"/>
              </a:rPr>
              <a:t>. Therefore, we'll eliminate it. Then Binary encoding for</a:t>
            </a:r>
            <a:r>
              <a:rPr lang="en-US" b="1" dirty="0">
                <a:latin typeface="Grandview" panose="020B0502040204020203" pitchFamily="34" charset="0"/>
              </a:rPr>
              <a:t> </a:t>
            </a:r>
            <a:r>
              <a:rPr lang="en-US" b="1" dirty="0" err="1">
                <a:latin typeface="Grandview" panose="020B0502040204020203" pitchFamily="34" charset="0"/>
              </a:rPr>
              <a:t>vehicle_Type</a:t>
            </a:r>
            <a:r>
              <a:rPr lang="en-US" b="1" dirty="0">
                <a:latin typeface="Grandview" panose="020B0502040204020203" pitchFamily="34" charset="0"/>
              </a:rPr>
              <a:t> </a:t>
            </a:r>
            <a:r>
              <a:rPr lang="en-US" dirty="0">
                <a:latin typeface="Grandview" panose="020B0502040204020203" pitchFamily="34" charset="0"/>
              </a:rPr>
              <a:t>and </a:t>
            </a:r>
            <a:r>
              <a:rPr lang="en-US" b="1" dirty="0" err="1">
                <a:latin typeface="Grandview" panose="020B0502040204020203" pitchFamily="34" charset="0"/>
              </a:rPr>
              <a:t>TollBoothID</a:t>
            </a:r>
            <a:r>
              <a:rPr lang="en-US" dirty="0">
                <a:latin typeface="Grandview" panose="020B0502040204020203" pitchFamily="34" charset="0"/>
              </a:rPr>
              <a:t> columns</a:t>
            </a:r>
            <a:endParaRPr lang="en-CA" dirty="0">
              <a:latin typeface="Grandview" panose="020B0502040204020203" pitchFamily="34" charset="0"/>
            </a:endParaRPr>
          </a:p>
        </p:txBody>
      </p:sp>
      <p:pic>
        <p:nvPicPr>
          <p:cNvPr id="6" name="Picture 5">
            <a:extLst>
              <a:ext uri="{FF2B5EF4-FFF2-40B4-BE49-F238E27FC236}">
                <a16:creationId xmlns:a16="http://schemas.microsoft.com/office/drawing/2014/main" id="{F5DE492C-8EFB-4EE8-0B89-B44ECA4B7FCF}"/>
              </a:ext>
            </a:extLst>
          </p:cNvPr>
          <p:cNvPicPr>
            <a:picLocks noChangeAspect="1"/>
          </p:cNvPicPr>
          <p:nvPr/>
        </p:nvPicPr>
        <p:blipFill>
          <a:blip r:embed="rId2"/>
          <a:stretch>
            <a:fillRect/>
          </a:stretch>
        </p:blipFill>
        <p:spPr>
          <a:xfrm>
            <a:off x="2984268" y="1349217"/>
            <a:ext cx="6223464" cy="2511929"/>
          </a:xfrm>
          <a:prstGeom prst="rect">
            <a:avLst/>
          </a:prstGeom>
          <a:ln>
            <a:solidFill>
              <a:schemeClr val="tx1"/>
            </a:solidFill>
          </a:ln>
        </p:spPr>
      </p:pic>
      <p:pic>
        <p:nvPicPr>
          <p:cNvPr id="10" name="Picture 9">
            <a:extLst>
              <a:ext uri="{FF2B5EF4-FFF2-40B4-BE49-F238E27FC236}">
                <a16:creationId xmlns:a16="http://schemas.microsoft.com/office/drawing/2014/main" id="{4DB6C80D-47A2-F30E-AEED-A0D1B01792AA}"/>
              </a:ext>
            </a:extLst>
          </p:cNvPr>
          <p:cNvPicPr>
            <a:picLocks noChangeAspect="1"/>
          </p:cNvPicPr>
          <p:nvPr/>
        </p:nvPicPr>
        <p:blipFill>
          <a:blip r:embed="rId3"/>
          <a:stretch>
            <a:fillRect/>
          </a:stretch>
        </p:blipFill>
        <p:spPr>
          <a:xfrm>
            <a:off x="2975396" y="4089638"/>
            <a:ext cx="6232336" cy="2046813"/>
          </a:xfrm>
          <a:prstGeom prst="rect">
            <a:avLst/>
          </a:prstGeom>
          <a:ln>
            <a:solidFill>
              <a:schemeClr val="tx1"/>
            </a:solidFill>
          </a:ln>
        </p:spPr>
      </p:pic>
    </p:spTree>
    <p:extLst>
      <p:ext uri="{BB962C8B-B14F-4D97-AF65-F5344CB8AC3E}">
        <p14:creationId xmlns:p14="http://schemas.microsoft.com/office/powerpoint/2010/main" val="248340663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2A0A99-AEF6-5561-AB6E-16EF2308BFC1}"/>
              </a:ext>
            </a:extLst>
          </p:cNvPr>
          <p:cNvSpPr txBox="1"/>
          <p:nvPr/>
        </p:nvSpPr>
        <p:spPr>
          <a:xfrm>
            <a:off x="203200" y="454075"/>
            <a:ext cx="11562080" cy="369332"/>
          </a:xfrm>
          <a:prstGeom prst="rect">
            <a:avLst/>
          </a:prstGeom>
          <a:noFill/>
        </p:spPr>
        <p:txBody>
          <a:bodyPr wrap="square">
            <a:spAutoFit/>
          </a:bodyPr>
          <a:lstStyle/>
          <a:p>
            <a:pPr algn="ctr"/>
            <a:r>
              <a:rPr lang="en-US" b="1" dirty="0" err="1">
                <a:latin typeface="Grandview" panose="020B0502040204020203" pitchFamily="34" charset="0"/>
              </a:rPr>
              <a:t>Geographical_Location</a:t>
            </a:r>
            <a:r>
              <a:rPr lang="en-US" b="1" dirty="0">
                <a:latin typeface="Grandview" panose="020B0502040204020203" pitchFamily="34" charset="0"/>
              </a:rPr>
              <a:t> </a:t>
            </a:r>
            <a:r>
              <a:rPr lang="en-US" dirty="0">
                <a:latin typeface="Grandview" panose="020B0502040204020203" pitchFamily="34" charset="0"/>
              </a:rPr>
              <a:t>column is to split it into two separate columns representing latitude and longitude.</a:t>
            </a:r>
            <a:endParaRPr lang="en-CA" dirty="0">
              <a:latin typeface="Grandview" panose="020B0502040204020203" pitchFamily="34" charset="0"/>
            </a:endParaRPr>
          </a:p>
        </p:txBody>
      </p:sp>
      <p:pic>
        <p:nvPicPr>
          <p:cNvPr id="3" name="Picture 2">
            <a:extLst>
              <a:ext uri="{FF2B5EF4-FFF2-40B4-BE49-F238E27FC236}">
                <a16:creationId xmlns:a16="http://schemas.microsoft.com/office/drawing/2014/main" id="{F13E1BAE-1A5C-1C04-A5DE-EA0DAF2940A1}"/>
              </a:ext>
            </a:extLst>
          </p:cNvPr>
          <p:cNvPicPr>
            <a:picLocks noChangeAspect="1"/>
          </p:cNvPicPr>
          <p:nvPr/>
        </p:nvPicPr>
        <p:blipFill>
          <a:blip r:embed="rId2"/>
          <a:stretch>
            <a:fillRect/>
          </a:stretch>
        </p:blipFill>
        <p:spPr>
          <a:xfrm>
            <a:off x="3358420" y="1091609"/>
            <a:ext cx="5475160" cy="1548575"/>
          </a:xfrm>
          <a:prstGeom prst="rect">
            <a:avLst/>
          </a:prstGeom>
          <a:ln>
            <a:solidFill>
              <a:schemeClr val="tx1"/>
            </a:solidFill>
          </a:ln>
        </p:spPr>
      </p:pic>
      <p:pic>
        <p:nvPicPr>
          <p:cNvPr id="6" name="Picture 5">
            <a:extLst>
              <a:ext uri="{FF2B5EF4-FFF2-40B4-BE49-F238E27FC236}">
                <a16:creationId xmlns:a16="http://schemas.microsoft.com/office/drawing/2014/main" id="{C80C8E6E-410A-FF8A-CEA8-1488A6C1FF71}"/>
              </a:ext>
            </a:extLst>
          </p:cNvPr>
          <p:cNvPicPr>
            <a:picLocks noChangeAspect="1"/>
          </p:cNvPicPr>
          <p:nvPr/>
        </p:nvPicPr>
        <p:blipFill>
          <a:blip r:embed="rId3"/>
          <a:stretch>
            <a:fillRect/>
          </a:stretch>
        </p:blipFill>
        <p:spPr>
          <a:xfrm>
            <a:off x="3358420" y="5183498"/>
            <a:ext cx="5475160" cy="1355719"/>
          </a:xfrm>
          <a:prstGeom prst="rect">
            <a:avLst/>
          </a:prstGeom>
          <a:ln>
            <a:solidFill>
              <a:schemeClr val="tx1"/>
            </a:solidFill>
          </a:ln>
        </p:spPr>
      </p:pic>
      <p:pic>
        <p:nvPicPr>
          <p:cNvPr id="10" name="Picture 9">
            <a:extLst>
              <a:ext uri="{FF2B5EF4-FFF2-40B4-BE49-F238E27FC236}">
                <a16:creationId xmlns:a16="http://schemas.microsoft.com/office/drawing/2014/main" id="{1538060D-5380-B90C-95D8-BAAA74EE5CCE}"/>
              </a:ext>
            </a:extLst>
          </p:cNvPr>
          <p:cNvPicPr>
            <a:picLocks noChangeAspect="1"/>
          </p:cNvPicPr>
          <p:nvPr/>
        </p:nvPicPr>
        <p:blipFill rotWithShape="1">
          <a:blip r:embed="rId4"/>
          <a:srcRect t="1513"/>
          <a:stretch/>
        </p:blipFill>
        <p:spPr>
          <a:xfrm>
            <a:off x="1498867" y="2829948"/>
            <a:ext cx="8970745" cy="2163786"/>
          </a:xfrm>
          <a:prstGeom prst="rect">
            <a:avLst/>
          </a:prstGeom>
          <a:ln>
            <a:solidFill>
              <a:schemeClr val="tx1"/>
            </a:solidFill>
          </a:ln>
        </p:spPr>
      </p:pic>
    </p:spTree>
    <p:extLst>
      <p:ext uri="{BB962C8B-B14F-4D97-AF65-F5344CB8AC3E}">
        <p14:creationId xmlns:p14="http://schemas.microsoft.com/office/powerpoint/2010/main" val="136596481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2A0A99-AEF6-5561-AB6E-16EF2308BFC1}"/>
              </a:ext>
            </a:extLst>
          </p:cNvPr>
          <p:cNvSpPr txBox="1"/>
          <p:nvPr/>
        </p:nvSpPr>
        <p:spPr>
          <a:xfrm>
            <a:off x="203200" y="454075"/>
            <a:ext cx="11562080" cy="369332"/>
          </a:xfrm>
          <a:prstGeom prst="rect">
            <a:avLst/>
          </a:prstGeom>
          <a:noFill/>
        </p:spPr>
        <p:txBody>
          <a:bodyPr wrap="square">
            <a:spAutoFit/>
          </a:bodyPr>
          <a:lstStyle/>
          <a:p>
            <a:pPr algn="ctr"/>
            <a:r>
              <a:rPr lang="en-US" i="0" dirty="0">
                <a:effectLst/>
                <a:latin typeface="Grandview" panose="020B0502040204020203" pitchFamily="34" charset="0"/>
              </a:rPr>
              <a:t>Convert categorical labels into numerical representations and binary indicator variables</a:t>
            </a:r>
          </a:p>
        </p:txBody>
      </p:sp>
      <p:pic>
        <p:nvPicPr>
          <p:cNvPr id="4" name="Picture 3">
            <a:extLst>
              <a:ext uri="{FF2B5EF4-FFF2-40B4-BE49-F238E27FC236}">
                <a16:creationId xmlns:a16="http://schemas.microsoft.com/office/drawing/2014/main" id="{8B68D079-8A03-F1CD-C50A-ED5013E476BD}"/>
              </a:ext>
            </a:extLst>
          </p:cNvPr>
          <p:cNvPicPr>
            <a:picLocks noChangeAspect="1"/>
          </p:cNvPicPr>
          <p:nvPr/>
        </p:nvPicPr>
        <p:blipFill>
          <a:blip r:embed="rId2"/>
          <a:stretch>
            <a:fillRect/>
          </a:stretch>
        </p:blipFill>
        <p:spPr>
          <a:xfrm>
            <a:off x="1895953" y="1096314"/>
            <a:ext cx="8400092" cy="3243231"/>
          </a:xfrm>
          <a:prstGeom prst="rect">
            <a:avLst/>
          </a:prstGeom>
          <a:ln>
            <a:solidFill>
              <a:schemeClr val="accent1"/>
            </a:solidFill>
          </a:ln>
        </p:spPr>
      </p:pic>
      <p:pic>
        <p:nvPicPr>
          <p:cNvPr id="8" name="Picture 7">
            <a:extLst>
              <a:ext uri="{FF2B5EF4-FFF2-40B4-BE49-F238E27FC236}">
                <a16:creationId xmlns:a16="http://schemas.microsoft.com/office/drawing/2014/main" id="{103E3A91-143D-3B93-32EC-46CCCF62FEBF}"/>
              </a:ext>
            </a:extLst>
          </p:cNvPr>
          <p:cNvPicPr>
            <a:picLocks noChangeAspect="1"/>
          </p:cNvPicPr>
          <p:nvPr/>
        </p:nvPicPr>
        <p:blipFill>
          <a:blip r:embed="rId3"/>
          <a:stretch>
            <a:fillRect/>
          </a:stretch>
        </p:blipFill>
        <p:spPr>
          <a:xfrm>
            <a:off x="1348328" y="5151110"/>
            <a:ext cx="9495343" cy="388654"/>
          </a:xfrm>
          <a:prstGeom prst="rect">
            <a:avLst/>
          </a:prstGeom>
          <a:ln>
            <a:solidFill>
              <a:schemeClr val="accent1"/>
            </a:solidFill>
          </a:ln>
        </p:spPr>
      </p:pic>
      <p:sp>
        <p:nvSpPr>
          <p:cNvPr id="12" name="TextBox 11">
            <a:extLst>
              <a:ext uri="{FF2B5EF4-FFF2-40B4-BE49-F238E27FC236}">
                <a16:creationId xmlns:a16="http://schemas.microsoft.com/office/drawing/2014/main" id="{EC1DD1BD-579B-9AC9-2217-22A929BAD05E}"/>
              </a:ext>
            </a:extLst>
          </p:cNvPr>
          <p:cNvSpPr txBox="1"/>
          <p:nvPr/>
        </p:nvSpPr>
        <p:spPr>
          <a:xfrm>
            <a:off x="203200" y="4486956"/>
            <a:ext cx="11562080" cy="369332"/>
          </a:xfrm>
          <a:prstGeom prst="rect">
            <a:avLst/>
          </a:prstGeom>
          <a:noFill/>
        </p:spPr>
        <p:txBody>
          <a:bodyPr wrap="square">
            <a:spAutoFit/>
          </a:bodyPr>
          <a:lstStyle/>
          <a:p>
            <a:pPr algn="ctr"/>
            <a:r>
              <a:rPr lang="en-US" i="0" dirty="0">
                <a:effectLst/>
                <a:latin typeface="Grandview" panose="020B0502040204020203" pitchFamily="34" charset="0"/>
              </a:rPr>
              <a:t>Removing unnecessary columns</a:t>
            </a:r>
          </a:p>
        </p:txBody>
      </p:sp>
    </p:spTree>
    <p:extLst>
      <p:ext uri="{BB962C8B-B14F-4D97-AF65-F5344CB8AC3E}">
        <p14:creationId xmlns:p14="http://schemas.microsoft.com/office/powerpoint/2010/main" val="298838238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98D9F-E504-5CFE-EEBB-B7ADA8554CAB}"/>
              </a:ext>
            </a:extLst>
          </p:cNvPr>
          <p:cNvPicPr>
            <a:picLocks noChangeAspect="1"/>
          </p:cNvPicPr>
          <p:nvPr/>
        </p:nvPicPr>
        <p:blipFill>
          <a:blip r:embed="rId2"/>
          <a:stretch>
            <a:fillRect/>
          </a:stretch>
        </p:blipFill>
        <p:spPr>
          <a:xfrm>
            <a:off x="0" y="17768"/>
            <a:ext cx="6417276" cy="6847484"/>
          </a:xfrm>
          <a:prstGeom prst="rect">
            <a:avLst/>
          </a:prstGeom>
        </p:spPr>
      </p:pic>
      <p:sp>
        <p:nvSpPr>
          <p:cNvPr id="4" name="TextBox 3">
            <a:extLst>
              <a:ext uri="{FF2B5EF4-FFF2-40B4-BE49-F238E27FC236}">
                <a16:creationId xmlns:a16="http://schemas.microsoft.com/office/drawing/2014/main" id="{97147DA4-336D-5DF7-D3FE-A0271B3415C7}"/>
              </a:ext>
            </a:extLst>
          </p:cNvPr>
          <p:cNvSpPr txBox="1"/>
          <p:nvPr/>
        </p:nvSpPr>
        <p:spPr>
          <a:xfrm>
            <a:off x="6722076" y="2274837"/>
            <a:ext cx="5156886" cy="2585323"/>
          </a:xfrm>
          <a:prstGeom prst="rect">
            <a:avLst/>
          </a:prstGeom>
          <a:noFill/>
        </p:spPr>
        <p:txBody>
          <a:bodyPr wrap="square" rtlCol="0">
            <a:spAutoFit/>
          </a:bodyPr>
          <a:lstStyle/>
          <a:p>
            <a:pPr algn="ctr"/>
            <a:r>
              <a:rPr lang="en-US" dirty="0"/>
              <a:t>We generated new columns by manipulating existing ones. This involved splitting values, extracting specific information, applying binary encoding, and converting categorical columns into numerical representations. </a:t>
            </a:r>
          </a:p>
          <a:p>
            <a:pPr algn="ctr"/>
            <a:endParaRPr lang="en-US" dirty="0"/>
          </a:p>
          <a:p>
            <a:pPr algn="ctr"/>
            <a:r>
              <a:rPr lang="en-US" dirty="0"/>
              <a:t>Following this feature engineering process, our dataset is now prepared for input into the machine learning model.</a:t>
            </a:r>
            <a:endParaRPr lang="en-CA" dirty="0"/>
          </a:p>
        </p:txBody>
      </p:sp>
    </p:spTree>
    <p:extLst>
      <p:ext uri="{BB962C8B-B14F-4D97-AF65-F5344CB8AC3E}">
        <p14:creationId xmlns:p14="http://schemas.microsoft.com/office/powerpoint/2010/main" val="9828401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07377" y="3075057"/>
            <a:ext cx="6977246" cy="707886"/>
          </a:xfrm>
          <a:prstGeom prst="rect">
            <a:avLst/>
          </a:prstGeom>
          <a:noFill/>
        </p:spPr>
        <p:txBody>
          <a:bodyPr wrap="square">
            <a:spAutoFit/>
          </a:bodyPr>
          <a:lstStyle/>
          <a:p>
            <a:pPr algn="ctr"/>
            <a:r>
              <a:rPr lang="en-US" sz="4000" b="1" i="0" dirty="0">
                <a:effectLst/>
                <a:latin typeface="Grandview" panose="020B0502040204020203" pitchFamily="34" charset="0"/>
                <a:cs typeface="Arial" panose="020B0604020202020204" pitchFamily="34" charset="0"/>
              </a:rPr>
              <a:t>Model Development</a:t>
            </a:r>
            <a:endParaRPr lang="en-US" sz="2800" i="0" dirty="0">
              <a:effectLst/>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34282196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ADBE62-CC00-13CE-4737-6F79D7524AED}"/>
              </a:ext>
            </a:extLst>
          </p:cNvPr>
          <p:cNvSpPr txBox="1"/>
          <p:nvPr/>
        </p:nvSpPr>
        <p:spPr>
          <a:xfrm>
            <a:off x="287412" y="1439783"/>
            <a:ext cx="11617175" cy="1200329"/>
          </a:xfrm>
          <a:prstGeom prst="rect">
            <a:avLst/>
          </a:prstGeom>
          <a:noFill/>
        </p:spPr>
        <p:txBody>
          <a:bodyPr wrap="square">
            <a:spAutoFit/>
          </a:bodyPr>
          <a:lstStyle/>
          <a:p>
            <a:pPr algn="ctr"/>
            <a:r>
              <a:rPr lang="en-US" dirty="0">
                <a:latin typeface="Grandview" panose="020B0502040204020203" pitchFamily="34" charset="0"/>
              </a:rPr>
              <a:t>Begin by partitioning the dataset into features (denoted as 'X') and the target variable (denoted as 'y'). Proceed to divide the data into training and testing sets. Employ four distinct models to forecast fraudulent activities, assessing their performance through precision, recall, F1 score, and accuracy metrics. Additionally, generate feature importance graphs for each model.</a:t>
            </a:r>
            <a:endParaRPr lang="en-CA" dirty="0">
              <a:latin typeface="Grandview" panose="020B0502040204020203" pitchFamily="34" charset="0"/>
            </a:endParaRPr>
          </a:p>
        </p:txBody>
      </p:sp>
      <p:sp>
        <p:nvSpPr>
          <p:cNvPr id="8" name="TextBox 7">
            <a:extLst>
              <a:ext uri="{FF2B5EF4-FFF2-40B4-BE49-F238E27FC236}">
                <a16:creationId xmlns:a16="http://schemas.microsoft.com/office/drawing/2014/main" id="{102C598C-91A9-469A-393A-E0F0F508A12C}"/>
              </a:ext>
            </a:extLst>
          </p:cNvPr>
          <p:cNvSpPr txBox="1"/>
          <p:nvPr/>
        </p:nvSpPr>
        <p:spPr>
          <a:xfrm>
            <a:off x="223778" y="356941"/>
            <a:ext cx="11617175" cy="523220"/>
          </a:xfrm>
          <a:prstGeom prst="rect">
            <a:avLst/>
          </a:prstGeom>
          <a:noFill/>
        </p:spPr>
        <p:txBody>
          <a:bodyPr wrap="square">
            <a:spAutoFit/>
          </a:bodyPr>
          <a:lstStyle/>
          <a:p>
            <a:pPr algn="ctr"/>
            <a:r>
              <a:rPr lang="en-US" sz="2800" b="1" dirty="0">
                <a:latin typeface="Grandview" panose="020B0502040204020203" pitchFamily="34" charset="0"/>
              </a:rPr>
              <a:t>Building Models and Training</a:t>
            </a:r>
            <a:endParaRPr lang="en-CA" sz="2800" b="1" dirty="0">
              <a:latin typeface="Grandview" panose="020B0502040204020203" pitchFamily="34" charset="0"/>
            </a:endParaRPr>
          </a:p>
        </p:txBody>
      </p:sp>
      <p:pic>
        <p:nvPicPr>
          <p:cNvPr id="10" name="Picture 9">
            <a:extLst>
              <a:ext uri="{FF2B5EF4-FFF2-40B4-BE49-F238E27FC236}">
                <a16:creationId xmlns:a16="http://schemas.microsoft.com/office/drawing/2014/main" id="{9ABA61C7-52FD-1DD5-0BB3-32B9D7F3AD79}"/>
              </a:ext>
            </a:extLst>
          </p:cNvPr>
          <p:cNvPicPr>
            <a:picLocks noChangeAspect="1"/>
          </p:cNvPicPr>
          <p:nvPr/>
        </p:nvPicPr>
        <p:blipFill>
          <a:blip r:embed="rId2"/>
          <a:stretch>
            <a:fillRect/>
          </a:stretch>
        </p:blipFill>
        <p:spPr>
          <a:xfrm>
            <a:off x="2455164" y="3199734"/>
            <a:ext cx="7281672" cy="2301206"/>
          </a:xfrm>
          <a:prstGeom prst="rect">
            <a:avLst/>
          </a:prstGeom>
          <a:ln>
            <a:solidFill>
              <a:schemeClr val="tx1"/>
            </a:solidFill>
          </a:ln>
        </p:spPr>
      </p:pic>
    </p:spTree>
    <p:extLst>
      <p:ext uri="{BB962C8B-B14F-4D97-AF65-F5344CB8AC3E}">
        <p14:creationId xmlns:p14="http://schemas.microsoft.com/office/powerpoint/2010/main" val="269397915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D1F6C-F585-EFB3-B28C-DB772725F9D8}"/>
              </a:ext>
            </a:extLst>
          </p:cNvPr>
          <p:cNvSpPr txBox="1"/>
          <p:nvPr/>
        </p:nvSpPr>
        <p:spPr>
          <a:xfrm>
            <a:off x="465667" y="751344"/>
            <a:ext cx="11345333" cy="2031325"/>
          </a:xfrm>
          <a:prstGeom prst="rect">
            <a:avLst/>
          </a:prstGeom>
          <a:noFill/>
          <a:effectLst>
            <a:softEdge rad="635000"/>
          </a:effectLst>
        </p:spPr>
        <p:txBody>
          <a:bodyPr wrap="square">
            <a:spAutoFit/>
          </a:bodyPr>
          <a:lstStyle/>
          <a:p>
            <a:r>
              <a:rPr lang="en-CA" b="1" dirty="0" err="1">
                <a:latin typeface="Grandview" panose="020B0502040204020203" pitchFamily="34" charset="0"/>
              </a:rPr>
              <a:t>FASTag</a:t>
            </a:r>
            <a:r>
              <a:rPr lang="en-CA" dirty="0">
                <a:latin typeface="Grandview" panose="020B0502040204020203" pitchFamily="34" charset="0"/>
              </a:rPr>
              <a:t> is an electronic toll collection system in India, operated by the National Highway Authority of India (NHAI).  </a:t>
            </a:r>
            <a:r>
              <a:rPr lang="en-US" dirty="0" err="1">
                <a:latin typeface="Grandview" panose="020B0502040204020203" pitchFamily="34" charset="0"/>
              </a:rPr>
              <a:t>FASTags</a:t>
            </a:r>
            <a:r>
              <a:rPr lang="en-US" dirty="0">
                <a:latin typeface="Grandview" panose="020B0502040204020203" pitchFamily="34" charset="0"/>
              </a:rPr>
              <a:t> stickers are typically placed on the inside of the vehicle's windshield, usually on the top, near the rearview mirror. </a:t>
            </a:r>
          </a:p>
          <a:p>
            <a:endParaRPr lang="en-CA" dirty="0">
              <a:latin typeface="Grandview" panose="020B0502040204020203" pitchFamily="34" charset="0"/>
            </a:endParaRPr>
          </a:p>
          <a:p>
            <a:r>
              <a:rPr lang="en-CA" dirty="0">
                <a:latin typeface="Grandview" panose="020B0502040204020203" pitchFamily="34" charset="0"/>
              </a:rPr>
              <a:t>It employs radio frequency identification (RFID) technology to enable automatic deduction of toll charges from a prepaid or linked account as a vehicle passes through a toll plaza.</a:t>
            </a:r>
          </a:p>
          <a:p>
            <a:endParaRPr lang="en-CA" dirty="0">
              <a:latin typeface="Grandview" panose="020B0502040204020203" pitchFamily="34" charset="0"/>
            </a:endParaRPr>
          </a:p>
        </p:txBody>
      </p:sp>
      <p:sp>
        <p:nvSpPr>
          <p:cNvPr id="7" name="TextBox 6">
            <a:extLst>
              <a:ext uri="{FF2B5EF4-FFF2-40B4-BE49-F238E27FC236}">
                <a16:creationId xmlns:a16="http://schemas.microsoft.com/office/drawing/2014/main" id="{F238FD60-7226-6C49-DFB3-8542482D0B50}"/>
              </a:ext>
            </a:extLst>
          </p:cNvPr>
          <p:cNvSpPr txBox="1"/>
          <p:nvPr/>
        </p:nvSpPr>
        <p:spPr>
          <a:xfrm>
            <a:off x="6129866" y="2752469"/>
            <a:ext cx="5900800" cy="3416320"/>
          </a:xfrm>
          <a:prstGeom prst="rect">
            <a:avLst/>
          </a:prstGeom>
          <a:noFill/>
        </p:spPr>
        <p:txBody>
          <a:bodyPr wrap="square">
            <a:spAutoFit/>
          </a:bodyPr>
          <a:lstStyle/>
          <a:p>
            <a:r>
              <a:rPr lang="en-CA" b="1" dirty="0" err="1">
                <a:latin typeface="Grandview" panose="020B0502040204020203" pitchFamily="34" charset="0"/>
              </a:rPr>
              <a:t>FASTag</a:t>
            </a:r>
            <a:r>
              <a:rPr lang="en-CA" b="1" dirty="0">
                <a:latin typeface="Grandview" panose="020B0502040204020203" pitchFamily="34" charset="0"/>
              </a:rPr>
              <a:t> fraud </a:t>
            </a:r>
            <a:r>
              <a:rPr lang="en-CA" dirty="0">
                <a:latin typeface="Grandview" panose="020B0502040204020203" pitchFamily="34" charset="0"/>
              </a:rPr>
              <a:t>includes cloning legitimate tags, phishing for account details, tampering with stickers, and identity theft for unauthorized access. </a:t>
            </a:r>
          </a:p>
          <a:p>
            <a:endParaRPr lang="en-CA" dirty="0">
              <a:latin typeface="Grandview" panose="020B0502040204020203" pitchFamily="34" charset="0"/>
            </a:endParaRPr>
          </a:p>
          <a:p>
            <a:r>
              <a:rPr lang="en-CA" b="1" dirty="0">
                <a:latin typeface="Grandview" panose="020B0502040204020203" pitchFamily="34" charset="0"/>
              </a:rPr>
              <a:t>To reduce risks:</a:t>
            </a:r>
          </a:p>
          <a:p>
            <a:endParaRPr lang="en-CA" dirty="0">
              <a:latin typeface="Grandview" panose="020B0502040204020203" pitchFamily="34" charset="0"/>
            </a:endParaRPr>
          </a:p>
          <a:p>
            <a:pPr marL="285750" indent="-285750">
              <a:buFont typeface="Arial" panose="020B0604020202020204" pitchFamily="34" charset="0"/>
              <a:buChar char="•"/>
            </a:pPr>
            <a:r>
              <a:rPr lang="en-CA" dirty="0">
                <a:latin typeface="Grandview" panose="020B0502040204020203" pitchFamily="34" charset="0"/>
              </a:rPr>
              <a:t>Buy </a:t>
            </a:r>
            <a:r>
              <a:rPr lang="en-CA" dirty="0" err="1">
                <a:latin typeface="Grandview" panose="020B0502040204020203" pitchFamily="34" charset="0"/>
              </a:rPr>
              <a:t>FASTags</a:t>
            </a:r>
            <a:r>
              <a:rPr lang="en-CA" dirty="0">
                <a:latin typeface="Grandview" panose="020B0502040204020203" pitchFamily="34" charset="0"/>
              </a:rPr>
              <a:t> from authorized sources.</a:t>
            </a:r>
          </a:p>
          <a:p>
            <a:pPr marL="285750" indent="-285750">
              <a:buFont typeface="Arial" panose="020B0604020202020204" pitchFamily="34" charset="0"/>
              <a:buChar char="•"/>
            </a:pPr>
            <a:r>
              <a:rPr lang="en-CA" dirty="0">
                <a:latin typeface="Grandview" panose="020B0502040204020203" pitchFamily="34" charset="0"/>
              </a:rPr>
              <a:t>Secure account details.</a:t>
            </a:r>
          </a:p>
          <a:p>
            <a:pPr marL="285750" indent="-285750">
              <a:buFont typeface="Arial" panose="020B0604020202020204" pitchFamily="34" charset="0"/>
              <a:buChar char="•"/>
            </a:pPr>
            <a:r>
              <a:rPr lang="en-CA" dirty="0">
                <a:latin typeface="Grandview" panose="020B0502040204020203" pitchFamily="34" charset="0"/>
              </a:rPr>
              <a:t>Monitor transactions.</a:t>
            </a:r>
          </a:p>
          <a:p>
            <a:pPr marL="285750" indent="-285750">
              <a:buFont typeface="Arial" panose="020B0604020202020204" pitchFamily="34" charset="0"/>
              <a:buChar char="•"/>
            </a:pPr>
            <a:r>
              <a:rPr lang="en-CA" dirty="0">
                <a:latin typeface="Grandview" panose="020B0502040204020203" pitchFamily="34" charset="0"/>
              </a:rPr>
              <a:t>Avoid unsolicited links/messages.</a:t>
            </a:r>
          </a:p>
          <a:p>
            <a:pPr marL="285750" indent="-285750">
              <a:buFont typeface="Arial" panose="020B0604020202020204" pitchFamily="34" charset="0"/>
              <a:buChar char="•"/>
            </a:pPr>
            <a:r>
              <a:rPr lang="en-CA" dirty="0">
                <a:latin typeface="Grandview" panose="020B0502040204020203" pitchFamily="34" charset="0"/>
              </a:rPr>
              <a:t>Report suspicious activity to the provider/authorities.</a:t>
            </a:r>
          </a:p>
        </p:txBody>
      </p:sp>
      <p:pic>
        <p:nvPicPr>
          <p:cNvPr id="1030" name="Picture 6" descr="Paytm Payments Bank rolls out Paytm FASTag across India">
            <a:extLst>
              <a:ext uri="{FF2B5EF4-FFF2-40B4-BE49-F238E27FC236}">
                <a16:creationId xmlns:a16="http://schemas.microsoft.com/office/drawing/2014/main" id="{A7A261AD-DE80-246B-238E-530C1D0142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79"/>
          <a:stretch/>
        </p:blipFill>
        <p:spPr bwMode="auto">
          <a:xfrm>
            <a:off x="126788" y="3128218"/>
            <a:ext cx="5774012" cy="2607564"/>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2598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474FF6-973E-C58E-AA5B-95D6A3747B73}"/>
              </a:ext>
            </a:extLst>
          </p:cNvPr>
          <p:cNvPicPr>
            <a:picLocks noChangeAspect="1"/>
          </p:cNvPicPr>
          <p:nvPr/>
        </p:nvPicPr>
        <p:blipFill>
          <a:blip r:embed="rId2"/>
          <a:stretch>
            <a:fillRect/>
          </a:stretch>
        </p:blipFill>
        <p:spPr>
          <a:xfrm>
            <a:off x="223778" y="2266555"/>
            <a:ext cx="4911784" cy="4322618"/>
          </a:xfrm>
          <a:prstGeom prst="rect">
            <a:avLst/>
          </a:prstGeom>
          <a:ln>
            <a:solidFill>
              <a:schemeClr val="tx1"/>
            </a:solidFill>
          </a:ln>
        </p:spPr>
      </p:pic>
      <p:pic>
        <p:nvPicPr>
          <p:cNvPr id="7" name="Picture 6">
            <a:extLst>
              <a:ext uri="{FF2B5EF4-FFF2-40B4-BE49-F238E27FC236}">
                <a16:creationId xmlns:a16="http://schemas.microsoft.com/office/drawing/2014/main" id="{16FF7F13-5059-F726-DBEF-F96BD070B45A}"/>
              </a:ext>
            </a:extLst>
          </p:cNvPr>
          <p:cNvPicPr>
            <a:picLocks noChangeAspect="1"/>
          </p:cNvPicPr>
          <p:nvPr/>
        </p:nvPicPr>
        <p:blipFill>
          <a:blip r:embed="rId3"/>
          <a:stretch>
            <a:fillRect/>
          </a:stretch>
        </p:blipFill>
        <p:spPr>
          <a:xfrm>
            <a:off x="5299835" y="4244176"/>
            <a:ext cx="6668387" cy="2344997"/>
          </a:xfrm>
          <a:prstGeom prst="rect">
            <a:avLst/>
          </a:prstGeom>
          <a:ln>
            <a:solidFill>
              <a:schemeClr val="tx1"/>
            </a:solidFill>
          </a:ln>
        </p:spPr>
      </p:pic>
      <p:sp>
        <p:nvSpPr>
          <p:cNvPr id="8" name="TextBox 7">
            <a:extLst>
              <a:ext uri="{FF2B5EF4-FFF2-40B4-BE49-F238E27FC236}">
                <a16:creationId xmlns:a16="http://schemas.microsoft.com/office/drawing/2014/main" id="{7AA352E1-6355-3518-9AE1-4A1C916BCB45}"/>
              </a:ext>
            </a:extLst>
          </p:cNvPr>
          <p:cNvSpPr txBox="1"/>
          <p:nvPr/>
        </p:nvSpPr>
        <p:spPr>
          <a:xfrm>
            <a:off x="223778" y="356941"/>
            <a:ext cx="11617175" cy="523220"/>
          </a:xfrm>
          <a:prstGeom prst="rect">
            <a:avLst/>
          </a:prstGeom>
          <a:noFill/>
        </p:spPr>
        <p:txBody>
          <a:bodyPr wrap="square">
            <a:spAutoFit/>
          </a:bodyPr>
          <a:lstStyle/>
          <a:p>
            <a:pPr algn="ctr"/>
            <a:r>
              <a:rPr lang="en-US" sz="2800" b="1" dirty="0">
                <a:latin typeface="Grandview" panose="020B0502040204020203" pitchFamily="34" charset="0"/>
              </a:rPr>
              <a:t>Model Evaluation and Feature Importance Visualization</a:t>
            </a:r>
            <a:endParaRPr lang="en-CA" sz="2800" b="1" dirty="0">
              <a:latin typeface="Grandview" panose="020B0502040204020203" pitchFamily="34" charset="0"/>
            </a:endParaRPr>
          </a:p>
        </p:txBody>
      </p:sp>
      <p:sp>
        <p:nvSpPr>
          <p:cNvPr id="10" name="TextBox 9">
            <a:extLst>
              <a:ext uri="{FF2B5EF4-FFF2-40B4-BE49-F238E27FC236}">
                <a16:creationId xmlns:a16="http://schemas.microsoft.com/office/drawing/2014/main" id="{7F7FB694-FA24-982C-708E-B2B5FFC050CF}"/>
              </a:ext>
            </a:extLst>
          </p:cNvPr>
          <p:cNvSpPr txBox="1"/>
          <p:nvPr/>
        </p:nvSpPr>
        <p:spPr>
          <a:xfrm>
            <a:off x="223778" y="1074725"/>
            <a:ext cx="10267759" cy="1077218"/>
          </a:xfrm>
          <a:prstGeom prst="rect">
            <a:avLst/>
          </a:prstGeom>
          <a:noFill/>
        </p:spPr>
        <p:txBody>
          <a:bodyPr wrap="square">
            <a:spAutoFit/>
          </a:bodyPr>
          <a:lstStyle/>
          <a:p>
            <a:r>
              <a:rPr lang="en-US" sz="1600" b="0" i="0" dirty="0">
                <a:effectLst/>
                <a:latin typeface="Grandview" panose="020B0502040204020203" pitchFamily="34" charset="0"/>
              </a:rPr>
              <a:t>This function takes a classifier object, training features (</a:t>
            </a:r>
            <a:r>
              <a:rPr lang="en-US" sz="1600" b="0" i="0" dirty="0" err="1">
                <a:effectLst/>
                <a:latin typeface="Grandview" panose="020B0502040204020203" pitchFamily="34" charset="0"/>
              </a:rPr>
              <a:t>X_train</a:t>
            </a:r>
            <a:r>
              <a:rPr lang="en-US" sz="1600" b="0" i="0" dirty="0">
                <a:effectLst/>
                <a:latin typeface="Grandview" panose="020B0502040204020203" pitchFamily="34" charset="0"/>
              </a:rPr>
              <a:t>), training labels (</a:t>
            </a:r>
            <a:r>
              <a:rPr lang="en-US" sz="1600" b="0" i="0" dirty="0" err="1">
                <a:effectLst/>
                <a:latin typeface="Grandview" panose="020B0502040204020203" pitchFamily="34" charset="0"/>
              </a:rPr>
              <a:t>y_train</a:t>
            </a:r>
            <a:r>
              <a:rPr lang="en-US" sz="1600" b="0" i="0" dirty="0">
                <a:effectLst/>
                <a:latin typeface="Grandview" panose="020B0502040204020203" pitchFamily="34" charset="0"/>
              </a:rPr>
              <a:t>), testing features (</a:t>
            </a:r>
            <a:r>
              <a:rPr lang="en-US" sz="1600" b="0" i="0" dirty="0" err="1">
                <a:effectLst/>
                <a:latin typeface="Grandview" panose="020B0502040204020203" pitchFamily="34" charset="0"/>
              </a:rPr>
              <a:t>X_test</a:t>
            </a:r>
            <a:r>
              <a:rPr lang="en-US" sz="1600" b="0" i="0" dirty="0">
                <a:effectLst/>
                <a:latin typeface="Grandview" panose="020B0502040204020203" pitchFamily="34" charset="0"/>
              </a:rPr>
              <a:t>), and testing labels (</a:t>
            </a:r>
            <a:r>
              <a:rPr lang="en-US" sz="1600" b="0" i="0" dirty="0" err="1">
                <a:effectLst/>
                <a:latin typeface="Grandview" panose="020B0502040204020203" pitchFamily="34" charset="0"/>
              </a:rPr>
              <a:t>y_test</a:t>
            </a:r>
            <a:r>
              <a:rPr lang="en-US" sz="1600" b="0" i="0" dirty="0">
                <a:effectLst/>
                <a:latin typeface="Grandview" panose="020B0502040204020203" pitchFamily="34" charset="0"/>
              </a:rPr>
              <a:t>) as input. It trains the classifier using the training data, makes predictions on the testing data, and then calculates and prints various evaluation metrics such as accuracy, precision, recall, F1 score, confusion matrix, and training accuracy. Finally, it returns the trained classifier.</a:t>
            </a:r>
            <a:endParaRPr lang="en-CA" sz="1600" dirty="0">
              <a:latin typeface="Grandview" panose="020B0502040204020203" pitchFamily="34" charset="0"/>
            </a:endParaRPr>
          </a:p>
        </p:txBody>
      </p:sp>
      <p:sp>
        <p:nvSpPr>
          <p:cNvPr id="12" name="TextBox 11">
            <a:extLst>
              <a:ext uri="{FF2B5EF4-FFF2-40B4-BE49-F238E27FC236}">
                <a16:creationId xmlns:a16="http://schemas.microsoft.com/office/drawing/2014/main" id="{99BD9294-A4F2-6C17-E50D-2328A641A7DE}"/>
              </a:ext>
            </a:extLst>
          </p:cNvPr>
          <p:cNvSpPr txBox="1"/>
          <p:nvPr/>
        </p:nvSpPr>
        <p:spPr>
          <a:xfrm>
            <a:off x="5299835" y="2767280"/>
            <a:ext cx="6668386" cy="1323439"/>
          </a:xfrm>
          <a:prstGeom prst="rect">
            <a:avLst/>
          </a:prstGeom>
          <a:noFill/>
        </p:spPr>
        <p:txBody>
          <a:bodyPr wrap="square">
            <a:spAutoFit/>
          </a:bodyPr>
          <a:lstStyle/>
          <a:p>
            <a:r>
              <a:rPr lang="en-US" sz="1600" b="0" i="0" dirty="0">
                <a:effectLst/>
                <a:latin typeface="Grandview" panose="020B0502040204020203" pitchFamily="34" charset="0"/>
              </a:rPr>
              <a:t>This function takes a classifier object and the features (X) as input. Depending on the type of classifier (Random Forest, Gradient Boosting, or Logistic Regression), it extracts feature importances or coefficients and plots them in a horizontal bar chart to visualize the importance of each feature in the model.</a:t>
            </a:r>
            <a:endParaRPr lang="en-CA" sz="1600" dirty="0">
              <a:latin typeface="Grandview" panose="020B0502040204020203" pitchFamily="34" charset="0"/>
            </a:endParaRPr>
          </a:p>
        </p:txBody>
      </p:sp>
      <p:cxnSp>
        <p:nvCxnSpPr>
          <p:cNvPr id="19" name="Connector: Curved 18">
            <a:extLst>
              <a:ext uri="{FF2B5EF4-FFF2-40B4-BE49-F238E27FC236}">
                <a16:creationId xmlns:a16="http://schemas.microsoft.com/office/drawing/2014/main" id="{17B0C5EA-09CA-8BC6-CA72-97BB2FE13854}"/>
              </a:ext>
            </a:extLst>
          </p:cNvPr>
          <p:cNvCxnSpPr>
            <a:cxnSpLocks/>
          </p:cNvCxnSpPr>
          <p:nvPr/>
        </p:nvCxnSpPr>
        <p:spPr>
          <a:xfrm rot="5400000">
            <a:off x="5093678" y="2271954"/>
            <a:ext cx="520755" cy="280733"/>
          </a:xfrm>
          <a:prstGeom prst="curvedConnector3">
            <a:avLst>
              <a:gd name="adj1" fmla="val 106990"/>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63C3E632-5FF7-609E-DECE-71784E96BDC5}"/>
              </a:ext>
            </a:extLst>
          </p:cNvPr>
          <p:cNvCxnSpPr>
            <a:cxnSpLocks/>
          </p:cNvCxnSpPr>
          <p:nvPr/>
        </p:nvCxnSpPr>
        <p:spPr>
          <a:xfrm rot="5400000">
            <a:off x="10957603" y="3913429"/>
            <a:ext cx="311133" cy="232611"/>
          </a:xfrm>
          <a:prstGeom prst="curvedConnector3">
            <a:avLst>
              <a:gd name="adj1" fmla="val 50001"/>
            </a:avLst>
          </a:prstGeom>
          <a:ln w="285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16021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B49D-BF4B-2985-E023-9ACA4C33C064}"/>
              </a:ext>
            </a:extLst>
          </p:cNvPr>
          <p:cNvPicPr>
            <a:picLocks noChangeAspect="1"/>
          </p:cNvPicPr>
          <p:nvPr/>
        </p:nvPicPr>
        <p:blipFill>
          <a:blip r:embed="rId2"/>
          <a:stretch>
            <a:fillRect/>
          </a:stretch>
        </p:blipFill>
        <p:spPr>
          <a:xfrm>
            <a:off x="241948" y="3381094"/>
            <a:ext cx="2893207" cy="1620950"/>
          </a:xfrm>
          <a:prstGeom prst="rect">
            <a:avLst/>
          </a:prstGeom>
          <a:ln>
            <a:solidFill>
              <a:schemeClr val="tx1"/>
            </a:solidFill>
          </a:ln>
        </p:spPr>
      </p:pic>
      <p:pic>
        <p:nvPicPr>
          <p:cNvPr id="9" name="Picture 8">
            <a:extLst>
              <a:ext uri="{FF2B5EF4-FFF2-40B4-BE49-F238E27FC236}">
                <a16:creationId xmlns:a16="http://schemas.microsoft.com/office/drawing/2014/main" id="{48F717F9-C636-7C41-BFCF-291BCD86AC38}"/>
              </a:ext>
            </a:extLst>
          </p:cNvPr>
          <p:cNvPicPr>
            <a:picLocks noChangeAspect="1"/>
          </p:cNvPicPr>
          <p:nvPr/>
        </p:nvPicPr>
        <p:blipFill>
          <a:blip r:embed="rId3"/>
          <a:stretch>
            <a:fillRect/>
          </a:stretch>
        </p:blipFill>
        <p:spPr>
          <a:xfrm>
            <a:off x="5908670" y="1160166"/>
            <a:ext cx="6041382" cy="3980037"/>
          </a:xfrm>
          <a:prstGeom prst="rect">
            <a:avLst/>
          </a:prstGeom>
        </p:spPr>
      </p:pic>
      <p:pic>
        <p:nvPicPr>
          <p:cNvPr id="10" name="Picture 9">
            <a:extLst>
              <a:ext uri="{FF2B5EF4-FFF2-40B4-BE49-F238E27FC236}">
                <a16:creationId xmlns:a16="http://schemas.microsoft.com/office/drawing/2014/main" id="{325AC74F-E6DE-FD8E-F649-F45D75249E6D}"/>
              </a:ext>
            </a:extLst>
          </p:cNvPr>
          <p:cNvPicPr>
            <a:picLocks noChangeAspect="1"/>
          </p:cNvPicPr>
          <p:nvPr/>
        </p:nvPicPr>
        <p:blipFill>
          <a:blip r:embed="rId4"/>
          <a:stretch>
            <a:fillRect/>
          </a:stretch>
        </p:blipFill>
        <p:spPr>
          <a:xfrm>
            <a:off x="241948" y="1713371"/>
            <a:ext cx="5854052" cy="1503193"/>
          </a:xfrm>
          <a:prstGeom prst="rect">
            <a:avLst/>
          </a:prstGeom>
          <a:ln>
            <a:solidFill>
              <a:schemeClr val="tx1"/>
            </a:solidFill>
          </a:ln>
        </p:spPr>
      </p:pic>
      <p:sp>
        <p:nvSpPr>
          <p:cNvPr id="11" name="TextBox 10">
            <a:extLst>
              <a:ext uri="{FF2B5EF4-FFF2-40B4-BE49-F238E27FC236}">
                <a16:creationId xmlns:a16="http://schemas.microsoft.com/office/drawing/2014/main" id="{B330D25E-72E0-C836-BFDA-EB364AAC57F4}"/>
              </a:ext>
            </a:extLst>
          </p:cNvPr>
          <p:cNvSpPr txBox="1"/>
          <p:nvPr/>
        </p:nvSpPr>
        <p:spPr>
          <a:xfrm>
            <a:off x="223778" y="356941"/>
            <a:ext cx="11617175" cy="523220"/>
          </a:xfrm>
          <a:prstGeom prst="rect">
            <a:avLst/>
          </a:prstGeom>
          <a:noFill/>
        </p:spPr>
        <p:txBody>
          <a:bodyPr wrap="square">
            <a:spAutoFit/>
          </a:bodyPr>
          <a:lstStyle/>
          <a:p>
            <a:pPr algn="ctr"/>
            <a:r>
              <a:rPr lang="en-US" sz="2800" b="1" dirty="0">
                <a:latin typeface="Grandview" panose="020B0502040204020203" pitchFamily="34" charset="0"/>
              </a:rPr>
              <a:t>Choosing Best Model</a:t>
            </a:r>
            <a:endParaRPr lang="en-CA" sz="2800" b="1" dirty="0">
              <a:latin typeface="Grandview" panose="020B0502040204020203" pitchFamily="34" charset="0"/>
            </a:endParaRPr>
          </a:p>
        </p:txBody>
      </p:sp>
      <p:sp>
        <p:nvSpPr>
          <p:cNvPr id="12" name="TextBox 11">
            <a:extLst>
              <a:ext uri="{FF2B5EF4-FFF2-40B4-BE49-F238E27FC236}">
                <a16:creationId xmlns:a16="http://schemas.microsoft.com/office/drawing/2014/main" id="{CBC656AB-7327-7191-9D8B-366372E549D8}"/>
              </a:ext>
            </a:extLst>
          </p:cNvPr>
          <p:cNvSpPr txBox="1"/>
          <p:nvPr/>
        </p:nvSpPr>
        <p:spPr>
          <a:xfrm>
            <a:off x="223778" y="5420208"/>
            <a:ext cx="11599004" cy="1077218"/>
          </a:xfrm>
          <a:prstGeom prst="rect">
            <a:avLst/>
          </a:prstGeom>
          <a:noFill/>
        </p:spPr>
        <p:txBody>
          <a:bodyPr wrap="square" rtlCol="0">
            <a:spAutoFit/>
          </a:bodyPr>
          <a:lstStyle/>
          <a:p>
            <a:pPr algn="ctr"/>
            <a:r>
              <a:rPr lang="en-US" sz="1600" b="1" dirty="0">
                <a:latin typeface="Grandview" panose="020B0502040204020203" pitchFamily="34" charset="0"/>
              </a:rPr>
              <a:t>Feature Importance : </a:t>
            </a:r>
            <a:r>
              <a:rPr lang="en-US" sz="1600" dirty="0">
                <a:latin typeface="Grandview" panose="020B0502040204020203" pitchFamily="34" charset="0"/>
              </a:rPr>
              <a:t>Transaction amount and amount paid are the primary factors that significantly contribute to predicting fraud in the Gradient Boosting classifier. Another highly effective classifier is the Random Forest model. Additionally, incorporating features such as vehicle speed, dimensions, and the hour of the fraudulent transaction can also influence prediction accuracy.</a:t>
            </a:r>
            <a:endParaRPr lang="en-CA" sz="1600" dirty="0">
              <a:latin typeface="Grandview" panose="020B0502040204020203" pitchFamily="34" charset="0"/>
            </a:endParaRPr>
          </a:p>
        </p:txBody>
      </p:sp>
    </p:spTree>
    <p:extLst>
      <p:ext uri="{BB962C8B-B14F-4D97-AF65-F5344CB8AC3E}">
        <p14:creationId xmlns:p14="http://schemas.microsoft.com/office/powerpoint/2010/main" val="190058632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07377" y="3075057"/>
            <a:ext cx="6977246" cy="707886"/>
          </a:xfrm>
          <a:prstGeom prst="rect">
            <a:avLst/>
          </a:prstGeom>
          <a:noFill/>
        </p:spPr>
        <p:txBody>
          <a:bodyPr wrap="square">
            <a:spAutoFit/>
          </a:bodyPr>
          <a:lstStyle/>
          <a:p>
            <a:pPr algn="ctr"/>
            <a:r>
              <a:rPr lang="en-US" sz="4000" b="1" i="0" dirty="0">
                <a:effectLst/>
                <a:latin typeface="Grandview" panose="020B0502040204020203" pitchFamily="34" charset="0"/>
                <a:cs typeface="Arial" panose="020B0604020202020204" pitchFamily="34" charset="0"/>
              </a:rPr>
              <a:t> Real-time Fraud Detection</a:t>
            </a:r>
            <a:endParaRPr lang="en-US" sz="2800" i="0" dirty="0">
              <a:effectLst/>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10131460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702213-BC2B-4021-A3D2-0C37FB9702EF}"/>
              </a:ext>
            </a:extLst>
          </p:cNvPr>
          <p:cNvSpPr txBox="1"/>
          <p:nvPr/>
        </p:nvSpPr>
        <p:spPr>
          <a:xfrm>
            <a:off x="352927" y="356209"/>
            <a:ext cx="11590420" cy="5637441"/>
          </a:xfrm>
          <a:prstGeom prst="rect">
            <a:avLst/>
          </a:prstGeom>
          <a:noFill/>
        </p:spPr>
        <p:txBody>
          <a:bodyPr wrap="square">
            <a:spAutoFit/>
          </a:bodyPr>
          <a:lstStyle/>
          <a:p>
            <a:pPr algn="just">
              <a:spcBef>
                <a:spcPts val="100"/>
              </a:spcBef>
              <a:spcAft>
                <a:spcPts val="100"/>
              </a:spcAft>
            </a:pPr>
            <a:r>
              <a:rPr lang="en-US" b="0" i="0" dirty="0" err="1">
                <a:effectLst/>
                <a:latin typeface="Grandview" panose="020B0502040204020203" pitchFamily="34" charset="0"/>
              </a:rPr>
              <a:t>FASTag</a:t>
            </a:r>
            <a:r>
              <a:rPr lang="en-US" b="0" i="0" dirty="0">
                <a:effectLst/>
                <a:latin typeface="Grandview" panose="020B0502040204020203" pitchFamily="34" charset="0"/>
              </a:rPr>
              <a:t> is a device used for electronic toll collection on highways in India. The idea behind real-time fraud detection for </a:t>
            </a:r>
            <a:r>
              <a:rPr lang="en-US" b="0" i="0" dirty="0" err="1">
                <a:effectLst/>
                <a:latin typeface="Grandview" panose="020B0502040204020203" pitchFamily="34" charset="0"/>
              </a:rPr>
              <a:t>FASTag</a:t>
            </a:r>
            <a:r>
              <a:rPr lang="en-US" b="0" i="0" dirty="0">
                <a:effectLst/>
                <a:latin typeface="Grandview" panose="020B0502040204020203" pitchFamily="34" charset="0"/>
              </a:rPr>
              <a:t> is to continuously monitor transactions made through </a:t>
            </a:r>
            <a:r>
              <a:rPr lang="en-US" b="0" i="0" dirty="0" err="1">
                <a:effectLst/>
                <a:latin typeface="Grandview" panose="020B0502040204020203" pitchFamily="34" charset="0"/>
              </a:rPr>
              <a:t>FASTag</a:t>
            </a:r>
            <a:r>
              <a:rPr lang="en-US" b="0" i="0" dirty="0">
                <a:effectLst/>
                <a:latin typeface="Grandview" panose="020B0502040204020203" pitchFamily="34" charset="0"/>
              </a:rPr>
              <a:t> devices and promptly identify any fraudulent transactions as they happen.</a:t>
            </a:r>
          </a:p>
          <a:p>
            <a:pPr marL="285750" indent="-285750" algn="just">
              <a:spcBef>
                <a:spcPts val="100"/>
              </a:spcBef>
              <a:spcAft>
                <a:spcPts val="100"/>
              </a:spcAft>
              <a:buFont typeface="Arial" panose="020B0604020202020204" pitchFamily="34" charset="0"/>
              <a:buChar char="•"/>
            </a:pPr>
            <a:endParaRPr lang="en-US" dirty="0">
              <a:latin typeface="Grandview" panose="020B0502040204020203" pitchFamily="34" charset="0"/>
            </a:endParaRPr>
          </a:p>
          <a:p>
            <a:pPr marL="285750" indent="-285750" algn="just">
              <a:spcBef>
                <a:spcPts val="100"/>
              </a:spcBef>
              <a:spcAft>
                <a:spcPts val="100"/>
              </a:spcAft>
              <a:buFont typeface="Arial" panose="020B0604020202020204" pitchFamily="34" charset="0"/>
              <a:buChar char="•"/>
            </a:pPr>
            <a:r>
              <a:rPr lang="en-US" b="1" i="0" dirty="0">
                <a:effectLst/>
                <a:latin typeface="Grandview" panose="020B0502040204020203" pitchFamily="34" charset="0"/>
              </a:rPr>
              <a:t>Data Collection: </a:t>
            </a:r>
            <a:r>
              <a:rPr lang="en-US" b="0" i="0" dirty="0">
                <a:effectLst/>
                <a:latin typeface="Grandview" panose="020B0502040204020203" pitchFamily="34" charset="0"/>
              </a:rPr>
              <a:t>Gather real-time </a:t>
            </a:r>
            <a:r>
              <a:rPr lang="en-US" b="0" i="0" dirty="0" err="1">
                <a:effectLst/>
                <a:latin typeface="Grandview" panose="020B0502040204020203" pitchFamily="34" charset="0"/>
              </a:rPr>
              <a:t>FASTag</a:t>
            </a:r>
            <a:r>
              <a:rPr lang="en-US" b="0" i="0" dirty="0">
                <a:effectLst/>
                <a:latin typeface="Grandview" panose="020B0502040204020203" pitchFamily="34" charset="0"/>
              </a:rPr>
              <a:t> transaction data including transaction amount, vehicle details, and timestamp.</a:t>
            </a:r>
          </a:p>
          <a:p>
            <a:pPr marL="285750" indent="-285750" algn="just">
              <a:spcBef>
                <a:spcPts val="100"/>
              </a:spcBef>
              <a:spcAft>
                <a:spcPts val="100"/>
              </a:spcAft>
              <a:buFont typeface="Arial" panose="020B0604020202020204" pitchFamily="34" charset="0"/>
              <a:buChar char="•"/>
            </a:pPr>
            <a:r>
              <a:rPr lang="en-US" b="1" i="0" dirty="0">
                <a:effectLst/>
                <a:latin typeface="Grandview" panose="020B0502040204020203" pitchFamily="34" charset="0"/>
              </a:rPr>
              <a:t>Model Development: </a:t>
            </a:r>
            <a:r>
              <a:rPr lang="en-US" b="0" i="0" dirty="0">
                <a:effectLst/>
                <a:latin typeface="Grandview" panose="020B0502040204020203" pitchFamily="34" charset="0"/>
              </a:rPr>
              <a:t>Create a machine learning model trained on historical </a:t>
            </a:r>
            <a:r>
              <a:rPr lang="en-US" b="0" i="0" dirty="0" err="1">
                <a:effectLst/>
                <a:latin typeface="Grandview" panose="020B0502040204020203" pitchFamily="34" charset="0"/>
              </a:rPr>
              <a:t>FASTag</a:t>
            </a:r>
            <a:r>
              <a:rPr lang="en-US" b="0" i="0" dirty="0">
                <a:effectLst/>
                <a:latin typeface="Grandview" panose="020B0502040204020203" pitchFamily="34" charset="0"/>
              </a:rPr>
              <a:t> data using algorithms like Random Forest, Logistic Regression, or Gradient Boosting.</a:t>
            </a:r>
          </a:p>
          <a:p>
            <a:pPr marL="285750" indent="-285750" algn="just">
              <a:spcBef>
                <a:spcPts val="100"/>
              </a:spcBef>
              <a:spcAft>
                <a:spcPts val="100"/>
              </a:spcAft>
              <a:buFont typeface="Arial" panose="020B0604020202020204" pitchFamily="34" charset="0"/>
              <a:buChar char="•"/>
            </a:pPr>
            <a:r>
              <a:rPr lang="en-US" b="1" i="0" dirty="0">
                <a:effectLst/>
                <a:latin typeface="Grandview" panose="020B0502040204020203" pitchFamily="34" charset="0"/>
              </a:rPr>
              <a:t>Real-time Prediction: </a:t>
            </a:r>
            <a:r>
              <a:rPr lang="en-US" b="0" i="0" dirty="0">
                <a:effectLst/>
                <a:latin typeface="Grandview" panose="020B0502040204020203" pitchFamily="34" charset="0"/>
              </a:rPr>
              <a:t>Implement a system to continuously monitor </a:t>
            </a:r>
            <a:r>
              <a:rPr lang="en-US" b="0" i="0" dirty="0" err="1">
                <a:effectLst/>
                <a:latin typeface="Grandview" panose="020B0502040204020203" pitchFamily="34" charset="0"/>
              </a:rPr>
              <a:t>FASTag</a:t>
            </a:r>
            <a:r>
              <a:rPr lang="en-US" b="0" i="0" dirty="0">
                <a:effectLst/>
                <a:latin typeface="Grandview" panose="020B0502040204020203" pitchFamily="34" charset="0"/>
              </a:rPr>
              <a:t> transactions, using the model to predict fraud in real-time.</a:t>
            </a:r>
          </a:p>
          <a:p>
            <a:pPr marL="285750" indent="-285750" algn="just">
              <a:spcBef>
                <a:spcPts val="100"/>
              </a:spcBef>
              <a:spcAft>
                <a:spcPts val="100"/>
              </a:spcAft>
              <a:buFont typeface="Arial" panose="020B0604020202020204" pitchFamily="34" charset="0"/>
              <a:buChar char="•"/>
            </a:pPr>
            <a:r>
              <a:rPr lang="en-US" b="1" i="0" dirty="0">
                <a:effectLst/>
                <a:latin typeface="Grandview" panose="020B0502040204020203" pitchFamily="34" charset="0"/>
              </a:rPr>
              <a:t>Alerting Mechanism: </a:t>
            </a:r>
            <a:r>
              <a:rPr lang="en-US" b="0" i="0" dirty="0">
                <a:effectLst/>
                <a:latin typeface="Grandview" panose="020B0502040204020203" pitchFamily="34" charset="0"/>
              </a:rPr>
              <a:t>Set up alerts to notify relevant parties when potential fraud is detected, via email, SMS, or monitoring dashboards.</a:t>
            </a:r>
          </a:p>
          <a:p>
            <a:pPr marL="285750" indent="-285750" algn="just">
              <a:spcBef>
                <a:spcPts val="100"/>
              </a:spcBef>
              <a:spcAft>
                <a:spcPts val="100"/>
              </a:spcAft>
              <a:buFont typeface="Arial" panose="020B0604020202020204" pitchFamily="34" charset="0"/>
              <a:buChar char="•"/>
            </a:pPr>
            <a:r>
              <a:rPr lang="en-US" b="1" i="0" dirty="0">
                <a:effectLst/>
                <a:latin typeface="Grandview" panose="020B0502040204020203" pitchFamily="34" charset="0"/>
              </a:rPr>
              <a:t>Evaluation and Monitoring: </a:t>
            </a:r>
            <a:r>
              <a:rPr lang="en-US" i="0" dirty="0">
                <a:effectLst/>
                <a:latin typeface="Grandview" panose="020B0502040204020203" pitchFamily="34" charset="0"/>
              </a:rPr>
              <a:t>Continuously assess system performance, monitoring key metrics like detection rate and </a:t>
            </a:r>
            <a:r>
              <a:rPr lang="en-US" b="0" i="0" dirty="0">
                <a:effectLst/>
                <a:latin typeface="Grandview" panose="020B0502040204020203" pitchFamily="34" charset="0"/>
              </a:rPr>
              <a:t>false positives.</a:t>
            </a:r>
          </a:p>
          <a:p>
            <a:pPr marL="285750" indent="-285750" algn="just">
              <a:spcBef>
                <a:spcPts val="100"/>
              </a:spcBef>
              <a:spcAft>
                <a:spcPts val="100"/>
              </a:spcAft>
              <a:buFont typeface="Arial" panose="020B0604020202020204" pitchFamily="34" charset="0"/>
              <a:buChar char="•"/>
            </a:pPr>
            <a:r>
              <a:rPr lang="en-US" b="1" i="0" dirty="0">
                <a:effectLst/>
                <a:latin typeface="Grandview" panose="020B0502040204020203" pitchFamily="34" charset="0"/>
              </a:rPr>
              <a:t>Integration: </a:t>
            </a:r>
            <a:r>
              <a:rPr lang="en-US" b="0" i="0" dirty="0">
                <a:effectLst/>
                <a:latin typeface="Grandview" panose="020B0502040204020203" pitchFamily="34" charset="0"/>
              </a:rPr>
              <a:t>Integrate the fraud detection system seamlessly into existing </a:t>
            </a:r>
            <a:r>
              <a:rPr lang="en-US" b="0" i="0" dirty="0" err="1">
                <a:effectLst/>
                <a:latin typeface="Grandview" panose="020B0502040204020203" pitchFamily="34" charset="0"/>
              </a:rPr>
              <a:t>FASTag</a:t>
            </a:r>
            <a:r>
              <a:rPr lang="en-US" b="0" i="0" dirty="0">
                <a:effectLst/>
                <a:latin typeface="Grandview" panose="020B0502040204020203" pitchFamily="34" charset="0"/>
              </a:rPr>
              <a:t> infrastructure.</a:t>
            </a:r>
          </a:p>
          <a:p>
            <a:pPr marL="285750" indent="-285750" algn="just">
              <a:spcBef>
                <a:spcPts val="100"/>
              </a:spcBef>
              <a:spcAft>
                <a:spcPts val="100"/>
              </a:spcAft>
              <a:buFont typeface="Arial" panose="020B0604020202020204" pitchFamily="34" charset="0"/>
              <a:buChar char="•"/>
            </a:pPr>
            <a:r>
              <a:rPr lang="en-US" b="1" i="0" dirty="0">
                <a:effectLst/>
                <a:latin typeface="Grandview" panose="020B0502040204020203" pitchFamily="34" charset="0"/>
              </a:rPr>
              <a:t>Compliance and Regulations:</a:t>
            </a:r>
            <a:r>
              <a:rPr lang="en-US" b="0" i="0" dirty="0">
                <a:effectLst/>
                <a:latin typeface="Grandview" panose="020B0502040204020203" pitchFamily="34" charset="0"/>
              </a:rPr>
              <a:t> Ensure system compliance with relevant regulations and security standards.</a:t>
            </a:r>
          </a:p>
          <a:p>
            <a:pPr algn="just">
              <a:spcBef>
                <a:spcPts val="100"/>
              </a:spcBef>
              <a:spcAft>
                <a:spcPts val="100"/>
              </a:spcAft>
            </a:pPr>
            <a:endParaRPr lang="en-US" b="0" i="0" dirty="0">
              <a:effectLst/>
              <a:latin typeface="Grandview" panose="020B0502040204020203" pitchFamily="34" charset="0"/>
            </a:endParaRPr>
          </a:p>
          <a:p>
            <a:pPr algn="just">
              <a:spcBef>
                <a:spcPts val="100"/>
              </a:spcBef>
              <a:spcAft>
                <a:spcPts val="100"/>
              </a:spcAft>
            </a:pPr>
            <a:r>
              <a:rPr lang="en-US" b="0" i="0" dirty="0">
                <a:effectLst/>
                <a:latin typeface="Grandview" panose="020B0502040204020203" pitchFamily="34" charset="0"/>
              </a:rPr>
              <a:t>Implementing real-time </a:t>
            </a:r>
            <a:r>
              <a:rPr lang="en-US" b="0" i="0" dirty="0" err="1">
                <a:effectLst/>
                <a:latin typeface="Grandview" panose="020B0502040204020203" pitchFamily="34" charset="0"/>
              </a:rPr>
              <a:t>FASTag</a:t>
            </a:r>
            <a:r>
              <a:rPr lang="en-US" b="0" i="0" dirty="0">
                <a:effectLst/>
                <a:latin typeface="Grandview" panose="020B0502040204020203" pitchFamily="34" charset="0"/>
              </a:rPr>
              <a:t> fraud detection enhances fraud prevention and minimizes financial losses.</a:t>
            </a:r>
          </a:p>
          <a:p>
            <a:pPr algn="just">
              <a:spcBef>
                <a:spcPts val="100"/>
              </a:spcBef>
              <a:spcAft>
                <a:spcPts val="100"/>
              </a:spcAft>
            </a:pPr>
            <a:endParaRPr lang="en-CA" dirty="0">
              <a:latin typeface="Grandview" panose="020B0502040204020203" pitchFamily="34" charset="0"/>
            </a:endParaRPr>
          </a:p>
        </p:txBody>
      </p:sp>
    </p:spTree>
    <p:extLst>
      <p:ext uri="{BB962C8B-B14F-4D97-AF65-F5344CB8AC3E}">
        <p14:creationId xmlns:p14="http://schemas.microsoft.com/office/powerpoint/2010/main" val="41767750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352024-636D-8BA7-673F-FD1F67BE5A9F}"/>
              </a:ext>
            </a:extLst>
          </p:cNvPr>
          <p:cNvPicPr>
            <a:picLocks noChangeAspect="1"/>
          </p:cNvPicPr>
          <p:nvPr/>
        </p:nvPicPr>
        <p:blipFill>
          <a:blip r:embed="rId2"/>
          <a:stretch>
            <a:fillRect/>
          </a:stretch>
        </p:blipFill>
        <p:spPr>
          <a:xfrm>
            <a:off x="1616714" y="996064"/>
            <a:ext cx="8958571" cy="4588779"/>
          </a:xfrm>
          <a:prstGeom prst="rect">
            <a:avLst/>
          </a:prstGeom>
        </p:spPr>
      </p:pic>
      <p:sp>
        <p:nvSpPr>
          <p:cNvPr id="4" name="TextBox 3">
            <a:extLst>
              <a:ext uri="{FF2B5EF4-FFF2-40B4-BE49-F238E27FC236}">
                <a16:creationId xmlns:a16="http://schemas.microsoft.com/office/drawing/2014/main" id="{23F9DBF1-9F26-069D-4B4C-C2241B562302}"/>
              </a:ext>
            </a:extLst>
          </p:cNvPr>
          <p:cNvSpPr txBox="1"/>
          <p:nvPr/>
        </p:nvSpPr>
        <p:spPr>
          <a:xfrm>
            <a:off x="223778" y="356941"/>
            <a:ext cx="11617175" cy="523220"/>
          </a:xfrm>
          <a:prstGeom prst="rect">
            <a:avLst/>
          </a:prstGeom>
          <a:noFill/>
        </p:spPr>
        <p:txBody>
          <a:bodyPr wrap="square">
            <a:spAutoFit/>
          </a:bodyPr>
          <a:lstStyle/>
          <a:p>
            <a:pPr algn="ctr"/>
            <a:r>
              <a:rPr lang="en-US" sz="2800" b="1" dirty="0">
                <a:latin typeface="Grandview" panose="020B0502040204020203" pitchFamily="34" charset="0"/>
              </a:rPr>
              <a:t>Development of a Prototype for Real-Time Fraud Detection</a:t>
            </a:r>
            <a:endParaRPr lang="en-CA" sz="2800" b="1" dirty="0">
              <a:latin typeface="Grandview" panose="020B0502040204020203" pitchFamily="34" charset="0"/>
            </a:endParaRPr>
          </a:p>
        </p:txBody>
      </p:sp>
      <p:sp>
        <p:nvSpPr>
          <p:cNvPr id="5" name="TextBox 4">
            <a:extLst>
              <a:ext uri="{FF2B5EF4-FFF2-40B4-BE49-F238E27FC236}">
                <a16:creationId xmlns:a16="http://schemas.microsoft.com/office/drawing/2014/main" id="{BE17F9E1-AA2E-0A59-CB10-2CFA180A7639}"/>
              </a:ext>
            </a:extLst>
          </p:cNvPr>
          <p:cNvSpPr txBox="1"/>
          <p:nvPr/>
        </p:nvSpPr>
        <p:spPr>
          <a:xfrm>
            <a:off x="223778" y="5700746"/>
            <a:ext cx="11774258" cy="954107"/>
          </a:xfrm>
          <a:prstGeom prst="rect">
            <a:avLst/>
          </a:prstGeom>
          <a:noFill/>
        </p:spPr>
        <p:txBody>
          <a:bodyPr wrap="square" rtlCol="0">
            <a:spAutoFit/>
          </a:bodyPr>
          <a:lstStyle/>
          <a:p>
            <a:pPr algn="ctr"/>
            <a:r>
              <a:rPr lang="en-US" sz="1400" dirty="0">
                <a:latin typeface="Grandview" panose="020B0502040204020203" pitchFamily="34" charset="0"/>
              </a:rPr>
              <a:t>This implementation utilizes the Flask framework. The Gradient Boosting model is exported to a .</a:t>
            </a:r>
            <a:r>
              <a:rPr lang="en-US" sz="1400" dirty="0" err="1">
                <a:latin typeface="Grandview" panose="020B0502040204020203" pitchFamily="34" charset="0"/>
              </a:rPr>
              <a:t>pkl</a:t>
            </a:r>
            <a:r>
              <a:rPr lang="en-US" sz="1400" dirty="0">
                <a:latin typeface="Grandview" panose="020B0502040204020203" pitchFamily="34" charset="0"/>
              </a:rPr>
              <a:t> file, which is then loaded into the Flask application. By considering the values of '</a:t>
            </a:r>
            <a:r>
              <a:rPr lang="en-US" sz="1400" dirty="0" err="1">
                <a:latin typeface="Grandview" panose="020B0502040204020203" pitchFamily="34" charset="0"/>
              </a:rPr>
              <a:t>amount_paid</a:t>
            </a:r>
            <a:r>
              <a:rPr lang="en-US" sz="1400" dirty="0">
                <a:latin typeface="Grandview" panose="020B0502040204020203" pitchFamily="34" charset="0"/>
              </a:rPr>
              <a:t>' and '</a:t>
            </a:r>
            <a:r>
              <a:rPr lang="en-US" sz="1400" dirty="0" err="1">
                <a:latin typeface="Grandview" panose="020B0502040204020203" pitchFamily="34" charset="0"/>
              </a:rPr>
              <a:t>transaction_amount</a:t>
            </a:r>
            <a:r>
              <a:rPr lang="en-US" sz="1400" dirty="0">
                <a:latin typeface="Grandview" panose="020B0502040204020203" pitchFamily="34" charset="0"/>
              </a:rPr>
              <a:t>' along with a specified threshold, the system determines whether a transaction is legitimate or fraudulent. In the event of fraud, pertinent information such as timestamp, transaction details, and vehicle speed is recorded. Integration with CCTV cameras enables capturing the license plate of the vehicle.</a:t>
            </a:r>
            <a:endParaRPr lang="en-CA" sz="1400" dirty="0">
              <a:latin typeface="Grandview" panose="020B0502040204020203" pitchFamily="34" charset="0"/>
            </a:endParaRPr>
          </a:p>
        </p:txBody>
      </p:sp>
    </p:spTree>
    <p:extLst>
      <p:ext uri="{BB962C8B-B14F-4D97-AF65-F5344CB8AC3E}">
        <p14:creationId xmlns:p14="http://schemas.microsoft.com/office/powerpoint/2010/main" val="163631457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07377" y="3075057"/>
            <a:ext cx="6977246" cy="707886"/>
          </a:xfrm>
          <a:prstGeom prst="rect">
            <a:avLst/>
          </a:prstGeom>
          <a:noFill/>
        </p:spPr>
        <p:txBody>
          <a:bodyPr wrap="square">
            <a:spAutoFit/>
          </a:bodyPr>
          <a:lstStyle/>
          <a:p>
            <a:pPr algn="ctr"/>
            <a:r>
              <a:rPr lang="en-CA" sz="4000" b="1" i="0" dirty="0">
                <a:effectLst/>
                <a:latin typeface="Grandview" panose="020B0502040204020203" pitchFamily="34" charset="0"/>
              </a:rPr>
              <a:t>Explanatory Analysis</a:t>
            </a:r>
            <a:endParaRPr lang="en-CA" sz="4000" b="1" dirty="0">
              <a:latin typeface="Grandview" panose="020B0502040204020203" pitchFamily="34" charset="0"/>
            </a:endParaRPr>
          </a:p>
        </p:txBody>
      </p:sp>
    </p:spTree>
    <p:extLst>
      <p:ext uri="{BB962C8B-B14F-4D97-AF65-F5344CB8AC3E}">
        <p14:creationId xmlns:p14="http://schemas.microsoft.com/office/powerpoint/2010/main" val="268050324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851436-DADB-A639-ED14-54093BD564F2}"/>
              </a:ext>
            </a:extLst>
          </p:cNvPr>
          <p:cNvSpPr txBox="1"/>
          <p:nvPr/>
        </p:nvSpPr>
        <p:spPr>
          <a:xfrm>
            <a:off x="223778" y="1003802"/>
            <a:ext cx="11744444" cy="5262979"/>
          </a:xfrm>
          <a:prstGeom prst="rect">
            <a:avLst/>
          </a:prstGeom>
          <a:noFill/>
        </p:spPr>
        <p:txBody>
          <a:bodyPr wrap="square">
            <a:spAutoFit/>
          </a:bodyPr>
          <a:lstStyle/>
          <a:p>
            <a:pPr algn="just"/>
            <a:endParaRPr lang="en-CA" sz="1600" dirty="0">
              <a:latin typeface="Grandview" panose="020B0502040204020203" pitchFamily="34" charset="0"/>
            </a:endParaRPr>
          </a:p>
          <a:p>
            <a:pPr algn="just"/>
            <a:r>
              <a:rPr lang="en-CA" sz="1600" b="1" dirty="0">
                <a:latin typeface="Grandview" panose="020B0502040204020203" pitchFamily="34" charset="0"/>
              </a:rPr>
              <a:t>1. Geographical Distribution</a:t>
            </a:r>
            <a:r>
              <a:rPr lang="en-CA" sz="1600" dirty="0">
                <a:latin typeface="Grandview" panose="020B0502040204020203" pitchFamily="34" charset="0"/>
              </a:rPr>
              <a:t>: The data indicates that Karnataka (State Code: KA) has the highest count of fraud compared to other states included in the dataset. This suggests that fraudulent activities may be more prevalent in certain regions.</a:t>
            </a:r>
          </a:p>
          <a:p>
            <a:pPr algn="just"/>
            <a:endParaRPr lang="en-CA" sz="1600" dirty="0">
              <a:latin typeface="Grandview" panose="020B0502040204020203" pitchFamily="34" charset="0"/>
            </a:endParaRPr>
          </a:p>
          <a:p>
            <a:pPr algn="just"/>
            <a:r>
              <a:rPr lang="en-CA" sz="1600" b="1" dirty="0">
                <a:latin typeface="Grandview" panose="020B0502040204020203" pitchFamily="34" charset="0"/>
              </a:rPr>
              <a:t>2. Toll Booth Analysis</a:t>
            </a:r>
            <a:r>
              <a:rPr lang="en-CA" sz="1600" dirty="0">
                <a:latin typeface="Grandview" panose="020B0502040204020203" pitchFamily="34" charset="0"/>
              </a:rPr>
              <a:t>: The majority of fraudulent transactions occur at the B-102 tollbooth, followed closely by the C-103 tollbooth. Conversely, tollbooths such as A-101 have fewer reported fraudulent transactions. This indicates that certain tollbooths may be more susceptible to fraudulent activities.</a:t>
            </a:r>
          </a:p>
          <a:p>
            <a:pPr algn="just"/>
            <a:endParaRPr lang="en-CA" sz="1600" dirty="0">
              <a:latin typeface="Grandview" panose="020B0502040204020203" pitchFamily="34" charset="0"/>
            </a:endParaRPr>
          </a:p>
          <a:p>
            <a:pPr algn="just"/>
            <a:r>
              <a:rPr lang="en-CA" sz="1600" b="1" dirty="0">
                <a:latin typeface="Grandview" panose="020B0502040204020203" pitchFamily="34" charset="0"/>
              </a:rPr>
              <a:t>3. Vehicle Types: </a:t>
            </a:r>
            <a:r>
              <a:rPr lang="en-CA" sz="1600" dirty="0">
                <a:latin typeface="Grandview" panose="020B0502040204020203" pitchFamily="34" charset="0"/>
              </a:rPr>
              <a:t>Fraudulent activities are commonly associated with heavy vehicles such as SUVs, buses, trucks, and vans. Motorcycles, on the other hand, have not been linked to any recorded fraud cases across all toll booths. This suggests that the type of vehicle involved may influence the likelihood of fraudulent transactions.</a:t>
            </a:r>
          </a:p>
          <a:p>
            <a:pPr algn="just"/>
            <a:endParaRPr lang="en-CA" sz="1600" dirty="0">
              <a:latin typeface="Grandview" panose="020B0502040204020203" pitchFamily="34" charset="0"/>
            </a:endParaRPr>
          </a:p>
          <a:p>
            <a:pPr algn="just"/>
            <a:r>
              <a:rPr lang="en-CA" sz="1600" b="1" dirty="0">
                <a:latin typeface="Grandview" panose="020B0502040204020203" pitchFamily="34" charset="0"/>
              </a:rPr>
              <a:t>4. Time of Day Analysis: </a:t>
            </a:r>
            <a:r>
              <a:rPr lang="en-CA" sz="1600" dirty="0">
                <a:latin typeface="Grandview" panose="020B0502040204020203" pitchFamily="34" charset="0"/>
              </a:rPr>
              <a:t>The analysis reveals that fraudulent activities are most common between 10 AM and 4 PM, with over 40 fraudulent activities recorded during these hours. Conversely, fraudulent activities significantly decrease during the early morning hours between midnight and 5 AM. This indicates that the time of day may play a significant role in the occurrence of fraudulent transactions.</a:t>
            </a:r>
          </a:p>
          <a:p>
            <a:pPr algn="just"/>
            <a:endParaRPr lang="en-CA" sz="1600" b="1" dirty="0">
              <a:latin typeface="Grandview" panose="020B0502040204020203" pitchFamily="34" charset="0"/>
            </a:endParaRPr>
          </a:p>
          <a:p>
            <a:pPr algn="just"/>
            <a:r>
              <a:rPr lang="en-CA" sz="1600" b="1" dirty="0">
                <a:latin typeface="Grandview" panose="020B0502040204020203" pitchFamily="34" charset="0"/>
              </a:rPr>
              <a:t>5. Feature Importance Analysis: </a:t>
            </a:r>
            <a:r>
              <a:rPr lang="en-CA" sz="1600" dirty="0">
                <a:latin typeface="Grandview" panose="020B0502040204020203" pitchFamily="34" charset="0"/>
              </a:rPr>
              <a:t>The feature importance graph suggests that several factors, including </a:t>
            </a:r>
            <a:r>
              <a:rPr lang="en-CA" sz="1600" dirty="0" err="1">
                <a:latin typeface="Grandview" panose="020B0502040204020203" pitchFamily="34" charset="0"/>
              </a:rPr>
              <a:t>amount_paid</a:t>
            </a:r>
            <a:r>
              <a:rPr lang="en-CA" sz="1600" dirty="0">
                <a:latin typeface="Grandview" panose="020B0502040204020203" pitchFamily="34" charset="0"/>
              </a:rPr>
              <a:t>, </a:t>
            </a:r>
            <a:r>
              <a:rPr lang="en-CA" sz="1600" dirty="0" err="1">
                <a:latin typeface="Grandview" panose="020B0502040204020203" pitchFamily="34" charset="0"/>
              </a:rPr>
              <a:t>transaction_amount</a:t>
            </a:r>
            <a:r>
              <a:rPr lang="en-CA" sz="1600" dirty="0">
                <a:latin typeface="Grandview" panose="020B0502040204020203" pitchFamily="34" charset="0"/>
              </a:rPr>
              <a:t>, </a:t>
            </a:r>
            <a:r>
              <a:rPr lang="en-CA" sz="1600" dirty="0" err="1">
                <a:latin typeface="Grandview" panose="020B0502040204020203" pitchFamily="34" charset="0"/>
              </a:rPr>
              <a:t>vehicle_speed</a:t>
            </a:r>
            <a:r>
              <a:rPr lang="en-CA" sz="1600" dirty="0">
                <a:latin typeface="Grandview" panose="020B0502040204020203" pitchFamily="34" charset="0"/>
              </a:rPr>
              <a:t>, </a:t>
            </a:r>
            <a:r>
              <a:rPr lang="en-CA" sz="1600" dirty="0" err="1">
                <a:latin typeface="Grandview" panose="020B0502040204020203" pitchFamily="34" charset="0"/>
              </a:rPr>
              <a:t>vehicle_dimension</a:t>
            </a:r>
            <a:r>
              <a:rPr lang="en-CA" sz="1600" dirty="0">
                <a:latin typeface="Grandview" panose="020B0502040204020203" pitchFamily="34" charset="0"/>
              </a:rPr>
              <a:t>, hours, and month, are most influential in predicting fraud. This indicates that these features may serve as important indicators or predictors of fraudulent transactions.</a:t>
            </a:r>
          </a:p>
          <a:p>
            <a:pPr algn="just"/>
            <a:endParaRPr lang="en-CA" sz="1600" dirty="0">
              <a:latin typeface="Grandview" panose="020B0502040204020203" pitchFamily="34" charset="0"/>
            </a:endParaRPr>
          </a:p>
        </p:txBody>
      </p:sp>
      <p:sp>
        <p:nvSpPr>
          <p:cNvPr id="4" name="TextBox 3">
            <a:extLst>
              <a:ext uri="{FF2B5EF4-FFF2-40B4-BE49-F238E27FC236}">
                <a16:creationId xmlns:a16="http://schemas.microsoft.com/office/drawing/2014/main" id="{CCC629AA-50EC-C2E3-E1CA-BCA97D59E711}"/>
              </a:ext>
            </a:extLst>
          </p:cNvPr>
          <p:cNvSpPr txBox="1"/>
          <p:nvPr/>
        </p:nvSpPr>
        <p:spPr>
          <a:xfrm>
            <a:off x="223778" y="356941"/>
            <a:ext cx="11617175" cy="707886"/>
          </a:xfrm>
          <a:prstGeom prst="rect">
            <a:avLst/>
          </a:prstGeom>
          <a:noFill/>
        </p:spPr>
        <p:txBody>
          <a:bodyPr wrap="square">
            <a:spAutoFit/>
          </a:bodyPr>
          <a:lstStyle/>
          <a:p>
            <a:pPr algn="ctr"/>
            <a:r>
              <a:rPr lang="en-CA" sz="2000" dirty="0">
                <a:latin typeface="Grandview" panose="020B0502040204020203" pitchFamily="34" charset="0"/>
              </a:rPr>
              <a:t>Based on the analysis provided, several insights into the factors contributing to fraudulent transactions can be derived:</a:t>
            </a:r>
          </a:p>
        </p:txBody>
      </p:sp>
    </p:spTree>
    <p:extLst>
      <p:ext uri="{BB962C8B-B14F-4D97-AF65-F5344CB8AC3E}">
        <p14:creationId xmlns:p14="http://schemas.microsoft.com/office/powerpoint/2010/main" val="131382564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851436-DADB-A639-ED14-54093BD564F2}"/>
              </a:ext>
            </a:extLst>
          </p:cNvPr>
          <p:cNvSpPr txBox="1"/>
          <p:nvPr/>
        </p:nvSpPr>
        <p:spPr>
          <a:xfrm>
            <a:off x="434109" y="1299366"/>
            <a:ext cx="11406844" cy="1815882"/>
          </a:xfrm>
          <a:prstGeom prst="rect">
            <a:avLst/>
          </a:prstGeom>
          <a:noFill/>
        </p:spPr>
        <p:txBody>
          <a:bodyPr wrap="square">
            <a:spAutoFit/>
          </a:bodyPr>
          <a:lstStyle/>
          <a:p>
            <a:pPr marL="342900" indent="-342900" algn="just">
              <a:buFont typeface="+mj-lt"/>
              <a:buAutoNum type="arabicPeriod"/>
            </a:pPr>
            <a:r>
              <a:rPr lang="en-US" sz="1600" dirty="0">
                <a:latin typeface="Grandview" panose="020B0502040204020203" pitchFamily="34" charset="0"/>
              </a:rPr>
              <a:t>Consistently high performance across all models suggests potential overfitting to the training data, where the models capture noise rather than true data patterns. </a:t>
            </a:r>
          </a:p>
          <a:p>
            <a:pPr marL="342900" indent="-342900" algn="just">
              <a:buFont typeface="+mj-lt"/>
              <a:buAutoNum type="arabicPeriod"/>
            </a:pPr>
            <a:endParaRPr lang="en-US" sz="1600" dirty="0">
              <a:latin typeface="Grandview" panose="020B0502040204020203" pitchFamily="34" charset="0"/>
            </a:endParaRPr>
          </a:p>
          <a:p>
            <a:pPr marL="342900" indent="-342900" algn="just">
              <a:buFont typeface="+mj-lt"/>
              <a:buAutoNum type="arabicPeriod"/>
            </a:pPr>
            <a:r>
              <a:rPr lang="en-US" sz="1600" dirty="0">
                <a:latin typeface="Grandview" panose="020B0502040204020203" pitchFamily="34" charset="0"/>
              </a:rPr>
              <a:t>Additionally, data imbalance, where one class like fraudulent transactions is significantly less represented than others, can distort model performance. </a:t>
            </a:r>
          </a:p>
          <a:p>
            <a:pPr marL="342900" indent="-342900" algn="just">
              <a:buFont typeface="+mj-lt"/>
              <a:buAutoNum type="arabicPeriod"/>
            </a:pPr>
            <a:endParaRPr lang="en-US" sz="1600" dirty="0">
              <a:latin typeface="Grandview" panose="020B0502040204020203" pitchFamily="34" charset="0"/>
            </a:endParaRPr>
          </a:p>
          <a:p>
            <a:pPr marL="342900" indent="-342900" algn="just">
              <a:buFont typeface="+mj-lt"/>
              <a:buAutoNum type="arabicPeriod"/>
            </a:pPr>
            <a:r>
              <a:rPr lang="en-US" sz="1600" dirty="0">
                <a:latin typeface="Grandview" panose="020B0502040204020203" pitchFamily="34" charset="0"/>
              </a:rPr>
              <a:t>Complex models, especially with limited data, are more susceptible to overfitting, further complicating the issue.</a:t>
            </a:r>
            <a:endParaRPr lang="en-CA" sz="1600" dirty="0">
              <a:latin typeface="Grandview" panose="020B0502040204020203" pitchFamily="34" charset="0"/>
            </a:endParaRPr>
          </a:p>
        </p:txBody>
      </p:sp>
      <p:sp>
        <p:nvSpPr>
          <p:cNvPr id="4" name="TextBox 3">
            <a:extLst>
              <a:ext uri="{FF2B5EF4-FFF2-40B4-BE49-F238E27FC236}">
                <a16:creationId xmlns:a16="http://schemas.microsoft.com/office/drawing/2014/main" id="{CCC629AA-50EC-C2E3-E1CA-BCA97D59E711}"/>
              </a:ext>
            </a:extLst>
          </p:cNvPr>
          <p:cNvSpPr txBox="1"/>
          <p:nvPr/>
        </p:nvSpPr>
        <p:spPr>
          <a:xfrm>
            <a:off x="223778" y="356941"/>
            <a:ext cx="11617175" cy="584775"/>
          </a:xfrm>
          <a:prstGeom prst="rect">
            <a:avLst/>
          </a:prstGeom>
          <a:noFill/>
        </p:spPr>
        <p:txBody>
          <a:bodyPr wrap="square">
            <a:spAutoFit/>
          </a:bodyPr>
          <a:lstStyle/>
          <a:p>
            <a:pPr algn="ctr"/>
            <a:r>
              <a:rPr lang="en-CA" sz="3200" b="1" dirty="0">
                <a:latin typeface="Grandview" panose="020B0502040204020203" pitchFamily="34" charset="0"/>
              </a:rPr>
              <a:t>Challenges</a:t>
            </a:r>
          </a:p>
        </p:txBody>
      </p:sp>
    </p:spTree>
    <p:extLst>
      <p:ext uri="{BB962C8B-B14F-4D97-AF65-F5344CB8AC3E}">
        <p14:creationId xmlns:p14="http://schemas.microsoft.com/office/powerpoint/2010/main" val="399811577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D8CF9-5C03-B83E-F791-2AEC7BD7873B}"/>
              </a:ext>
            </a:extLst>
          </p:cNvPr>
          <p:cNvSpPr txBox="1"/>
          <p:nvPr/>
        </p:nvSpPr>
        <p:spPr>
          <a:xfrm>
            <a:off x="3048000" y="3013501"/>
            <a:ext cx="6096000" cy="830997"/>
          </a:xfrm>
          <a:prstGeom prst="rect">
            <a:avLst/>
          </a:prstGeom>
          <a:noFill/>
        </p:spPr>
        <p:txBody>
          <a:bodyPr wrap="square">
            <a:spAutoFit/>
          </a:bodyPr>
          <a:lstStyle/>
          <a:p>
            <a:pPr algn="ctr"/>
            <a:r>
              <a:rPr lang="en-CA" sz="4800" b="1" dirty="0"/>
              <a:t>Thank You</a:t>
            </a:r>
          </a:p>
        </p:txBody>
      </p:sp>
    </p:spTree>
    <p:extLst>
      <p:ext uri="{BB962C8B-B14F-4D97-AF65-F5344CB8AC3E}">
        <p14:creationId xmlns:p14="http://schemas.microsoft.com/office/powerpoint/2010/main" val="2235998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5848BC-E5CB-BFED-D0B5-64FD09160739}"/>
              </a:ext>
            </a:extLst>
          </p:cNvPr>
          <p:cNvSpPr txBox="1"/>
          <p:nvPr/>
        </p:nvSpPr>
        <p:spPr>
          <a:xfrm>
            <a:off x="324852" y="2336393"/>
            <a:ext cx="11542295" cy="2185214"/>
          </a:xfrm>
          <a:prstGeom prst="rect">
            <a:avLst/>
          </a:prstGeom>
          <a:noFill/>
        </p:spPr>
        <p:txBody>
          <a:bodyPr wrap="square">
            <a:spAutoFit/>
          </a:bodyPr>
          <a:lstStyle/>
          <a:p>
            <a:pPr algn="ctr"/>
            <a:r>
              <a:rPr lang="en-US" sz="2800" b="1" dirty="0">
                <a:latin typeface="Grandview" panose="020B0502040204020203" pitchFamily="34" charset="0"/>
                <a:cs typeface="Shruti" panose="020B0502040204020203" pitchFamily="34" charset="0"/>
              </a:rPr>
              <a:t>PROBLEM STATEMENT </a:t>
            </a:r>
            <a:endParaRPr lang="en-US" sz="2800" b="1" i="0" dirty="0">
              <a:effectLst/>
              <a:latin typeface="Grandview" panose="020B0502040204020203" pitchFamily="34" charset="0"/>
              <a:cs typeface="Shruti" panose="020B0502040204020203" pitchFamily="34" charset="0"/>
            </a:endParaRPr>
          </a:p>
          <a:p>
            <a:pPr algn="ctr"/>
            <a:endParaRPr lang="en-US" b="1" i="0" dirty="0">
              <a:effectLst/>
              <a:latin typeface="Grandview" panose="020B0502040204020203" pitchFamily="34" charset="0"/>
              <a:cs typeface="Shruti" panose="020B0502040204020203" pitchFamily="34" charset="0"/>
            </a:endParaRPr>
          </a:p>
          <a:p>
            <a:pPr algn="ctr"/>
            <a:r>
              <a:rPr lang="en-US" b="0" i="0" dirty="0">
                <a:effectLst/>
                <a:latin typeface="Grandview" panose="020B0502040204020203" pitchFamily="34" charset="0"/>
                <a:cs typeface="Shruti" panose="020B0502040204020203" pitchFamily="34" charset="0"/>
              </a:rPr>
              <a:t>This project focuses on leveraging machine learning classification techniques to develop an effective fraud detection system for </a:t>
            </a:r>
            <a:r>
              <a:rPr lang="en-US" b="0" i="0" dirty="0" err="1">
                <a:effectLst/>
                <a:latin typeface="Grandview" panose="020B0502040204020203" pitchFamily="34" charset="0"/>
                <a:cs typeface="Shruti" panose="020B0502040204020203" pitchFamily="34" charset="0"/>
              </a:rPr>
              <a:t>FASTag</a:t>
            </a:r>
            <a:r>
              <a:rPr lang="en-US" b="0" i="0" dirty="0">
                <a:effectLst/>
                <a:latin typeface="Grandview" panose="020B0502040204020203" pitchFamily="34" charset="0"/>
                <a:cs typeface="Shruti" panose="020B0502040204020203" pitchFamily="34" charset="0"/>
              </a:rPr>
              <a:t> transactions. The dataset comprises key features such as transaction details, vehicle information, geographical location, and transaction amounts. The goal is to create a robust model that can accurately identify instances of fraudulent activity, ensuring the integrity and security of </a:t>
            </a:r>
            <a:r>
              <a:rPr lang="en-US" b="0" i="0" dirty="0" err="1">
                <a:effectLst/>
                <a:latin typeface="Grandview" panose="020B0502040204020203" pitchFamily="34" charset="0"/>
                <a:cs typeface="Shruti" panose="020B0502040204020203" pitchFamily="34" charset="0"/>
              </a:rPr>
              <a:t>FASTag</a:t>
            </a:r>
            <a:r>
              <a:rPr lang="en-US" b="0" i="0" dirty="0">
                <a:effectLst/>
                <a:latin typeface="Grandview" panose="020B0502040204020203" pitchFamily="34" charset="0"/>
                <a:cs typeface="Shruti" panose="020B0502040204020203" pitchFamily="34" charset="0"/>
              </a:rPr>
              <a:t> transactions.</a:t>
            </a:r>
          </a:p>
        </p:txBody>
      </p:sp>
    </p:spTree>
    <p:extLst>
      <p:ext uri="{BB962C8B-B14F-4D97-AF65-F5344CB8AC3E}">
        <p14:creationId xmlns:p14="http://schemas.microsoft.com/office/powerpoint/2010/main" val="3456626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A08074-510C-115C-BB06-D199F6C61D36}"/>
              </a:ext>
            </a:extLst>
          </p:cNvPr>
          <p:cNvSpPr txBox="1"/>
          <p:nvPr/>
        </p:nvSpPr>
        <p:spPr>
          <a:xfrm>
            <a:off x="7986827" y="1339767"/>
            <a:ext cx="9032704" cy="4572855"/>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Unique identifier for each transaction.</a:t>
            </a:r>
          </a:p>
          <a:p>
            <a:pPr marL="285750" indent="-285750">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Amount associated with the transaction.</a:t>
            </a:r>
          </a:p>
          <a:p>
            <a:pPr marL="285750" indent="-285750">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Amount paid for the transaction.</a:t>
            </a:r>
          </a:p>
          <a:p>
            <a:pPr marL="285750" indent="-285750">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Speed of the vehicle during the transaction.</a:t>
            </a:r>
          </a:p>
          <a:p>
            <a:pPr marL="285750" indent="-285750" algn="l">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Date and time of the transaction.</a:t>
            </a:r>
          </a:p>
          <a:p>
            <a:pPr marL="285750" indent="-285750" algn="l">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Type of vehicle involved in the transaction.</a:t>
            </a:r>
          </a:p>
          <a:p>
            <a:pPr marL="285750" indent="-285750" algn="l">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Unique identifier for </a:t>
            </a:r>
            <a:r>
              <a:rPr lang="en-US" sz="1400" i="0" dirty="0" err="1">
                <a:effectLst/>
                <a:latin typeface="Grandview" panose="020B0502040204020203" pitchFamily="34" charset="0"/>
                <a:cs typeface="Shruti" panose="020B0502040204020203" pitchFamily="34" charset="0"/>
              </a:rPr>
              <a:t>FASTag</a:t>
            </a:r>
            <a:r>
              <a:rPr lang="en-US" sz="1400" i="0" dirty="0">
                <a:effectLst/>
                <a:latin typeface="Grandview" panose="020B0502040204020203" pitchFamily="34" charset="0"/>
                <a:cs typeface="Shruti" panose="020B0502040204020203" pitchFamily="34" charset="0"/>
              </a:rPr>
              <a:t>.</a:t>
            </a:r>
          </a:p>
          <a:p>
            <a:pPr marL="285750" indent="-285750" algn="l">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Identifier for the toll booth.</a:t>
            </a:r>
          </a:p>
          <a:p>
            <a:pPr marL="285750" indent="-285750" algn="l">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Type of lane used for the transaction.</a:t>
            </a:r>
          </a:p>
          <a:p>
            <a:pPr marL="285750" indent="-285750" algn="l">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Dimensions of the vehicle.</a:t>
            </a:r>
          </a:p>
          <a:p>
            <a:pPr marL="285750" indent="-285750" algn="l">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Location details of the transaction.</a:t>
            </a:r>
          </a:p>
          <a:p>
            <a:pPr marL="285750" indent="-285750" algn="l">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License plate number of the vehicle.</a:t>
            </a:r>
          </a:p>
          <a:p>
            <a:pPr marL="285750" indent="-285750" algn="l">
              <a:lnSpc>
                <a:spcPct val="150000"/>
              </a:lnSpc>
              <a:buFont typeface="Arial" panose="020B0604020202020204" pitchFamily="34" charset="0"/>
              <a:buChar char="•"/>
            </a:pPr>
            <a:r>
              <a:rPr lang="en-US" sz="1400" i="0" dirty="0">
                <a:effectLst/>
                <a:latin typeface="Grandview" panose="020B0502040204020203" pitchFamily="34" charset="0"/>
                <a:cs typeface="Shruti" panose="020B0502040204020203" pitchFamily="34" charset="0"/>
              </a:rPr>
              <a:t>Binary indicator of fraudulent activity </a:t>
            </a:r>
          </a:p>
          <a:p>
            <a:pPr algn="l">
              <a:lnSpc>
                <a:spcPct val="150000"/>
              </a:lnSpc>
            </a:pPr>
            <a:r>
              <a:rPr lang="en-US" sz="1400" dirty="0">
                <a:latin typeface="Grandview" panose="020B0502040204020203" pitchFamily="34" charset="0"/>
                <a:cs typeface="Shruti" panose="020B0502040204020203" pitchFamily="34" charset="0"/>
              </a:rPr>
              <a:t>      </a:t>
            </a:r>
            <a:r>
              <a:rPr lang="en-US" sz="1400" b="1" i="0" dirty="0">
                <a:effectLst/>
                <a:latin typeface="Grandview" panose="020B0502040204020203" pitchFamily="34" charset="0"/>
                <a:cs typeface="Shruti" panose="020B0502040204020203" pitchFamily="34" charset="0"/>
              </a:rPr>
              <a:t>(target variable).</a:t>
            </a:r>
          </a:p>
        </p:txBody>
      </p:sp>
      <p:sp>
        <p:nvSpPr>
          <p:cNvPr id="5" name="TextBox 4">
            <a:extLst>
              <a:ext uri="{FF2B5EF4-FFF2-40B4-BE49-F238E27FC236}">
                <a16:creationId xmlns:a16="http://schemas.microsoft.com/office/drawing/2014/main" id="{3AF21BB8-AEF7-DAE2-BA97-FCC1C8E7D849}"/>
              </a:ext>
            </a:extLst>
          </p:cNvPr>
          <p:cNvSpPr txBox="1"/>
          <p:nvPr/>
        </p:nvSpPr>
        <p:spPr>
          <a:xfrm>
            <a:off x="312822" y="348734"/>
            <a:ext cx="11558336" cy="646331"/>
          </a:xfrm>
          <a:prstGeom prst="rect">
            <a:avLst/>
          </a:prstGeom>
          <a:noFill/>
        </p:spPr>
        <p:txBody>
          <a:bodyPr wrap="square">
            <a:spAutoFit/>
          </a:bodyPr>
          <a:lstStyle/>
          <a:p>
            <a:pPr algn="l">
              <a:spcBef>
                <a:spcPts val="100"/>
              </a:spcBef>
              <a:spcAft>
                <a:spcPts val="100"/>
              </a:spcAft>
            </a:pPr>
            <a:r>
              <a:rPr lang="en-US" sz="3600" b="1" i="0" dirty="0">
                <a:effectLst/>
                <a:latin typeface="Grandview" panose="020B0502040204020203" pitchFamily="34" charset="0"/>
                <a:cs typeface="Shruti" panose="020B0502040204020203" pitchFamily="34" charset="0"/>
              </a:rPr>
              <a:t>About Data</a:t>
            </a:r>
          </a:p>
        </p:txBody>
      </p:sp>
      <p:pic>
        <p:nvPicPr>
          <p:cNvPr id="7" name="Picture 6">
            <a:extLst>
              <a:ext uri="{FF2B5EF4-FFF2-40B4-BE49-F238E27FC236}">
                <a16:creationId xmlns:a16="http://schemas.microsoft.com/office/drawing/2014/main" id="{B76BC441-14C1-D531-E6DF-6C021BDDE69F}"/>
              </a:ext>
            </a:extLst>
          </p:cNvPr>
          <p:cNvPicPr>
            <a:picLocks noChangeAspect="1"/>
          </p:cNvPicPr>
          <p:nvPr/>
        </p:nvPicPr>
        <p:blipFill>
          <a:blip r:embed="rId2"/>
          <a:stretch>
            <a:fillRect/>
          </a:stretch>
        </p:blipFill>
        <p:spPr>
          <a:xfrm>
            <a:off x="171055" y="1117496"/>
            <a:ext cx="7815772" cy="4400737"/>
          </a:xfrm>
          <a:prstGeom prst="rect">
            <a:avLst/>
          </a:prstGeom>
        </p:spPr>
      </p:pic>
    </p:spTree>
    <p:extLst>
      <p:ext uri="{BB962C8B-B14F-4D97-AF65-F5344CB8AC3E}">
        <p14:creationId xmlns:p14="http://schemas.microsoft.com/office/powerpoint/2010/main" val="235562701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6A5C0-F6C6-5261-8F74-0D94A2F50750}"/>
              </a:ext>
            </a:extLst>
          </p:cNvPr>
          <p:cNvSpPr txBox="1"/>
          <p:nvPr/>
        </p:nvSpPr>
        <p:spPr>
          <a:xfrm>
            <a:off x="3281680" y="2120949"/>
            <a:ext cx="5628640" cy="2616101"/>
          </a:xfrm>
          <a:prstGeom prst="rect">
            <a:avLst/>
          </a:prstGeom>
          <a:noFill/>
        </p:spPr>
        <p:txBody>
          <a:bodyPr wrap="square">
            <a:spAutoFit/>
          </a:bodyPr>
          <a:lstStyle/>
          <a:p>
            <a:pPr algn="ctr"/>
            <a:r>
              <a:rPr lang="en-US" sz="3200" b="1" i="0" dirty="0">
                <a:effectLst/>
                <a:latin typeface="Grandview" panose="020B0502040204020203" pitchFamily="34" charset="0"/>
                <a:cs typeface="Arial" panose="020B0604020202020204" pitchFamily="34" charset="0"/>
              </a:rPr>
              <a:t>PROJECT OBJECTIVES</a:t>
            </a:r>
          </a:p>
          <a:p>
            <a:pPr algn="ctr"/>
            <a:endParaRPr lang="en-US" sz="1000" i="0" dirty="0">
              <a:effectLst/>
              <a:latin typeface="Grandview" panose="020B0502040204020203" pitchFamily="34" charset="0"/>
              <a:cs typeface="Arial" panose="020B0604020202020204" pitchFamily="34" charset="0"/>
            </a:endParaRPr>
          </a:p>
          <a:p>
            <a:pPr algn="ctr"/>
            <a:r>
              <a:rPr lang="en-US" sz="2000" i="0" dirty="0">
                <a:effectLst/>
                <a:latin typeface="Grandview" panose="020B0502040204020203" pitchFamily="34" charset="0"/>
                <a:cs typeface="Arial" panose="020B0604020202020204" pitchFamily="34" charset="0"/>
              </a:rPr>
              <a:t>Data Exploration</a:t>
            </a:r>
            <a:endParaRPr lang="en-US" sz="2000" dirty="0">
              <a:latin typeface="Grandview" panose="020B0502040204020203" pitchFamily="34" charset="0"/>
              <a:cs typeface="Arial" panose="020B0604020202020204" pitchFamily="34" charset="0"/>
            </a:endParaRPr>
          </a:p>
          <a:p>
            <a:pPr algn="ctr"/>
            <a:r>
              <a:rPr lang="en-US" sz="2000" i="0" dirty="0">
                <a:effectLst/>
                <a:latin typeface="Grandview" panose="020B0502040204020203" pitchFamily="34" charset="0"/>
                <a:cs typeface="Arial" panose="020B0604020202020204" pitchFamily="34" charset="0"/>
              </a:rPr>
              <a:t>Exploratory Data Analysis</a:t>
            </a:r>
          </a:p>
          <a:p>
            <a:pPr algn="ctr"/>
            <a:r>
              <a:rPr lang="en-US" sz="2000" i="0" dirty="0">
                <a:effectLst/>
                <a:latin typeface="Grandview" panose="020B0502040204020203" pitchFamily="34" charset="0"/>
                <a:cs typeface="Arial" panose="020B0604020202020204" pitchFamily="34" charset="0"/>
              </a:rPr>
              <a:t>Feature Engineering</a:t>
            </a:r>
          </a:p>
          <a:p>
            <a:pPr algn="ctr"/>
            <a:r>
              <a:rPr lang="en-US" sz="2000" i="0" dirty="0">
                <a:effectLst/>
                <a:latin typeface="Grandview" panose="020B0502040204020203" pitchFamily="34" charset="0"/>
                <a:cs typeface="Arial" panose="020B0604020202020204" pitchFamily="34" charset="0"/>
              </a:rPr>
              <a:t>Model Development</a:t>
            </a:r>
          </a:p>
          <a:p>
            <a:pPr algn="ctr"/>
            <a:r>
              <a:rPr lang="en-US" sz="2000" i="0" dirty="0">
                <a:effectLst/>
                <a:latin typeface="Grandview" panose="020B0502040204020203" pitchFamily="34" charset="0"/>
                <a:cs typeface="Arial" panose="020B0604020202020204" pitchFamily="34" charset="0"/>
              </a:rPr>
              <a:t>Real-time Fraud Detection</a:t>
            </a:r>
          </a:p>
          <a:p>
            <a:pPr algn="ctr"/>
            <a:r>
              <a:rPr lang="en-US" sz="2000" i="0" dirty="0">
                <a:effectLst/>
                <a:latin typeface="Grandview" panose="020B0502040204020203" pitchFamily="34" charset="0"/>
                <a:cs typeface="Arial" panose="020B0604020202020204" pitchFamily="34" charset="0"/>
              </a:rPr>
              <a:t>Explanatory Analysis</a:t>
            </a:r>
          </a:p>
        </p:txBody>
      </p:sp>
    </p:spTree>
    <p:extLst>
      <p:ext uri="{BB962C8B-B14F-4D97-AF65-F5344CB8AC3E}">
        <p14:creationId xmlns:p14="http://schemas.microsoft.com/office/powerpoint/2010/main" val="95105908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07377" y="2644170"/>
            <a:ext cx="6977246" cy="1754326"/>
          </a:xfrm>
          <a:prstGeom prst="rect">
            <a:avLst/>
          </a:prstGeom>
          <a:noFill/>
        </p:spPr>
        <p:txBody>
          <a:bodyPr wrap="square">
            <a:spAutoFit/>
          </a:bodyPr>
          <a:lstStyle/>
          <a:p>
            <a:pPr algn="ctr"/>
            <a:r>
              <a:rPr lang="en-US" sz="3600" b="1" i="0" dirty="0">
                <a:effectLst/>
                <a:latin typeface="Grandview" panose="020B0502040204020203" pitchFamily="34" charset="0"/>
                <a:cs typeface="Arial" panose="020B0604020202020204" pitchFamily="34" charset="0"/>
              </a:rPr>
              <a:t>Data Exploration </a:t>
            </a:r>
          </a:p>
          <a:p>
            <a:pPr algn="ctr"/>
            <a:r>
              <a:rPr lang="en-US" sz="3600" b="1" dirty="0">
                <a:latin typeface="Grandview" panose="020B0502040204020203" pitchFamily="34" charset="0"/>
                <a:cs typeface="Arial" panose="020B0604020202020204" pitchFamily="34" charset="0"/>
              </a:rPr>
              <a:t>&amp;</a:t>
            </a:r>
            <a:endParaRPr lang="en-US" sz="3600" b="1" i="0" dirty="0">
              <a:effectLst/>
              <a:latin typeface="Grandview" panose="020B0502040204020203" pitchFamily="34" charset="0"/>
              <a:cs typeface="Arial" panose="020B0604020202020204" pitchFamily="34" charset="0"/>
            </a:endParaRPr>
          </a:p>
          <a:p>
            <a:pPr algn="ctr"/>
            <a:r>
              <a:rPr lang="en-US" sz="3600" b="1" i="0" dirty="0">
                <a:effectLst/>
                <a:latin typeface="Grandview" panose="020B0502040204020203" pitchFamily="34" charset="0"/>
                <a:cs typeface="Arial" panose="020B0604020202020204" pitchFamily="34" charset="0"/>
              </a:rPr>
              <a:t>Exploratory Data Analysis</a:t>
            </a:r>
            <a:endParaRPr lang="en-US" sz="3600" i="0" dirty="0">
              <a:effectLst/>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7498098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4208C6-3831-8C59-A8FE-A5D2F79E1D5B}"/>
              </a:ext>
            </a:extLst>
          </p:cNvPr>
          <p:cNvPicPr>
            <a:picLocks noChangeAspect="1"/>
          </p:cNvPicPr>
          <p:nvPr/>
        </p:nvPicPr>
        <p:blipFill>
          <a:blip r:embed="rId2"/>
          <a:stretch>
            <a:fillRect/>
          </a:stretch>
        </p:blipFill>
        <p:spPr>
          <a:xfrm>
            <a:off x="636232" y="648941"/>
            <a:ext cx="1717210" cy="1322099"/>
          </a:xfrm>
          <a:prstGeom prst="rect">
            <a:avLst/>
          </a:prstGeom>
          <a:ln>
            <a:solidFill>
              <a:schemeClr val="tx1"/>
            </a:solidFill>
          </a:ln>
        </p:spPr>
      </p:pic>
      <p:sp>
        <p:nvSpPr>
          <p:cNvPr id="4" name="TextBox 3">
            <a:extLst>
              <a:ext uri="{FF2B5EF4-FFF2-40B4-BE49-F238E27FC236}">
                <a16:creationId xmlns:a16="http://schemas.microsoft.com/office/drawing/2014/main" id="{9708BD84-B7C8-DC78-E3AB-737BFAB63D0C}"/>
              </a:ext>
            </a:extLst>
          </p:cNvPr>
          <p:cNvSpPr txBox="1"/>
          <p:nvPr/>
        </p:nvSpPr>
        <p:spPr>
          <a:xfrm>
            <a:off x="2570480" y="975360"/>
            <a:ext cx="8985288" cy="646331"/>
          </a:xfrm>
          <a:prstGeom prst="rect">
            <a:avLst/>
          </a:prstGeom>
          <a:noFill/>
        </p:spPr>
        <p:txBody>
          <a:bodyPr wrap="square" rtlCol="0">
            <a:spAutoFit/>
          </a:bodyPr>
          <a:lstStyle/>
          <a:p>
            <a:r>
              <a:rPr lang="en-US" dirty="0">
                <a:latin typeface="Grandview" panose="020B0502040204020203" pitchFamily="34" charset="0"/>
              </a:rPr>
              <a:t>There are 5000 instances of fraudulent activity related to </a:t>
            </a:r>
            <a:r>
              <a:rPr lang="en-US" dirty="0" err="1">
                <a:latin typeface="Grandview" panose="020B0502040204020203" pitchFamily="34" charset="0"/>
              </a:rPr>
              <a:t>FASTtag</a:t>
            </a:r>
            <a:r>
              <a:rPr lang="en-US" dirty="0">
                <a:latin typeface="Grandview" panose="020B0502040204020203" pitchFamily="34" charset="0"/>
              </a:rPr>
              <a:t>, each associated with 13 distinct factors.</a:t>
            </a:r>
            <a:endParaRPr lang="en-CA" dirty="0">
              <a:latin typeface="Grandview" panose="020B0502040204020203" pitchFamily="34" charset="0"/>
            </a:endParaRPr>
          </a:p>
        </p:txBody>
      </p:sp>
      <p:sp>
        <p:nvSpPr>
          <p:cNvPr id="8" name="TextBox 7">
            <a:extLst>
              <a:ext uri="{FF2B5EF4-FFF2-40B4-BE49-F238E27FC236}">
                <a16:creationId xmlns:a16="http://schemas.microsoft.com/office/drawing/2014/main" id="{DA43D928-B42C-D555-B38E-40948B90A6D8}"/>
              </a:ext>
            </a:extLst>
          </p:cNvPr>
          <p:cNvSpPr txBox="1"/>
          <p:nvPr/>
        </p:nvSpPr>
        <p:spPr>
          <a:xfrm>
            <a:off x="636232" y="3252987"/>
            <a:ext cx="7573048" cy="1477328"/>
          </a:xfrm>
          <a:prstGeom prst="rect">
            <a:avLst/>
          </a:prstGeom>
          <a:noFill/>
        </p:spPr>
        <p:txBody>
          <a:bodyPr wrap="square">
            <a:spAutoFit/>
          </a:bodyPr>
          <a:lstStyle/>
          <a:p>
            <a:pPr algn="just"/>
            <a:r>
              <a:rPr lang="en-US" b="0" i="0" dirty="0">
                <a:effectLst/>
                <a:latin typeface="Grandview" panose="020B0502040204020203" pitchFamily="34" charset="0"/>
              </a:rPr>
              <a:t>The "</a:t>
            </a:r>
            <a:r>
              <a:rPr lang="en-US" b="0" i="0" dirty="0" err="1">
                <a:effectLst/>
                <a:latin typeface="Grandview" panose="020B0502040204020203" pitchFamily="34" charset="0"/>
              </a:rPr>
              <a:t>Fraud_indicator</a:t>
            </a:r>
            <a:r>
              <a:rPr lang="en-US" b="0" i="0" dirty="0">
                <a:effectLst/>
                <a:latin typeface="Grandview" panose="020B0502040204020203" pitchFamily="34" charset="0"/>
              </a:rPr>
              <a:t>" column indicates the presence or absence of fraud alongside the Transaction ID. The analysis reveals that nearly 80% of the transactions show no signs of fraud, while the remaining represent fraudulent activity. This discrepancy highlights an </a:t>
            </a:r>
            <a:r>
              <a:rPr lang="en-US" b="1" i="0" dirty="0">
                <a:effectLst/>
                <a:latin typeface="Grandview" panose="020B0502040204020203" pitchFamily="34" charset="0"/>
              </a:rPr>
              <a:t>imbalance in the dataset</a:t>
            </a:r>
            <a:r>
              <a:rPr lang="en-US" b="0" i="0" dirty="0">
                <a:effectLst/>
                <a:latin typeface="Grandview" panose="020B0502040204020203" pitchFamily="34" charset="0"/>
              </a:rPr>
              <a:t>, likely stemming from the infrequent instances of fraud.</a:t>
            </a:r>
            <a:endParaRPr lang="en-CA" dirty="0">
              <a:latin typeface="Grandview" panose="020B0502040204020203" pitchFamily="34" charset="0"/>
            </a:endParaRPr>
          </a:p>
        </p:txBody>
      </p:sp>
      <p:pic>
        <p:nvPicPr>
          <p:cNvPr id="12" name="Picture 11">
            <a:extLst>
              <a:ext uri="{FF2B5EF4-FFF2-40B4-BE49-F238E27FC236}">
                <a16:creationId xmlns:a16="http://schemas.microsoft.com/office/drawing/2014/main" id="{FB8C60D9-D5A6-5E02-E1B2-47E5AC03BDA6}"/>
              </a:ext>
            </a:extLst>
          </p:cNvPr>
          <p:cNvPicPr>
            <a:picLocks noChangeAspect="1"/>
          </p:cNvPicPr>
          <p:nvPr/>
        </p:nvPicPr>
        <p:blipFill>
          <a:blip r:embed="rId3"/>
          <a:stretch>
            <a:fillRect/>
          </a:stretch>
        </p:blipFill>
        <p:spPr>
          <a:xfrm>
            <a:off x="8339428" y="1760189"/>
            <a:ext cx="2942020" cy="4739921"/>
          </a:xfrm>
          <a:prstGeom prst="rect">
            <a:avLst/>
          </a:prstGeom>
        </p:spPr>
      </p:pic>
    </p:spTree>
    <p:extLst>
      <p:ext uri="{BB962C8B-B14F-4D97-AF65-F5344CB8AC3E}">
        <p14:creationId xmlns:p14="http://schemas.microsoft.com/office/powerpoint/2010/main" val="37849396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A5866-49AC-4C36-E0C3-77F5452DCA96}"/>
              </a:ext>
            </a:extLst>
          </p:cNvPr>
          <p:cNvSpPr txBox="1"/>
          <p:nvPr/>
        </p:nvSpPr>
        <p:spPr>
          <a:xfrm>
            <a:off x="2991853" y="5420923"/>
            <a:ext cx="7764379" cy="646331"/>
          </a:xfrm>
          <a:prstGeom prst="rect">
            <a:avLst/>
          </a:prstGeom>
          <a:noFill/>
        </p:spPr>
        <p:txBody>
          <a:bodyPr wrap="square">
            <a:spAutoFit/>
          </a:bodyPr>
          <a:lstStyle/>
          <a:p>
            <a:pPr algn="ctr"/>
            <a:r>
              <a:rPr lang="en-CA" dirty="0">
                <a:latin typeface="Grandview" panose="020B0502040204020203" pitchFamily="34" charset="0"/>
              </a:rPr>
              <a:t>According to our data, it appears that Karnataka (State Code: KA) has the highest count of fraud compared to other states included in the dataset.</a:t>
            </a:r>
          </a:p>
        </p:txBody>
      </p:sp>
      <p:pic>
        <p:nvPicPr>
          <p:cNvPr id="7" name="Picture 6">
            <a:extLst>
              <a:ext uri="{FF2B5EF4-FFF2-40B4-BE49-F238E27FC236}">
                <a16:creationId xmlns:a16="http://schemas.microsoft.com/office/drawing/2014/main" id="{99728C30-365B-8C6E-7606-1E5708DA5C58}"/>
              </a:ext>
            </a:extLst>
          </p:cNvPr>
          <p:cNvPicPr>
            <a:picLocks noChangeAspect="1"/>
          </p:cNvPicPr>
          <p:nvPr/>
        </p:nvPicPr>
        <p:blipFill>
          <a:blip r:embed="rId2"/>
          <a:stretch>
            <a:fillRect/>
          </a:stretch>
        </p:blipFill>
        <p:spPr>
          <a:xfrm>
            <a:off x="2348127" y="1324802"/>
            <a:ext cx="9492826" cy="3967046"/>
          </a:xfrm>
          <a:prstGeom prst="rect">
            <a:avLst/>
          </a:prstGeom>
        </p:spPr>
      </p:pic>
      <p:sp>
        <p:nvSpPr>
          <p:cNvPr id="9" name="TextBox 8">
            <a:extLst>
              <a:ext uri="{FF2B5EF4-FFF2-40B4-BE49-F238E27FC236}">
                <a16:creationId xmlns:a16="http://schemas.microsoft.com/office/drawing/2014/main" id="{2B01F103-F8F0-90FA-4DEF-23544AEC096C}"/>
              </a:ext>
            </a:extLst>
          </p:cNvPr>
          <p:cNvSpPr txBox="1"/>
          <p:nvPr/>
        </p:nvSpPr>
        <p:spPr>
          <a:xfrm>
            <a:off x="223778" y="1646331"/>
            <a:ext cx="2124349" cy="3323987"/>
          </a:xfrm>
          <a:prstGeom prst="rect">
            <a:avLst/>
          </a:prstGeom>
          <a:noFill/>
          <a:ln>
            <a:solidFill>
              <a:schemeClr val="tx1"/>
            </a:solidFill>
          </a:ln>
        </p:spPr>
        <p:txBody>
          <a:bodyPr wrap="square">
            <a:spAutoFit/>
          </a:bodyPr>
          <a:lstStyle/>
          <a:p>
            <a:pPr algn="l"/>
            <a:r>
              <a:rPr lang="en-CA" sz="1400" b="0" i="0" dirty="0">
                <a:solidFill>
                  <a:srgbClr val="3C4043"/>
                </a:solidFill>
                <a:effectLst/>
                <a:latin typeface="Cascadia Mono" panose="020B0609020000020004" pitchFamily="49" charset="0"/>
                <a:cs typeface="Cascadia Mono" panose="020B0609020000020004" pitchFamily="49" charset="0"/>
              </a:rPr>
              <a:t>KA: Karnataka</a:t>
            </a:r>
          </a:p>
          <a:p>
            <a:pPr algn="l"/>
            <a:r>
              <a:rPr lang="en-CA" sz="1400" b="0" i="0" dirty="0">
                <a:solidFill>
                  <a:srgbClr val="3C4043"/>
                </a:solidFill>
                <a:effectLst/>
                <a:latin typeface="Cascadia Mono" panose="020B0609020000020004" pitchFamily="49" charset="0"/>
                <a:cs typeface="Cascadia Mono" panose="020B0609020000020004" pitchFamily="49" charset="0"/>
              </a:rPr>
              <a:t>GA: Goa</a:t>
            </a:r>
          </a:p>
          <a:p>
            <a:pPr algn="l"/>
            <a:r>
              <a:rPr lang="en-CA" sz="1400" b="0" i="0" dirty="0">
                <a:solidFill>
                  <a:srgbClr val="3C4043"/>
                </a:solidFill>
                <a:effectLst/>
                <a:latin typeface="Cascadia Mono" panose="020B0609020000020004" pitchFamily="49" charset="0"/>
                <a:cs typeface="Cascadia Mono" panose="020B0609020000020004" pitchFamily="49" charset="0"/>
              </a:rPr>
              <a:t>MH: Maharashtra</a:t>
            </a:r>
          </a:p>
          <a:p>
            <a:pPr algn="l"/>
            <a:r>
              <a:rPr lang="en-CA" sz="1400" b="0" i="0" dirty="0">
                <a:solidFill>
                  <a:srgbClr val="3C4043"/>
                </a:solidFill>
                <a:effectLst/>
                <a:latin typeface="Cascadia Mono" panose="020B0609020000020004" pitchFamily="49" charset="0"/>
                <a:cs typeface="Cascadia Mono" panose="020B0609020000020004" pitchFamily="49" charset="0"/>
              </a:rPr>
              <a:t>AP: Andhra Pradesh</a:t>
            </a:r>
          </a:p>
          <a:p>
            <a:pPr algn="l"/>
            <a:r>
              <a:rPr lang="en-CA" sz="1400" b="0" i="0" dirty="0">
                <a:solidFill>
                  <a:srgbClr val="3C4043"/>
                </a:solidFill>
                <a:effectLst/>
                <a:latin typeface="Cascadia Mono" panose="020B0609020000020004" pitchFamily="49" charset="0"/>
                <a:cs typeface="Cascadia Mono" panose="020B0609020000020004" pitchFamily="49" charset="0"/>
              </a:rPr>
              <a:t>TN: Tamil Nadu</a:t>
            </a:r>
          </a:p>
          <a:p>
            <a:pPr algn="l"/>
            <a:r>
              <a:rPr lang="en-CA" sz="1400" b="0" i="0" dirty="0">
                <a:solidFill>
                  <a:srgbClr val="3C4043"/>
                </a:solidFill>
                <a:effectLst/>
                <a:latin typeface="Cascadia Mono" panose="020B0609020000020004" pitchFamily="49" charset="0"/>
                <a:cs typeface="Cascadia Mono" panose="020B0609020000020004" pitchFamily="49" charset="0"/>
              </a:rPr>
              <a:t>GJ: Gujarat</a:t>
            </a:r>
          </a:p>
          <a:p>
            <a:pPr algn="l"/>
            <a:r>
              <a:rPr lang="en-CA" sz="1400" b="0" i="0" dirty="0">
                <a:solidFill>
                  <a:srgbClr val="3C4043"/>
                </a:solidFill>
                <a:effectLst/>
                <a:latin typeface="Cascadia Mono" panose="020B0609020000020004" pitchFamily="49" charset="0"/>
                <a:cs typeface="Cascadia Mono" panose="020B0609020000020004" pitchFamily="49" charset="0"/>
              </a:rPr>
              <a:t>KL: Kerala</a:t>
            </a:r>
          </a:p>
          <a:p>
            <a:pPr algn="l"/>
            <a:r>
              <a:rPr lang="en-CA" sz="1400" b="0" i="0" dirty="0">
                <a:solidFill>
                  <a:srgbClr val="3C4043"/>
                </a:solidFill>
                <a:effectLst/>
                <a:latin typeface="Cascadia Mono" panose="020B0609020000020004" pitchFamily="49" charset="0"/>
                <a:cs typeface="Cascadia Mono" panose="020B0609020000020004" pitchFamily="49" charset="0"/>
              </a:rPr>
              <a:t>DL: Delhi</a:t>
            </a:r>
          </a:p>
          <a:p>
            <a:pPr algn="l"/>
            <a:r>
              <a:rPr lang="en-CA" sz="1400" b="0" i="0" dirty="0">
                <a:solidFill>
                  <a:srgbClr val="3C4043"/>
                </a:solidFill>
                <a:effectLst/>
                <a:latin typeface="Cascadia Mono" panose="020B0609020000020004" pitchFamily="49" charset="0"/>
                <a:cs typeface="Cascadia Mono" panose="020B0609020000020004" pitchFamily="49" charset="0"/>
              </a:rPr>
              <a:t>TS: Telangana</a:t>
            </a:r>
          </a:p>
          <a:p>
            <a:pPr algn="l"/>
            <a:r>
              <a:rPr lang="en-CA" sz="1400" b="0" i="0" dirty="0">
                <a:solidFill>
                  <a:srgbClr val="3C4043"/>
                </a:solidFill>
                <a:effectLst/>
                <a:latin typeface="Cascadia Mono" panose="020B0609020000020004" pitchFamily="49" charset="0"/>
                <a:cs typeface="Cascadia Mono" panose="020B0609020000020004" pitchFamily="49" charset="0"/>
              </a:rPr>
              <a:t>RJ: Rajasthan</a:t>
            </a:r>
          </a:p>
          <a:p>
            <a:pPr algn="l"/>
            <a:r>
              <a:rPr lang="en-CA" sz="1400" b="0" i="0" dirty="0">
                <a:solidFill>
                  <a:srgbClr val="3C4043"/>
                </a:solidFill>
                <a:effectLst/>
                <a:latin typeface="Cascadia Mono" panose="020B0609020000020004" pitchFamily="49" charset="0"/>
                <a:cs typeface="Cascadia Mono" panose="020B0609020000020004" pitchFamily="49" charset="0"/>
              </a:rPr>
              <a:t>BR: Bihar</a:t>
            </a:r>
          </a:p>
          <a:p>
            <a:pPr algn="l"/>
            <a:r>
              <a:rPr lang="en-CA" sz="1400" b="0" i="0" dirty="0">
                <a:solidFill>
                  <a:srgbClr val="3C4043"/>
                </a:solidFill>
                <a:effectLst/>
                <a:latin typeface="Cascadia Mono" panose="020B0609020000020004" pitchFamily="49" charset="0"/>
                <a:cs typeface="Cascadia Mono" panose="020B0609020000020004" pitchFamily="49" charset="0"/>
              </a:rPr>
              <a:t>HR: Haryana</a:t>
            </a:r>
          </a:p>
          <a:p>
            <a:pPr algn="l"/>
            <a:r>
              <a:rPr lang="en-CA" sz="1400" b="0" i="0" dirty="0">
                <a:solidFill>
                  <a:srgbClr val="3C4043"/>
                </a:solidFill>
                <a:effectLst/>
                <a:latin typeface="Cascadia Mono" panose="020B0609020000020004" pitchFamily="49" charset="0"/>
                <a:cs typeface="Cascadia Mono" panose="020B0609020000020004" pitchFamily="49" charset="0"/>
              </a:rPr>
              <a:t>UP: Uttar Pradesh</a:t>
            </a:r>
          </a:p>
          <a:p>
            <a:pPr algn="l"/>
            <a:r>
              <a:rPr lang="en-CA" sz="1400" b="0" i="0" dirty="0">
                <a:solidFill>
                  <a:srgbClr val="3C4043"/>
                </a:solidFill>
                <a:effectLst/>
                <a:latin typeface="Cascadia Mono" panose="020B0609020000020004" pitchFamily="49" charset="0"/>
                <a:cs typeface="Cascadia Mono" panose="020B0609020000020004" pitchFamily="49" charset="0"/>
              </a:rPr>
              <a:t>WB: West Bengal</a:t>
            </a:r>
          </a:p>
          <a:p>
            <a:pPr algn="l"/>
            <a:r>
              <a:rPr lang="en-CA" sz="1400" b="0" i="0" dirty="0">
                <a:solidFill>
                  <a:srgbClr val="3C4043"/>
                </a:solidFill>
                <a:effectLst/>
                <a:latin typeface="Cascadia Mono" panose="020B0609020000020004" pitchFamily="49" charset="0"/>
                <a:cs typeface="Cascadia Mono" panose="020B0609020000020004" pitchFamily="49" charset="0"/>
              </a:rPr>
              <a:t>MP: Madhya Pradesh</a:t>
            </a:r>
          </a:p>
        </p:txBody>
      </p:sp>
      <p:sp>
        <p:nvSpPr>
          <p:cNvPr id="10" name="TextBox 9">
            <a:extLst>
              <a:ext uri="{FF2B5EF4-FFF2-40B4-BE49-F238E27FC236}">
                <a16:creationId xmlns:a16="http://schemas.microsoft.com/office/drawing/2014/main" id="{E3638FB0-A72F-B4F7-1358-DEAC0850633E}"/>
              </a:ext>
            </a:extLst>
          </p:cNvPr>
          <p:cNvSpPr txBox="1"/>
          <p:nvPr/>
        </p:nvSpPr>
        <p:spPr>
          <a:xfrm>
            <a:off x="223778" y="356941"/>
            <a:ext cx="11617175" cy="523220"/>
          </a:xfrm>
          <a:prstGeom prst="rect">
            <a:avLst/>
          </a:prstGeom>
          <a:noFill/>
        </p:spPr>
        <p:txBody>
          <a:bodyPr wrap="square">
            <a:spAutoFit/>
          </a:bodyPr>
          <a:lstStyle/>
          <a:p>
            <a:pPr algn="ctr"/>
            <a:r>
              <a:rPr lang="en-CA" sz="2800" b="1" dirty="0">
                <a:latin typeface="Grandview" panose="020B0502040204020203" pitchFamily="34" charset="0"/>
              </a:rPr>
              <a:t>Fraudulent Transaction by State Code</a:t>
            </a:r>
          </a:p>
        </p:txBody>
      </p:sp>
    </p:spTree>
    <p:extLst>
      <p:ext uri="{BB962C8B-B14F-4D97-AF65-F5344CB8AC3E}">
        <p14:creationId xmlns:p14="http://schemas.microsoft.com/office/powerpoint/2010/main" val="374361854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DDA5F2-C0DA-42A9-994D-7C2D5A8DA6CC}"/>
              </a:ext>
            </a:extLst>
          </p:cNvPr>
          <p:cNvSpPr txBox="1"/>
          <p:nvPr/>
        </p:nvSpPr>
        <p:spPr>
          <a:xfrm>
            <a:off x="223778" y="356941"/>
            <a:ext cx="11617175" cy="523220"/>
          </a:xfrm>
          <a:prstGeom prst="rect">
            <a:avLst/>
          </a:prstGeom>
          <a:noFill/>
        </p:spPr>
        <p:txBody>
          <a:bodyPr wrap="square">
            <a:spAutoFit/>
          </a:bodyPr>
          <a:lstStyle/>
          <a:p>
            <a:pPr algn="ctr"/>
            <a:r>
              <a:rPr lang="en-CA" sz="2800" b="1" dirty="0">
                <a:latin typeface="Grandview" panose="020B0502040204020203" pitchFamily="34" charset="0"/>
              </a:rPr>
              <a:t>Fraud at Different Tollbooth with diverse vehicle </a:t>
            </a:r>
          </a:p>
        </p:txBody>
      </p:sp>
      <p:sp>
        <p:nvSpPr>
          <p:cNvPr id="5" name="TextBox 4">
            <a:extLst>
              <a:ext uri="{FF2B5EF4-FFF2-40B4-BE49-F238E27FC236}">
                <a16:creationId xmlns:a16="http://schemas.microsoft.com/office/drawing/2014/main" id="{17FABE78-4E4B-7A01-7B09-792773A5DF4B}"/>
              </a:ext>
            </a:extLst>
          </p:cNvPr>
          <p:cNvSpPr txBox="1"/>
          <p:nvPr/>
        </p:nvSpPr>
        <p:spPr>
          <a:xfrm>
            <a:off x="296778" y="5380672"/>
            <a:ext cx="11617175" cy="1200329"/>
          </a:xfrm>
          <a:prstGeom prst="rect">
            <a:avLst/>
          </a:prstGeom>
          <a:noFill/>
        </p:spPr>
        <p:txBody>
          <a:bodyPr wrap="square" rtlCol="0">
            <a:spAutoFit/>
          </a:bodyPr>
          <a:lstStyle/>
          <a:p>
            <a:pPr algn="ctr"/>
            <a:r>
              <a:rPr lang="en-US" dirty="0"/>
              <a:t>The majority of fraudulent transactions occur at the B-102 tollbooth involving SUV and VAN types of vehicles. Following closely, C-103 reports fraudulent activity involving buses and trucks. Conversely, A-101 has fewer fraudulent transactions compared to the other two tollbooths, mainly involving medium-sized vehicles such as cars and sedans. No fraudulent transactions have been reported at D-104, D-105, and D-106 tollbooths.</a:t>
            </a:r>
            <a:endParaRPr lang="en-CA" dirty="0"/>
          </a:p>
        </p:txBody>
      </p:sp>
      <p:pic>
        <p:nvPicPr>
          <p:cNvPr id="7" name="Picture 6">
            <a:extLst>
              <a:ext uri="{FF2B5EF4-FFF2-40B4-BE49-F238E27FC236}">
                <a16:creationId xmlns:a16="http://schemas.microsoft.com/office/drawing/2014/main" id="{44997274-363B-0986-79AF-BC1623170EA4}"/>
              </a:ext>
            </a:extLst>
          </p:cNvPr>
          <p:cNvPicPr>
            <a:picLocks noChangeAspect="1"/>
          </p:cNvPicPr>
          <p:nvPr/>
        </p:nvPicPr>
        <p:blipFill>
          <a:blip r:embed="rId2"/>
          <a:stretch>
            <a:fillRect/>
          </a:stretch>
        </p:blipFill>
        <p:spPr>
          <a:xfrm>
            <a:off x="1206125" y="1132356"/>
            <a:ext cx="9779750" cy="4044579"/>
          </a:xfrm>
          <a:prstGeom prst="rect">
            <a:avLst/>
          </a:prstGeom>
        </p:spPr>
      </p:pic>
    </p:spTree>
    <p:extLst>
      <p:ext uri="{BB962C8B-B14F-4D97-AF65-F5344CB8AC3E}">
        <p14:creationId xmlns:p14="http://schemas.microsoft.com/office/powerpoint/2010/main" val="213439154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TotalTime>
  <Words>1876</Words>
  <Application>Microsoft Office PowerPoint</Application>
  <PresentationFormat>Widescreen</PresentationFormat>
  <Paragraphs>123</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Aptos Display</vt:lpstr>
      <vt:lpstr>Arial</vt:lpstr>
      <vt:lpstr>Calibri</vt:lpstr>
      <vt:lpstr>Cascadia Mono</vt:lpstr>
      <vt:lpstr>Grandview</vt:lpstr>
      <vt:lpstr>Office Theme</vt:lpstr>
      <vt:lpstr>FASTag Fraud Detection Exploring Factors Contributing to Fraud and Developing Models for Real-Time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Hareshkumar Rana</dc:creator>
  <cp:lastModifiedBy>Smit Hareshkumar Rana</cp:lastModifiedBy>
  <cp:revision>36</cp:revision>
  <dcterms:created xsi:type="dcterms:W3CDTF">2024-03-21T13:44:25Z</dcterms:created>
  <dcterms:modified xsi:type="dcterms:W3CDTF">2024-03-22T03:42:43Z</dcterms:modified>
</cp:coreProperties>
</file>