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4" r:id="rId2"/>
    <p:sldId id="257" r:id="rId3"/>
    <p:sldId id="259" r:id="rId4"/>
    <p:sldId id="272" r:id="rId5"/>
    <p:sldId id="312" r:id="rId6"/>
    <p:sldId id="313" r:id="rId7"/>
    <p:sldId id="317" r:id="rId8"/>
    <p:sldId id="316"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3641"/>
    <a:srgbClr val="FEDC94"/>
    <a:srgbClr val="FFD85B"/>
    <a:srgbClr val="FAFAFA"/>
    <a:srgbClr val="FFE389"/>
    <a:srgbClr val="465484"/>
    <a:srgbClr val="000000"/>
    <a:srgbClr val="FFDF79"/>
    <a:srgbClr val="363636"/>
    <a:srgbClr val="1554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80" d="100"/>
          <a:sy n="80" d="100"/>
        </p:scale>
        <p:origin x="82"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78800-23E8-4BD6-8BCB-0BB6676D4340}" type="datetimeFigureOut">
              <a:rPr lang="en-CA" smtClean="0"/>
              <a:t>2024-05-13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FD7C9-4370-4E07-B88E-75CE858C8EB3}" type="slidenum">
              <a:rPr lang="en-CA" smtClean="0"/>
              <a:t>‹#›</a:t>
            </a:fld>
            <a:endParaRPr lang="en-CA"/>
          </a:p>
        </p:txBody>
      </p:sp>
    </p:spTree>
    <p:extLst>
      <p:ext uri="{BB962C8B-B14F-4D97-AF65-F5344CB8AC3E}">
        <p14:creationId xmlns:p14="http://schemas.microsoft.com/office/powerpoint/2010/main" val="414740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a:t>
            </a:fld>
            <a:endParaRPr lang="en-CA"/>
          </a:p>
        </p:txBody>
      </p:sp>
    </p:spTree>
    <p:extLst>
      <p:ext uri="{BB962C8B-B14F-4D97-AF65-F5344CB8AC3E}">
        <p14:creationId xmlns:p14="http://schemas.microsoft.com/office/powerpoint/2010/main" val="192057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22</a:t>
            </a:fld>
            <a:endParaRPr lang="en-CA"/>
          </a:p>
        </p:txBody>
      </p:sp>
    </p:spTree>
    <p:extLst>
      <p:ext uri="{BB962C8B-B14F-4D97-AF65-F5344CB8AC3E}">
        <p14:creationId xmlns:p14="http://schemas.microsoft.com/office/powerpoint/2010/main" val="132093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5D5A-D744-309E-F2C3-CA471E755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DD13765-DE9B-439C-5FDD-DEE7733AE6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D77FFBF-1E77-99C0-A809-F7CFBBA548DB}"/>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5" name="Footer Placeholder 4">
            <a:extLst>
              <a:ext uri="{FF2B5EF4-FFF2-40B4-BE49-F238E27FC236}">
                <a16:creationId xmlns:a16="http://schemas.microsoft.com/office/drawing/2014/main" id="{3D208695-5270-998C-C7F7-732BF324B2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EA1BF41-643E-E0CB-2788-2F85FE92BE0C}"/>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42760968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1F10-35F4-29B1-B5E7-A05F58254D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B6AFF2D-182A-7F8B-807F-C3FDE9398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B4E7F6-A01A-9A4A-9201-0011BF8C7BB0}"/>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5" name="Footer Placeholder 4">
            <a:extLst>
              <a:ext uri="{FF2B5EF4-FFF2-40B4-BE49-F238E27FC236}">
                <a16:creationId xmlns:a16="http://schemas.microsoft.com/office/drawing/2014/main" id="{8A37B550-73BF-8598-DBB8-14572F9ACC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5DAD20-40A3-B32A-74DB-C7B1EA4D1779}"/>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422398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532CE8-79C3-8AB1-51AF-9CE5F3E559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5E5AE73-1FFD-DB6F-6B23-C6C621B3B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D87F79A-4FF4-F76B-43F1-B48299922324}"/>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5" name="Footer Placeholder 4">
            <a:extLst>
              <a:ext uri="{FF2B5EF4-FFF2-40B4-BE49-F238E27FC236}">
                <a16:creationId xmlns:a16="http://schemas.microsoft.com/office/drawing/2014/main" id="{4D60C28B-C1B4-D738-2957-DA69D174ED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D46D4D-9D14-8BF6-75D9-E4C83F468CB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536150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B181-59A1-F619-B755-10561E4F30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F310BDA-0809-2766-C698-E14ACB187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B2CE55-0F76-3780-377B-41EB950C8066}"/>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5" name="Footer Placeholder 4">
            <a:extLst>
              <a:ext uri="{FF2B5EF4-FFF2-40B4-BE49-F238E27FC236}">
                <a16:creationId xmlns:a16="http://schemas.microsoft.com/office/drawing/2014/main" id="{E4EF2063-445E-30BC-E708-C025F71FD17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DF7C59-60CA-7FEB-9CC5-691DA92DDAB5}"/>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3121114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BACB-1E02-52F0-E1AC-A7D06DE30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D822157-62CC-A28F-9BED-E8C6655168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DEA1D7-1A68-C6F0-9C17-3372C9D307E6}"/>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5" name="Footer Placeholder 4">
            <a:extLst>
              <a:ext uri="{FF2B5EF4-FFF2-40B4-BE49-F238E27FC236}">
                <a16:creationId xmlns:a16="http://schemas.microsoft.com/office/drawing/2014/main" id="{B8E5005C-602A-F664-C53E-5DD03216C9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27DA0A-AB6D-654A-9BD1-2637EA585BD8}"/>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14811623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5D50-2966-28B3-951C-D71D7FCE83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50587F-9FE8-06FC-9911-218B928B2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7A4A314-400E-F72D-BA15-1958DA377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3509385-12D8-A5CB-AC69-8ADB4465218F}"/>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6" name="Footer Placeholder 5">
            <a:extLst>
              <a:ext uri="{FF2B5EF4-FFF2-40B4-BE49-F238E27FC236}">
                <a16:creationId xmlns:a16="http://schemas.microsoft.com/office/drawing/2014/main" id="{16538908-E20F-C695-E14D-53AA034FB0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C6E73C-2CF7-7729-DC24-BB96A3BD424A}"/>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14789147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801B-F463-52AA-3A6E-6D399BA4B97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4C871B0-06A8-2EE0-5B34-A2AEF6A0A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884299-AFDB-5FE4-A8FE-9264186CF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971691-6782-3C80-022A-98ADF10CA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076E65-47CA-9714-C1F6-A40EC5C77D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A21DAB-6120-F255-AA6D-940AD9D46E86}"/>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8" name="Footer Placeholder 7">
            <a:extLst>
              <a:ext uri="{FF2B5EF4-FFF2-40B4-BE49-F238E27FC236}">
                <a16:creationId xmlns:a16="http://schemas.microsoft.com/office/drawing/2014/main" id="{93D781C9-B133-8E7D-0119-79938162E40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3BB714F-E68A-075C-04F5-F1E765D6816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19211281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032D-F9AF-4F41-C2CB-4A0CBA338E3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4649A52-BD87-944C-7287-261E974907C6}"/>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4" name="Footer Placeholder 3">
            <a:extLst>
              <a:ext uri="{FF2B5EF4-FFF2-40B4-BE49-F238E27FC236}">
                <a16:creationId xmlns:a16="http://schemas.microsoft.com/office/drawing/2014/main" id="{BB00233F-7708-2354-16B0-5192EB67E92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17F7197-0E6C-7B63-ED56-5D041C24FEF8}"/>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42554821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B0CED-628C-9B58-345D-4147A8B04541}"/>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3" name="Footer Placeholder 2">
            <a:extLst>
              <a:ext uri="{FF2B5EF4-FFF2-40B4-BE49-F238E27FC236}">
                <a16:creationId xmlns:a16="http://schemas.microsoft.com/office/drawing/2014/main" id="{88A002E1-D586-2822-48E8-F45CA78068E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743BB64-23A7-0985-90BB-BDCD87495AFC}"/>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551014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DB1F-D966-58D4-C0F0-0D2A5A5F3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90080DA-5844-8FAD-5047-66362ABBD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02B9654-CEEF-0060-9D21-DE60281E3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8EBCC-3400-FF75-1104-D9DA038A10D5}"/>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6" name="Footer Placeholder 5">
            <a:extLst>
              <a:ext uri="{FF2B5EF4-FFF2-40B4-BE49-F238E27FC236}">
                <a16:creationId xmlns:a16="http://schemas.microsoft.com/office/drawing/2014/main" id="{9FAD0FE4-F698-D5B3-96C1-8D478FB0E1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8E45C1-CA18-4463-E96F-ED0FA73039A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31169973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45F3-D1F7-0800-B1AB-AB83BD296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9E7C0C1-5841-48D2-B374-A1659CF03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B758129-CF95-F607-594D-D1672D17E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8FFCA-4F7E-1587-1BCD-52FFCA8B5A4C}"/>
              </a:ext>
            </a:extLst>
          </p:cNvPr>
          <p:cNvSpPr>
            <a:spLocks noGrp="1"/>
          </p:cNvSpPr>
          <p:nvPr>
            <p:ph type="dt" sz="half" idx="10"/>
          </p:nvPr>
        </p:nvSpPr>
        <p:spPr/>
        <p:txBody>
          <a:bodyPr/>
          <a:lstStyle/>
          <a:p>
            <a:fld id="{A6BFC455-1AAB-48BD-9BF6-0AA31138EC57}" type="datetimeFigureOut">
              <a:rPr lang="en-CA" smtClean="0"/>
              <a:t>2024-05-13</a:t>
            </a:fld>
            <a:endParaRPr lang="en-CA"/>
          </a:p>
        </p:txBody>
      </p:sp>
      <p:sp>
        <p:nvSpPr>
          <p:cNvPr id="6" name="Footer Placeholder 5">
            <a:extLst>
              <a:ext uri="{FF2B5EF4-FFF2-40B4-BE49-F238E27FC236}">
                <a16:creationId xmlns:a16="http://schemas.microsoft.com/office/drawing/2014/main" id="{D104C1F8-E121-D85B-7734-39AD2671683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33469FE-7ED2-FAB6-101A-2A792E3D5E3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7399852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E5F8E-9A4E-512C-A5ED-EEEFAE4A1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D7457C-B76D-81C8-BBF9-DBC056583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A886CD-2F06-84B1-F053-DCDC872B4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BFC455-1AAB-48BD-9BF6-0AA31138EC57}" type="datetimeFigureOut">
              <a:rPr lang="en-CA" smtClean="0"/>
              <a:t>2024-05-13</a:t>
            </a:fld>
            <a:endParaRPr lang="en-CA"/>
          </a:p>
        </p:txBody>
      </p:sp>
      <p:sp>
        <p:nvSpPr>
          <p:cNvPr id="5" name="Footer Placeholder 4">
            <a:extLst>
              <a:ext uri="{FF2B5EF4-FFF2-40B4-BE49-F238E27FC236}">
                <a16:creationId xmlns:a16="http://schemas.microsoft.com/office/drawing/2014/main" id="{C55C7134-40DF-28BA-935E-3F1CCC240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1603AE1-244C-ABB9-3A99-E8B8C4C0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3AEBF7-725A-4478-9E72-67ECADAED226}" type="slidenum">
              <a:rPr lang="en-CA" smtClean="0"/>
              <a:t>‹#›</a:t>
            </a:fld>
            <a:endParaRPr lang="en-CA"/>
          </a:p>
        </p:txBody>
      </p:sp>
    </p:spTree>
    <p:extLst>
      <p:ext uri="{BB962C8B-B14F-4D97-AF65-F5344CB8AC3E}">
        <p14:creationId xmlns:p14="http://schemas.microsoft.com/office/powerpoint/2010/main" val="101084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1239-7BCC-8A35-A8F4-88CB194C1F9E}"/>
              </a:ext>
            </a:extLst>
          </p:cNvPr>
          <p:cNvSpPr>
            <a:spLocks noGrp="1"/>
          </p:cNvSpPr>
          <p:nvPr>
            <p:ph type="ctrTitle"/>
          </p:nvPr>
        </p:nvSpPr>
        <p:spPr>
          <a:xfrm>
            <a:off x="249382" y="1808918"/>
            <a:ext cx="11693237" cy="2387600"/>
          </a:xfrm>
        </p:spPr>
        <p:txBody>
          <a:bodyPr>
            <a:normAutofit/>
          </a:bodyPr>
          <a:lstStyle/>
          <a:p>
            <a:r>
              <a:rPr lang="en-US" sz="3600" b="1" dirty="0">
                <a:solidFill>
                  <a:schemeClr val="bg1"/>
                </a:solidFill>
                <a:latin typeface="Grandview" panose="020B0502040204020203" pitchFamily="34" charset="0"/>
              </a:rPr>
              <a:t>Mall Customer Segmentation</a:t>
            </a:r>
            <a:br>
              <a:rPr lang="en-US" sz="3600" b="1" dirty="0">
                <a:latin typeface="Grandview" panose="020B0502040204020203" pitchFamily="34" charset="0"/>
              </a:rPr>
            </a:br>
            <a:r>
              <a:rPr lang="en-US" sz="1200" b="1" dirty="0">
                <a:latin typeface="Grandview" panose="020B0502040204020203" pitchFamily="34" charset="0"/>
              </a:rPr>
              <a:t> </a:t>
            </a:r>
            <a:br>
              <a:rPr lang="en-US" b="1" i="0" dirty="0">
                <a:effectLst/>
                <a:latin typeface="Grandview" panose="020B0502040204020203" pitchFamily="34" charset="0"/>
              </a:rPr>
            </a:br>
            <a:r>
              <a:rPr lang="en-US" sz="2000" b="1"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Unlocking Insights, Enhancing Experiences</a:t>
            </a:r>
            <a:endParaRPr lang="en-CA" sz="5400" b="1" dirty="0">
              <a:solidFill>
                <a:schemeClr val="bg1"/>
              </a:solidFill>
              <a:latin typeface="Grandview" panose="020B0502040204020203"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21D729D-303C-186D-10C2-C543FB1F36B7}"/>
              </a:ext>
            </a:extLst>
          </p:cNvPr>
          <p:cNvSpPr txBox="1"/>
          <p:nvPr/>
        </p:nvSpPr>
        <p:spPr>
          <a:xfrm>
            <a:off x="3048001" y="4456482"/>
            <a:ext cx="6096000" cy="800219"/>
          </a:xfrm>
          <a:prstGeom prst="rect">
            <a:avLst/>
          </a:prstGeom>
          <a:noFill/>
        </p:spPr>
        <p:txBody>
          <a:bodyPr wrap="square">
            <a:spAutoFit/>
          </a:bodyPr>
          <a:lstStyle/>
          <a:p>
            <a:pPr algn="ctr"/>
            <a:r>
              <a:rPr lang="en-CA" b="1" dirty="0">
                <a:solidFill>
                  <a:srgbClr val="FFDF79"/>
                </a:solidFill>
                <a:latin typeface="Grandview" panose="020B0502040204020203" pitchFamily="34" charset="0"/>
              </a:rPr>
              <a:t>DATA SCIENCE</a:t>
            </a:r>
          </a:p>
          <a:p>
            <a:pPr algn="ctr"/>
            <a:r>
              <a:rPr lang="en-CA" sz="2800" b="1" dirty="0">
                <a:solidFill>
                  <a:srgbClr val="FFC000"/>
                </a:solidFill>
                <a:latin typeface="Grandview" panose="020B0502040204020203" pitchFamily="34" charset="0"/>
              </a:rPr>
              <a:t>SMIT RANA</a:t>
            </a:r>
          </a:p>
        </p:txBody>
      </p:sp>
      <p:pic>
        <p:nvPicPr>
          <p:cNvPr id="3" name="Picture 2">
            <a:extLst>
              <a:ext uri="{FF2B5EF4-FFF2-40B4-BE49-F238E27FC236}">
                <a16:creationId xmlns:a16="http://schemas.microsoft.com/office/drawing/2014/main" id="{CDD0A493-EA26-6518-EFA9-54A0563E4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5660" y="778578"/>
            <a:ext cx="2060680" cy="206068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5569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DC94"/>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8F4E06-A1FC-5310-3CDE-EEBCF0549231}"/>
              </a:ext>
            </a:extLst>
          </p:cNvPr>
          <p:cNvSpPr txBox="1"/>
          <p:nvPr/>
        </p:nvSpPr>
        <p:spPr>
          <a:xfrm>
            <a:off x="295274" y="167729"/>
            <a:ext cx="11610975" cy="646331"/>
          </a:xfrm>
          <a:prstGeom prst="rect">
            <a:avLst/>
          </a:prstGeom>
          <a:noFill/>
        </p:spPr>
        <p:txBody>
          <a:bodyPr wrap="square">
            <a:spAutoFit/>
          </a:bodyPr>
          <a:lstStyle/>
          <a:p>
            <a:pPr algn="ctr"/>
            <a:r>
              <a:rPr lang="en-US" sz="3600" b="1" i="0" dirty="0">
                <a:solidFill>
                  <a:schemeClr val="tx1">
                    <a:lumMod val="65000"/>
                    <a:lumOff val="35000"/>
                  </a:schemeClr>
                </a:solidFill>
                <a:effectLst/>
                <a:latin typeface="Grandview" panose="020B0502040204020203" pitchFamily="34" charset="0"/>
                <a:cs typeface="Arial" panose="020B0604020202020204" pitchFamily="34" charset="0"/>
              </a:rPr>
              <a:t>Annual Income Distribution</a:t>
            </a:r>
            <a:endParaRPr lang="en-US" sz="3600" b="1" dirty="0">
              <a:solidFill>
                <a:schemeClr val="tx1">
                  <a:lumMod val="65000"/>
                  <a:lumOff val="35000"/>
                </a:schemeClr>
              </a:solidFill>
              <a:latin typeface="Grandview" panose="020B0502040204020203" pitchFamily="34" charset="0"/>
              <a:cs typeface="Arial" panose="020B0604020202020204" pitchFamily="34" charset="0"/>
            </a:endParaRPr>
          </a:p>
        </p:txBody>
      </p:sp>
      <p:sp>
        <p:nvSpPr>
          <p:cNvPr id="3" name="TextBox 2">
            <a:extLst>
              <a:ext uri="{FF2B5EF4-FFF2-40B4-BE49-F238E27FC236}">
                <a16:creationId xmlns:a16="http://schemas.microsoft.com/office/drawing/2014/main" id="{0C5B82E5-9E60-5D89-5744-5600ED883142}"/>
              </a:ext>
            </a:extLst>
          </p:cNvPr>
          <p:cNvSpPr txBox="1"/>
          <p:nvPr/>
        </p:nvSpPr>
        <p:spPr>
          <a:xfrm>
            <a:off x="290512" y="5120611"/>
            <a:ext cx="11610975" cy="1569660"/>
          </a:xfrm>
          <a:prstGeom prst="rect">
            <a:avLst/>
          </a:prstGeom>
          <a:noFill/>
        </p:spPr>
        <p:txBody>
          <a:bodyPr wrap="square">
            <a:spAutoFit/>
          </a:bodyPr>
          <a:lstStyle/>
          <a:p>
            <a:pPr algn="just"/>
            <a:r>
              <a:rPr lang="en-US" sz="1600" b="0" i="0" dirty="0">
                <a:solidFill>
                  <a:srgbClr val="000000"/>
                </a:solidFill>
                <a:effectLst/>
                <a:highlight>
                  <a:srgbClr val="FFFFFF"/>
                </a:highlight>
                <a:latin typeface="Helvetica Neue"/>
              </a:rPr>
              <a:t>The average income for male customers is higher compared to female customers, with males having a mean income of $62,227 compared to $59,250 for females. </a:t>
            </a:r>
          </a:p>
          <a:p>
            <a:pPr algn="just"/>
            <a:endParaRPr lang="en-US" sz="1600" b="0" i="0" dirty="0">
              <a:solidFill>
                <a:srgbClr val="000000"/>
              </a:solidFill>
              <a:effectLst/>
              <a:highlight>
                <a:srgbClr val="FFFFFF"/>
              </a:highlight>
              <a:latin typeface="Helvetica Neue"/>
            </a:endParaRPr>
          </a:p>
          <a:p>
            <a:pPr algn="just"/>
            <a:r>
              <a:rPr lang="en-US" sz="1600" b="0" i="0" dirty="0">
                <a:solidFill>
                  <a:srgbClr val="000000"/>
                </a:solidFill>
                <a:effectLst/>
                <a:highlight>
                  <a:srgbClr val="FFFFFF"/>
                </a:highlight>
                <a:latin typeface="Helvetica Neue"/>
              </a:rPr>
              <a:t>Additionally, the median income for male customers, at $62,500 is also higher than that of females, which is $60,000. Despite these differences, the standard deviation of incomes is  almost similar($26,638 and $26,012) for both groups. Notably, there is one outlier in the male group with an annual income of approximately $137,000.</a:t>
            </a:r>
          </a:p>
        </p:txBody>
      </p:sp>
      <p:pic>
        <p:nvPicPr>
          <p:cNvPr id="4" name="Picture 3" descr="A graph of a number of bars&#10;&#10;Description automatically generated">
            <a:extLst>
              <a:ext uri="{FF2B5EF4-FFF2-40B4-BE49-F238E27FC236}">
                <a16:creationId xmlns:a16="http://schemas.microsoft.com/office/drawing/2014/main" id="{BF135BC9-E2E7-3E42-1A57-7ED5BE74F587}"/>
              </a:ext>
            </a:extLst>
          </p:cNvPr>
          <p:cNvPicPr>
            <a:picLocks noChangeAspect="1"/>
          </p:cNvPicPr>
          <p:nvPr/>
        </p:nvPicPr>
        <p:blipFill rotWithShape="1">
          <a:blip r:embed="rId2">
            <a:extLst>
              <a:ext uri="{28A0092B-C50C-407E-A947-70E740481C1C}">
                <a14:useLocalDpi xmlns:a14="http://schemas.microsoft.com/office/drawing/2010/main" val="0"/>
              </a:ext>
            </a:extLst>
          </a:blip>
          <a:srcRect l="3107" r="8248" b="5122"/>
          <a:stretch/>
        </p:blipFill>
        <p:spPr>
          <a:xfrm>
            <a:off x="855407" y="1276176"/>
            <a:ext cx="6632276" cy="3787437"/>
          </a:xfrm>
          <a:prstGeom prst="rect">
            <a:avLst/>
          </a:prstGeom>
        </p:spPr>
      </p:pic>
      <p:pic>
        <p:nvPicPr>
          <p:cNvPr id="7" name="Picture 6" descr="A graph of a number of people&#10;&#10;Description automatically generated">
            <a:extLst>
              <a:ext uri="{FF2B5EF4-FFF2-40B4-BE49-F238E27FC236}">
                <a16:creationId xmlns:a16="http://schemas.microsoft.com/office/drawing/2014/main" id="{43E55376-9E94-3C46-F168-16C8FDFC22FE}"/>
              </a:ext>
            </a:extLst>
          </p:cNvPr>
          <p:cNvPicPr>
            <a:picLocks noChangeAspect="1"/>
          </p:cNvPicPr>
          <p:nvPr/>
        </p:nvPicPr>
        <p:blipFill rotWithShape="1">
          <a:blip r:embed="rId3">
            <a:extLst>
              <a:ext uri="{28A0092B-C50C-407E-A947-70E740481C1C}">
                <a14:useLocalDpi xmlns:a14="http://schemas.microsoft.com/office/drawing/2010/main" val="0"/>
              </a:ext>
            </a:extLst>
          </a:blip>
          <a:srcRect l="5666" b="5464"/>
          <a:stretch/>
        </p:blipFill>
        <p:spPr>
          <a:xfrm>
            <a:off x="7948963" y="1567236"/>
            <a:ext cx="3148322" cy="3549445"/>
          </a:xfrm>
          <a:prstGeom prst="rect">
            <a:avLst/>
          </a:prstGeom>
        </p:spPr>
      </p:pic>
    </p:spTree>
    <p:extLst>
      <p:ext uri="{BB962C8B-B14F-4D97-AF65-F5344CB8AC3E}">
        <p14:creationId xmlns:p14="http://schemas.microsoft.com/office/powerpoint/2010/main" val="230445450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DC94"/>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8F4E06-A1FC-5310-3CDE-EEBCF0549231}"/>
              </a:ext>
            </a:extLst>
          </p:cNvPr>
          <p:cNvSpPr txBox="1"/>
          <p:nvPr/>
        </p:nvSpPr>
        <p:spPr>
          <a:xfrm>
            <a:off x="295274" y="167729"/>
            <a:ext cx="11610975" cy="646331"/>
          </a:xfrm>
          <a:prstGeom prst="rect">
            <a:avLst/>
          </a:prstGeom>
          <a:noFill/>
        </p:spPr>
        <p:txBody>
          <a:bodyPr wrap="square">
            <a:spAutoFit/>
          </a:bodyPr>
          <a:lstStyle/>
          <a:p>
            <a:pPr algn="ctr"/>
            <a:r>
              <a:rPr lang="en-US" sz="3600" b="1" i="0" dirty="0">
                <a:solidFill>
                  <a:schemeClr val="tx1">
                    <a:lumMod val="65000"/>
                    <a:lumOff val="35000"/>
                  </a:schemeClr>
                </a:solidFill>
                <a:effectLst/>
                <a:latin typeface="Grandview" panose="020B0502040204020203" pitchFamily="34" charset="0"/>
                <a:cs typeface="Arial" panose="020B0604020202020204" pitchFamily="34" charset="0"/>
              </a:rPr>
              <a:t>Spending Score Distribution</a:t>
            </a:r>
            <a:endParaRPr lang="en-US" sz="3600" b="1" dirty="0">
              <a:solidFill>
                <a:schemeClr val="tx1">
                  <a:lumMod val="65000"/>
                  <a:lumOff val="35000"/>
                </a:schemeClr>
              </a:solidFill>
              <a:latin typeface="Grandview" panose="020B0502040204020203" pitchFamily="34" charset="0"/>
              <a:cs typeface="Arial" panose="020B0604020202020204" pitchFamily="34" charset="0"/>
            </a:endParaRPr>
          </a:p>
        </p:txBody>
      </p:sp>
      <p:sp>
        <p:nvSpPr>
          <p:cNvPr id="3" name="TextBox 2">
            <a:extLst>
              <a:ext uri="{FF2B5EF4-FFF2-40B4-BE49-F238E27FC236}">
                <a16:creationId xmlns:a16="http://schemas.microsoft.com/office/drawing/2014/main" id="{0C5B82E5-9E60-5D89-5744-5600ED883142}"/>
              </a:ext>
            </a:extLst>
          </p:cNvPr>
          <p:cNvSpPr txBox="1"/>
          <p:nvPr/>
        </p:nvSpPr>
        <p:spPr>
          <a:xfrm>
            <a:off x="290512" y="5423186"/>
            <a:ext cx="11610975" cy="338554"/>
          </a:xfrm>
          <a:prstGeom prst="rect">
            <a:avLst/>
          </a:prstGeom>
          <a:noFill/>
        </p:spPr>
        <p:txBody>
          <a:bodyPr wrap="square">
            <a:spAutoFit/>
          </a:bodyPr>
          <a:lstStyle/>
          <a:p>
            <a:pPr algn="ctr"/>
            <a:r>
              <a:rPr lang="en-US" sz="1600" b="0" i="0" dirty="0">
                <a:solidFill>
                  <a:srgbClr val="000000"/>
                </a:solidFill>
                <a:effectLst/>
                <a:highlight>
                  <a:srgbClr val="FFFFFF"/>
                </a:highlight>
                <a:latin typeface="Helvetica Neue"/>
              </a:rPr>
              <a:t>The average spending score for women, at 52, appears to be higher than that of men, which stands at 49.</a:t>
            </a:r>
          </a:p>
        </p:txBody>
      </p:sp>
      <p:pic>
        <p:nvPicPr>
          <p:cNvPr id="6" name="Picture 5" descr="A graph of a number of bars&#10;&#10;Description automatically generated with medium confidence">
            <a:extLst>
              <a:ext uri="{FF2B5EF4-FFF2-40B4-BE49-F238E27FC236}">
                <a16:creationId xmlns:a16="http://schemas.microsoft.com/office/drawing/2014/main" id="{829D549C-E98A-FEA0-D0C4-8589777A526A}"/>
              </a:ext>
            </a:extLst>
          </p:cNvPr>
          <p:cNvPicPr>
            <a:picLocks noChangeAspect="1"/>
          </p:cNvPicPr>
          <p:nvPr/>
        </p:nvPicPr>
        <p:blipFill rotWithShape="1">
          <a:blip r:embed="rId2">
            <a:extLst>
              <a:ext uri="{28A0092B-C50C-407E-A947-70E740481C1C}">
                <a14:useLocalDpi xmlns:a14="http://schemas.microsoft.com/office/drawing/2010/main" val="0"/>
              </a:ext>
            </a:extLst>
          </a:blip>
          <a:srcRect l="3108" r="6360" b="6301"/>
          <a:stretch/>
        </p:blipFill>
        <p:spPr>
          <a:xfrm>
            <a:off x="1016057" y="1346283"/>
            <a:ext cx="6427848" cy="3549445"/>
          </a:xfrm>
          <a:prstGeom prst="rect">
            <a:avLst/>
          </a:prstGeom>
        </p:spPr>
      </p:pic>
      <p:pic>
        <p:nvPicPr>
          <p:cNvPr id="9" name="Picture 8" descr="A graph of a couple of blue and pink bars&#10;&#10;Description automatically generated">
            <a:extLst>
              <a:ext uri="{FF2B5EF4-FFF2-40B4-BE49-F238E27FC236}">
                <a16:creationId xmlns:a16="http://schemas.microsoft.com/office/drawing/2014/main" id="{15855308-87B0-79E7-FB52-9730F9209464}"/>
              </a:ext>
            </a:extLst>
          </p:cNvPr>
          <p:cNvPicPr>
            <a:picLocks noChangeAspect="1"/>
          </p:cNvPicPr>
          <p:nvPr/>
        </p:nvPicPr>
        <p:blipFill rotWithShape="1">
          <a:blip r:embed="rId3">
            <a:extLst>
              <a:ext uri="{28A0092B-C50C-407E-A947-70E740481C1C}">
                <a14:useLocalDpi xmlns:a14="http://schemas.microsoft.com/office/drawing/2010/main" val="0"/>
              </a:ext>
            </a:extLst>
          </a:blip>
          <a:srcRect l="4840" b="7046"/>
          <a:stretch/>
        </p:blipFill>
        <p:spPr>
          <a:xfrm>
            <a:off x="7708492" y="1635705"/>
            <a:ext cx="3024213" cy="3323303"/>
          </a:xfrm>
          <a:prstGeom prst="rect">
            <a:avLst/>
          </a:prstGeom>
        </p:spPr>
      </p:pic>
    </p:spTree>
    <p:extLst>
      <p:ext uri="{BB962C8B-B14F-4D97-AF65-F5344CB8AC3E}">
        <p14:creationId xmlns:p14="http://schemas.microsoft.com/office/powerpoint/2010/main" val="109499771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1362075" y="3044279"/>
            <a:ext cx="9467850" cy="769441"/>
          </a:xfrm>
          <a:prstGeom prst="rect">
            <a:avLst/>
          </a:prstGeom>
          <a:noFill/>
        </p:spPr>
        <p:txBody>
          <a:bodyPr wrap="square">
            <a:spAutoFit/>
          </a:bodyPr>
          <a:lstStyle/>
          <a:p>
            <a:pPr algn="ctr"/>
            <a:r>
              <a:rPr lang="en-US" sz="4400" b="1" i="0" dirty="0">
                <a:solidFill>
                  <a:schemeClr val="tx1">
                    <a:lumMod val="75000"/>
                    <a:lumOff val="25000"/>
                  </a:schemeClr>
                </a:solidFill>
                <a:effectLst/>
                <a:latin typeface="Grandview" panose="020B0502040204020203" pitchFamily="34" charset="0"/>
                <a:cs typeface="Arial" panose="020B0604020202020204" pitchFamily="34" charset="0"/>
              </a:rPr>
              <a:t>Proposed Method for Segmentation</a:t>
            </a:r>
            <a:endParaRPr lang="en-US" sz="4400" b="1" dirty="0">
              <a:solidFill>
                <a:schemeClr val="tx1">
                  <a:lumMod val="75000"/>
                  <a:lumOff val="25000"/>
                </a:schemeClr>
              </a:solidFill>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258428823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400050" y="443953"/>
            <a:ext cx="11353800" cy="3341236"/>
          </a:xfrm>
          <a:prstGeom prst="rect">
            <a:avLst/>
          </a:prstGeom>
          <a:noFill/>
        </p:spPr>
        <p:txBody>
          <a:bodyPr wrap="square">
            <a:spAutoFit/>
          </a:bodyPr>
          <a:lstStyle/>
          <a:p>
            <a:pPr algn="just">
              <a:lnSpc>
                <a:spcPct val="150000"/>
              </a:lnSpc>
            </a:pPr>
            <a:r>
              <a:rPr lang="en-US" sz="2400" b="1" i="0" dirty="0">
                <a:solidFill>
                  <a:schemeClr val="tx1">
                    <a:lumMod val="75000"/>
                    <a:lumOff val="25000"/>
                  </a:schemeClr>
                </a:solidFill>
                <a:effectLst/>
                <a:latin typeface="Grandview" panose="020B0502040204020203" pitchFamily="34" charset="0"/>
                <a:cs typeface="Arial" panose="020B0604020202020204" pitchFamily="34" charset="0"/>
              </a:rPr>
              <a:t>Selected relevant features for segmentation based on three combinations of variables:</a:t>
            </a:r>
          </a:p>
          <a:p>
            <a:pPr algn="just">
              <a:lnSpc>
                <a:spcPct val="150000"/>
              </a:lnSpc>
            </a:pPr>
            <a:endParaRPr lang="en-US" sz="2400" i="0" dirty="0">
              <a:solidFill>
                <a:schemeClr val="tx1">
                  <a:lumMod val="75000"/>
                  <a:lumOff val="25000"/>
                </a:schemeClr>
              </a:solidFill>
              <a:effectLst/>
              <a:latin typeface="Grandview" panose="020B0502040204020203" pitchFamily="34" charset="0"/>
              <a:cs typeface="Arial" panose="020B0604020202020204" pitchFamily="34" charset="0"/>
            </a:endParaRPr>
          </a:p>
          <a:p>
            <a:pPr algn="just">
              <a:lnSpc>
                <a:spcPct val="150000"/>
              </a:lnSpc>
            </a:pPr>
            <a:r>
              <a:rPr lang="en-US" sz="2400" i="0" dirty="0">
                <a:solidFill>
                  <a:schemeClr val="tx1">
                    <a:lumMod val="75000"/>
                    <a:lumOff val="25000"/>
                  </a:schemeClr>
                </a:solidFill>
                <a:effectLst/>
                <a:latin typeface="Grandview" panose="020B0502040204020203" pitchFamily="34" charset="0"/>
                <a:cs typeface="Arial" panose="020B0604020202020204" pitchFamily="34" charset="0"/>
              </a:rPr>
              <a:t>a. Age and Spending Score</a:t>
            </a:r>
          </a:p>
          <a:p>
            <a:pPr algn="just">
              <a:lnSpc>
                <a:spcPct val="150000"/>
              </a:lnSpc>
            </a:pPr>
            <a:r>
              <a:rPr lang="en-US" sz="2400" i="0" dirty="0">
                <a:solidFill>
                  <a:schemeClr val="tx1">
                    <a:lumMod val="75000"/>
                    <a:lumOff val="25000"/>
                  </a:schemeClr>
                </a:solidFill>
                <a:effectLst/>
                <a:latin typeface="Grandview" panose="020B0502040204020203" pitchFamily="34" charset="0"/>
                <a:cs typeface="Arial" panose="020B0604020202020204" pitchFamily="34" charset="0"/>
              </a:rPr>
              <a:t>b. Spending Score and Annual Income</a:t>
            </a:r>
          </a:p>
          <a:p>
            <a:pPr algn="just">
              <a:lnSpc>
                <a:spcPct val="150000"/>
              </a:lnSpc>
            </a:pPr>
            <a:r>
              <a:rPr lang="en-US" sz="2400" i="0" dirty="0">
                <a:solidFill>
                  <a:schemeClr val="tx1">
                    <a:lumMod val="75000"/>
                    <a:lumOff val="25000"/>
                  </a:schemeClr>
                </a:solidFill>
                <a:effectLst/>
                <a:latin typeface="Grandview" panose="020B0502040204020203" pitchFamily="34" charset="0"/>
                <a:cs typeface="Arial" panose="020B0604020202020204" pitchFamily="34" charset="0"/>
              </a:rPr>
              <a:t>c. Age, Spending Score, and Annual Income</a:t>
            </a:r>
            <a:endParaRPr lang="en-US" sz="2400" dirty="0">
              <a:solidFill>
                <a:schemeClr val="tx1">
                  <a:lumMod val="75000"/>
                  <a:lumOff val="25000"/>
                </a:schemeClr>
              </a:solidFill>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61442216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1362075" y="3044279"/>
            <a:ext cx="9467850" cy="769441"/>
          </a:xfrm>
          <a:prstGeom prst="rect">
            <a:avLst/>
          </a:prstGeom>
          <a:noFill/>
        </p:spPr>
        <p:txBody>
          <a:bodyPr wrap="square">
            <a:spAutoFit/>
          </a:bodyPr>
          <a:lstStyle/>
          <a:p>
            <a:pPr algn="ctr"/>
            <a:r>
              <a:rPr lang="en-US" sz="4400" b="1" i="0" dirty="0">
                <a:solidFill>
                  <a:schemeClr val="tx1">
                    <a:lumMod val="75000"/>
                    <a:lumOff val="25000"/>
                  </a:schemeClr>
                </a:solidFill>
                <a:effectLst/>
                <a:latin typeface="Grandview" panose="020B0502040204020203" pitchFamily="34" charset="0"/>
                <a:cs typeface="Arial" panose="020B0604020202020204" pitchFamily="34" charset="0"/>
              </a:rPr>
              <a:t>Methodology</a:t>
            </a:r>
            <a:endParaRPr lang="en-US" sz="4400" b="1" dirty="0">
              <a:solidFill>
                <a:schemeClr val="tx1">
                  <a:lumMod val="75000"/>
                  <a:lumOff val="25000"/>
                </a:schemeClr>
              </a:solidFill>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205190716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E364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3DBEDD-B1D6-717B-0B56-B0FC51E9B662}"/>
              </a:ext>
            </a:extLst>
          </p:cNvPr>
          <p:cNvSpPr txBox="1"/>
          <p:nvPr/>
        </p:nvSpPr>
        <p:spPr>
          <a:xfrm>
            <a:off x="174458" y="232618"/>
            <a:ext cx="11614483" cy="6463308"/>
          </a:xfrm>
          <a:prstGeom prst="rect">
            <a:avLst/>
          </a:prstGeom>
          <a:noFill/>
        </p:spPr>
        <p:txBody>
          <a:bodyPr wrap="square">
            <a:spAutoFit/>
          </a:bodyPr>
          <a:lstStyle/>
          <a:p>
            <a:pPr marL="342900" indent="-342900" algn="just">
              <a:buFont typeface="+mj-lt"/>
              <a:buAutoNum type="arabicPeriod"/>
            </a:pPr>
            <a:r>
              <a:rPr lang="en-US" b="1" i="0" dirty="0">
                <a:solidFill>
                  <a:srgbClr val="FAFAFA"/>
                </a:solidFill>
                <a:effectLst/>
                <a:latin typeface="Grandview" panose="020B0502040204020203" pitchFamily="34" charset="0"/>
                <a:cs typeface="Shruti" panose="020B0502040204020203" pitchFamily="34" charset="0"/>
              </a:rPr>
              <a:t>Data Preparation</a:t>
            </a:r>
          </a:p>
          <a:p>
            <a:pPr marL="800100" lvl="1" indent="-342900" algn="just">
              <a:buFont typeface="Courier New" panose="02070309020205020404" pitchFamily="49" charset="0"/>
              <a:buChar char="o"/>
            </a:pPr>
            <a:r>
              <a:rPr lang="en-US" b="1" i="0" dirty="0">
                <a:solidFill>
                  <a:srgbClr val="FAFAFA"/>
                </a:solidFill>
                <a:effectLst/>
                <a:latin typeface="Grandview" panose="020B0502040204020203" pitchFamily="34" charset="0"/>
                <a:cs typeface="Shruti" panose="020B0502040204020203" pitchFamily="34" charset="0"/>
              </a:rPr>
              <a:t>Extract the relevant features from the dataset:</a:t>
            </a:r>
          </a:p>
          <a:p>
            <a:pPr marL="1257300" lvl="2" indent="-342900" algn="just">
              <a:buFont typeface="Grandview" panose="020B0502040204020203" pitchFamily="34" charset="0"/>
              <a:buChar char="–"/>
            </a:pPr>
            <a:r>
              <a:rPr lang="en-US" b="1" i="0" dirty="0">
                <a:solidFill>
                  <a:srgbClr val="FAFAFA"/>
                </a:solidFill>
                <a:effectLst/>
                <a:latin typeface="Grandview" panose="020B0502040204020203" pitchFamily="34" charset="0"/>
                <a:cs typeface="Shruti" panose="020B0502040204020203" pitchFamily="34" charset="0"/>
              </a:rPr>
              <a:t>X1 = </a:t>
            </a:r>
            <a:r>
              <a:rPr lang="en-US" b="1" i="0" dirty="0" err="1">
                <a:solidFill>
                  <a:srgbClr val="FAFAFA"/>
                </a:solidFill>
                <a:effectLst/>
                <a:latin typeface="Grandview" panose="020B0502040204020203" pitchFamily="34" charset="0"/>
                <a:cs typeface="Shruti" panose="020B0502040204020203" pitchFamily="34" charset="0"/>
              </a:rPr>
              <a:t>df</a:t>
            </a:r>
            <a:r>
              <a:rPr lang="en-US" b="1" i="0" dirty="0">
                <a:solidFill>
                  <a:srgbClr val="FAFAFA"/>
                </a:solidFill>
                <a:effectLst/>
                <a:latin typeface="Grandview" panose="020B0502040204020203" pitchFamily="34" charset="0"/>
                <a:cs typeface="Shruti" panose="020B0502040204020203" pitchFamily="34" charset="0"/>
              </a:rPr>
              <a:t>[['age', '</a:t>
            </a:r>
            <a:r>
              <a:rPr lang="en-US" b="1" i="0" dirty="0" err="1">
                <a:solidFill>
                  <a:srgbClr val="FAFAFA"/>
                </a:solidFill>
                <a:effectLst/>
                <a:latin typeface="Grandview" panose="020B0502040204020203" pitchFamily="34" charset="0"/>
                <a:cs typeface="Shruti" panose="020B0502040204020203" pitchFamily="34" charset="0"/>
              </a:rPr>
              <a:t>spending_score</a:t>
            </a:r>
            <a:r>
              <a:rPr lang="en-US" b="1" i="0" dirty="0">
                <a:solidFill>
                  <a:srgbClr val="FAFAFA"/>
                </a:solidFill>
                <a:effectLst/>
                <a:latin typeface="Grandview" panose="020B0502040204020203" pitchFamily="34" charset="0"/>
                <a:cs typeface="Shruti" panose="020B0502040204020203" pitchFamily="34" charset="0"/>
              </a:rPr>
              <a:t>']].values</a:t>
            </a:r>
            <a:endParaRPr lang="en-US" b="1" dirty="0">
              <a:solidFill>
                <a:srgbClr val="FAFAFA"/>
              </a:solidFill>
              <a:latin typeface="Grandview" panose="020B0502040204020203" pitchFamily="34" charset="0"/>
              <a:cs typeface="Shruti" panose="020B0502040204020203" pitchFamily="34" charset="0"/>
            </a:endParaRPr>
          </a:p>
          <a:p>
            <a:pPr marL="1257300" lvl="2" indent="-342900" algn="just">
              <a:buFont typeface="Grandview" panose="020B0502040204020203" pitchFamily="34" charset="0"/>
              <a:buChar char="–"/>
            </a:pPr>
            <a:r>
              <a:rPr lang="en-US" b="1" i="0" dirty="0">
                <a:solidFill>
                  <a:srgbClr val="FAFAFA"/>
                </a:solidFill>
                <a:effectLst/>
                <a:latin typeface="Grandview" panose="020B0502040204020203" pitchFamily="34" charset="0"/>
                <a:cs typeface="Shruti" panose="020B0502040204020203" pitchFamily="34" charset="0"/>
              </a:rPr>
              <a:t>X2 = </a:t>
            </a:r>
            <a:r>
              <a:rPr lang="en-US" b="1" i="0" dirty="0" err="1">
                <a:solidFill>
                  <a:srgbClr val="FAFAFA"/>
                </a:solidFill>
                <a:effectLst/>
                <a:latin typeface="Grandview" panose="020B0502040204020203" pitchFamily="34" charset="0"/>
                <a:cs typeface="Shruti" panose="020B0502040204020203" pitchFamily="34" charset="0"/>
              </a:rPr>
              <a:t>df</a:t>
            </a:r>
            <a:r>
              <a:rPr lang="en-US" b="1" i="0" dirty="0">
                <a:solidFill>
                  <a:srgbClr val="FAFAFA"/>
                </a:solidFill>
                <a:effectLst/>
                <a:latin typeface="Grandview" panose="020B0502040204020203" pitchFamily="34" charset="0"/>
                <a:cs typeface="Shruti" panose="020B0502040204020203" pitchFamily="34" charset="0"/>
              </a:rPr>
              <a:t>[['annual_income','</a:t>
            </a:r>
            <a:r>
              <a:rPr lang="en-US" b="1" i="0" dirty="0" err="1">
                <a:solidFill>
                  <a:srgbClr val="FAFAFA"/>
                </a:solidFill>
                <a:effectLst/>
                <a:latin typeface="Grandview" panose="020B0502040204020203" pitchFamily="34" charset="0"/>
                <a:cs typeface="Shruti" panose="020B0502040204020203" pitchFamily="34" charset="0"/>
              </a:rPr>
              <a:t>spending_score</a:t>
            </a:r>
            <a:r>
              <a:rPr lang="en-US" b="1" i="0" dirty="0">
                <a:solidFill>
                  <a:srgbClr val="FAFAFA"/>
                </a:solidFill>
                <a:effectLst/>
                <a:latin typeface="Grandview" panose="020B0502040204020203" pitchFamily="34" charset="0"/>
                <a:cs typeface="Shruti" panose="020B0502040204020203" pitchFamily="34" charset="0"/>
              </a:rPr>
              <a:t>']].values</a:t>
            </a:r>
          </a:p>
          <a:p>
            <a:pPr marL="1257300" lvl="2" indent="-342900" algn="just">
              <a:buFont typeface="Grandview" panose="020B0502040204020203" pitchFamily="34" charset="0"/>
              <a:buChar char="–"/>
            </a:pPr>
            <a:r>
              <a:rPr lang="en-US" b="1" i="0" dirty="0">
                <a:solidFill>
                  <a:srgbClr val="FAFAFA"/>
                </a:solidFill>
                <a:effectLst/>
                <a:latin typeface="Grandview" panose="020B0502040204020203" pitchFamily="34" charset="0"/>
                <a:cs typeface="Shruti" panose="020B0502040204020203" pitchFamily="34" charset="0"/>
              </a:rPr>
              <a:t>X3 = </a:t>
            </a:r>
            <a:r>
              <a:rPr lang="en-US" b="1" i="0" dirty="0" err="1">
                <a:solidFill>
                  <a:srgbClr val="FAFAFA"/>
                </a:solidFill>
                <a:effectLst/>
                <a:latin typeface="Grandview" panose="020B0502040204020203" pitchFamily="34" charset="0"/>
                <a:cs typeface="Shruti" panose="020B0502040204020203" pitchFamily="34" charset="0"/>
              </a:rPr>
              <a:t>df</a:t>
            </a:r>
            <a:r>
              <a:rPr lang="en-US" b="1" i="0" dirty="0">
                <a:solidFill>
                  <a:srgbClr val="FAFAFA"/>
                </a:solidFill>
                <a:effectLst/>
                <a:latin typeface="Grandview" panose="020B0502040204020203" pitchFamily="34" charset="0"/>
                <a:cs typeface="Shruti" panose="020B0502040204020203" pitchFamily="34" charset="0"/>
              </a:rPr>
              <a:t>[['age', '</a:t>
            </a:r>
            <a:r>
              <a:rPr lang="en-US" b="1" i="0" dirty="0" err="1">
                <a:solidFill>
                  <a:srgbClr val="FAFAFA"/>
                </a:solidFill>
                <a:effectLst/>
                <a:latin typeface="Grandview" panose="020B0502040204020203" pitchFamily="34" charset="0"/>
                <a:cs typeface="Shruti" panose="020B0502040204020203" pitchFamily="34" charset="0"/>
              </a:rPr>
              <a:t>annual_income</a:t>
            </a:r>
            <a:r>
              <a:rPr lang="en-US" b="1" i="0" dirty="0">
                <a:solidFill>
                  <a:srgbClr val="FAFAFA"/>
                </a:solidFill>
                <a:effectLst/>
                <a:latin typeface="Grandview" panose="020B0502040204020203" pitchFamily="34" charset="0"/>
                <a:cs typeface="Shruti" panose="020B0502040204020203" pitchFamily="34" charset="0"/>
              </a:rPr>
              <a:t>', '</a:t>
            </a:r>
            <a:r>
              <a:rPr lang="en-US" b="1" i="0" dirty="0" err="1">
                <a:solidFill>
                  <a:srgbClr val="FAFAFA"/>
                </a:solidFill>
                <a:effectLst/>
                <a:latin typeface="Grandview" panose="020B0502040204020203" pitchFamily="34" charset="0"/>
                <a:cs typeface="Shruti" panose="020B0502040204020203" pitchFamily="34" charset="0"/>
              </a:rPr>
              <a:t>spending_score</a:t>
            </a:r>
            <a:r>
              <a:rPr lang="en-US" b="1" i="0" dirty="0">
                <a:solidFill>
                  <a:srgbClr val="FAFAFA"/>
                </a:solidFill>
                <a:effectLst/>
                <a:latin typeface="Grandview" panose="020B0502040204020203" pitchFamily="34" charset="0"/>
                <a:cs typeface="Shruti" panose="020B0502040204020203" pitchFamily="34" charset="0"/>
              </a:rPr>
              <a:t>']].values</a:t>
            </a:r>
          </a:p>
          <a:p>
            <a:pPr marL="342900" indent="-342900" algn="just">
              <a:buFont typeface="+mj-lt"/>
              <a:buAutoNum type="arabicPeriod"/>
            </a:pPr>
            <a:endParaRPr lang="en-US" b="1" i="0" dirty="0">
              <a:solidFill>
                <a:srgbClr val="FAFAFA"/>
              </a:solidFill>
              <a:effectLst/>
              <a:latin typeface="Grandview" panose="020B0502040204020203" pitchFamily="34" charset="0"/>
              <a:cs typeface="Shruti" panose="020B0502040204020203" pitchFamily="34" charset="0"/>
            </a:endParaRPr>
          </a:p>
          <a:p>
            <a:pPr marL="342900" indent="-342900" algn="just">
              <a:buFont typeface="+mj-lt"/>
              <a:buAutoNum type="arabicPeriod"/>
            </a:pPr>
            <a:r>
              <a:rPr lang="en-US" b="1" i="0" dirty="0">
                <a:solidFill>
                  <a:srgbClr val="FAFAFA"/>
                </a:solidFill>
                <a:effectLst/>
                <a:latin typeface="Grandview" panose="020B0502040204020203" pitchFamily="34" charset="0"/>
                <a:cs typeface="Shruti" panose="020B0502040204020203" pitchFamily="34" charset="0"/>
              </a:rPr>
              <a:t>Used Elbow method to find optimal Numbers of Clusters </a:t>
            </a:r>
          </a:p>
          <a:p>
            <a:pPr marL="342900" indent="-342900" algn="just">
              <a:buFont typeface="+mj-lt"/>
              <a:buAutoNum type="arabicPeriod"/>
            </a:pPr>
            <a:endParaRPr lang="en-US" b="1" i="0" dirty="0">
              <a:solidFill>
                <a:srgbClr val="FAFAFA"/>
              </a:solidFill>
              <a:effectLst/>
              <a:latin typeface="Grandview" panose="020B0502040204020203" pitchFamily="34" charset="0"/>
              <a:cs typeface="Shruti" panose="020B0502040204020203" pitchFamily="34" charset="0"/>
            </a:endParaRPr>
          </a:p>
          <a:p>
            <a:pPr marL="342900" indent="-342900" algn="just">
              <a:buFont typeface="+mj-lt"/>
              <a:buAutoNum type="arabicPeriod"/>
            </a:pPr>
            <a:r>
              <a:rPr lang="en-US" b="1" i="0" dirty="0">
                <a:solidFill>
                  <a:srgbClr val="FAFAFA"/>
                </a:solidFill>
                <a:effectLst/>
                <a:latin typeface="Grandview" panose="020B0502040204020203" pitchFamily="34" charset="0"/>
                <a:cs typeface="Shruti" panose="020B0502040204020203" pitchFamily="34" charset="0"/>
              </a:rPr>
              <a:t>K-means Clustering:</a:t>
            </a:r>
          </a:p>
          <a:p>
            <a:pPr marL="800100" lvl="1" indent="-342900" algn="just">
              <a:buFont typeface="Courier New" panose="02070309020205020404" pitchFamily="49" charset="0"/>
              <a:buChar char="o"/>
            </a:pPr>
            <a:r>
              <a:rPr lang="en-US" b="1" i="0" dirty="0">
                <a:solidFill>
                  <a:srgbClr val="FAFAFA"/>
                </a:solidFill>
                <a:effectLst/>
                <a:latin typeface="Grandview" panose="020B0502040204020203" pitchFamily="34" charset="0"/>
                <a:cs typeface="Shruti" panose="020B0502040204020203" pitchFamily="34" charset="0"/>
              </a:rPr>
              <a:t>Define the K-means algorithm with specified parameters (e.g., number of clusters, initialization method, maximum iterations).</a:t>
            </a:r>
          </a:p>
          <a:p>
            <a:pPr marL="800100" lvl="1" indent="-342900" algn="just">
              <a:buFont typeface="Courier New" panose="02070309020205020404" pitchFamily="49" charset="0"/>
              <a:buChar char="o"/>
            </a:pPr>
            <a:r>
              <a:rPr lang="en-US" b="1" i="0" dirty="0">
                <a:solidFill>
                  <a:srgbClr val="FAFAFA"/>
                </a:solidFill>
                <a:effectLst/>
                <a:latin typeface="Grandview" panose="020B0502040204020203" pitchFamily="34" charset="0"/>
                <a:cs typeface="Shruti" panose="020B0502040204020203" pitchFamily="34" charset="0"/>
              </a:rPr>
              <a:t>Fit the algorithm to the data to obtain cluster labels and centroids.</a:t>
            </a:r>
          </a:p>
          <a:p>
            <a:pPr marL="342900" indent="-342900" algn="just">
              <a:buFont typeface="+mj-lt"/>
              <a:buAutoNum type="arabicPeriod"/>
            </a:pPr>
            <a:endParaRPr lang="en-US" b="1" i="0" dirty="0">
              <a:solidFill>
                <a:srgbClr val="FAFAFA"/>
              </a:solidFill>
              <a:effectLst/>
              <a:latin typeface="Grandview" panose="020B0502040204020203" pitchFamily="34" charset="0"/>
              <a:cs typeface="Shruti" panose="020B0502040204020203" pitchFamily="34" charset="0"/>
            </a:endParaRPr>
          </a:p>
          <a:p>
            <a:pPr marL="342900" indent="-342900" algn="just">
              <a:buFont typeface="+mj-lt"/>
              <a:buAutoNum type="arabicPeriod"/>
            </a:pPr>
            <a:r>
              <a:rPr lang="en-US" b="1" i="0" dirty="0">
                <a:solidFill>
                  <a:srgbClr val="FAFAFA"/>
                </a:solidFill>
                <a:effectLst/>
                <a:latin typeface="Grandview" panose="020B0502040204020203" pitchFamily="34" charset="0"/>
                <a:cs typeface="Shruti" panose="020B0502040204020203" pitchFamily="34" charset="0"/>
              </a:rPr>
              <a:t>Visualization:</a:t>
            </a:r>
          </a:p>
          <a:p>
            <a:pPr marL="800100" lvl="1" indent="-342900" algn="just">
              <a:buFont typeface="Courier New" panose="02070309020205020404" pitchFamily="49" charset="0"/>
              <a:buChar char="o"/>
            </a:pPr>
            <a:r>
              <a:rPr lang="en-US" b="1" i="0" dirty="0">
                <a:solidFill>
                  <a:srgbClr val="FAFAFA"/>
                </a:solidFill>
                <a:effectLst/>
                <a:latin typeface="Grandview" panose="020B0502040204020203" pitchFamily="34" charset="0"/>
                <a:cs typeface="Shruti" panose="020B0502040204020203" pitchFamily="34" charset="0"/>
              </a:rPr>
              <a:t>Create a </a:t>
            </a:r>
            <a:r>
              <a:rPr lang="en-US" b="1" i="0" dirty="0" err="1">
                <a:solidFill>
                  <a:srgbClr val="FAFAFA"/>
                </a:solidFill>
                <a:effectLst/>
                <a:latin typeface="Grandview" panose="020B0502040204020203" pitchFamily="34" charset="0"/>
                <a:cs typeface="Shruti" panose="020B0502040204020203" pitchFamily="34" charset="0"/>
              </a:rPr>
              <a:t>meshgrid</a:t>
            </a:r>
            <a:r>
              <a:rPr lang="en-US" b="1" i="0" dirty="0">
                <a:solidFill>
                  <a:srgbClr val="FAFAFA"/>
                </a:solidFill>
                <a:effectLst/>
                <a:latin typeface="Grandview" panose="020B0502040204020203" pitchFamily="34" charset="0"/>
                <a:cs typeface="Shruti" panose="020B0502040204020203" pitchFamily="34" charset="0"/>
              </a:rPr>
              <a:t> to visualize the decision boundaries of the clusters.</a:t>
            </a:r>
          </a:p>
          <a:p>
            <a:pPr marL="800100" lvl="1" indent="-342900" algn="just">
              <a:buFont typeface="Courier New" panose="02070309020205020404" pitchFamily="49" charset="0"/>
              <a:buChar char="o"/>
            </a:pPr>
            <a:r>
              <a:rPr lang="en-US" b="1" i="0" dirty="0">
                <a:solidFill>
                  <a:srgbClr val="FAFAFA"/>
                </a:solidFill>
                <a:effectLst/>
                <a:latin typeface="Grandview" panose="020B0502040204020203" pitchFamily="34" charset="0"/>
                <a:cs typeface="Shruti" panose="020B0502040204020203" pitchFamily="34" charset="0"/>
              </a:rPr>
              <a:t>Predict cluster labels for each point in the </a:t>
            </a:r>
            <a:r>
              <a:rPr lang="en-US" b="1" i="0" dirty="0" err="1">
                <a:solidFill>
                  <a:srgbClr val="FAFAFA"/>
                </a:solidFill>
                <a:effectLst/>
                <a:latin typeface="Grandview" panose="020B0502040204020203" pitchFamily="34" charset="0"/>
                <a:cs typeface="Shruti" panose="020B0502040204020203" pitchFamily="34" charset="0"/>
              </a:rPr>
              <a:t>meshgrid</a:t>
            </a:r>
            <a:r>
              <a:rPr lang="en-US" b="1" i="0" dirty="0">
                <a:solidFill>
                  <a:srgbClr val="FAFAFA"/>
                </a:solidFill>
                <a:effectLst/>
                <a:latin typeface="Grandview" panose="020B0502040204020203" pitchFamily="34" charset="0"/>
                <a:cs typeface="Shruti" panose="020B0502040204020203" pitchFamily="34" charset="0"/>
              </a:rPr>
              <a:t>.</a:t>
            </a:r>
          </a:p>
          <a:p>
            <a:pPr marL="800100" lvl="1" indent="-342900" algn="just">
              <a:buFont typeface="Courier New" panose="02070309020205020404" pitchFamily="49" charset="0"/>
              <a:buChar char="o"/>
            </a:pPr>
            <a:r>
              <a:rPr lang="en-US" b="1" i="0" dirty="0">
                <a:solidFill>
                  <a:srgbClr val="FAFAFA"/>
                </a:solidFill>
                <a:effectLst/>
                <a:latin typeface="Grandview" panose="020B0502040204020203" pitchFamily="34" charset="0"/>
                <a:cs typeface="Shruti" panose="020B0502040204020203" pitchFamily="34" charset="0"/>
              </a:rPr>
              <a:t>Plot the clusters using </a:t>
            </a:r>
            <a:r>
              <a:rPr lang="en-US" b="1" i="0" dirty="0" err="1">
                <a:solidFill>
                  <a:srgbClr val="FAFAFA"/>
                </a:solidFill>
                <a:effectLst/>
                <a:latin typeface="Grandview" panose="020B0502040204020203" pitchFamily="34" charset="0"/>
                <a:cs typeface="Shruti" panose="020B0502040204020203" pitchFamily="34" charset="0"/>
              </a:rPr>
              <a:t>imshow</a:t>
            </a:r>
            <a:r>
              <a:rPr lang="en-US" b="1" i="0" dirty="0">
                <a:solidFill>
                  <a:srgbClr val="FAFAFA"/>
                </a:solidFill>
                <a:effectLst/>
                <a:latin typeface="Grandview" panose="020B0502040204020203" pitchFamily="34" charset="0"/>
                <a:cs typeface="Shruti" panose="020B0502040204020203" pitchFamily="34" charset="0"/>
              </a:rPr>
              <a:t> for the decision boundaries and scatter plot for the data points colored by cluster labels.</a:t>
            </a:r>
          </a:p>
          <a:p>
            <a:pPr marL="800100" lvl="1" indent="-342900" algn="just">
              <a:buFont typeface="Courier New" panose="02070309020205020404" pitchFamily="49" charset="0"/>
              <a:buChar char="o"/>
            </a:pPr>
            <a:r>
              <a:rPr lang="en-US" b="1" i="0" dirty="0">
                <a:solidFill>
                  <a:srgbClr val="FAFAFA"/>
                </a:solidFill>
                <a:effectLst/>
                <a:latin typeface="Grandview" panose="020B0502040204020203" pitchFamily="34" charset="0"/>
                <a:cs typeface="Shruti" panose="020B0502040204020203" pitchFamily="34" charset="0"/>
              </a:rPr>
              <a:t>Display centroids as red points.</a:t>
            </a:r>
          </a:p>
          <a:p>
            <a:pPr marL="342900" indent="-342900" algn="just">
              <a:buFont typeface="+mj-lt"/>
              <a:buAutoNum type="arabicPeriod"/>
            </a:pPr>
            <a:endParaRPr lang="en-US" b="1" i="0" dirty="0">
              <a:solidFill>
                <a:srgbClr val="FAFAFA"/>
              </a:solidFill>
              <a:effectLst/>
              <a:latin typeface="Grandview" panose="020B0502040204020203" pitchFamily="34" charset="0"/>
              <a:cs typeface="Shruti" panose="020B0502040204020203" pitchFamily="34" charset="0"/>
            </a:endParaRPr>
          </a:p>
          <a:p>
            <a:pPr algn="just"/>
            <a:r>
              <a:rPr lang="en-US" b="1" i="0" dirty="0">
                <a:solidFill>
                  <a:srgbClr val="FAFAFA"/>
                </a:solidFill>
                <a:effectLst/>
                <a:latin typeface="Grandview" panose="020B0502040204020203" pitchFamily="34" charset="0"/>
                <a:cs typeface="Shruti" panose="020B0502040204020203" pitchFamily="34" charset="0"/>
              </a:rPr>
              <a:t>Overall, this method helps visualize the segmentation of mall customers based on feature selection, identifying distinct clusters and centroids to understand customer behavior patterns.</a:t>
            </a:r>
          </a:p>
          <a:p>
            <a:pPr marL="342900" indent="-342900" algn="just">
              <a:buFont typeface="+mj-lt"/>
              <a:buAutoNum type="arabicPeriod"/>
            </a:pPr>
            <a:endParaRPr lang="en-US" b="1" i="0" dirty="0">
              <a:solidFill>
                <a:srgbClr val="FAFAFA"/>
              </a:solidFill>
              <a:effectLst/>
              <a:latin typeface="Grandview" panose="020B0502040204020203" pitchFamily="34" charset="0"/>
              <a:cs typeface="Shruti" panose="020B0502040204020203" pitchFamily="34" charset="0"/>
            </a:endParaRPr>
          </a:p>
        </p:txBody>
      </p:sp>
    </p:spTree>
    <p:extLst>
      <p:ext uri="{BB962C8B-B14F-4D97-AF65-F5344CB8AC3E}">
        <p14:creationId xmlns:p14="http://schemas.microsoft.com/office/powerpoint/2010/main" val="211463116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1362075" y="3044279"/>
            <a:ext cx="9467850" cy="769441"/>
          </a:xfrm>
          <a:prstGeom prst="rect">
            <a:avLst/>
          </a:prstGeom>
          <a:noFill/>
        </p:spPr>
        <p:txBody>
          <a:bodyPr wrap="square">
            <a:spAutoFit/>
          </a:bodyPr>
          <a:lstStyle/>
          <a:p>
            <a:pPr algn="ctr"/>
            <a:r>
              <a:rPr lang="en-US" sz="4400" b="1" i="0" dirty="0">
                <a:solidFill>
                  <a:schemeClr val="tx1">
                    <a:lumMod val="75000"/>
                    <a:lumOff val="25000"/>
                  </a:schemeClr>
                </a:solidFill>
                <a:effectLst/>
                <a:latin typeface="Grandview" panose="020B0502040204020203" pitchFamily="34" charset="0"/>
                <a:cs typeface="Arial" panose="020B0604020202020204" pitchFamily="34" charset="0"/>
              </a:rPr>
              <a:t>Implementation</a:t>
            </a:r>
            <a:endParaRPr lang="en-US" sz="4400" b="1" dirty="0">
              <a:solidFill>
                <a:schemeClr val="tx1">
                  <a:lumMod val="75000"/>
                  <a:lumOff val="25000"/>
                </a:schemeClr>
              </a:solidFill>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180698680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49FC79-2C28-23A4-27C6-0A5E6A1DCAF7}"/>
              </a:ext>
            </a:extLst>
          </p:cNvPr>
          <p:cNvSpPr txBox="1"/>
          <p:nvPr/>
        </p:nvSpPr>
        <p:spPr>
          <a:xfrm>
            <a:off x="209549" y="281285"/>
            <a:ext cx="11782425" cy="646331"/>
          </a:xfrm>
          <a:prstGeom prst="rect">
            <a:avLst/>
          </a:prstGeom>
          <a:noFill/>
        </p:spPr>
        <p:txBody>
          <a:bodyPr wrap="square">
            <a:spAutoFit/>
          </a:bodyPr>
          <a:lstStyle/>
          <a:p>
            <a:pPr algn="just"/>
            <a:r>
              <a:rPr lang="en-CA" b="1" dirty="0">
                <a:latin typeface="Grandview" panose="020B0502040204020203" pitchFamily="34" charset="0"/>
              </a:rPr>
              <a:t>Age and Spending Score: </a:t>
            </a:r>
            <a:r>
              <a:rPr lang="en-CA" dirty="0">
                <a:latin typeface="Grandview" panose="020B0502040204020203" pitchFamily="34" charset="0"/>
              </a:rPr>
              <a:t>Utilized a segmentation approach based on age and spending score to identify clusters of customers with similar age profiles and spending behavior.</a:t>
            </a:r>
          </a:p>
        </p:txBody>
      </p:sp>
      <p:pic>
        <p:nvPicPr>
          <p:cNvPr id="4101" name="Picture 5">
            <a:extLst>
              <a:ext uri="{FF2B5EF4-FFF2-40B4-BE49-F238E27FC236}">
                <a16:creationId xmlns:a16="http://schemas.microsoft.com/office/drawing/2014/main" id="{07B4DE89-FF93-76C2-CB62-3B8D73FBE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53" y="964039"/>
            <a:ext cx="5042466" cy="24649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DF7BE8D-915F-FF97-54D7-188D3D4C6F51}"/>
              </a:ext>
            </a:extLst>
          </p:cNvPr>
          <p:cNvSpPr txBox="1"/>
          <p:nvPr/>
        </p:nvSpPr>
        <p:spPr>
          <a:xfrm>
            <a:off x="5829300" y="1311954"/>
            <a:ext cx="5353050" cy="1569660"/>
          </a:xfrm>
          <a:prstGeom prst="rect">
            <a:avLst/>
          </a:prstGeom>
          <a:solidFill>
            <a:schemeClr val="accent6">
              <a:lumMod val="20000"/>
              <a:lumOff val="80000"/>
            </a:schemeClr>
          </a:solidFill>
        </p:spPr>
        <p:txBody>
          <a:bodyPr wrap="square">
            <a:spAutoFit/>
          </a:bodyPr>
          <a:lstStyle/>
          <a:p>
            <a:pPr algn="ctr"/>
            <a:r>
              <a:rPr lang="en-US" sz="1600" b="0" i="0" dirty="0">
                <a:solidFill>
                  <a:srgbClr val="000000"/>
                </a:solidFill>
                <a:effectLst/>
                <a:highlight>
                  <a:srgbClr val="FFFFFF"/>
                </a:highlight>
                <a:latin typeface="Helvetica Neue"/>
              </a:rPr>
              <a:t>When observing the plot, look for a juncture where the decrease in inertia slows down notably, typically forming a bend known as the "elbow". The rationale is that after this bend, introducing additional clusters doesn't substantially reduce the inertia. Hence, in this case, </a:t>
            </a:r>
            <a:r>
              <a:rPr lang="en-US" sz="1600" b="1" i="0" dirty="0">
                <a:solidFill>
                  <a:srgbClr val="000000"/>
                </a:solidFill>
                <a:effectLst/>
                <a:highlight>
                  <a:srgbClr val="FFFFFF"/>
                </a:highlight>
                <a:latin typeface="Helvetica Neue"/>
              </a:rPr>
              <a:t>cluster=4 </a:t>
            </a:r>
            <a:r>
              <a:rPr lang="en-US" sz="1600" b="0" i="0" dirty="0">
                <a:solidFill>
                  <a:srgbClr val="000000"/>
                </a:solidFill>
                <a:effectLst/>
                <a:highlight>
                  <a:srgbClr val="FFFFFF"/>
                </a:highlight>
                <a:latin typeface="Helvetica Neue"/>
              </a:rPr>
              <a:t>would be the optimal choice.</a:t>
            </a:r>
          </a:p>
        </p:txBody>
      </p:sp>
      <p:pic>
        <p:nvPicPr>
          <p:cNvPr id="4107" name="Picture 11">
            <a:extLst>
              <a:ext uri="{FF2B5EF4-FFF2-40B4-BE49-F238E27FC236}">
                <a16:creationId xmlns:a16="http://schemas.microsoft.com/office/drawing/2014/main" id="{34DFBDE7-9538-5346-251D-CEE1666D25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7"/>
          <a:stretch/>
        </p:blipFill>
        <p:spPr bwMode="auto">
          <a:xfrm>
            <a:off x="4844047" y="3299460"/>
            <a:ext cx="7147927" cy="346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7408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49FC79-2C28-23A4-27C6-0A5E6A1DCAF7}"/>
              </a:ext>
            </a:extLst>
          </p:cNvPr>
          <p:cNvSpPr txBox="1"/>
          <p:nvPr/>
        </p:nvSpPr>
        <p:spPr>
          <a:xfrm>
            <a:off x="209549" y="281285"/>
            <a:ext cx="11782425" cy="646331"/>
          </a:xfrm>
          <a:prstGeom prst="rect">
            <a:avLst/>
          </a:prstGeom>
          <a:noFill/>
        </p:spPr>
        <p:txBody>
          <a:bodyPr wrap="square">
            <a:spAutoFit/>
          </a:bodyPr>
          <a:lstStyle/>
          <a:p>
            <a:pPr algn="just"/>
            <a:r>
              <a:rPr lang="en-US" b="1" dirty="0">
                <a:latin typeface="Grandview" panose="020B0502040204020203" pitchFamily="34" charset="0"/>
              </a:rPr>
              <a:t>Spending Score and Annual Income: </a:t>
            </a:r>
            <a:r>
              <a:rPr lang="en-US" dirty="0">
                <a:latin typeface="Grandview" panose="020B0502040204020203" pitchFamily="34" charset="0"/>
              </a:rPr>
              <a:t>Employed segmentation techniques using spending score and annual income to categorize customers based on their purchasing power and spending habits.</a:t>
            </a:r>
            <a:endParaRPr lang="en-CA" dirty="0">
              <a:latin typeface="Grandview" panose="020B0502040204020203" pitchFamily="34" charset="0"/>
            </a:endParaRPr>
          </a:p>
        </p:txBody>
      </p:sp>
      <p:sp>
        <p:nvSpPr>
          <p:cNvPr id="11" name="TextBox 10">
            <a:extLst>
              <a:ext uri="{FF2B5EF4-FFF2-40B4-BE49-F238E27FC236}">
                <a16:creationId xmlns:a16="http://schemas.microsoft.com/office/drawing/2014/main" id="{ADF7BE8D-915F-FF97-54D7-188D3D4C6F51}"/>
              </a:ext>
            </a:extLst>
          </p:cNvPr>
          <p:cNvSpPr txBox="1"/>
          <p:nvPr/>
        </p:nvSpPr>
        <p:spPr>
          <a:xfrm>
            <a:off x="5829300" y="1311954"/>
            <a:ext cx="5353050" cy="1077218"/>
          </a:xfrm>
          <a:prstGeom prst="rect">
            <a:avLst/>
          </a:prstGeom>
          <a:solidFill>
            <a:schemeClr val="accent6">
              <a:lumMod val="20000"/>
              <a:lumOff val="80000"/>
            </a:schemeClr>
          </a:solidFill>
        </p:spPr>
        <p:txBody>
          <a:bodyPr wrap="square">
            <a:spAutoFit/>
          </a:bodyPr>
          <a:lstStyle/>
          <a:p>
            <a:pPr algn="ctr"/>
            <a:r>
              <a:rPr lang="en-US" sz="1600" b="0" i="0" dirty="0">
                <a:solidFill>
                  <a:srgbClr val="000000"/>
                </a:solidFill>
                <a:effectLst/>
                <a:highlight>
                  <a:srgbClr val="FFFFFF"/>
                </a:highlight>
                <a:latin typeface="Helvetica Neue"/>
              </a:rPr>
              <a:t>In the second segmentation, pinpoint the spot where the inertia's descent becomes less pronounced is 5, Therefore, selecting cluster=5 would be most appropriate.</a:t>
            </a:r>
          </a:p>
        </p:txBody>
      </p:sp>
      <p:pic>
        <p:nvPicPr>
          <p:cNvPr id="6146" name="Picture 2">
            <a:extLst>
              <a:ext uri="{FF2B5EF4-FFF2-40B4-BE49-F238E27FC236}">
                <a16:creationId xmlns:a16="http://schemas.microsoft.com/office/drawing/2014/main" id="{9E7EE0F8-1ADD-B5E6-40E7-119D5D5D5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6" y="927616"/>
            <a:ext cx="5353050" cy="250206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BF66E3C-3F34-D988-2D9A-3189CF63A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862" y="3285119"/>
            <a:ext cx="7294138" cy="357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2749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49FC79-2C28-23A4-27C6-0A5E6A1DCAF7}"/>
              </a:ext>
            </a:extLst>
          </p:cNvPr>
          <p:cNvSpPr txBox="1"/>
          <p:nvPr/>
        </p:nvSpPr>
        <p:spPr>
          <a:xfrm>
            <a:off x="209549" y="281285"/>
            <a:ext cx="11782425" cy="923330"/>
          </a:xfrm>
          <a:prstGeom prst="rect">
            <a:avLst/>
          </a:prstGeom>
          <a:noFill/>
        </p:spPr>
        <p:txBody>
          <a:bodyPr wrap="square">
            <a:spAutoFit/>
          </a:bodyPr>
          <a:lstStyle/>
          <a:p>
            <a:pPr algn="just"/>
            <a:r>
              <a:rPr lang="en-US" b="1" dirty="0">
                <a:latin typeface="Grandview" panose="020B0502040204020203" pitchFamily="34" charset="0"/>
              </a:rPr>
              <a:t>Age, Spending Score, and Annual Income: </a:t>
            </a:r>
            <a:r>
              <a:rPr lang="en-US" dirty="0">
                <a:latin typeface="Grandview" panose="020B0502040204020203" pitchFamily="34" charset="0"/>
              </a:rPr>
              <a:t>Integrated all three variables (age, spending score, and annual income) to perform comprehensive customer segmentation, considering both demographic and behavioral </a:t>
            </a:r>
            <a:r>
              <a:rPr lang="en-US" b="1" dirty="0">
                <a:latin typeface="Grandview" panose="020B0502040204020203" pitchFamily="34" charset="0"/>
              </a:rPr>
              <a:t>aspects.</a:t>
            </a:r>
            <a:endParaRPr lang="en-CA" dirty="0">
              <a:latin typeface="Grandview" panose="020B0502040204020203" pitchFamily="34" charset="0"/>
            </a:endParaRPr>
          </a:p>
        </p:txBody>
      </p:sp>
      <p:sp>
        <p:nvSpPr>
          <p:cNvPr id="11" name="TextBox 10">
            <a:extLst>
              <a:ext uri="{FF2B5EF4-FFF2-40B4-BE49-F238E27FC236}">
                <a16:creationId xmlns:a16="http://schemas.microsoft.com/office/drawing/2014/main" id="{ADF7BE8D-915F-FF97-54D7-188D3D4C6F51}"/>
              </a:ext>
            </a:extLst>
          </p:cNvPr>
          <p:cNvSpPr txBox="1"/>
          <p:nvPr/>
        </p:nvSpPr>
        <p:spPr>
          <a:xfrm>
            <a:off x="5829300" y="1311954"/>
            <a:ext cx="5353050" cy="830997"/>
          </a:xfrm>
          <a:prstGeom prst="rect">
            <a:avLst/>
          </a:prstGeom>
          <a:solidFill>
            <a:schemeClr val="accent6">
              <a:lumMod val="20000"/>
              <a:lumOff val="80000"/>
            </a:schemeClr>
          </a:solidFill>
        </p:spPr>
        <p:txBody>
          <a:bodyPr wrap="square">
            <a:spAutoFit/>
          </a:bodyPr>
          <a:lstStyle/>
          <a:p>
            <a:pPr algn="ctr"/>
            <a:r>
              <a:rPr lang="en-US" sz="1600" b="0" i="0" dirty="0">
                <a:solidFill>
                  <a:srgbClr val="000000"/>
                </a:solidFill>
                <a:effectLst/>
                <a:highlight>
                  <a:srgbClr val="FFFFFF"/>
                </a:highlight>
                <a:latin typeface="Helvetica Neue"/>
              </a:rPr>
              <a:t>In this </a:t>
            </a:r>
            <a:r>
              <a:rPr lang="en-US" sz="1600" b="0" i="0" dirty="0" err="1">
                <a:solidFill>
                  <a:srgbClr val="000000"/>
                </a:solidFill>
                <a:effectLst/>
                <a:highlight>
                  <a:srgbClr val="FFFFFF"/>
                </a:highlight>
                <a:latin typeface="Helvetica Neue"/>
              </a:rPr>
              <a:t>thrid</a:t>
            </a:r>
            <a:r>
              <a:rPr lang="en-US" sz="1600" b="0" i="0" dirty="0">
                <a:solidFill>
                  <a:srgbClr val="000000"/>
                </a:solidFill>
                <a:effectLst/>
                <a:highlight>
                  <a:srgbClr val="FFFFFF"/>
                </a:highlight>
                <a:latin typeface="Helvetica Neue"/>
              </a:rPr>
              <a:t> plot, point 6 is the juncture where the inertia reduction rate becomes less steep, Consequently, for this scenario, selecting cluster=6 would be ideal.</a:t>
            </a:r>
          </a:p>
        </p:txBody>
      </p:sp>
      <p:pic>
        <p:nvPicPr>
          <p:cNvPr id="7170" name="Picture 2">
            <a:extLst>
              <a:ext uri="{FF2B5EF4-FFF2-40B4-BE49-F238E27FC236}">
                <a16:creationId xmlns:a16="http://schemas.microsoft.com/office/drawing/2014/main" id="{4680E7D2-5B0E-49FE-05A3-0BBF68D57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977319"/>
            <a:ext cx="5129211" cy="24516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E3A56F4-083A-2973-3134-08E5C241FBC0}"/>
              </a:ext>
            </a:extLst>
          </p:cNvPr>
          <p:cNvPicPr>
            <a:picLocks noChangeAspect="1"/>
          </p:cNvPicPr>
          <p:nvPr/>
        </p:nvPicPr>
        <p:blipFill rotWithShape="1">
          <a:blip r:embed="rId3"/>
          <a:srcRect r="28048"/>
          <a:stretch/>
        </p:blipFill>
        <p:spPr>
          <a:xfrm>
            <a:off x="7288322" y="2895936"/>
            <a:ext cx="3465404" cy="3680779"/>
          </a:xfrm>
          <a:prstGeom prst="rect">
            <a:avLst/>
          </a:prstGeom>
        </p:spPr>
      </p:pic>
    </p:spTree>
    <p:extLst>
      <p:ext uri="{BB962C8B-B14F-4D97-AF65-F5344CB8AC3E}">
        <p14:creationId xmlns:p14="http://schemas.microsoft.com/office/powerpoint/2010/main" val="3878514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E364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5848BC-E5CB-BFED-D0B5-64FD09160739}"/>
              </a:ext>
            </a:extLst>
          </p:cNvPr>
          <p:cNvSpPr txBox="1"/>
          <p:nvPr/>
        </p:nvSpPr>
        <p:spPr>
          <a:xfrm>
            <a:off x="324852" y="1505396"/>
            <a:ext cx="11542295" cy="3847207"/>
          </a:xfrm>
          <a:prstGeom prst="rect">
            <a:avLst/>
          </a:prstGeom>
          <a:noFill/>
        </p:spPr>
        <p:txBody>
          <a:bodyPr wrap="square">
            <a:spAutoFit/>
          </a:bodyPr>
          <a:lstStyle/>
          <a:p>
            <a:pPr algn="ctr"/>
            <a:r>
              <a:rPr lang="en-US" sz="2800" b="1" dirty="0">
                <a:solidFill>
                  <a:srgbClr val="FAFAFA"/>
                </a:solidFill>
                <a:latin typeface="Grandview" panose="020B0502040204020203" pitchFamily="34" charset="0"/>
                <a:cs typeface="Shruti" panose="020B0502040204020203" pitchFamily="34" charset="0"/>
              </a:rPr>
              <a:t>PROBLEM STATEMENT </a:t>
            </a:r>
            <a:endParaRPr lang="en-US" sz="2800" b="1" i="0" dirty="0">
              <a:solidFill>
                <a:srgbClr val="FAFAFA"/>
              </a:solidFill>
              <a:effectLst/>
              <a:latin typeface="Grandview" panose="020B0502040204020203" pitchFamily="34" charset="0"/>
              <a:cs typeface="Shruti" panose="020B0502040204020203" pitchFamily="34" charset="0"/>
            </a:endParaRPr>
          </a:p>
          <a:p>
            <a:pPr algn="ctr"/>
            <a:endParaRPr lang="en-US" i="0" dirty="0">
              <a:solidFill>
                <a:srgbClr val="FAFAFA"/>
              </a:solidFill>
              <a:effectLst/>
              <a:latin typeface="Grandview" panose="020B0502040204020203" pitchFamily="34" charset="0"/>
              <a:cs typeface="Shruti" panose="020B0502040204020203" pitchFamily="34" charset="0"/>
            </a:endParaRPr>
          </a:p>
          <a:p>
            <a:pPr algn="ctr"/>
            <a:endParaRPr lang="en-US" i="0" dirty="0">
              <a:solidFill>
                <a:srgbClr val="FAFAFA"/>
              </a:solidFill>
              <a:effectLst/>
              <a:latin typeface="Grandview" panose="020B0502040204020203" pitchFamily="34" charset="0"/>
              <a:cs typeface="Shruti" panose="020B0502040204020203" pitchFamily="34" charset="0"/>
            </a:endParaRPr>
          </a:p>
          <a:p>
            <a:pPr algn="ctr"/>
            <a:r>
              <a:rPr lang="en-US" i="0" dirty="0">
                <a:solidFill>
                  <a:srgbClr val="FAFAFA"/>
                </a:solidFill>
                <a:effectLst/>
                <a:latin typeface="Grandview" panose="020B0502040204020203" pitchFamily="34" charset="0"/>
                <a:cs typeface="Shruti" panose="020B0502040204020203" pitchFamily="34" charset="0"/>
              </a:rPr>
              <a:t>In the bustling world of retail, understanding customer behavior and preferences is essential for optimizing marketing strategies and enhancing the shopping experience. Mall operators and retailers seek to leverage data-driven insights to segment their customer base effectively, tailoring offerings and experiences to different demographic and psychographic profiles.</a:t>
            </a:r>
          </a:p>
          <a:p>
            <a:pPr algn="ctr"/>
            <a:endParaRPr lang="en-US" i="0" dirty="0">
              <a:solidFill>
                <a:srgbClr val="FAFAFA"/>
              </a:solidFill>
              <a:effectLst/>
              <a:latin typeface="Grandview" panose="020B0502040204020203" pitchFamily="34" charset="0"/>
              <a:cs typeface="Shruti" panose="020B0502040204020203" pitchFamily="34" charset="0"/>
            </a:endParaRPr>
          </a:p>
          <a:p>
            <a:pPr algn="ctr"/>
            <a:r>
              <a:rPr lang="en-US" i="0" dirty="0">
                <a:solidFill>
                  <a:srgbClr val="FAFAFA"/>
                </a:solidFill>
                <a:effectLst/>
                <a:latin typeface="Grandview" panose="020B0502040204020203" pitchFamily="34" charset="0"/>
                <a:cs typeface="Shruti" panose="020B0502040204020203" pitchFamily="34" charset="0"/>
              </a:rPr>
              <a:t>To address this challenge, the project aims to utilize K-means clustering, a powerful unsupervised machine learning technique, to segment mall customers based on various characteristics such as age, gender, income, and spending behavior. By employing K-means clustering, the goal is to identify distinct customer segments within the mall's diverse clientele, enabling targeted marketing campaigns, personalized promotions, and optimized tenant mix. </a:t>
            </a:r>
          </a:p>
        </p:txBody>
      </p:sp>
    </p:spTree>
    <p:extLst>
      <p:ext uri="{BB962C8B-B14F-4D97-AF65-F5344CB8AC3E}">
        <p14:creationId xmlns:p14="http://schemas.microsoft.com/office/powerpoint/2010/main" val="3456626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1362075" y="3044279"/>
            <a:ext cx="9467850" cy="769441"/>
          </a:xfrm>
          <a:prstGeom prst="rect">
            <a:avLst/>
          </a:prstGeom>
          <a:noFill/>
        </p:spPr>
        <p:txBody>
          <a:bodyPr wrap="square">
            <a:spAutoFit/>
          </a:bodyPr>
          <a:lstStyle/>
          <a:p>
            <a:pPr algn="ctr"/>
            <a:r>
              <a:rPr lang="en-US" sz="4400" b="1" i="0" dirty="0">
                <a:solidFill>
                  <a:schemeClr val="tx1">
                    <a:lumMod val="75000"/>
                    <a:lumOff val="25000"/>
                  </a:schemeClr>
                </a:solidFill>
                <a:effectLst/>
                <a:latin typeface="Grandview" panose="020B0502040204020203" pitchFamily="34" charset="0"/>
                <a:cs typeface="Arial" panose="020B0604020202020204" pitchFamily="34" charset="0"/>
              </a:rPr>
              <a:t>Conclusions</a:t>
            </a:r>
            <a:endParaRPr lang="en-US" sz="4400" b="1" dirty="0">
              <a:solidFill>
                <a:schemeClr val="tx1">
                  <a:lumMod val="75000"/>
                  <a:lumOff val="25000"/>
                </a:schemeClr>
              </a:solidFill>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11792355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6700" y="212735"/>
            <a:ext cx="11525250" cy="6001643"/>
          </a:xfrm>
          <a:prstGeom prst="rect">
            <a:avLst/>
          </a:prstGeom>
          <a:solidFill>
            <a:schemeClr val="accent2">
              <a:lumMod val="60000"/>
              <a:lumOff val="40000"/>
            </a:schemeClr>
          </a:solidFill>
        </p:spPr>
        <p:txBody>
          <a:bodyPr wrap="square">
            <a:spAutoFit/>
          </a:bodyPr>
          <a:lstStyle/>
          <a:p>
            <a:pPr algn="just"/>
            <a:r>
              <a:rPr lang="en-US" sz="1600" b="1" i="0" dirty="0">
                <a:solidFill>
                  <a:schemeClr val="tx1">
                    <a:lumMod val="75000"/>
                    <a:lumOff val="25000"/>
                  </a:schemeClr>
                </a:solidFill>
                <a:effectLst/>
                <a:latin typeface="Grandview" panose="020B0502040204020203" pitchFamily="34" charset="0"/>
                <a:cs typeface="Arial" panose="020B0604020202020204" pitchFamily="34" charset="0"/>
              </a:rPr>
              <a:t>In this analysis, segmentation was performed on three combinations of variables:</a:t>
            </a:r>
          </a:p>
          <a:p>
            <a:pPr marL="342900" indent="-342900" algn="just">
              <a:buFont typeface="+mj-lt"/>
              <a:buAutoNum type="arabicPeriod"/>
            </a:pPr>
            <a:endParaRPr lang="en-US" sz="1600" b="1" i="0" dirty="0">
              <a:solidFill>
                <a:schemeClr val="tx1">
                  <a:lumMod val="75000"/>
                  <a:lumOff val="25000"/>
                </a:schemeClr>
              </a:solidFill>
              <a:effectLst/>
              <a:latin typeface="Grandview" panose="020B0502040204020203" pitchFamily="34" charset="0"/>
              <a:cs typeface="Arial" panose="020B0604020202020204" pitchFamily="34" charset="0"/>
            </a:endParaRPr>
          </a:p>
          <a:p>
            <a:pPr marL="342900" indent="-342900" algn="just">
              <a:buFont typeface="+mj-lt"/>
              <a:buAutoNum type="arabicPeriod"/>
            </a:pPr>
            <a:r>
              <a:rPr lang="en-US" sz="1600" b="1" i="0" dirty="0">
                <a:solidFill>
                  <a:schemeClr val="tx1">
                    <a:lumMod val="75000"/>
                    <a:lumOff val="25000"/>
                  </a:schemeClr>
                </a:solidFill>
                <a:effectLst/>
                <a:latin typeface="Grandview" panose="020B0502040204020203" pitchFamily="34" charset="0"/>
                <a:cs typeface="Arial" panose="020B0604020202020204" pitchFamily="34" charset="0"/>
              </a:rPr>
              <a:t>Age and Spending Score:</a:t>
            </a:r>
          </a:p>
          <a:p>
            <a:pPr marL="800100" lvl="1" indent="-342900" algn="just">
              <a:buFont typeface="Courier New" panose="02070309020205020404" pitchFamily="49" charset="0"/>
              <a:buChar char="o"/>
            </a:pPr>
            <a:r>
              <a:rPr lang="en-US" sz="1600" i="0" dirty="0">
                <a:solidFill>
                  <a:schemeClr val="tx1">
                    <a:lumMod val="75000"/>
                    <a:lumOff val="25000"/>
                  </a:schemeClr>
                </a:solidFill>
                <a:effectLst/>
                <a:latin typeface="Grandview" panose="020B0502040204020203" pitchFamily="34" charset="0"/>
                <a:cs typeface="Arial" panose="020B0604020202020204" pitchFamily="34" charset="0"/>
              </a:rPr>
              <a:t>No clear distinctions based on age were observed among the identified clusters. But we can say that people with age below 40 have high spending score.</a:t>
            </a:r>
          </a:p>
          <a:p>
            <a:pPr marL="342900" indent="-342900" algn="just">
              <a:buFont typeface="+mj-lt"/>
              <a:buAutoNum type="arabicPeriod"/>
            </a:pPr>
            <a:endParaRPr lang="en-US" sz="1600" b="1" i="0" dirty="0">
              <a:solidFill>
                <a:schemeClr val="tx1">
                  <a:lumMod val="75000"/>
                  <a:lumOff val="25000"/>
                </a:schemeClr>
              </a:solidFill>
              <a:effectLst/>
              <a:latin typeface="Grandview" panose="020B0502040204020203" pitchFamily="34" charset="0"/>
              <a:cs typeface="Arial" panose="020B0604020202020204" pitchFamily="34" charset="0"/>
            </a:endParaRPr>
          </a:p>
          <a:p>
            <a:pPr marL="342900" indent="-342900" algn="just">
              <a:buFont typeface="+mj-lt"/>
              <a:buAutoNum type="arabicPeriod"/>
            </a:pPr>
            <a:r>
              <a:rPr lang="en-US" sz="1600" b="1" i="0" dirty="0">
                <a:solidFill>
                  <a:schemeClr val="tx1">
                    <a:lumMod val="75000"/>
                    <a:lumOff val="25000"/>
                  </a:schemeClr>
                </a:solidFill>
                <a:effectLst/>
                <a:latin typeface="Grandview" panose="020B0502040204020203" pitchFamily="34" charset="0"/>
                <a:cs typeface="Arial" panose="020B0604020202020204" pitchFamily="34" charset="0"/>
              </a:rPr>
              <a:t>Spending Score and Annual Income:</a:t>
            </a:r>
          </a:p>
          <a:p>
            <a:pPr marL="800100" lvl="1" indent="-342900" algn="just">
              <a:buFont typeface="Courier New" panose="02070309020205020404" pitchFamily="49" charset="0"/>
              <a:buChar char="o"/>
            </a:pPr>
            <a:r>
              <a:rPr lang="en-US" sz="1600" i="0" dirty="0">
                <a:solidFill>
                  <a:schemeClr val="tx1">
                    <a:lumMod val="75000"/>
                    <a:lumOff val="25000"/>
                  </a:schemeClr>
                </a:solidFill>
                <a:effectLst/>
                <a:latin typeface="Grandview" panose="020B0502040204020203" pitchFamily="34" charset="0"/>
                <a:cs typeface="Arial" panose="020B0604020202020204" pitchFamily="34" charset="0"/>
              </a:rPr>
              <a:t>The K-Means algorithm identified five distinct clusters based on spending score and annual income:</a:t>
            </a:r>
          </a:p>
          <a:p>
            <a:pPr marL="1257300" lvl="2" indent="-342900" algn="just">
              <a:buFont typeface="Grandview" panose="020B0502040204020203" pitchFamily="34" charset="0"/>
              <a:buChar char="–"/>
            </a:pPr>
            <a:r>
              <a:rPr lang="en-US" sz="1600" i="0" dirty="0">
                <a:solidFill>
                  <a:schemeClr val="tx1">
                    <a:lumMod val="75000"/>
                    <a:lumOff val="25000"/>
                  </a:schemeClr>
                </a:solidFill>
                <a:effectLst/>
                <a:latin typeface="Grandview" panose="020B0502040204020203" pitchFamily="34" charset="0"/>
                <a:cs typeface="Arial" panose="020B0604020202020204" pitchFamily="34" charset="0"/>
              </a:rPr>
              <a:t>Customers with lower annual incomes but higher spending scores.</a:t>
            </a:r>
          </a:p>
          <a:p>
            <a:pPr marL="1257300" lvl="2" indent="-342900" algn="just">
              <a:buFont typeface="Grandview" panose="020B0502040204020203" pitchFamily="34" charset="0"/>
              <a:buChar char="–"/>
            </a:pPr>
            <a:r>
              <a:rPr lang="en-US" sz="1600" i="0" dirty="0">
                <a:solidFill>
                  <a:schemeClr val="tx1">
                    <a:lumMod val="75000"/>
                    <a:lumOff val="25000"/>
                  </a:schemeClr>
                </a:solidFill>
                <a:effectLst/>
                <a:latin typeface="Grandview" panose="020B0502040204020203" pitchFamily="34" charset="0"/>
                <a:cs typeface="Arial" panose="020B0604020202020204" pitchFamily="34" charset="0"/>
              </a:rPr>
              <a:t>Customers with moderate annual incomes and spending scores.</a:t>
            </a:r>
          </a:p>
          <a:p>
            <a:pPr marL="1257300" lvl="2" indent="-342900" algn="just">
              <a:buFont typeface="Grandview" panose="020B0502040204020203" pitchFamily="34" charset="0"/>
              <a:buChar char="–"/>
            </a:pPr>
            <a:r>
              <a:rPr lang="en-US" sz="1600" i="0" dirty="0">
                <a:solidFill>
                  <a:schemeClr val="tx1">
                    <a:lumMod val="75000"/>
                    <a:lumOff val="25000"/>
                  </a:schemeClr>
                </a:solidFill>
                <a:effectLst/>
                <a:latin typeface="Grandview" panose="020B0502040204020203" pitchFamily="34" charset="0"/>
                <a:cs typeface="Arial" panose="020B0604020202020204" pitchFamily="34" charset="0"/>
              </a:rPr>
              <a:t>Customers with higher annual incomes but lower spending scores.</a:t>
            </a:r>
          </a:p>
          <a:p>
            <a:pPr marL="1257300" lvl="2" indent="-342900" algn="just">
              <a:buFont typeface="Grandview" panose="020B0502040204020203" pitchFamily="34" charset="0"/>
              <a:buChar char="–"/>
            </a:pPr>
            <a:r>
              <a:rPr lang="en-US" sz="1600" i="0" dirty="0">
                <a:solidFill>
                  <a:schemeClr val="tx1">
                    <a:lumMod val="75000"/>
                    <a:lumOff val="25000"/>
                  </a:schemeClr>
                </a:solidFill>
                <a:effectLst/>
                <a:latin typeface="Grandview" panose="020B0502040204020203" pitchFamily="34" charset="0"/>
                <a:cs typeface="Arial" panose="020B0604020202020204" pitchFamily="34" charset="0"/>
              </a:rPr>
              <a:t>Customers with higher annual incomes and higher spending scores.</a:t>
            </a:r>
          </a:p>
          <a:p>
            <a:pPr marL="1257300" lvl="2" indent="-342900" algn="just">
              <a:buFont typeface="Grandview" panose="020B0502040204020203" pitchFamily="34" charset="0"/>
              <a:buChar char="–"/>
            </a:pPr>
            <a:r>
              <a:rPr lang="en-US" sz="1600" i="0" dirty="0">
                <a:solidFill>
                  <a:schemeClr val="tx1">
                    <a:lumMod val="75000"/>
                    <a:lumOff val="25000"/>
                  </a:schemeClr>
                </a:solidFill>
                <a:effectLst/>
                <a:latin typeface="Grandview" panose="020B0502040204020203" pitchFamily="34" charset="0"/>
                <a:cs typeface="Arial" panose="020B0604020202020204" pitchFamily="34" charset="0"/>
              </a:rPr>
              <a:t>Customers with lower annual incomes and lower spending scores.</a:t>
            </a:r>
          </a:p>
          <a:p>
            <a:pPr marL="342900" indent="-342900" algn="just">
              <a:buFont typeface="+mj-lt"/>
              <a:buAutoNum type="arabicPeriod"/>
            </a:pPr>
            <a:endParaRPr lang="en-US" sz="1600" b="1" i="0" dirty="0">
              <a:solidFill>
                <a:schemeClr val="tx1">
                  <a:lumMod val="75000"/>
                  <a:lumOff val="25000"/>
                </a:schemeClr>
              </a:solidFill>
              <a:effectLst/>
              <a:latin typeface="Grandview" panose="020B0502040204020203" pitchFamily="34" charset="0"/>
              <a:cs typeface="Arial" panose="020B0604020202020204" pitchFamily="34" charset="0"/>
            </a:endParaRPr>
          </a:p>
          <a:p>
            <a:pPr marL="342900" indent="-342900" algn="just">
              <a:buFont typeface="+mj-lt"/>
              <a:buAutoNum type="arabicPeriod"/>
            </a:pPr>
            <a:r>
              <a:rPr lang="en-US" sz="1600" b="1" i="0" dirty="0">
                <a:solidFill>
                  <a:schemeClr val="tx1">
                    <a:lumMod val="75000"/>
                    <a:lumOff val="25000"/>
                  </a:schemeClr>
                </a:solidFill>
                <a:effectLst/>
                <a:latin typeface="Grandview" panose="020B0502040204020203" pitchFamily="34" charset="0"/>
                <a:cs typeface="Arial" panose="020B0604020202020204" pitchFamily="34" charset="0"/>
              </a:rPr>
              <a:t>Age, Spending Score, and Annual Income</a:t>
            </a:r>
          </a:p>
          <a:p>
            <a:pPr marL="800100" lvl="1" indent="-342900" algn="just">
              <a:buFont typeface="Courier New" panose="02070309020205020404" pitchFamily="49" charset="0"/>
              <a:buChar char="o"/>
            </a:pPr>
            <a:r>
              <a:rPr lang="en-US" sz="1600" dirty="0">
                <a:solidFill>
                  <a:schemeClr val="tx1">
                    <a:lumMod val="75000"/>
                    <a:lumOff val="25000"/>
                  </a:schemeClr>
                </a:solidFill>
                <a:latin typeface="Grandview" panose="020B0502040204020203" pitchFamily="34" charset="0"/>
                <a:cs typeface="Arial" panose="020B0604020202020204" pitchFamily="34" charset="0"/>
              </a:rPr>
              <a:t>Targeting customers with higher spending scores (above 60) identified by the K-Means model could be beneficial for membership programs.</a:t>
            </a:r>
          </a:p>
          <a:p>
            <a:pPr marL="800100" lvl="1" indent="-342900" algn="just">
              <a:buFont typeface="Courier New" panose="02070309020205020404" pitchFamily="49" charset="0"/>
              <a:buChar char="o"/>
            </a:pPr>
            <a:r>
              <a:rPr lang="en-US" sz="1600" dirty="0">
                <a:solidFill>
                  <a:schemeClr val="tx1">
                    <a:lumMod val="75000"/>
                    <a:lumOff val="25000"/>
                  </a:schemeClr>
                </a:solidFill>
                <a:latin typeface="Grandview" panose="020B0502040204020203" pitchFamily="34" charset="0"/>
                <a:cs typeface="Arial" panose="020B0604020202020204" pitchFamily="34" charset="0"/>
              </a:rPr>
              <a:t>These clusters predominantly include customers under the age of 40, suggesting a focus on younger customers with higher spending scores for membership programs.</a:t>
            </a:r>
          </a:p>
          <a:p>
            <a:pPr marL="800100" lvl="1" indent="-342900" algn="just">
              <a:buFont typeface="Courier New" panose="02070309020205020404" pitchFamily="49" charset="0"/>
              <a:buChar char="o"/>
            </a:pPr>
            <a:r>
              <a:rPr lang="en-US" sz="1600" dirty="0">
                <a:solidFill>
                  <a:schemeClr val="tx1">
                    <a:lumMod val="75000"/>
                    <a:lumOff val="25000"/>
                  </a:schemeClr>
                </a:solidFill>
                <a:latin typeface="Grandview" panose="020B0502040204020203" pitchFamily="34" charset="0"/>
                <a:cs typeface="Arial" panose="020B0604020202020204" pitchFamily="34" charset="0"/>
              </a:rPr>
              <a:t>Strategies involving popular products and promotions could engage customers with lower spending scores and aged above 40.</a:t>
            </a:r>
          </a:p>
          <a:p>
            <a:pPr algn="just"/>
            <a:endParaRPr lang="en-US" sz="1600" b="1" i="0" dirty="0">
              <a:solidFill>
                <a:schemeClr val="tx1">
                  <a:lumMod val="75000"/>
                  <a:lumOff val="25000"/>
                </a:schemeClr>
              </a:solidFill>
              <a:effectLst/>
              <a:latin typeface="Grandview" panose="020B0502040204020203" pitchFamily="34" charset="0"/>
              <a:cs typeface="Arial" panose="020B0604020202020204" pitchFamily="34" charset="0"/>
            </a:endParaRPr>
          </a:p>
          <a:p>
            <a:pPr algn="just"/>
            <a:r>
              <a:rPr lang="en-US" sz="1600" b="1" i="0" dirty="0">
                <a:solidFill>
                  <a:schemeClr val="tx1">
                    <a:lumMod val="75000"/>
                    <a:lumOff val="25000"/>
                  </a:schemeClr>
                </a:solidFill>
                <a:effectLst/>
                <a:latin typeface="Grandview" panose="020B0502040204020203" pitchFamily="34" charset="0"/>
                <a:cs typeface="Arial" panose="020B0604020202020204" pitchFamily="34" charset="0"/>
              </a:rPr>
              <a:t>Future analyses could incorporate additional data such as purchase frequency and types of purchases to gain deeper insights into customer preferences, allowing for more customized product offerings tailored to each segment.</a:t>
            </a:r>
            <a:endParaRPr lang="en-US" sz="1600" b="1" dirty="0">
              <a:solidFill>
                <a:schemeClr val="tx1">
                  <a:lumMod val="75000"/>
                  <a:lumOff val="25000"/>
                </a:schemeClr>
              </a:solidFill>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291884600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1239-7BCC-8A35-A8F4-88CB194C1F9E}"/>
              </a:ext>
            </a:extLst>
          </p:cNvPr>
          <p:cNvSpPr>
            <a:spLocks noGrp="1"/>
          </p:cNvSpPr>
          <p:nvPr>
            <p:ph type="ctrTitle"/>
          </p:nvPr>
        </p:nvSpPr>
        <p:spPr>
          <a:xfrm>
            <a:off x="249382" y="2218493"/>
            <a:ext cx="11693237" cy="2387600"/>
          </a:xfrm>
        </p:spPr>
        <p:txBody>
          <a:bodyPr>
            <a:normAutofit/>
          </a:bodyPr>
          <a:lstStyle/>
          <a:p>
            <a:r>
              <a:rPr lang="en-CA" sz="5400" b="1" dirty="0">
                <a:solidFill>
                  <a:schemeClr val="bg1"/>
                </a:solidFill>
                <a:latin typeface="Grandview" panose="020B0502040204020203" pitchFamily="34" charset="0"/>
                <a:ea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id="{CDD0A493-EA26-6518-EFA9-54A0563E4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5660" y="1578678"/>
            <a:ext cx="2060680" cy="206068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23772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6548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6A5C0-F6C6-5261-8F74-0D94A2F50750}"/>
              </a:ext>
            </a:extLst>
          </p:cNvPr>
          <p:cNvSpPr txBox="1"/>
          <p:nvPr/>
        </p:nvSpPr>
        <p:spPr>
          <a:xfrm>
            <a:off x="3281680" y="2120949"/>
            <a:ext cx="5628640" cy="2893100"/>
          </a:xfrm>
          <a:prstGeom prst="rect">
            <a:avLst/>
          </a:prstGeom>
          <a:noFill/>
        </p:spPr>
        <p:txBody>
          <a:bodyPr wrap="square">
            <a:spAutoFit/>
          </a:bodyPr>
          <a:lstStyle/>
          <a:p>
            <a:pPr algn="ctr"/>
            <a:r>
              <a:rPr lang="en-US" sz="3200" b="1" i="0" dirty="0">
                <a:solidFill>
                  <a:srgbClr val="FAFAFA"/>
                </a:solidFill>
                <a:effectLst/>
                <a:latin typeface="Grandview" panose="020B0502040204020203" pitchFamily="34" charset="0"/>
                <a:cs typeface="Arial" panose="020B0604020202020204" pitchFamily="34" charset="0"/>
              </a:rPr>
              <a:t>PROJECT OBJECTIVES</a:t>
            </a:r>
          </a:p>
          <a:p>
            <a:pPr algn="ctr"/>
            <a:endParaRPr lang="en-US" sz="1000" i="0" dirty="0">
              <a:solidFill>
                <a:srgbClr val="FAFAFA"/>
              </a:solidFill>
              <a:effectLst/>
              <a:latin typeface="Grandview" panose="020B0502040204020203" pitchFamily="34" charset="0"/>
              <a:cs typeface="Arial" panose="020B0604020202020204" pitchFamily="34" charset="0"/>
            </a:endParaRPr>
          </a:p>
          <a:p>
            <a:pPr algn="ctr"/>
            <a:r>
              <a:rPr lang="en-US" sz="2000" i="0" dirty="0">
                <a:solidFill>
                  <a:srgbClr val="FAFAFA"/>
                </a:solidFill>
                <a:effectLst/>
                <a:latin typeface="Grandview" panose="020B0502040204020203" pitchFamily="34" charset="0"/>
                <a:cs typeface="Arial" panose="020B0604020202020204" pitchFamily="34" charset="0"/>
              </a:rPr>
              <a:t>Introduction</a:t>
            </a:r>
            <a:endParaRPr lang="en-US" sz="2000" dirty="0">
              <a:solidFill>
                <a:srgbClr val="FAFAFA"/>
              </a:solidFill>
              <a:latin typeface="Grandview" panose="020B0502040204020203" pitchFamily="34" charset="0"/>
              <a:cs typeface="Arial" panose="020B0604020202020204" pitchFamily="34" charset="0"/>
            </a:endParaRPr>
          </a:p>
          <a:p>
            <a:pPr algn="ctr"/>
            <a:r>
              <a:rPr lang="en-US" sz="2000" dirty="0">
                <a:solidFill>
                  <a:srgbClr val="FAFAFA"/>
                </a:solidFill>
                <a:latin typeface="Grandview" panose="020B0502040204020203" pitchFamily="34" charset="0"/>
                <a:cs typeface="Arial" panose="020B0604020202020204" pitchFamily="34" charset="0"/>
              </a:rPr>
              <a:t>Data Exploration</a:t>
            </a:r>
            <a:endParaRPr lang="en-US" sz="2000" i="0" dirty="0">
              <a:solidFill>
                <a:srgbClr val="FAFAFA"/>
              </a:solidFill>
              <a:effectLst/>
              <a:latin typeface="Grandview" panose="020B0502040204020203" pitchFamily="34" charset="0"/>
              <a:cs typeface="Arial" panose="020B0604020202020204" pitchFamily="34" charset="0"/>
            </a:endParaRPr>
          </a:p>
          <a:p>
            <a:pPr algn="ctr"/>
            <a:r>
              <a:rPr lang="en-US" sz="2000" i="0" dirty="0">
                <a:solidFill>
                  <a:srgbClr val="FAFAFA"/>
                </a:solidFill>
                <a:effectLst/>
                <a:latin typeface="Grandview" panose="020B0502040204020203" pitchFamily="34" charset="0"/>
                <a:cs typeface="Arial" panose="020B0604020202020204" pitchFamily="34" charset="0"/>
              </a:rPr>
              <a:t>EDAs</a:t>
            </a:r>
          </a:p>
          <a:p>
            <a:pPr algn="ctr"/>
            <a:r>
              <a:rPr lang="en-US" sz="2000" dirty="0">
                <a:solidFill>
                  <a:srgbClr val="FAFAFA"/>
                </a:solidFill>
                <a:latin typeface="Grandview" panose="020B0502040204020203" pitchFamily="34" charset="0"/>
                <a:cs typeface="Arial" panose="020B0604020202020204" pitchFamily="34" charset="0"/>
              </a:rPr>
              <a:t>Proposed Method for Segmentation</a:t>
            </a:r>
          </a:p>
          <a:p>
            <a:pPr algn="ctr"/>
            <a:r>
              <a:rPr lang="en-US" sz="2000" i="0" dirty="0">
                <a:solidFill>
                  <a:srgbClr val="FAFAFA"/>
                </a:solidFill>
                <a:effectLst/>
                <a:latin typeface="Grandview" panose="020B0502040204020203" pitchFamily="34" charset="0"/>
                <a:cs typeface="Arial" panose="020B0604020202020204" pitchFamily="34" charset="0"/>
              </a:rPr>
              <a:t>Methodology</a:t>
            </a:r>
          </a:p>
          <a:p>
            <a:pPr algn="ctr"/>
            <a:r>
              <a:rPr lang="en-US" sz="2000" dirty="0">
                <a:solidFill>
                  <a:srgbClr val="FAFAFA"/>
                </a:solidFill>
                <a:latin typeface="Grandview" panose="020B0502040204020203" pitchFamily="34" charset="0"/>
                <a:cs typeface="Arial" panose="020B0604020202020204" pitchFamily="34" charset="0"/>
              </a:rPr>
              <a:t>Implementation</a:t>
            </a:r>
          </a:p>
          <a:p>
            <a:pPr algn="ctr"/>
            <a:r>
              <a:rPr lang="en-US" sz="2000" i="0" dirty="0">
                <a:solidFill>
                  <a:srgbClr val="FAFAFA"/>
                </a:solidFill>
                <a:effectLst/>
                <a:latin typeface="Grandview" panose="020B0502040204020203" pitchFamily="34" charset="0"/>
                <a:cs typeface="Arial" panose="020B0604020202020204" pitchFamily="34" charset="0"/>
              </a:rPr>
              <a:t>Conclusion</a:t>
            </a:r>
          </a:p>
        </p:txBody>
      </p:sp>
    </p:spTree>
    <p:extLst>
      <p:ext uri="{BB962C8B-B14F-4D97-AF65-F5344CB8AC3E}">
        <p14:creationId xmlns:p14="http://schemas.microsoft.com/office/powerpoint/2010/main" val="9510590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3044279"/>
            <a:ext cx="6977246" cy="769441"/>
          </a:xfrm>
          <a:prstGeom prst="rect">
            <a:avLst/>
          </a:prstGeom>
          <a:noFill/>
        </p:spPr>
        <p:txBody>
          <a:bodyPr wrap="square">
            <a:spAutoFit/>
          </a:bodyPr>
          <a:lstStyle/>
          <a:p>
            <a:pPr algn="ctr"/>
            <a:r>
              <a:rPr lang="en-US" sz="4400" b="1" i="0" dirty="0">
                <a:solidFill>
                  <a:schemeClr val="tx1">
                    <a:lumMod val="75000"/>
                    <a:lumOff val="25000"/>
                  </a:schemeClr>
                </a:solidFill>
                <a:effectLst/>
                <a:latin typeface="Grandview" panose="020B0502040204020203" pitchFamily="34" charset="0"/>
                <a:cs typeface="Arial" panose="020B0604020202020204" pitchFamily="34" charset="0"/>
              </a:rPr>
              <a:t>Introduction</a:t>
            </a:r>
            <a:endParaRPr lang="en-US" sz="4400" b="1" dirty="0">
              <a:solidFill>
                <a:schemeClr val="tx1">
                  <a:lumMod val="75000"/>
                  <a:lumOff val="25000"/>
                </a:schemeClr>
              </a:solidFill>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749809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5465"/>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081FD9-C5EF-DC15-42E2-90A5EC9ADD54}"/>
              </a:ext>
            </a:extLst>
          </p:cNvPr>
          <p:cNvSpPr txBox="1"/>
          <p:nvPr/>
        </p:nvSpPr>
        <p:spPr>
          <a:xfrm>
            <a:off x="288758" y="5137278"/>
            <a:ext cx="11614483" cy="1200329"/>
          </a:xfrm>
          <a:prstGeom prst="rect">
            <a:avLst/>
          </a:prstGeom>
          <a:noFill/>
        </p:spPr>
        <p:txBody>
          <a:bodyPr wrap="square">
            <a:spAutoFit/>
          </a:bodyPr>
          <a:lstStyle/>
          <a:p>
            <a:pPr algn="ctr"/>
            <a:r>
              <a:rPr lang="en-US" dirty="0">
                <a:solidFill>
                  <a:schemeClr val="bg1"/>
                </a:solidFill>
                <a:latin typeface="Grandview" panose="020B0502040204020203" pitchFamily="34" charset="0"/>
                <a:cs typeface="Shruti" panose="020B0502040204020203" pitchFamily="34" charset="0"/>
              </a:rPr>
              <a:t>Customer segmentation is the process of dividing a customer base into groups of individuals who are similar in specific ways relevant to marketing, such as demographics, behaviors, preferences, or needs. The goal of segmentation is to better tailor marketing efforts and product offerings to the distinct characteristics and needs of different customer groups, ultimately improving customer satisfaction and profitability.</a:t>
            </a:r>
            <a:endParaRPr lang="en-US" i="0" dirty="0">
              <a:solidFill>
                <a:schemeClr val="bg1"/>
              </a:solidFill>
              <a:effectLst/>
              <a:latin typeface="Grandview" panose="020B0502040204020203" pitchFamily="34" charset="0"/>
              <a:cs typeface="Shruti" panose="020B0502040204020203" pitchFamily="34" charset="0"/>
            </a:endParaRPr>
          </a:p>
        </p:txBody>
      </p:sp>
      <p:sp>
        <p:nvSpPr>
          <p:cNvPr id="3" name="TextBox 2">
            <a:extLst>
              <a:ext uri="{FF2B5EF4-FFF2-40B4-BE49-F238E27FC236}">
                <a16:creationId xmlns:a16="http://schemas.microsoft.com/office/drawing/2014/main" id="{3D703536-D091-CDD3-CD9A-EDA67A0323D0}"/>
              </a:ext>
            </a:extLst>
          </p:cNvPr>
          <p:cNvSpPr txBox="1"/>
          <p:nvPr/>
        </p:nvSpPr>
        <p:spPr>
          <a:xfrm>
            <a:off x="288758" y="335727"/>
            <a:ext cx="11614483" cy="523220"/>
          </a:xfrm>
          <a:prstGeom prst="rect">
            <a:avLst/>
          </a:prstGeom>
          <a:noFill/>
        </p:spPr>
        <p:txBody>
          <a:bodyPr wrap="square">
            <a:spAutoFit/>
          </a:bodyPr>
          <a:lstStyle/>
          <a:p>
            <a:pPr algn="ctr"/>
            <a:r>
              <a:rPr lang="en-US" sz="2800" b="1" dirty="0">
                <a:solidFill>
                  <a:schemeClr val="bg1"/>
                </a:solidFill>
                <a:latin typeface="Grandview" panose="020B0502040204020203" pitchFamily="34" charset="0"/>
                <a:cs typeface="Shruti" panose="020B0502040204020203" pitchFamily="34" charset="0"/>
              </a:rPr>
              <a:t>What is Customer Segmentation ?</a:t>
            </a:r>
            <a:endParaRPr lang="en-US" sz="2800" b="1" i="0" dirty="0">
              <a:solidFill>
                <a:schemeClr val="bg1"/>
              </a:solidFill>
              <a:effectLst/>
              <a:latin typeface="Grandview" panose="020B0502040204020203" pitchFamily="34" charset="0"/>
              <a:cs typeface="Shruti" panose="020B0502040204020203" pitchFamily="34" charset="0"/>
            </a:endParaRPr>
          </a:p>
        </p:txBody>
      </p:sp>
      <p:pic>
        <p:nvPicPr>
          <p:cNvPr id="5" name="Picture 4" descr="A group of people with text&#10;&#10;Description automatically generated">
            <a:extLst>
              <a:ext uri="{FF2B5EF4-FFF2-40B4-BE49-F238E27FC236}">
                <a16:creationId xmlns:a16="http://schemas.microsoft.com/office/drawing/2014/main" id="{EF1EE6E9-19B7-23F4-D978-78DC19FE3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847" y="1047750"/>
            <a:ext cx="6344306" cy="3801340"/>
          </a:xfrm>
          <a:prstGeom prst="rect">
            <a:avLst/>
          </a:prstGeom>
        </p:spPr>
      </p:pic>
    </p:spTree>
    <p:extLst>
      <p:ext uri="{BB962C8B-B14F-4D97-AF65-F5344CB8AC3E}">
        <p14:creationId xmlns:p14="http://schemas.microsoft.com/office/powerpoint/2010/main" val="91046368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081FD9-C5EF-DC15-42E2-90A5EC9ADD54}"/>
              </a:ext>
            </a:extLst>
          </p:cNvPr>
          <p:cNvSpPr txBox="1"/>
          <p:nvPr/>
        </p:nvSpPr>
        <p:spPr>
          <a:xfrm>
            <a:off x="288758" y="1319257"/>
            <a:ext cx="11614483" cy="5078313"/>
          </a:xfrm>
          <a:prstGeom prst="rect">
            <a:avLst/>
          </a:prstGeom>
          <a:noFill/>
        </p:spPr>
        <p:txBody>
          <a:bodyPr wrap="square">
            <a:spAutoFit/>
          </a:bodyPr>
          <a:lstStyle/>
          <a:p>
            <a:pPr marL="342900" indent="-342900" algn="just">
              <a:buFont typeface="+mj-lt"/>
              <a:buAutoNum type="arabicPeriod"/>
            </a:pPr>
            <a:r>
              <a:rPr lang="en-US" i="0" dirty="0">
                <a:solidFill>
                  <a:srgbClr val="FAFAFA"/>
                </a:solidFill>
                <a:effectLst/>
                <a:latin typeface="Grandview" panose="020B0502040204020203" pitchFamily="34" charset="0"/>
                <a:cs typeface="Shruti" panose="020B0502040204020203" pitchFamily="34" charset="0"/>
              </a:rPr>
              <a:t>Demographic Segmentation: Customers are divided based on factors like age, gender, income, occupation, and family size. For example, promotions or events might target families with young children, affluent shoppers, or young professionals.</a:t>
            </a:r>
          </a:p>
          <a:p>
            <a:pPr marL="342900" indent="-342900" algn="just">
              <a:buFont typeface="+mj-lt"/>
              <a:buAutoNum type="arabicPeriod"/>
            </a:pPr>
            <a:endParaRPr lang="en-US" i="0" dirty="0">
              <a:solidFill>
                <a:srgbClr val="FAFAFA"/>
              </a:solidFill>
              <a:effectLst/>
              <a:latin typeface="Grandview" panose="020B0502040204020203" pitchFamily="34" charset="0"/>
              <a:cs typeface="Shruti" panose="020B0502040204020203" pitchFamily="34" charset="0"/>
            </a:endParaRPr>
          </a:p>
          <a:p>
            <a:pPr marL="342900" indent="-342900" algn="just">
              <a:buFont typeface="+mj-lt"/>
              <a:buAutoNum type="arabicPeriod"/>
            </a:pPr>
            <a:r>
              <a:rPr lang="en-US" i="0" dirty="0">
                <a:solidFill>
                  <a:srgbClr val="FAFAFA"/>
                </a:solidFill>
                <a:effectLst/>
                <a:latin typeface="Grandview" panose="020B0502040204020203" pitchFamily="34" charset="0"/>
                <a:cs typeface="Shruti" panose="020B0502040204020203" pitchFamily="34" charset="0"/>
              </a:rPr>
              <a:t>Psychographic Segmentation: Understanding shoppers' lifestyles, values, interests, and attitudes helps tailor offerings. Some may prefer upscale brands and luxury experiences, while others prioritize convenience and value.</a:t>
            </a:r>
          </a:p>
          <a:p>
            <a:pPr marL="342900" indent="-342900" algn="just">
              <a:buFont typeface="+mj-lt"/>
              <a:buAutoNum type="arabicPeriod"/>
            </a:pPr>
            <a:endParaRPr lang="en-US" i="0" dirty="0">
              <a:solidFill>
                <a:srgbClr val="FAFAFA"/>
              </a:solidFill>
              <a:effectLst/>
              <a:latin typeface="Grandview" panose="020B0502040204020203" pitchFamily="34" charset="0"/>
              <a:cs typeface="Shruti" panose="020B0502040204020203" pitchFamily="34" charset="0"/>
            </a:endParaRPr>
          </a:p>
          <a:p>
            <a:pPr marL="342900" indent="-342900" algn="just">
              <a:buFont typeface="+mj-lt"/>
              <a:buAutoNum type="arabicPeriod"/>
            </a:pPr>
            <a:r>
              <a:rPr lang="en-US" i="0" dirty="0">
                <a:solidFill>
                  <a:srgbClr val="FAFAFA"/>
                </a:solidFill>
                <a:effectLst/>
                <a:latin typeface="Grandview" panose="020B0502040204020203" pitchFamily="34" charset="0"/>
                <a:cs typeface="Shruti" panose="020B0502040204020203" pitchFamily="34" charset="0"/>
              </a:rPr>
              <a:t>Behavioral Segmentation: Analyzing shoppers' behavior in the mall provides insights like visit frequency, time spent, store preferences, and purchasing habits. Segments might include regulars, occasional visitors, bargain hunters, or luxury shoppers.</a:t>
            </a:r>
          </a:p>
          <a:p>
            <a:pPr marL="342900" indent="-342900" algn="just">
              <a:buFont typeface="+mj-lt"/>
              <a:buAutoNum type="arabicPeriod"/>
            </a:pPr>
            <a:endParaRPr lang="en-US" i="0" dirty="0">
              <a:solidFill>
                <a:srgbClr val="FAFAFA"/>
              </a:solidFill>
              <a:effectLst/>
              <a:latin typeface="Grandview" panose="020B0502040204020203" pitchFamily="34" charset="0"/>
              <a:cs typeface="Shruti" panose="020B0502040204020203" pitchFamily="34" charset="0"/>
            </a:endParaRPr>
          </a:p>
          <a:p>
            <a:pPr marL="342900" indent="-342900" algn="just">
              <a:buFont typeface="+mj-lt"/>
              <a:buAutoNum type="arabicPeriod"/>
            </a:pPr>
            <a:r>
              <a:rPr lang="en-US" i="0" dirty="0">
                <a:solidFill>
                  <a:srgbClr val="FAFAFA"/>
                </a:solidFill>
                <a:effectLst/>
                <a:latin typeface="Grandview" panose="020B0502040204020203" pitchFamily="34" charset="0"/>
                <a:cs typeface="Shruti" panose="020B0502040204020203" pitchFamily="34" charset="0"/>
              </a:rPr>
              <a:t>Geographic Segmentation: Location influences the customer base, considering nearby neighborhoods, cities, or regions. Understanding local demographics helps tailor marketing and store offerings.</a:t>
            </a:r>
          </a:p>
          <a:p>
            <a:pPr marL="342900" indent="-342900" algn="just">
              <a:buFont typeface="+mj-lt"/>
              <a:buAutoNum type="arabicPeriod"/>
            </a:pPr>
            <a:endParaRPr lang="en-US" i="0" dirty="0">
              <a:solidFill>
                <a:srgbClr val="FAFAFA"/>
              </a:solidFill>
              <a:effectLst/>
              <a:latin typeface="Grandview" panose="020B0502040204020203" pitchFamily="34" charset="0"/>
              <a:cs typeface="Shruti" panose="020B0502040204020203" pitchFamily="34" charset="0"/>
            </a:endParaRPr>
          </a:p>
          <a:p>
            <a:pPr marL="342900" indent="-342900" algn="just">
              <a:buFont typeface="+mj-lt"/>
              <a:buAutoNum type="arabicPeriod"/>
            </a:pPr>
            <a:r>
              <a:rPr lang="en-US" i="0" dirty="0">
                <a:solidFill>
                  <a:srgbClr val="FAFAFA"/>
                </a:solidFill>
                <a:effectLst/>
                <a:latin typeface="Grandview" panose="020B0502040204020203" pitchFamily="34" charset="0"/>
                <a:cs typeface="Shruti" panose="020B0502040204020203" pitchFamily="34" charset="0"/>
              </a:rPr>
              <a:t>Loyalty Segmentation: Loyalty programs segment customers based on engagement and spending. This allows for targeted promotions, rewards, and personalized communication to boost repeat visits and retention.</a:t>
            </a:r>
          </a:p>
        </p:txBody>
      </p:sp>
      <p:sp>
        <p:nvSpPr>
          <p:cNvPr id="3" name="TextBox 2">
            <a:extLst>
              <a:ext uri="{FF2B5EF4-FFF2-40B4-BE49-F238E27FC236}">
                <a16:creationId xmlns:a16="http://schemas.microsoft.com/office/drawing/2014/main" id="{36424EDE-9185-1DE7-C08A-5F734E7D1820}"/>
              </a:ext>
            </a:extLst>
          </p:cNvPr>
          <p:cNvSpPr txBox="1"/>
          <p:nvPr/>
        </p:nvSpPr>
        <p:spPr>
          <a:xfrm>
            <a:off x="288758" y="460430"/>
            <a:ext cx="11614483" cy="523220"/>
          </a:xfrm>
          <a:prstGeom prst="rect">
            <a:avLst/>
          </a:prstGeom>
          <a:noFill/>
        </p:spPr>
        <p:txBody>
          <a:bodyPr wrap="square">
            <a:spAutoFit/>
          </a:bodyPr>
          <a:lstStyle/>
          <a:p>
            <a:pPr algn="ctr"/>
            <a:r>
              <a:rPr lang="en-US" sz="2800" b="1" dirty="0">
                <a:solidFill>
                  <a:srgbClr val="FAFAFA"/>
                </a:solidFill>
                <a:latin typeface="Grandview" panose="020B0502040204020203" pitchFamily="34" charset="0"/>
                <a:cs typeface="Shruti" panose="020B0502040204020203" pitchFamily="34" charset="0"/>
              </a:rPr>
              <a:t>H</a:t>
            </a:r>
            <a:r>
              <a:rPr lang="en-US" sz="2800" b="1" i="0" dirty="0">
                <a:solidFill>
                  <a:srgbClr val="FAFAFA"/>
                </a:solidFill>
                <a:effectLst/>
                <a:latin typeface="Grandview" panose="020B0502040204020203" pitchFamily="34" charset="0"/>
                <a:cs typeface="Shruti" panose="020B0502040204020203" pitchFamily="34" charset="0"/>
              </a:rPr>
              <a:t>ow customer segmentation applies to a mall setting?</a:t>
            </a:r>
          </a:p>
        </p:txBody>
      </p:sp>
    </p:spTree>
    <p:extLst>
      <p:ext uri="{BB962C8B-B14F-4D97-AF65-F5344CB8AC3E}">
        <p14:creationId xmlns:p14="http://schemas.microsoft.com/office/powerpoint/2010/main" val="35185747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1845377" y="3044279"/>
            <a:ext cx="8355898" cy="769441"/>
          </a:xfrm>
          <a:prstGeom prst="rect">
            <a:avLst/>
          </a:prstGeom>
          <a:noFill/>
        </p:spPr>
        <p:txBody>
          <a:bodyPr wrap="square">
            <a:spAutoFit/>
          </a:bodyPr>
          <a:lstStyle/>
          <a:p>
            <a:pPr algn="ctr"/>
            <a:r>
              <a:rPr lang="en-US" sz="4400" b="1" i="0" dirty="0">
                <a:solidFill>
                  <a:schemeClr val="tx1">
                    <a:lumMod val="75000"/>
                    <a:lumOff val="25000"/>
                  </a:schemeClr>
                </a:solidFill>
                <a:effectLst/>
                <a:latin typeface="Grandview" panose="020B0502040204020203" pitchFamily="34" charset="0"/>
                <a:cs typeface="Arial" panose="020B0604020202020204" pitchFamily="34" charset="0"/>
              </a:rPr>
              <a:t>Data Exploration and EDAs</a:t>
            </a:r>
            <a:endParaRPr lang="en-US" sz="4400" b="1" dirty="0">
              <a:solidFill>
                <a:schemeClr val="tx1">
                  <a:lumMod val="75000"/>
                  <a:lumOff val="25000"/>
                </a:schemeClr>
              </a:solidFill>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139940677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DC94"/>
        </a:solidFill>
        <a:effectLst/>
      </p:bgPr>
    </p:bg>
    <p:spTree>
      <p:nvGrpSpPr>
        <p:cNvPr id="1" name=""/>
        <p:cNvGrpSpPr/>
        <p:nvPr/>
      </p:nvGrpSpPr>
      <p:grpSpPr>
        <a:xfrm>
          <a:off x="0" y="0"/>
          <a:ext cx="0" cy="0"/>
          <a:chOff x="0" y="0"/>
          <a:chExt cx="0" cy="0"/>
        </a:xfrm>
      </p:grpSpPr>
      <p:pic>
        <p:nvPicPr>
          <p:cNvPr id="4" name="Picture 3" descr="A pie chart with a blue circle and pink circle&#10;&#10;Description automatically generated">
            <a:extLst>
              <a:ext uri="{FF2B5EF4-FFF2-40B4-BE49-F238E27FC236}">
                <a16:creationId xmlns:a16="http://schemas.microsoft.com/office/drawing/2014/main" id="{DC6C6F6B-9771-E735-04AF-47B669AACF29}"/>
              </a:ext>
            </a:extLst>
          </p:cNvPr>
          <p:cNvPicPr>
            <a:picLocks noChangeAspect="1"/>
          </p:cNvPicPr>
          <p:nvPr/>
        </p:nvPicPr>
        <p:blipFill rotWithShape="1">
          <a:blip r:embed="rId2">
            <a:extLst>
              <a:ext uri="{28A0092B-C50C-407E-A947-70E740481C1C}">
                <a14:useLocalDpi xmlns:a14="http://schemas.microsoft.com/office/drawing/2010/main" val="0"/>
              </a:ext>
            </a:extLst>
          </a:blip>
          <a:srcRect l="24492" r="24898"/>
          <a:stretch/>
        </p:blipFill>
        <p:spPr>
          <a:xfrm>
            <a:off x="904875" y="1321565"/>
            <a:ext cx="4524375" cy="4769672"/>
          </a:xfrm>
          <a:prstGeom prst="rect">
            <a:avLst/>
          </a:prstGeom>
        </p:spPr>
      </p:pic>
      <p:sp>
        <p:nvSpPr>
          <p:cNvPr id="5" name="TextBox 4">
            <a:extLst>
              <a:ext uri="{FF2B5EF4-FFF2-40B4-BE49-F238E27FC236}">
                <a16:creationId xmlns:a16="http://schemas.microsoft.com/office/drawing/2014/main" id="{8A8F4E06-A1FC-5310-3CDE-EEBCF0549231}"/>
              </a:ext>
            </a:extLst>
          </p:cNvPr>
          <p:cNvSpPr txBox="1"/>
          <p:nvPr/>
        </p:nvSpPr>
        <p:spPr>
          <a:xfrm>
            <a:off x="295274" y="167729"/>
            <a:ext cx="11610975" cy="646331"/>
          </a:xfrm>
          <a:prstGeom prst="rect">
            <a:avLst/>
          </a:prstGeom>
          <a:noFill/>
        </p:spPr>
        <p:txBody>
          <a:bodyPr wrap="square">
            <a:spAutoFit/>
          </a:bodyPr>
          <a:lstStyle/>
          <a:p>
            <a:pPr algn="ctr"/>
            <a:r>
              <a:rPr lang="en-US" sz="3600" b="1" i="0" dirty="0">
                <a:solidFill>
                  <a:schemeClr val="tx1">
                    <a:lumMod val="65000"/>
                    <a:lumOff val="35000"/>
                  </a:schemeClr>
                </a:solidFill>
                <a:effectLst/>
                <a:latin typeface="Grandview" panose="020B0502040204020203" pitchFamily="34" charset="0"/>
                <a:cs typeface="Arial" panose="020B0604020202020204" pitchFamily="34" charset="0"/>
              </a:rPr>
              <a:t>Gender Distribution</a:t>
            </a:r>
            <a:endParaRPr lang="en-US" sz="3600" b="1" dirty="0">
              <a:solidFill>
                <a:schemeClr val="tx1">
                  <a:lumMod val="65000"/>
                  <a:lumOff val="35000"/>
                </a:schemeClr>
              </a:solidFill>
              <a:latin typeface="Grandview" panose="020B0502040204020203" pitchFamily="34" charset="0"/>
              <a:cs typeface="Arial" panose="020B0604020202020204" pitchFamily="34" charset="0"/>
            </a:endParaRPr>
          </a:p>
        </p:txBody>
      </p:sp>
      <p:sp>
        <p:nvSpPr>
          <p:cNvPr id="7" name="TextBox 6">
            <a:extLst>
              <a:ext uri="{FF2B5EF4-FFF2-40B4-BE49-F238E27FC236}">
                <a16:creationId xmlns:a16="http://schemas.microsoft.com/office/drawing/2014/main" id="{69EE683C-312F-FB1A-E4C0-4E6A5339EF4F}"/>
              </a:ext>
            </a:extLst>
          </p:cNvPr>
          <p:cNvSpPr txBox="1"/>
          <p:nvPr/>
        </p:nvSpPr>
        <p:spPr>
          <a:xfrm>
            <a:off x="5876924" y="2828835"/>
            <a:ext cx="5410201" cy="1200329"/>
          </a:xfrm>
          <a:prstGeom prst="rect">
            <a:avLst/>
          </a:prstGeom>
          <a:noFill/>
        </p:spPr>
        <p:txBody>
          <a:bodyPr wrap="square">
            <a:spAutoFit/>
          </a:bodyPr>
          <a:lstStyle/>
          <a:p>
            <a:r>
              <a:rPr lang="en-US" b="0" i="0" dirty="0">
                <a:solidFill>
                  <a:srgbClr val="000000"/>
                </a:solidFill>
                <a:effectLst/>
                <a:highlight>
                  <a:srgbClr val="FFFFFF"/>
                </a:highlight>
                <a:latin typeface="Helvetica Neue"/>
              </a:rPr>
              <a:t>There is a slight predominance of female customers compared to male customers, with 112 females as opposed to 88 males. Females comprise 56% of the total customer base.</a:t>
            </a:r>
            <a:endParaRPr lang="en-CA" dirty="0"/>
          </a:p>
        </p:txBody>
      </p:sp>
    </p:spTree>
    <p:extLst>
      <p:ext uri="{BB962C8B-B14F-4D97-AF65-F5344CB8AC3E}">
        <p14:creationId xmlns:p14="http://schemas.microsoft.com/office/powerpoint/2010/main" val="30965659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DC94"/>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8F4E06-A1FC-5310-3CDE-EEBCF0549231}"/>
              </a:ext>
            </a:extLst>
          </p:cNvPr>
          <p:cNvSpPr txBox="1"/>
          <p:nvPr/>
        </p:nvSpPr>
        <p:spPr>
          <a:xfrm>
            <a:off x="295274" y="167729"/>
            <a:ext cx="11610975" cy="646331"/>
          </a:xfrm>
          <a:prstGeom prst="rect">
            <a:avLst/>
          </a:prstGeom>
          <a:noFill/>
        </p:spPr>
        <p:txBody>
          <a:bodyPr wrap="square">
            <a:spAutoFit/>
          </a:bodyPr>
          <a:lstStyle/>
          <a:p>
            <a:pPr algn="ctr"/>
            <a:r>
              <a:rPr lang="en-US" sz="3600" b="1" dirty="0">
                <a:solidFill>
                  <a:schemeClr val="tx1">
                    <a:lumMod val="65000"/>
                    <a:lumOff val="35000"/>
                  </a:schemeClr>
                </a:solidFill>
                <a:latin typeface="Grandview" panose="020B0502040204020203" pitchFamily="34" charset="0"/>
                <a:cs typeface="Arial" panose="020B0604020202020204" pitchFamily="34" charset="0"/>
              </a:rPr>
              <a:t>Age</a:t>
            </a:r>
            <a:r>
              <a:rPr lang="en-US" sz="3600" b="1" i="0" dirty="0">
                <a:solidFill>
                  <a:schemeClr val="tx1">
                    <a:lumMod val="65000"/>
                    <a:lumOff val="35000"/>
                  </a:schemeClr>
                </a:solidFill>
                <a:effectLst/>
                <a:latin typeface="Grandview" panose="020B0502040204020203" pitchFamily="34" charset="0"/>
                <a:cs typeface="Arial" panose="020B0604020202020204" pitchFamily="34" charset="0"/>
              </a:rPr>
              <a:t> Distribution</a:t>
            </a:r>
            <a:endParaRPr lang="en-US" sz="3600" b="1" dirty="0">
              <a:solidFill>
                <a:schemeClr val="tx1">
                  <a:lumMod val="65000"/>
                  <a:lumOff val="35000"/>
                </a:schemeClr>
              </a:solidFill>
              <a:latin typeface="Grandview" panose="020B0502040204020203" pitchFamily="34" charset="0"/>
              <a:cs typeface="Arial" panose="020B0604020202020204" pitchFamily="34" charset="0"/>
            </a:endParaRPr>
          </a:p>
        </p:txBody>
      </p:sp>
      <p:sp>
        <p:nvSpPr>
          <p:cNvPr id="3" name="TextBox 2">
            <a:extLst>
              <a:ext uri="{FF2B5EF4-FFF2-40B4-BE49-F238E27FC236}">
                <a16:creationId xmlns:a16="http://schemas.microsoft.com/office/drawing/2014/main" id="{0C5B82E5-9E60-5D89-5744-5600ED883142}"/>
              </a:ext>
            </a:extLst>
          </p:cNvPr>
          <p:cNvSpPr txBox="1"/>
          <p:nvPr/>
        </p:nvSpPr>
        <p:spPr>
          <a:xfrm>
            <a:off x="295274" y="5379125"/>
            <a:ext cx="11610975" cy="1077218"/>
          </a:xfrm>
          <a:prstGeom prst="rect">
            <a:avLst/>
          </a:prstGeom>
          <a:noFill/>
        </p:spPr>
        <p:txBody>
          <a:bodyPr wrap="square">
            <a:spAutoFit/>
          </a:bodyPr>
          <a:lstStyle/>
          <a:p>
            <a:pPr algn="just"/>
            <a:r>
              <a:rPr lang="en-US" sz="1600" b="0" i="0" dirty="0">
                <a:solidFill>
                  <a:srgbClr val="000000"/>
                </a:solidFill>
                <a:effectLst/>
                <a:highlight>
                  <a:srgbClr val="FFFFFF"/>
                </a:highlight>
                <a:latin typeface="Helvetica Neue"/>
              </a:rPr>
              <a:t>On average, male customers tend to be slightly older than female customers, with an average age of 40 years compared to 38 years for females.</a:t>
            </a:r>
          </a:p>
          <a:p>
            <a:pPr algn="just"/>
            <a:r>
              <a:rPr lang="en-US" sz="1600" b="0" i="0" dirty="0">
                <a:solidFill>
                  <a:srgbClr val="000000"/>
                </a:solidFill>
                <a:effectLst/>
                <a:highlight>
                  <a:srgbClr val="FFFFFF"/>
                </a:highlight>
                <a:latin typeface="Helvetica Neue"/>
              </a:rPr>
              <a:t>The distribution of ages among male customers appears to be more evenly spread out compared to females, among whom the largest age group falls within the range of 30-35 years old.</a:t>
            </a:r>
          </a:p>
        </p:txBody>
      </p:sp>
      <p:pic>
        <p:nvPicPr>
          <p:cNvPr id="8" name="Picture 7" descr="A graph of blue bars&#10;&#10;Description automatically generated">
            <a:extLst>
              <a:ext uri="{FF2B5EF4-FFF2-40B4-BE49-F238E27FC236}">
                <a16:creationId xmlns:a16="http://schemas.microsoft.com/office/drawing/2014/main" id="{E51A2405-D9EA-24BE-C1BB-4C6DBA278001}"/>
              </a:ext>
            </a:extLst>
          </p:cNvPr>
          <p:cNvPicPr>
            <a:picLocks noChangeAspect="1"/>
          </p:cNvPicPr>
          <p:nvPr/>
        </p:nvPicPr>
        <p:blipFill rotWithShape="1">
          <a:blip r:embed="rId2">
            <a:extLst>
              <a:ext uri="{28A0092B-C50C-407E-A947-70E740481C1C}">
                <a14:useLocalDpi xmlns:a14="http://schemas.microsoft.com/office/drawing/2010/main" val="0"/>
              </a:ext>
            </a:extLst>
          </a:blip>
          <a:srcRect l="3214" r="6045" b="6105"/>
          <a:stretch/>
        </p:blipFill>
        <p:spPr>
          <a:xfrm>
            <a:off x="1219201" y="1447000"/>
            <a:ext cx="6403374" cy="3535158"/>
          </a:xfrm>
          <a:prstGeom prst="rect">
            <a:avLst/>
          </a:prstGeom>
        </p:spPr>
      </p:pic>
      <p:pic>
        <p:nvPicPr>
          <p:cNvPr id="10" name="Picture 9" descr="A graph of a number of people with blue and pink bars&#10;&#10;Description automatically generated">
            <a:extLst>
              <a:ext uri="{FF2B5EF4-FFF2-40B4-BE49-F238E27FC236}">
                <a16:creationId xmlns:a16="http://schemas.microsoft.com/office/drawing/2014/main" id="{24B88241-B3D8-36E0-2F1C-D858D1C4476E}"/>
              </a:ext>
            </a:extLst>
          </p:cNvPr>
          <p:cNvPicPr>
            <a:picLocks noChangeAspect="1"/>
          </p:cNvPicPr>
          <p:nvPr/>
        </p:nvPicPr>
        <p:blipFill rotWithShape="1">
          <a:blip r:embed="rId3">
            <a:extLst>
              <a:ext uri="{28A0092B-C50C-407E-A947-70E740481C1C}">
                <a14:useLocalDpi xmlns:a14="http://schemas.microsoft.com/office/drawing/2010/main" val="0"/>
              </a:ext>
            </a:extLst>
          </a:blip>
          <a:srcRect l="6645" b="5755"/>
          <a:stretch/>
        </p:blipFill>
        <p:spPr>
          <a:xfrm>
            <a:off x="7826478" y="1447000"/>
            <a:ext cx="3184413" cy="3616613"/>
          </a:xfrm>
          <a:prstGeom prst="rect">
            <a:avLst/>
          </a:prstGeom>
        </p:spPr>
      </p:pic>
    </p:spTree>
    <p:extLst>
      <p:ext uri="{BB962C8B-B14F-4D97-AF65-F5344CB8AC3E}">
        <p14:creationId xmlns:p14="http://schemas.microsoft.com/office/powerpoint/2010/main" val="245735164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454</TotalTime>
  <Words>1291</Words>
  <Application>Microsoft Office PowerPoint</Application>
  <PresentationFormat>Widescreen</PresentationFormat>
  <Paragraphs>99</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Courier New</vt:lpstr>
      <vt:lpstr>Grandview</vt:lpstr>
      <vt:lpstr>Helvetica Neue</vt:lpstr>
      <vt:lpstr>Office Theme</vt:lpstr>
      <vt:lpstr>Mall Customer Segmentation   Unlocking Insights, Enhancing Experiences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76</cp:revision>
  <dcterms:created xsi:type="dcterms:W3CDTF">2024-03-21T13:44:25Z</dcterms:created>
  <dcterms:modified xsi:type="dcterms:W3CDTF">2024-05-13T20:02:51Z</dcterms:modified>
</cp:coreProperties>
</file>