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6" r:id="rId4"/>
    <p:sldId id="258" r:id="rId5"/>
    <p:sldId id="259" r:id="rId6"/>
    <p:sldId id="260" r:id="rId7"/>
    <p:sldId id="266" r:id="rId8"/>
    <p:sldId id="262" r:id="rId9"/>
    <p:sldId id="263" r:id="rId10"/>
    <p:sldId id="264" r:id="rId11"/>
    <p:sldId id="269" r:id="rId12"/>
    <p:sldId id="261" r:id="rId13"/>
    <p:sldId id="267" r:id="rId14"/>
    <p:sldId id="270" r:id="rId15"/>
    <p:sldId id="271" r:id="rId16"/>
    <p:sldId id="268" r:id="rId17"/>
    <p:sldId id="272" r:id="rId18"/>
    <p:sldId id="275" r:id="rId19"/>
    <p:sldId id="274" r:id="rId20"/>
    <p:sldId id="273" r:id="rId21"/>
    <p:sldId id="276" r:id="rId22"/>
    <p:sldId id="279" r:id="rId23"/>
    <p:sldId id="280" r:id="rId24"/>
    <p:sldId id="281" r:id="rId25"/>
    <p:sldId id="282" r:id="rId26"/>
    <p:sldId id="283" r:id="rId27"/>
    <p:sldId id="284" r:id="rId28"/>
    <p:sldId id="287"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86230" autoAdjust="0"/>
  </p:normalViewPr>
  <p:slideViewPr>
    <p:cSldViewPr snapToGrid="0">
      <p:cViewPr varScale="1">
        <p:scale>
          <a:sx n="95" d="100"/>
          <a:sy n="95" d="100"/>
        </p:scale>
        <p:origin x="1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65686-A5FF-46D5-8AEA-D423DE72F21F}" type="datetimeFigureOut">
              <a:rPr lang="en-CA" smtClean="0"/>
              <a:t>2024-03-18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99A6A-4314-46F6-8157-D8FC25B2B04D}" type="slidenum">
              <a:rPr lang="en-CA" smtClean="0"/>
              <a:t>‹#›</a:t>
            </a:fld>
            <a:endParaRPr lang="en-CA"/>
          </a:p>
        </p:txBody>
      </p:sp>
    </p:spTree>
    <p:extLst>
      <p:ext uri="{BB962C8B-B14F-4D97-AF65-F5344CB8AC3E}">
        <p14:creationId xmlns:p14="http://schemas.microsoft.com/office/powerpoint/2010/main" val="151207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a:t>
            </a:fld>
            <a:endParaRPr lang="en-CA"/>
          </a:p>
        </p:txBody>
      </p:sp>
    </p:spTree>
    <p:extLst>
      <p:ext uri="{BB962C8B-B14F-4D97-AF65-F5344CB8AC3E}">
        <p14:creationId xmlns:p14="http://schemas.microsoft.com/office/powerpoint/2010/main" val="1920570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12</a:t>
            </a:fld>
            <a:endParaRPr lang="en-CA"/>
          </a:p>
        </p:txBody>
      </p:sp>
    </p:spTree>
    <p:extLst>
      <p:ext uri="{BB962C8B-B14F-4D97-AF65-F5344CB8AC3E}">
        <p14:creationId xmlns:p14="http://schemas.microsoft.com/office/powerpoint/2010/main" val="402480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13</a:t>
            </a:fld>
            <a:endParaRPr lang="en-CA"/>
          </a:p>
        </p:txBody>
      </p:sp>
    </p:spTree>
    <p:extLst>
      <p:ext uri="{BB962C8B-B14F-4D97-AF65-F5344CB8AC3E}">
        <p14:creationId xmlns:p14="http://schemas.microsoft.com/office/powerpoint/2010/main" val="3253630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14</a:t>
            </a:fld>
            <a:endParaRPr lang="en-CA"/>
          </a:p>
        </p:txBody>
      </p:sp>
    </p:spTree>
    <p:extLst>
      <p:ext uri="{BB962C8B-B14F-4D97-AF65-F5344CB8AC3E}">
        <p14:creationId xmlns:p14="http://schemas.microsoft.com/office/powerpoint/2010/main" val="36160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15</a:t>
            </a:fld>
            <a:endParaRPr lang="en-CA"/>
          </a:p>
        </p:txBody>
      </p:sp>
    </p:spTree>
    <p:extLst>
      <p:ext uri="{BB962C8B-B14F-4D97-AF65-F5344CB8AC3E}">
        <p14:creationId xmlns:p14="http://schemas.microsoft.com/office/powerpoint/2010/main" val="1619311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16</a:t>
            </a:fld>
            <a:endParaRPr lang="en-CA"/>
          </a:p>
        </p:txBody>
      </p:sp>
    </p:spTree>
    <p:extLst>
      <p:ext uri="{BB962C8B-B14F-4D97-AF65-F5344CB8AC3E}">
        <p14:creationId xmlns:p14="http://schemas.microsoft.com/office/powerpoint/2010/main" val="333283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18</a:t>
            </a:fld>
            <a:endParaRPr lang="en-CA"/>
          </a:p>
        </p:txBody>
      </p:sp>
    </p:spTree>
    <p:extLst>
      <p:ext uri="{BB962C8B-B14F-4D97-AF65-F5344CB8AC3E}">
        <p14:creationId xmlns:p14="http://schemas.microsoft.com/office/powerpoint/2010/main" val="565152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19</a:t>
            </a:fld>
            <a:endParaRPr lang="en-CA"/>
          </a:p>
        </p:txBody>
      </p:sp>
    </p:spTree>
    <p:extLst>
      <p:ext uri="{BB962C8B-B14F-4D97-AF65-F5344CB8AC3E}">
        <p14:creationId xmlns:p14="http://schemas.microsoft.com/office/powerpoint/2010/main" val="1668581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21</a:t>
            </a:fld>
            <a:endParaRPr lang="en-CA"/>
          </a:p>
        </p:txBody>
      </p:sp>
    </p:spTree>
    <p:extLst>
      <p:ext uri="{BB962C8B-B14F-4D97-AF65-F5344CB8AC3E}">
        <p14:creationId xmlns:p14="http://schemas.microsoft.com/office/powerpoint/2010/main" val="1331193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22</a:t>
            </a:fld>
            <a:endParaRPr lang="en-CA"/>
          </a:p>
        </p:txBody>
      </p:sp>
    </p:spTree>
    <p:extLst>
      <p:ext uri="{BB962C8B-B14F-4D97-AF65-F5344CB8AC3E}">
        <p14:creationId xmlns:p14="http://schemas.microsoft.com/office/powerpoint/2010/main" val="4132272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23</a:t>
            </a:fld>
            <a:endParaRPr lang="en-CA"/>
          </a:p>
        </p:txBody>
      </p:sp>
    </p:spTree>
    <p:extLst>
      <p:ext uri="{BB962C8B-B14F-4D97-AF65-F5344CB8AC3E}">
        <p14:creationId xmlns:p14="http://schemas.microsoft.com/office/powerpoint/2010/main" val="372460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a:t>
            </a:fld>
            <a:endParaRPr lang="en-CA"/>
          </a:p>
        </p:txBody>
      </p:sp>
    </p:spTree>
    <p:extLst>
      <p:ext uri="{BB962C8B-B14F-4D97-AF65-F5344CB8AC3E}">
        <p14:creationId xmlns:p14="http://schemas.microsoft.com/office/powerpoint/2010/main" val="733427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25</a:t>
            </a:fld>
            <a:endParaRPr lang="en-CA"/>
          </a:p>
        </p:txBody>
      </p:sp>
    </p:spTree>
    <p:extLst>
      <p:ext uri="{BB962C8B-B14F-4D97-AF65-F5344CB8AC3E}">
        <p14:creationId xmlns:p14="http://schemas.microsoft.com/office/powerpoint/2010/main" val="747502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26</a:t>
            </a:fld>
            <a:endParaRPr lang="en-CA"/>
          </a:p>
        </p:txBody>
      </p:sp>
    </p:spTree>
    <p:extLst>
      <p:ext uri="{BB962C8B-B14F-4D97-AF65-F5344CB8AC3E}">
        <p14:creationId xmlns:p14="http://schemas.microsoft.com/office/powerpoint/2010/main" val="1284272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27</a:t>
            </a:fld>
            <a:endParaRPr lang="en-CA"/>
          </a:p>
        </p:txBody>
      </p:sp>
    </p:spTree>
    <p:extLst>
      <p:ext uri="{BB962C8B-B14F-4D97-AF65-F5344CB8AC3E}">
        <p14:creationId xmlns:p14="http://schemas.microsoft.com/office/powerpoint/2010/main" val="28041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28</a:t>
            </a:fld>
            <a:endParaRPr lang="en-CA"/>
          </a:p>
        </p:txBody>
      </p:sp>
    </p:spTree>
    <p:extLst>
      <p:ext uri="{BB962C8B-B14F-4D97-AF65-F5344CB8AC3E}">
        <p14:creationId xmlns:p14="http://schemas.microsoft.com/office/powerpoint/2010/main" val="112703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3</a:t>
            </a:fld>
            <a:endParaRPr lang="en-CA"/>
          </a:p>
        </p:txBody>
      </p:sp>
    </p:spTree>
    <p:extLst>
      <p:ext uri="{BB962C8B-B14F-4D97-AF65-F5344CB8AC3E}">
        <p14:creationId xmlns:p14="http://schemas.microsoft.com/office/powerpoint/2010/main" val="1933790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4</a:t>
            </a:fld>
            <a:endParaRPr lang="en-CA"/>
          </a:p>
        </p:txBody>
      </p:sp>
    </p:spTree>
    <p:extLst>
      <p:ext uri="{BB962C8B-B14F-4D97-AF65-F5344CB8AC3E}">
        <p14:creationId xmlns:p14="http://schemas.microsoft.com/office/powerpoint/2010/main" val="384315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6</a:t>
            </a:fld>
            <a:endParaRPr lang="en-CA"/>
          </a:p>
        </p:txBody>
      </p:sp>
    </p:spTree>
    <p:extLst>
      <p:ext uri="{BB962C8B-B14F-4D97-AF65-F5344CB8AC3E}">
        <p14:creationId xmlns:p14="http://schemas.microsoft.com/office/powerpoint/2010/main" val="330726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7</a:t>
            </a:fld>
            <a:endParaRPr lang="en-CA"/>
          </a:p>
        </p:txBody>
      </p:sp>
    </p:spTree>
    <p:extLst>
      <p:ext uri="{BB962C8B-B14F-4D97-AF65-F5344CB8AC3E}">
        <p14:creationId xmlns:p14="http://schemas.microsoft.com/office/powerpoint/2010/main" val="194052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8</a:t>
            </a:fld>
            <a:endParaRPr lang="en-CA"/>
          </a:p>
        </p:txBody>
      </p:sp>
    </p:spTree>
    <p:extLst>
      <p:ext uri="{BB962C8B-B14F-4D97-AF65-F5344CB8AC3E}">
        <p14:creationId xmlns:p14="http://schemas.microsoft.com/office/powerpoint/2010/main" val="846286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10</a:t>
            </a:fld>
            <a:endParaRPr lang="en-CA"/>
          </a:p>
        </p:txBody>
      </p:sp>
    </p:spTree>
    <p:extLst>
      <p:ext uri="{BB962C8B-B14F-4D97-AF65-F5344CB8AC3E}">
        <p14:creationId xmlns:p14="http://schemas.microsoft.com/office/powerpoint/2010/main" val="297736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11</a:t>
            </a:fld>
            <a:endParaRPr lang="en-CA"/>
          </a:p>
        </p:txBody>
      </p:sp>
    </p:spTree>
    <p:extLst>
      <p:ext uri="{BB962C8B-B14F-4D97-AF65-F5344CB8AC3E}">
        <p14:creationId xmlns:p14="http://schemas.microsoft.com/office/powerpoint/2010/main" val="308666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6FBB-E458-C17F-66FF-60C7C4F0D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BA276DF-6093-6974-C0D8-B9EF523C5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8204ABE-6CB6-D6FD-819B-14D76B93B237}"/>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5" name="Footer Placeholder 4">
            <a:extLst>
              <a:ext uri="{FF2B5EF4-FFF2-40B4-BE49-F238E27FC236}">
                <a16:creationId xmlns:a16="http://schemas.microsoft.com/office/drawing/2014/main" id="{74787653-8A4B-B5CB-555D-8FAD9DCC20FD}"/>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82BAE19-9115-0C68-ADD9-533AD2BE1202}"/>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16176296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1AC5-7847-E532-A891-549CE816D95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B36C83-EADD-7925-578D-D01AB9260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FB0D3C-B152-8E88-66B9-2BDE6107771F}"/>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5" name="Footer Placeholder 4">
            <a:extLst>
              <a:ext uri="{FF2B5EF4-FFF2-40B4-BE49-F238E27FC236}">
                <a16:creationId xmlns:a16="http://schemas.microsoft.com/office/drawing/2014/main" id="{AAF63677-BD80-5787-C061-3F07F997F5B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ECC2814-74F8-0322-E311-9584E530F32C}"/>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10711230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B5E5F-F9E5-72D3-CBF9-3AADD1D6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1A9460F-41D6-C047-59E9-E723D2458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07F9D3-B8EC-1A2D-86CB-AF4DB4604882}"/>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5" name="Footer Placeholder 4">
            <a:extLst>
              <a:ext uri="{FF2B5EF4-FFF2-40B4-BE49-F238E27FC236}">
                <a16:creationId xmlns:a16="http://schemas.microsoft.com/office/drawing/2014/main" id="{4D1FC812-3DCA-FDBB-0A3F-5A96EBC11AC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E32B90EC-ACB4-FC09-B061-C39625279C0B}"/>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12051984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703B-CA9B-EE07-52DB-0A81929C74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5C67DA7-37AA-60B2-9608-93DD06BDB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E2E7A4-7868-E0A8-3881-9006F5CD2A8F}"/>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5" name="Footer Placeholder 4">
            <a:extLst>
              <a:ext uri="{FF2B5EF4-FFF2-40B4-BE49-F238E27FC236}">
                <a16:creationId xmlns:a16="http://schemas.microsoft.com/office/drawing/2014/main" id="{D7F80345-002C-6602-19BA-F5DFF194B6D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725487A-02F3-AB8E-921E-9A78395720DF}"/>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29496650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5E56-B88E-B304-CAC8-FA021B0C71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3873E73-FC33-DB11-9846-AEBB809DB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1DBC4-547A-0C2B-3EE3-DA88953FA913}"/>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5" name="Footer Placeholder 4">
            <a:extLst>
              <a:ext uri="{FF2B5EF4-FFF2-40B4-BE49-F238E27FC236}">
                <a16:creationId xmlns:a16="http://schemas.microsoft.com/office/drawing/2014/main" id="{E2C292B5-4F5A-043A-BD81-440681D53BD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F594858-FB12-AC99-F55C-C814E69D98D3}"/>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32019110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DA69-E922-813B-0685-4597DF34D99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03EF3BE-101C-F6C2-2F07-1C739199A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1A4A203-3AAF-2F9F-91B1-EB5334FC8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ADA03E-593D-DF79-7404-9F2FE7FAE8C9}"/>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6" name="Footer Placeholder 5">
            <a:extLst>
              <a:ext uri="{FF2B5EF4-FFF2-40B4-BE49-F238E27FC236}">
                <a16:creationId xmlns:a16="http://schemas.microsoft.com/office/drawing/2014/main" id="{5DECB728-F781-879E-5C42-5DB9D13EADED}"/>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27FBC6C-DBA1-D02F-7695-90639AE02139}"/>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37816053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86CE-041F-12B8-9E89-296202A7A6C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C79663-50D3-F833-43D2-57EE53908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616869-2BC7-529F-3DDD-F74CA48D0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9BAF4-1B27-0360-ADFF-1D2CEB5B5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DAAED-6734-6D34-52D8-31BA54507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0FA667A-DA94-5218-5195-E2DE69FA30EC}"/>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8" name="Footer Placeholder 7">
            <a:extLst>
              <a:ext uri="{FF2B5EF4-FFF2-40B4-BE49-F238E27FC236}">
                <a16:creationId xmlns:a16="http://schemas.microsoft.com/office/drawing/2014/main" id="{74175D29-8FE4-07CD-34BA-5428B526F30B}"/>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A1A1F23C-84CA-BF5F-C8B9-0DCD181F7CCB}"/>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34766174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F488-B01E-FFCA-CAC3-57431FA759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CCCA090-AB49-C2FF-2F88-C69C244E95C6}"/>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4" name="Footer Placeholder 3">
            <a:extLst>
              <a:ext uri="{FF2B5EF4-FFF2-40B4-BE49-F238E27FC236}">
                <a16:creationId xmlns:a16="http://schemas.microsoft.com/office/drawing/2014/main" id="{50FED704-83D7-0A85-EB87-48C1EB7ACEB4}"/>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C9979211-BAE1-9951-6702-F47D17067405}"/>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6422456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3AA4B-45C0-1030-C009-9E5AEE2DFD55}"/>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3" name="Footer Placeholder 2">
            <a:extLst>
              <a:ext uri="{FF2B5EF4-FFF2-40B4-BE49-F238E27FC236}">
                <a16:creationId xmlns:a16="http://schemas.microsoft.com/office/drawing/2014/main" id="{13C80E20-3233-78A0-3AF8-8851AA3FFB1D}"/>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248FBED9-C087-CF5F-C76B-306520B5280D}"/>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13500434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36F4-C9D9-CDA0-7A27-3084039A9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F495559-4924-AA4E-0622-6D348B74D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A7D38E-935C-26C1-1CC0-BEBD34A1F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98C89-C148-83CD-9E9A-13FA749A2CB1}"/>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6" name="Footer Placeholder 5">
            <a:extLst>
              <a:ext uri="{FF2B5EF4-FFF2-40B4-BE49-F238E27FC236}">
                <a16:creationId xmlns:a16="http://schemas.microsoft.com/office/drawing/2014/main" id="{1CE67FEF-0697-FD4A-42F1-713ABDC5803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6E39F9C-21BF-A625-63A3-8198AC4FDF82}"/>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3380135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3F54-4B3F-E8D1-BF24-AE6DF0890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EF003E2-0B86-D6B6-530A-86223DB95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4" name="Text Placeholder 3">
            <a:extLst>
              <a:ext uri="{FF2B5EF4-FFF2-40B4-BE49-F238E27FC236}">
                <a16:creationId xmlns:a16="http://schemas.microsoft.com/office/drawing/2014/main" id="{F36143FB-927A-F150-3062-ED933B505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DF677-844C-A9F0-9415-E2F1165B477E}"/>
              </a:ext>
            </a:extLst>
          </p:cNvPr>
          <p:cNvSpPr>
            <a:spLocks noGrp="1"/>
          </p:cNvSpPr>
          <p:nvPr>
            <p:ph type="dt" sz="half" idx="10"/>
          </p:nvPr>
        </p:nvSpPr>
        <p:spPr/>
        <p:txBody>
          <a:bodyPr/>
          <a:lstStyle/>
          <a:p>
            <a:fld id="{6D4FD0DA-2F63-41E4-9413-3CB76E02DB36}" type="datetimeFigureOut">
              <a:rPr lang="en-CA" smtClean="0"/>
              <a:t>2024-03-18</a:t>
            </a:fld>
            <a:endParaRPr lang="en-CA" dirty="0"/>
          </a:p>
        </p:txBody>
      </p:sp>
      <p:sp>
        <p:nvSpPr>
          <p:cNvPr id="6" name="Footer Placeholder 5">
            <a:extLst>
              <a:ext uri="{FF2B5EF4-FFF2-40B4-BE49-F238E27FC236}">
                <a16:creationId xmlns:a16="http://schemas.microsoft.com/office/drawing/2014/main" id="{D0539ED4-A69C-75F0-9830-217B223D555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B65C94D0-751C-441F-5A10-4EDA2DA857C8}"/>
              </a:ext>
            </a:extLst>
          </p:cNvPr>
          <p:cNvSpPr>
            <a:spLocks noGrp="1"/>
          </p:cNvSpPr>
          <p:nvPr>
            <p:ph type="sldNum" sz="quarter" idx="12"/>
          </p:nvPr>
        </p:nvSpPr>
        <p:spPr/>
        <p:txBody>
          <a:bodyPr/>
          <a:lstStyle/>
          <a:p>
            <a:fld id="{09D27A8D-5064-4DE3-B2B4-384FE7A29D43}" type="slidenum">
              <a:rPr lang="en-CA" smtClean="0"/>
              <a:t>‹#›</a:t>
            </a:fld>
            <a:endParaRPr lang="en-CA" dirty="0"/>
          </a:p>
        </p:txBody>
      </p:sp>
    </p:spTree>
    <p:extLst>
      <p:ext uri="{BB962C8B-B14F-4D97-AF65-F5344CB8AC3E}">
        <p14:creationId xmlns:p14="http://schemas.microsoft.com/office/powerpoint/2010/main" val="39992375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7E4FE-F484-47A9-824C-6C83E57426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0A5ACC1-E5B7-0914-375F-92CE51836D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37B5D8-AF34-B413-7089-D2DE65BC6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FD0DA-2F63-41E4-9413-3CB76E02DB36}" type="datetimeFigureOut">
              <a:rPr lang="en-CA" smtClean="0"/>
              <a:t>2024-03-18</a:t>
            </a:fld>
            <a:endParaRPr lang="en-CA" dirty="0"/>
          </a:p>
        </p:txBody>
      </p:sp>
      <p:sp>
        <p:nvSpPr>
          <p:cNvPr id="5" name="Footer Placeholder 4">
            <a:extLst>
              <a:ext uri="{FF2B5EF4-FFF2-40B4-BE49-F238E27FC236}">
                <a16:creationId xmlns:a16="http://schemas.microsoft.com/office/drawing/2014/main" id="{E6A2FEAB-C469-5FD7-56BC-8ABB07A7C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ABC0CC61-700F-D22F-04E0-A21ECE2E5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27A8D-5064-4DE3-B2B4-384FE7A29D43}" type="slidenum">
              <a:rPr lang="en-CA" smtClean="0"/>
              <a:t>‹#›</a:t>
            </a:fld>
            <a:endParaRPr lang="en-CA" dirty="0"/>
          </a:p>
        </p:txBody>
      </p:sp>
    </p:spTree>
    <p:extLst>
      <p:ext uri="{BB962C8B-B14F-4D97-AF65-F5344CB8AC3E}">
        <p14:creationId xmlns:p14="http://schemas.microsoft.com/office/powerpoint/2010/main" val="39237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1239-7BCC-8A35-A8F4-88CB194C1F9E}"/>
              </a:ext>
            </a:extLst>
          </p:cNvPr>
          <p:cNvSpPr>
            <a:spLocks noGrp="1"/>
          </p:cNvSpPr>
          <p:nvPr>
            <p:ph type="ctrTitle"/>
          </p:nvPr>
        </p:nvSpPr>
        <p:spPr/>
        <p:txBody>
          <a:bodyPr>
            <a:normAutofit/>
          </a:bodyPr>
          <a:lstStyle/>
          <a:p>
            <a:r>
              <a:rPr lang="en-US" b="1" i="0" dirty="0">
                <a:effectLst/>
                <a:latin typeface="Grandview" panose="020B0502040204020203" pitchFamily="34" charset="0"/>
              </a:rPr>
              <a:t>Gold Price Trends </a:t>
            </a:r>
            <a:br>
              <a:rPr lang="en-US" b="1" i="0" dirty="0">
                <a:effectLst/>
                <a:latin typeface="Grandview" panose="020B0502040204020203" pitchFamily="34" charset="0"/>
              </a:rPr>
            </a:br>
            <a:r>
              <a:rPr lang="en-US" sz="2400" b="1" i="0" dirty="0">
                <a:effectLst/>
                <a:latin typeface="Grandview" panose="020B0502040204020203" pitchFamily="34" charset="0"/>
              </a:rPr>
              <a:t>Analyzing Patterns and Forecasting Strategies</a:t>
            </a:r>
            <a:endParaRPr lang="en-CA" b="1" dirty="0">
              <a:latin typeface="Grandview" panose="020B0502040204020203" pitchFamily="34" charset="0"/>
            </a:endParaRPr>
          </a:p>
        </p:txBody>
      </p:sp>
      <p:sp>
        <p:nvSpPr>
          <p:cNvPr id="6" name="TextBox 5">
            <a:extLst>
              <a:ext uri="{FF2B5EF4-FFF2-40B4-BE49-F238E27FC236}">
                <a16:creationId xmlns:a16="http://schemas.microsoft.com/office/drawing/2014/main" id="{321D729D-303C-186D-10C2-C543FB1F36B7}"/>
              </a:ext>
            </a:extLst>
          </p:cNvPr>
          <p:cNvSpPr txBox="1"/>
          <p:nvPr/>
        </p:nvSpPr>
        <p:spPr>
          <a:xfrm>
            <a:off x="3047999" y="3972077"/>
            <a:ext cx="6096000" cy="800219"/>
          </a:xfrm>
          <a:prstGeom prst="rect">
            <a:avLst/>
          </a:prstGeom>
          <a:noFill/>
        </p:spPr>
        <p:txBody>
          <a:bodyPr wrap="square">
            <a:spAutoFit/>
          </a:bodyPr>
          <a:lstStyle/>
          <a:p>
            <a:pPr algn="ctr"/>
            <a:r>
              <a:rPr lang="en-CA" b="1" dirty="0">
                <a:latin typeface="Grandview" panose="020B0502040204020203" pitchFamily="34" charset="0"/>
              </a:rPr>
              <a:t>MIP-ML-07</a:t>
            </a:r>
          </a:p>
          <a:p>
            <a:pPr algn="ctr"/>
            <a:r>
              <a:rPr lang="en-CA" sz="2800" b="1" dirty="0">
                <a:latin typeface="Grandview" panose="020B0502040204020203" pitchFamily="34" charset="0"/>
              </a:rPr>
              <a:t>SMIT RANA</a:t>
            </a:r>
          </a:p>
        </p:txBody>
      </p:sp>
      <p:pic>
        <p:nvPicPr>
          <p:cNvPr id="7" name="Picture 6" descr="A logo with two people on it&#10;&#10;Description automatically generated">
            <a:extLst>
              <a:ext uri="{FF2B5EF4-FFF2-40B4-BE49-F238E27FC236}">
                <a16:creationId xmlns:a16="http://schemas.microsoft.com/office/drawing/2014/main" id="{5EFDFD9C-C4DE-6F7A-1517-7C4F3F7B938B}"/>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l="3475" t="24933" r="5360" b="22267"/>
          <a:stretch/>
        </p:blipFill>
        <p:spPr bwMode="auto">
          <a:xfrm>
            <a:off x="10290643" y="5735637"/>
            <a:ext cx="1779437" cy="10306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555699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DE4A28-FE9B-6BE5-80B0-19DA4CE59EC2}"/>
              </a:ext>
            </a:extLst>
          </p:cNvPr>
          <p:cNvSpPr txBox="1"/>
          <p:nvPr/>
        </p:nvSpPr>
        <p:spPr>
          <a:xfrm>
            <a:off x="328190" y="1469660"/>
            <a:ext cx="11664629" cy="6063198"/>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600" dirty="0">
                <a:latin typeface="Grandview" panose="020B0502040204020203" pitchFamily="34" charset="0"/>
              </a:rPr>
              <a:t>Traditional statistical models like </a:t>
            </a:r>
            <a:r>
              <a:rPr lang="en-US" sz="1600" b="1" dirty="0">
                <a:highlight>
                  <a:srgbClr val="FFFF00"/>
                </a:highlight>
                <a:latin typeface="Grandview" panose="020B0502040204020203" pitchFamily="34" charset="0"/>
              </a:rPr>
              <a:t>ARIMA</a:t>
            </a:r>
            <a:r>
              <a:rPr lang="en-US" sz="1600" b="1" dirty="0">
                <a:latin typeface="Grandview" panose="020B0502040204020203" pitchFamily="34" charset="0"/>
              </a:rPr>
              <a:t> </a:t>
            </a:r>
            <a:r>
              <a:rPr lang="en-US" sz="1600" dirty="0">
                <a:latin typeface="Grandview" panose="020B0502040204020203" pitchFamily="34" charset="0"/>
              </a:rPr>
              <a:t>and </a:t>
            </a:r>
            <a:r>
              <a:rPr lang="en-US" sz="1600" b="1" dirty="0">
                <a:highlight>
                  <a:srgbClr val="FFFF00"/>
                </a:highlight>
                <a:latin typeface="Grandview" panose="020B0502040204020203" pitchFamily="34" charset="0"/>
              </a:rPr>
              <a:t>SARIMA</a:t>
            </a:r>
            <a:r>
              <a:rPr lang="en-US" sz="1600" dirty="0">
                <a:highlight>
                  <a:srgbClr val="FFFF00"/>
                </a:highlight>
                <a:latin typeface="Grandview" panose="020B0502040204020203" pitchFamily="34" charset="0"/>
              </a:rPr>
              <a:t>,</a:t>
            </a:r>
            <a:r>
              <a:rPr lang="en-US" sz="1600" dirty="0">
                <a:latin typeface="Grandview" panose="020B0502040204020203" pitchFamily="34" charset="0"/>
              </a:rPr>
              <a:t> found in the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statsmodels.tsa</a:t>
            </a:r>
            <a:r>
              <a:rPr lang="en-US" sz="1600" b="1" dirty="0">
                <a:latin typeface="Cascadia Code" panose="020B0609020000020004" pitchFamily="49" charset="0"/>
                <a:cs typeface="Cascadia Code" panose="020B0609020000020004" pitchFamily="49" charset="0"/>
              </a:rPr>
              <a:t>`</a:t>
            </a:r>
            <a:r>
              <a:rPr lang="en-US" sz="1600" b="1" dirty="0">
                <a:latin typeface="Aptos Mono" panose="020B0009020202020204" pitchFamily="49" charset="0"/>
              </a:rPr>
              <a:t> </a:t>
            </a:r>
            <a:r>
              <a:rPr lang="en-US" sz="1600" dirty="0">
                <a:latin typeface="Grandview" panose="020B0502040204020203" pitchFamily="34" charset="0"/>
              </a:rPr>
              <a:t>package, are adept at capturing time series patterns and seasonality. </a:t>
            </a:r>
          </a:p>
          <a:p>
            <a:pPr marL="285750" indent="-285750">
              <a:spcBef>
                <a:spcPts val="600"/>
              </a:spcBef>
              <a:spcAft>
                <a:spcPts val="600"/>
              </a:spcAft>
              <a:buFont typeface="Arial" panose="020B0604020202020204" pitchFamily="34" charset="0"/>
              <a:buChar char="•"/>
            </a:pPr>
            <a:r>
              <a:rPr lang="en-US" sz="1600" b="1" dirty="0">
                <a:highlight>
                  <a:srgbClr val="FFFF00"/>
                </a:highlight>
                <a:latin typeface="Grandview" panose="020B0502040204020203" pitchFamily="34" charset="0"/>
              </a:rPr>
              <a:t>Holt-Winters</a:t>
            </a:r>
            <a:r>
              <a:rPr lang="en-US" sz="1600" dirty="0">
                <a:latin typeface="Grandview" panose="020B0502040204020203" pitchFamily="34" charset="0"/>
              </a:rPr>
              <a:t>, available in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statsmodels.tsa.holtwinters</a:t>
            </a:r>
            <a:r>
              <a:rPr lang="en-US" sz="1600" b="1" dirty="0">
                <a:latin typeface="Cascadia Code" panose="020B0609020000020004" pitchFamily="49" charset="0"/>
                <a:cs typeface="Cascadia Code" panose="020B0609020000020004" pitchFamily="49" charset="0"/>
              </a:rPr>
              <a:t>`</a:t>
            </a:r>
            <a:r>
              <a:rPr lang="en-US" sz="1600" dirty="0">
                <a:latin typeface="Cascadia Code" panose="020B0609020000020004" pitchFamily="49" charset="0"/>
                <a:cs typeface="Cascadia Code" panose="020B0609020000020004" pitchFamily="49" charset="0"/>
              </a:rPr>
              <a:t>,</a:t>
            </a:r>
            <a:r>
              <a:rPr lang="en-US" sz="1600" b="1" dirty="0">
                <a:latin typeface="Cascadia Code" panose="020B0609020000020004" pitchFamily="49" charset="0"/>
                <a:cs typeface="Cascadia Code" panose="020B0609020000020004" pitchFamily="49" charset="0"/>
              </a:rPr>
              <a:t> </a:t>
            </a:r>
            <a:r>
              <a:rPr lang="en-US" sz="1600" dirty="0">
                <a:latin typeface="Grandview" panose="020B0502040204020203" pitchFamily="34" charset="0"/>
              </a:rPr>
              <a:t>is employed for exponential smoothing, enabling the forecasting of trends and seasonal effects. </a:t>
            </a:r>
          </a:p>
          <a:p>
            <a:pPr marL="285750" indent="-285750">
              <a:spcBef>
                <a:spcPts val="600"/>
              </a:spcBef>
              <a:spcAft>
                <a:spcPts val="600"/>
              </a:spcAft>
              <a:buFont typeface="Arial" panose="020B0604020202020204" pitchFamily="34" charset="0"/>
              <a:buChar char="•"/>
            </a:pPr>
            <a:r>
              <a:rPr lang="en-US" sz="1600" b="1" dirty="0">
                <a:highlight>
                  <a:srgbClr val="FFFF00"/>
                </a:highlight>
                <a:latin typeface="Grandview" panose="020B0502040204020203" pitchFamily="34" charset="0"/>
              </a:rPr>
              <a:t>Prophet</a:t>
            </a:r>
            <a:r>
              <a:rPr lang="en-US" sz="1600" dirty="0">
                <a:latin typeface="Grandview" panose="020B0502040204020203" pitchFamily="34" charset="0"/>
              </a:rPr>
              <a:t>, part of the </a:t>
            </a:r>
            <a:r>
              <a:rPr lang="en-US" sz="1600" b="1" dirty="0" err="1">
                <a:latin typeface="Cascadia Code" panose="020B0609020000020004" pitchFamily="49" charset="0"/>
                <a:cs typeface="Cascadia Code" panose="020B0609020000020004" pitchFamily="49" charset="0"/>
              </a:rPr>
              <a:t>fbprophet</a:t>
            </a:r>
            <a:r>
              <a:rPr lang="en-US" sz="1600" b="1" dirty="0">
                <a:latin typeface="Cascadia Code" panose="020B0609020000020004" pitchFamily="49" charset="0"/>
                <a:cs typeface="Cascadia Code" panose="020B0609020000020004" pitchFamily="49" charset="0"/>
              </a:rPr>
              <a:t> (now prophet)</a:t>
            </a:r>
            <a:r>
              <a:rPr lang="en-US" sz="1600" dirty="0">
                <a:latin typeface="Grandview" panose="020B0502040204020203" pitchFamily="34" charset="0"/>
              </a:rPr>
              <a:t> library developed by Facebook, stands out as a robust time series analysis tool, offering accurate predictions by considering dynamic trends and outliers. </a:t>
            </a:r>
          </a:p>
          <a:p>
            <a:pPr marL="285750" indent="-285750">
              <a:spcBef>
                <a:spcPts val="600"/>
              </a:spcBef>
              <a:spcAft>
                <a:spcPts val="600"/>
              </a:spcAft>
              <a:buFont typeface="Arial" panose="020B0604020202020204" pitchFamily="34" charset="0"/>
              <a:buChar char="•"/>
            </a:pPr>
            <a:r>
              <a:rPr lang="en-US" sz="1600" dirty="0">
                <a:latin typeface="Grandview" panose="020B0502040204020203" pitchFamily="34" charset="0"/>
              </a:rPr>
              <a:t>In addition, deep learning models, specifically </a:t>
            </a:r>
            <a:r>
              <a:rPr lang="en-US" sz="1600" b="1" dirty="0">
                <a:highlight>
                  <a:srgbClr val="FFFF00"/>
                </a:highlight>
                <a:latin typeface="Grandview" panose="020B0502040204020203" pitchFamily="34" charset="0"/>
              </a:rPr>
              <a:t>LSTM</a:t>
            </a:r>
            <a:r>
              <a:rPr lang="en-US" sz="1600" dirty="0">
                <a:latin typeface="Grandview" panose="020B0502040204020203" pitchFamily="34" charset="0"/>
              </a:rPr>
              <a:t>-based, are implemented using </a:t>
            </a:r>
            <a:r>
              <a:rPr lang="en-US" sz="1600" b="1" dirty="0">
                <a:latin typeface="Cascadia Code" panose="020B0609020000020004" pitchFamily="49" charset="0"/>
                <a:cs typeface="Cascadia Code" panose="020B0609020000020004" pitchFamily="49" charset="0"/>
              </a:rPr>
              <a:t>`Sequential`</a:t>
            </a:r>
            <a:r>
              <a:rPr lang="en-US" sz="1600" dirty="0">
                <a:latin typeface="Grandview" panose="020B0502040204020203" pitchFamily="34" charset="0"/>
              </a:rPr>
              <a:t>, </a:t>
            </a:r>
            <a:r>
              <a:rPr lang="en-US" sz="1600" b="1" dirty="0">
                <a:latin typeface="Cascadia Code" panose="020B0609020000020004" pitchFamily="49" charset="0"/>
                <a:cs typeface="Cascadia Code" panose="020B0609020000020004" pitchFamily="49" charset="0"/>
              </a:rPr>
              <a:t>`LSTM`</a:t>
            </a:r>
            <a:r>
              <a:rPr lang="en-US" sz="1600" dirty="0">
                <a:latin typeface="Grandview" panose="020B0502040204020203" pitchFamily="34" charset="0"/>
              </a:rPr>
              <a:t>, and </a:t>
            </a:r>
            <a:r>
              <a:rPr lang="en-US" sz="1600" b="1" dirty="0">
                <a:latin typeface="Cascadia Code" panose="020B0609020000020004" pitchFamily="49" charset="0"/>
                <a:cs typeface="Cascadia Code" panose="020B0609020000020004" pitchFamily="49" charset="0"/>
              </a:rPr>
              <a:t>`Dense` </a:t>
            </a:r>
            <a:r>
              <a:rPr lang="en-US" sz="1600" dirty="0">
                <a:latin typeface="Grandview" panose="020B0502040204020203" pitchFamily="34" charset="0"/>
              </a:rPr>
              <a:t>from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tensorflow.keras.models</a:t>
            </a:r>
            <a:r>
              <a:rPr lang="en-US" sz="1600" b="1" dirty="0">
                <a:latin typeface="Cascadia Code" panose="020B0609020000020004" pitchFamily="49" charset="0"/>
                <a:cs typeface="Cascadia Code" panose="020B0609020000020004" pitchFamily="49" charset="0"/>
              </a:rPr>
              <a:t>` </a:t>
            </a:r>
            <a:r>
              <a:rPr lang="en-US" sz="1600" dirty="0">
                <a:latin typeface="Grandview" panose="020B0502040204020203" pitchFamily="34" charset="0"/>
              </a:rPr>
              <a:t>and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tensorflow.keras.layers</a:t>
            </a:r>
            <a:r>
              <a:rPr lang="en-US" sz="1600" b="1" dirty="0">
                <a:latin typeface="Cascadia Code" panose="020B0609020000020004" pitchFamily="49" charset="0"/>
                <a:cs typeface="Cascadia Code" panose="020B0609020000020004" pitchFamily="49" charset="0"/>
              </a:rPr>
              <a:t>`</a:t>
            </a:r>
            <a:r>
              <a:rPr lang="en-US" sz="1600" dirty="0">
                <a:latin typeface="Grandview" panose="020B0502040204020203" pitchFamily="34" charset="0"/>
              </a:rPr>
              <a:t>. </a:t>
            </a:r>
          </a:p>
          <a:p>
            <a:pPr marL="285750" indent="-285750">
              <a:spcBef>
                <a:spcPts val="600"/>
              </a:spcBef>
              <a:spcAft>
                <a:spcPts val="600"/>
              </a:spcAft>
              <a:buFont typeface="Arial" panose="020B0604020202020204" pitchFamily="34" charset="0"/>
              <a:buChar char="•"/>
            </a:pPr>
            <a:r>
              <a:rPr lang="en-US" sz="1600" dirty="0">
                <a:latin typeface="Grandview" panose="020B0502040204020203" pitchFamily="34" charset="0"/>
              </a:rPr>
              <a:t>For data preparation and evaluation,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train_test_split</a:t>
            </a:r>
            <a:r>
              <a:rPr lang="en-US" sz="1600" b="1" dirty="0">
                <a:latin typeface="Cascadia Code" panose="020B0609020000020004" pitchFamily="49" charset="0"/>
                <a:cs typeface="Cascadia Code" panose="020B0609020000020004" pitchFamily="49" charset="0"/>
              </a:rPr>
              <a:t>`</a:t>
            </a:r>
            <a:r>
              <a:rPr lang="en-US" sz="1600" dirty="0">
                <a:latin typeface="Grandview" panose="020B0502040204020203" pitchFamily="34" charset="0"/>
              </a:rPr>
              <a:t> from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sklearn.model_selection</a:t>
            </a:r>
            <a:r>
              <a:rPr lang="en-US" sz="1600" b="1" dirty="0">
                <a:latin typeface="Cascadia Code" panose="020B0609020000020004" pitchFamily="49" charset="0"/>
                <a:cs typeface="Cascadia Code" panose="020B0609020000020004" pitchFamily="49" charset="0"/>
              </a:rPr>
              <a:t>`</a:t>
            </a:r>
            <a:r>
              <a:rPr lang="en-US" sz="1600" dirty="0">
                <a:latin typeface="Grandview" panose="020B0502040204020203" pitchFamily="34" charset="0"/>
              </a:rPr>
              <a:t> is utilized to split the data into training and test sets. </a:t>
            </a:r>
          </a:p>
          <a:p>
            <a:pPr marL="285750" indent="-285750">
              <a:spcBef>
                <a:spcPts val="600"/>
              </a:spcBef>
              <a:spcAft>
                <a:spcPts val="600"/>
              </a:spcAft>
              <a:buFont typeface="Arial" panose="020B0604020202020204" pitchFamily="34" charset="0"/>
              <a:buChar char="•"/>
            </a:pPr>
            <a:r>
              <a:rPr lang="en-US" sz="1600" dirty="0">
                <a:latin typeface="Grandview" panose="020B0502040204020203" pitchFamily="34" charset="0"/>
              </a:rPr>
              <a:t>Furthermore, performance metrics such as mean absolute error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mean_absolute_error</a:t>
            </a:r>
            <a:r>
              <a:rPr lang="en-US" sz="1600" b="1" dirty="0">
                <a:latin typeface="Cascadia Code" panose="020B0609020000020004" pitchFamily="49" charset="0"/>
                <a:cs typeface="Cascadia Code" panose="020B0609020000020004" pitchFamily="49" charset="0"/>
              </a:rPr>
              <a:t>`</a:t>
            </a:r>
            <a:r>
              <a:rPr lang="en-US" sz="1600" dirty="0">
                <a:latin typeface="Grandview" panose="020B0502040204020203" pitchFamily="34" charset="0"/>
              </a:rPr>
              <a:t>) and mean squared error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mean_squared_error</a:t>
            </a:r>
            <a:r>
              <a:rPr lang="en-US" sz="1600" b="1" dirty="0">
                <a:latin typeface="Cascadia Code" panose="020B0609020000020004" pitchFamily="49" charset="0"/>
                <a:cs typeface="Cascadia Code" panose="020B0609020000020004" pitchFamily="49" charset="0"/>
              </a:rPr>
              <a:t>`</a:t>
            </a:r>
            <a:r>
              <a:rPr lang="en-US" sz="1600" dirty="0">
                <a:latin typeface="Grandview" panose="020B0502040204020203" pitchFamily="34" charset="0"/>
              </a:rPr>
              <a:t>) from </a:t>
            </a:r>
            <a:r>
              <a:rPr lang="en-US" sz="1600" b="1" dirty="0">
                <a:latin typeface="Cascadia Code" panose="020B0609020000020004" pitchFamily="49" charset="0"/>
                <a:cs typeface="Cascadia Code" panose="020B0609020000020004" pitchFamily="49" charset="0"/>
              </a:rPr>
              <a:t>`</a:t>
            </a:r>
            <a:r>
              <a:rPr lang="en-US" sz="1600" b="1" dirty="0" err="1">
                <a:latin typeface="Cascadia Code" panose="020B0609020000020004" pitchFamily="49" charset="0"/>
                <a:cs typeface="Cascadia Code" panose="020B0609020000020004" pitchFamily="49" charset="0"/>
              </a:rPr>
              <a:t>sklearn.metrics</a:t>
            </a:r>
            <a:r>
              <a:rPr lang="en-US" sz="1600" b="1" dirty="0">
                <a:latin typeface="Cascadia Code" panose="020B0609020000020004" pitchFamily="49" charset="0"/>
                <a:cs typeface="Cascadia Code" panose="020B0609020000020004" pitchFamily="49" charset="0"/>
              </a:rPr>
              <a:t>`</a:t>
            </a:r>
            <a:r>
              <a:rPr lang="en-US" sz="1600" dirty="0">
                <a:latin typeface="Grandview" panose="020B0502040204020203" pitchFamily="34" charset="0"/>
              </a:rPr>
              <a:t> are employed to assess the models' effectiveness.</a:t>
            </a:r>
          </a:p>
          <a:p>
            <a:pPr marL="285750" indent="-285750">
              <a:spcBef>
                <a:spcPts val="600"/>
              </a:spcBef>
              <a:spcAft>
                <a:spcPts val="600"/>
              </a:spcAft>
              <a:buFont typeface="Arial" panose="020B0604020202020204" pitchFamily="34" charset="0"/>
              <a:buChar char="•"/>
            </a:pPr>
            <a:endParaRPr lang="en-US" sz="1600" dirty="0">
              <a:latin typeface="Grandview" panose="020B0502040204020203" pitchFamily="34" charset="0"/>
            </a:endParaRPr>
          </a:p>
          <a:p>
            <a:pPr algn="ctr">
              <a:spcBef>
                <a:spcPts val="600"/>
              </a:spcBef>
              <a:spcAft>
                <a:spcPts val="600"/>
              </a:spcAft>
            </a:pPr>
            <a:r>
              <a:rPr lang="en-US" sz="1600" b="1" i="1" dirty="0">
                <a:highlight>
                  <a:srgbClr val="C0C0C0"/>
                </a:highlight>
                <a:latin typeface="Grandview" panose="020B0502040204020203" pitchFamily="34" charset="0"/>
              </a:rPr>
              <a:t>I intend to utilize all available data up to the conclusion of 2023 as our training dataset. Subsequently, we will employ the data from the year 2024 as our test set, aiming to forecast across the entirety of the dataset</a:t>
            </a:r>
          </a:p>
          <a:p>
            <a:pPr>
              <a:spcBef>
                <a:spcPts val="600"/>
              </a:spcBef>
              <a:spcAft>
                <a:spcPts val="600"/>
              </a:spcAft>
            </a:pPr>
            <a:endParaRPr lang="en-US" sz="1600" dirty="0">
              <a:latin typeface="Grandview" panose="020B0502040204020203" pitchFamily="34" charset="0"/>
            </a:endParaRPr>
          </a:p>
          <a:p>
            <a:pPr marL="285750" indent="-285750">
              <a:spcBef>
                <a:spcPts val="600"/>
              </a:spcBef>
              <a:spcAft>
                <a:spcPts val="600"/>
              </a:spcAft>
              <a:buFont typeface="Arial" panose="020B0604020202020204" pitchFamily="34" charset="0"/>
              <a:buChar char="•"/>
            </a:pPr>
            <a:endParaRPr lang="en-US" sz="1600" dirty="0">
              <a:latin typeface="Grandview" panose="020B0502040204020203" pitchFamily="34" charset="0"/>
            </a:endParaRPr>
          </a:p>
          <a:p>
            <a:pPr marL="285750" indent="-285750">
              <a:spcBef>
                <a:spcPts val="600"/>
              </a:spcBef>
              <a:spcAft>
                <a:spcPts val="600"/>
              </a:spcAft>
              <a:buFont typeface="Arial" panose="020B0604020202020204" pitchFamily="34" charset="0"/>
              <a:buChar char="•"/>
            </a:pPr>
            <a:endParaRPr lang="en-US" sz="1600" dirty="0">
              <a:latin typeface="Grandview" panose="020B0502040204020203" pitchFamily="34" charset="0"/>
            </a:endParaRPr>
          </a:p>
        </p:txBody>
      </p:sp>
      <p:sp>
        <p:nvSpPr>
          <p:cNvPr id="10" name="TextBox 9">
            <a:extLst>
              <a:ext uri="{FF2B5EF4-FFF2-40B4-BE49-F238E27FC236}">
                <a16:creationId xmlns:a16="http://schemas.microsoft.com/office/drawing/2014/main" id="{3A413FE6-FCE5-0CB8-D733-865DE734A850}"/>
              </a:ext>
            </a:extLst>
          </p:cNvPr>
          <p:cNvSpPr txBox="1"/>
          <p:nvPr/>
        </p:nvSpPr>
        <p:spPr>
          <a:xfrm>
            <a:off x="199181" y="262825"/>
            <a:ext cx="11793638" cy="646331"/>
          </a:xfrm>
          <a:prstGeom prst="rect">
            <a:avLst/>
          </a:prstGeom>
          <a:noFill/>
        </p:spPr>
        <p:txBody>
          <a:bodyPr wrap="square">
            <a:spAutoFit/>
          </a:bodyPr>
          <a:lstStyle/>
          <a:p>
            <a:pPr algn="ctr"/>
            <a:r>
              <a:rPr lang="en-CA" sz="3600" b="1" dirty="0">
                <a:latin typeface="Grandview" panose="020B0502040204020203" pitchFamily="34" charset="0"/>
              </a:rPr>
              <a:t>Forecasting Methodologies</a:t>
            </a:r>
          </a:p>
        </p:txBody>
      </p:sp>
    </p:spTree>
    <p:extLst>
      <p:ext uri="{BB962C8B-B14F-4D97-AF65-F5344CB8AC3E}">
        <p14:creationId xmlns:p14="http://schemas.microsoft.com/office/powerpoint/2010/main" val="178854393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a line&#10;&#10;Description automatically generated">
            <a:extLst>
              <a:ext uri="{FF2B5EF4-FFF2-40B4-BE49-F238E27FC236}">
                <a16:creationId xmlns:a16="http://schemas.microsoft.com/office/drawing/2014/main" id="{ABAC5D12-3774-D778-58A2-7F6D334B9DAA}"/>
              </a:ext>
            </a:extLst>
          </p:cNvPr>
          <p:cNvPicPr>
            <a:picLocks noChangeAspect="1"/>
          </p:cNvPicPr>
          <p:nvPr/>
        </p:nvPicPr>
        <p:blipFill rotWithShape="1">
          <a:blip r:embed="rId3">
            <a:extLst>
              <a:ext uri="{28A0092B-C50C-407E-A947-70E740481C1C}">
                <a14:useLocalDpi xmlns:a14="http://schemas.microsoft.com/office/drawing/2010/main" val="0"/>
              </a:ext>
            </a:extLst>
          </a:blip>
          <a:srcRect t="640"/>
          <a:stretch/>
        </p:blipFill>
        <p:spPr>
          <a:xfrm>
            <a:off x="298984" y="228598"/>
            <a:ext cx="5884417" cy="3152175"/>
          </a:xfrm>
          <a:prstGeom prst="rect">
            <a:avLst/>
          </a:prstGeom>
        </p:spPr>
      </p:pic>
      <p:sp>
        <p:nvSpPr>
          <p:cNvPr id="15" name="TextBox 14">
            <a:extLst>
              <a:ext uri="{FF2B5EF4-FFF2-40B4-BE49-F238E27FC236}">
                <a16:creationId xmlns:a16="http://schemas.microsoft.com/office/drawing/2014/main" id="{DBC998A3-976E-F1A1-DC02-9C6E7F0C3880}"/>
              </a:ext>
            </a:extLst>
          </p:cNvPr>
          <p:cNvSpPr txBox="1"/>
          <p:nvPr/>
        </p:nvSpPr>
        <p:spPr>
          <a:xfrm>
            <a:off x="6398661" y="2511631"/>
            <a:ext cx="5502376"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Grandview" panose="020B0502040204020203" pitchFamily="34" charset="0"/>
              </a:rPr>
              <a:t>The ARIMA model forecasts a consistent gold price across the entire dataset. Nevertheless, actual gold prices fluctuate over the years. The model's failure to account for these fluctuations implies constraints on its forecasting precision.</a:t>
            </a:r>
          </a:p>
        </p:txBody>
      </p:sp>
      <p:pic>
        <p:nvPicPr>
          <p:cNvPr id="3" name="Picture 2">
            <a:extLst>
              <a:ext uri="{FF2B5EF4-FFF2-40B4-BE49-F238E27FC236}">
                <a16:creationId xmlns:a16="http://schemas.microsoft.com/office/drawing/2014/main" id="{92CF78B6-37F8-7581-EC0C-D58A276FB712}"/>
              </a:ext>
            </a:extLst>
          </p:cNvPr>
          <p:cNvPicPr>
            <a:picLocks noChangeAspect="1"/>
          </p:cNvPicPr>
          <p:nvPr/>
        </p:nvPicPr>
        <p:blipFill>
          <a:blip r:embed="rId4"/>
          <a:stretch>
            <a:fillRect/>
          </a:stretch>
        </p:blipFill>
        <p:spPr>
          <a:xfrm>
            <a:off x="298984" y="3429000"/>
            <a:ext cx="5884417" cy="3168174"/>
          </a:xfrm>
          <a:prstGeom prst="rect">
            <a:avLst/>
          </a:prstGeom>
        </p:spPr>
      </p:pic>
      <p:sp>
        <p:nvSpPr>
          <p:cNvPr id="5" name="TextBox 4">
            <a:extLst>
              <a:ext uri="{FF2B5EF4-FFF2-40B4-BE49-F238E27FC236}">
                <a16:creationId xmlns:a16="http://schemas.microsoft.com/office/drawing/2014/main" id="{DAE59240-8BFC-292E-69BB-F8BBBB86308C}"/>
              </a:ext>
            </a:extLst>
          </p:cNvPr>
          <p:cNvSpPr txBox="1"/>
          <p:nvPr/>
        </p:nvSpPr>
        <p:spPr>
          <a:xfrm>
            <a:off x="6398661" y="1988411"/>
            <a:ext cx="5502376" cy="523220"/>
          </a:xfrm>
          <a:prstGeom prst="rect">
            <a:avLst/>
          </a:prstGeom>
          <a:noFill/>
        </p:spPr>
        <p:txBody>
          <a:bodyPr wrap="square">
            <a:spAutoFit/>
          </a:bodyPr>
          <a:lstStyle/>
          <a:p>
            <a:r>
              <a:rPr lang="en-US" sz="2800" b="1" i="0" dirty="0">
                <a:effectLst/>
                <a:latin typeface="Grandview" panose="020B0502040204020203" pitchFamily="34" charset="0"/>
              </a:rPr>
              <a:t>ARIMA</a:t>
            </a:r>
            <a:endParaRPr lang="en-CA" sz="2800" dirty="0"/>
          </a:p>
        </p:txBody>
      </p:sp>
    </p:spTree>
    <p:extLst>
      <p:ext uri="{BB962C8B-B14F-4D97-AF65-F5344CB8AC3E}">
        <p14:creationId xmlns:p14="http://schemas.microsoft.com/office/powerpoint/2010/main" val="106956166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with a line&#10;&#10;Description automatically generated">
            <a:extLst>
              <a:ext uri="{FF2B5EF4-FFF2-40B4-BE49-F238E27FC236}">
                <a16:creationId xmlns:a16="http://schemas.microsoft.com/office/drawing/2014/main" id="{B3D9D8BC-273C-B839-21CF-BE757F0645EA}"/>
              </a:ext>
            </a:extLst>
          </p:cNvPr>
          <p:cNvPicPr>
            <a:picLocks noChangeAspect="1"/>
          </p:cNvPicPr>
          <p:nvPr/>
        </p:nvPicPr>
        <p:blipFill rotWithShape="1">
          <a:blip r:embed="rId3">
            <a:extLst>
              <a:ext uri="{28A0092B-C50C-407E-A947-70E740481C1C}">
                <a14:useLocalDpi xmlns:a14="http://schemas.microsoft.com/office/drawing/2010/main" val="0"/>
              </a:ext>
            </a:extLst>
          </a:blip>
          <a:srcRect l="715"/>
          <a:stretch/>
        </p:blipFill>
        <p:spPr>
          <a:xfrm>
            <a:off x="298984" y="492760"/>
            <a:ext cx="5884417" cy="3160025"/>
          </a:xfrm>
          <a:prstGeom prst="rect">
            <a:avLst/>
          </a:prstGeom>
        </p:spPr>
      </p:pic>
      <p:sp>
        <p:nvSpPr>
          <p:cNvPr id="15" name="TextBox 14">
            <a:extLst>
              <a:ext uri="{FF2B5EF4-FFF2-40B4-BE49-F238E27FC236}">
                <a16:creationId xmlns:a16="http://schemas.microsoft.com/office/drawing/2014/main" id="{DBC998A3-976E-F1A1-DC02-9C6E7F0C3880}"/>
              </a:ext>
            </a:extLst>
          </p:cNvPr>
          <p:cNvSpPr txBox="1"/>
          <p:nvPr/>
        </p:nvSpPr>
        <p:spPr>
          <a:xfrm>
            <a:off x="6390640" y="2676296"/>
            <a:ext cx="5502376"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Grandview" panose="020B0502040204020203" pitchFamily="34" charset="0"/>
              </a:rPr>
              <a:t>Over the specified period, the </a:t>
            </a:r>
            <a:r>
              <a:rPr lang="en-US" b="1" i="0" dirty="0">
                <a:effectLst/>
                <a:latin typeface="Grandview" panose="020B0502040204020203" pitchFamily="34" charset="0"/>
              </a:rPr>
              <a:t>SARIMA </a:t>
            </a:r>
            <a:r>
              <a:rPr lang="en-US" b="0" i="0" dirty="0">
                <a:effectLst/>
                <a:latin typeface="Grandview" panose="020B0502040204020203" pitchFamily="34" charset="0"/>
              </a:rPr>
              <a:t>model anticipates a relatively stable trend in gold prices. However, the actual gold prices exhibit substantial volatility, reflecting real-world market dynamics that differ from the model's projections.</a:t>
            </a:r>
          </a:p>
        </p:txBody>
      </p:sp>
      <p:pic>
        <p:nvPicPr>
          <p:cNvPr id="17" name="Picture 16">
            <a:extLst>
              <a:ext uri="{FF2B5EF4-FFF2-40B4-BE49-F238E27FC236}">
                <a16:creationId xmlns:a16="http://schemas.microsoft.com/office/drawing/2014/main" id="{9EABFAA6-724C-366E-E016-2452F3CE461A}"/>
              </a:ext>
            </a:extLst>
          </p:cNvPr>
          <p:cNvPicPr>
            <a:picLocks noChangeAspect="1"/>
          </p:cNvPicPr>
          <p:nvPr/>
        </p:nvPicPr>
        <p:blipFill rotWithShape="1">
          <a:blip r:embed="rId4"/>
          <a:srcRect l="261" t="715"/>
          <a:stretch/>
        </p:blipFill>
        <p:spPr>
          <a:xfrm>
            <a:off x="314325" y="3553459"/>
            <a:ext cx="5869076" cy="3137727"/>
          </a:xfrm>
          <a:prstGeom prst="rect">
            <a:avLst/>
          </a:prstGeom>
        </p:spPr>
      </p:pic>
      <p:sp>
        <p:nvSpPr>
          <p:cNvPr id="18" name="TextBox 17">
            <a:extLst>
              <a:ext uri="{FF2B5EF4-FFF2-40B4-BE49-F238E27FC236}">
                <a16:creationId xmlns:a16="http://schemas.microsoft.com/office/drawing/2014/main" id="{2E31A064-EE82-F6F0-B7D8-F0DE73D6485A}"/>
              </a:ext>
            </a:extLst>
          </p:cNvPr>
          <p:cNvSpPr txBox="1"/>
          <p:nvPr/>
        </p:nvSpPr>
        <p:spPr>
          <a:xfrm>
            <a:off x="6390640" y="2153076"/>
            <a:ext cx="5502376" cy="523220"/>
          </a:xfrm>
          <a:prstGeom prst="rect">
            <a:avLst/>
          </a:prstGeom>
          <a:noFill/>
        </p:spPr>
        <p:txBody>
          <a:bodyPr wrap="square">
            <a:spAutoFit/>
          </a:bodyPr>
          <a:lstStyle/>
          <a:p>
            <a:r>
              <a:rPr lang="en-US" sz="2800" b="1" dirty="0">
                <a:latin typeface="Grandview" panose="020B0502040204020203" pitchFamily="34" charset="0"/>
              </a:rPr>
              <a:t>SA</a:t>
            </a:r>
            <a:r>
              <a:rPr lang="en-US" sz="2800" b="1" i="0" dirty="0">
                <a:effectLst/>
                <a:latin typeface="Grandview" panose="020B0502040204020203" pitchFamily="34" charset="0"/>
              </a:rPr>
              <a:t>RIMA</a:t>
            </a:r>
            <a:endParaRPr lang="en-CA" sz="2800" dirty="0"/>
          </a:p>
        </p:txBody>
      </p:sp>
    </p:spTree>
    <p:extLst>
      <p:ext uri="{BB962C8B-B14F-4D97-AF65-F5344CB8AC3E}">
        <p14:creationId xmlns:p14="http://schemas.microsoft.com/office/powerpoint/2010/main" val="11791437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BC998A3-976E-F1A1-DC02-9C6E7F0C3880}"/>
              </a:ext>
            </a:extLst>
          </p:cNvPr>
          <p:cNvSpPr txBox="1"/>
          <p:nvPr/>
        </p:nvSpPr>
        <p:spPr>
          <a:xfrm>
            <a:off x="326995" y="2828835"/>
            <a:ext cx="5431256"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Grandview" panose="020B0502040204020203" pitchFamily="34" charset="0"/>
              </a:rPr>
              <a:t>Likewise, the </a:t>
            </a:r>
            <a:r>
              <a:rPr lang="en-US" b="1" i="0" dirty="0">
                <a:effectLst/>
                <a:latin typeface="Grandview" panose="020B0502040204020203" pitchFamily="34" charset="0"/>
              </a:rPr>
              <a:t>Holt Winters </a:t>
            </a:r>
            <a:r>
              <a:rPr lang="en-US" b="0" i="0" dirty="0">
                <a:effectLst/>
                <a:latin typeface="Grandview" panose="020B0502040204020203" pitchFamily="34" charset="0"/>
              </a:rPr>
              <a:t>model also forecasted consistent upward trend, like SARIMA. However, it did not adequately incorporate the significant price fluctuations observed in the actual data.</a:t>
            </a:r>
          </a:p>
        </p:txBody>
      </p:sp>
      <p:pic>
        <p:nvPicPr>
          <p:cNvPr id="3" name="Picture 2" descr="A graph showing the number of the weather forecasting&#10;&#10;Description automatically generated with medium confidence">
            <a:extLst>
              <a:ext uri="{FF2B5EF4-FFF2-40B4-BE49-F238E27FC236}">
                <a16:creationId xmlns:a16="http://schemas.microsoft.com/office/drawing/2014/main" id="{02724D9B-1488-7045-6D0E-088B7A582241}"/>
              </a:ext>
            </a:extLst>
          </p:cNvPr>
          <p:cNvPicPr>
            <a:picLocks noChangeAspect="1"/>
          </p:cNvPicPr>
          <p:nvPr/>
        </p:nvPicPr>
        <p:blipFill rotWithShape="1">
          <a:blip r:embed="rId3">
            <a:extLst>
              <a:ext uri="{28A0092B-C50C-407E-A947-70E740481C1C}">
                <a14:useLocalDpi xmlns:a14="http://schemas.microsoft.com/office/drawing/2010/main" val="0"/>
              </a:ext>
            </a:extLst>
          </a:blip>
          <a:srcRect l="325" r="1" b="1824"/>
          <a:stretch/>
        </p:blipFill>
        <p:spPr>
          <a:xfrm>
            <a:off x="5878296" y="254919"/>
            <a:ext cx="5986709" cy="3174081"/>
          </a:xfrm>
          <a:prstGeom prst="rect">
            <a:avLst/>
          </a:prstGeom>
        </p:spPr>
      </p:pic>
      <p:pic>
        <p:nvPicPr>
          <p:cNvPr id="7" name="Picture 6">
            <a:extLst>
              <a:ext uri="{FF2B5EF4-FFF2-40B4-BE49-F238E27FC236}">
                <a16:creationId xmlns:a16="http://schemas.microsoft.com/office/drawing/2014/main" id="{19E1BEBB-3682-9D90-EDAC-9ACC8D0A4B57}"/>
              </a:ext>
            </a:extLst>
          </p:cNvPr>
          <p:cNvPicPr>
            <a:picLocks noChangeAspect="1"/>
          </p:cNvPicPr>
          <p:nvPr/>
        </p:nvPicPr>
        <p:blipFill>
          <a:blip r:embed="rId4"/>
          <a:stretch>
            <a:fillRect/>
          </a:stretch>
        </p:blipFill>
        <p:spPr>
          <a:xfrm>
            <a:off x="5878296" y="3429000"/>
            <a:ext cx="5986709" cy="3197988"/>
          </a:xfrm>
          <a:prstGeom prst="rect">
            <a:avLst/>
          </a:prstGeom>
        </p:spPr>
      </p:pic>
      <p:sp>
        <p:nvSpPr>
          <p:cNvPr id="9" name="TextBox 8">
            <a:extLst>
              <a:ext uri="{FF2B5EF4-FFF2-40B4-BE49-F238E27FC236}">
                <a16:creationId xmlns:a16="http://schemas.microsoft.com/office/drawing/2014/main" id="{4237D5E5-6064-54B1-4564-D2657E447DB3}"/>
              </a:ext>
            </a:extLst>
          </p:cNvPr>
          <p:cNvSpPr txBox="1"/>
          <p:nvPr/>
        </p:nvSpPr>
        <p:spPr>
          <a:xfrm>
            <a:off x="326995" y="2305615"/>
            <a:ext cx="5502376" cy="523220"/>
          </a:xfrm>
          <a:prstGeom prst="rect">
            <a:avLst/>
          </a:prstGeom>
          <a:noFill/>
        </p:spPr>
        <p:txBody>
          <a:bodyPr wrap="square">
            <a:spAutoFit/>
          </a:bodyPr>
          <a:lstStyle/>
          <a:p>
            <a:r>
              <a:rPr lang="en-US" sz="2800" b="1" dirty="0">
                <a:latin typeface="Grandview" panose="020B0502040204020203" pitchFamily="34" charset="0"/>
              </a:rPr>
              <a:t>HOLT-WINTERS</a:t>
            </a:r>
            <a:endParaRPr lang="en-CA" sz="2800" dirty="0"/>
          </a:p>
        </p:txBody>
      </p:sp>
    </p:spTree>
    <p:extLst>
      <p:ext uri="{BB962C8B-B14F-4D97-AF65-F5344CB8AC3E}">
        <p14:creationId xmlns:p14="http://schemas.microsoft.com/office/powerpoint/2010/main" val="229734061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BC998A3-976E-F1A1-DC02-9C6E7F0C3880}"/>
              </a:ext>
            </a:extLst>
          </p:cNvPr>
          <p:cNvSpPr txBox="1"/>
          <p:nvPr/>
        </p:nvSpPr>
        <p:spPr>
          <a:xfrm>
            <a:off x="326995" y="2384582"/>
            <a:ext cx="5431256" cy="2585323"/>
          </a:xfrm>
          <a:prstGeom prst="rect">
            <a:avLst/>
          </a:prstGeom>
          <a:noFill/>
        </p:spPr>
        <p:txBody>
          <a:bodyPr wrap="square">
            <a:spAutoFit/>
          </a:bodyPr>
          <a:lstStyle/>
          <a:p>
            <a:pPr marL="285750" indent="-285750" algn="l">
              <a:buFont typeface="Arial" panose="020B0604020202020204" pitchFamily="34" charset="0"/>
              <a:buChar char="•"/>
            </a:pPr>
            <a:r>
              <a:rPr lang="en-US" i="0" dirty="0">
                <a:solidFill>
                  <a:srgbClr val="111111"/>
                </a:solidFill>
                <a:effectLst/>
                <a:latin typeface="Grandview" panose="020B0502040204020203" pitchFamily="34" charset="0"/>
              </a:rPr>
              <a:t>the </a:t>
            </a:r>
            <a:r>
              <a:rPr lang="en-US" b="1" i="0" dirty="0">
                <a:solidFill>
                  <a:srgbClr val="111111"/>
                </a:solidFill>
                <a:effectLst/>
                <a:latin typeface="Grandview" panose="020B0502040204020203" pitchFamily="34" charset="0"/>
              </a:rPr>
              <a:t>LSTM</a:t>
            </a:r>
            <a:r>
              <a:rPr lang="en-US" i="0" dirty="0">
                <a:solidFill>
                  <a:srgbClr val="111111"/>
                </a:solidFill>
                <a:effectLst/>
                <a:latin typeface="Grandview" panose="020B0502040204020203" pitchFamily="34" charset="0"/>
              </a:rPr>
              <a:t> model’s forecasts deviated significantly from the actual gold prices. While the actual prices exhibited volatility, the model’s predictions remained relatively constant around 500. This highlights the necessity for further refinement in the LSTM model.</a:t>
            </a:r>
          </a:p>
          <a:p>
            <a:pPr marL="285750" indent="-285750" algn="l">
              <a:buFont typeface="Arial" panose="020B0604020202020204" pitchFamily="34" charset="0"/>
              <a:buChar char="•"/>
            </a:pPr>
            <a:endParaRPr lang="en-US" dirty="0">
              <a:solidFill>
                <a:srgbClr val="111111"/>
              </a:solidFill>
              <a:latin typeface="Grandview" panose="020B0502040204020203" pitchFamily="34" charset="0"/>
            </a:endParaRPr>
          </a:p>
          <a:p>
            <a:pPr marL="285750" indent="-285750" algn="l">
              <a:buFont typeface="Arial" panose="020B0604020202020204" pitchFamily="34" charset="0"/>
              <a:buChar char="•"/>
            </a:pPr>
            <a:r>
              <a:rPr lang="en-US" i="0" dirty="0">
                <a:solidFill>
                  <a:srgbClr val="111111"/>
                </a:solidFill>
                <a:effectLst/>
                <a:latin typeface="Grandview" panose="020B0502040204020203" pitchFamily="34" charset="0"/>
              </a:rPr>
              <a:t>In other words, the model’s forecasts did not closely match the actual market behavior.</a:t>
            </a:r>
            <a:endParaRPr lang="en-US" dirty="0">
              <a:latin typeface="Grandview" panose="020B0502040204020203" pitchFamily="34" charset="0"/>
            </a:endParaRPr>
          </a:p>
        </p:txBody>
      </p:sp>
      <p:pic>
        <p:nvPicPr>
          <p:cNvPr id="4" name="Picture 3" descr="A graph showing a number of people&#10;&#10;Description automatically generated with medium confidence">
            <a:extLst>
              <a:ext uri="{FF2B5EF4-FFF2-40B4-BE49-F238E27FC236}">
                <a16:creationId xmlns:a16="http://schemas.microsoft.com/office/drawing/2014/main" id="{5BBC2856-6585-89DB-9930-F4A94DE6217B}"/>
              </a:ext>
            </a:extLst>
          </p:cNvPr>
          <p:cNvPicPr>
            <a:picLocks noChangeAspect="1"/>
          </p:cNvPicPr>
          <p:nvPr/>
        </p:nvPicPr>
        <p:blipFill rotWithShape="1">
          <a:blip r:embed="rId3">
            <a:extLst>
              <a:ext uri="{28A0092B-C50C-407E-A947-70E740481C1C}">
                <a14:useLocalDpi xmlns:a14="http://schemas.microsoft.com/office/drawing/2010/main" val="0"/>
              </a:ext>
            </a:extLst>
          </a:blip>
          <a:srcRect l="405" t="764"/>
          <a:stretch/>
        </p:blipFill>
        <p:spPr>
          <a:xfrm>
            <a:off x="5937297" y="493294"/>
            <a:ext cx="5927708" cy="3183950"/>
          </a:xfrm>
          <a:prstGeom prst="rect">
            <a:avLst/>
          </a:prstGeom>
        </p:spPr>
      </p:pic>
      <p:pic>
        <p:nvPicPr>
          <p:cNvPr id="7" name="Picture 6">
            <a:extLst>
              <a:ext uri="{FF2B5EF4-FFF2-40B4-BE49-F238E27FC236}">
                <a16:creationId xmlns:a16="http://schemas.microsoft.com/office/drawing/2014/main" id="{F5FEC570-8FD7-3652-69E3-B456CBFB9D3B}"/>
              </a:ext>
            </a:extLst>
          </p:cNvPr>
          <p:cNvPicPr>
            <a:picLocks noChangeAspect="1"/>
          </p:cNvPicPr>
          <p:nvPr/>
        </p:nvPicPr>
        <p:blipFill>
          <a:blip r:embed="rId4"/>
          <a:stretch>
            <a:fillRect/>
          </a:stretch>
        </p:blipFill>
        <p:spPr>
          <a:xfrm>
            <a:off x="5937297" y="3680598"/>
            <a:ext cx="5927708" cy="3177402"/>
          </a:xfrm>
          <a:prstGeom prst="rect">
            <a:avLst/>
          </a:prstGeom>
        </p:spPr>
      </p:pic>
      <p:sp>
        <p:nvSpPr>
          <p:cNvPr id="8" name="TextBox 7">
            <a:extLst>
              <a:ext uri="{FF2B5EF4-FFF2-40B4-BE49-F238E27FC236}">
                <a16:creationId xmlns:a16="http://schemas.microsoft.com/office/drawing/2014/main" id="{5990CCCF-6854-1665-7ED7-3ED78E927DB0}"/>
              </a:ext>
            </a:extLst>
          </p:cNvPr>
          <p:cNvSpPr txBox="1"/>
          <p:nvPr/>
        </p:nvSpPr>
        <p:spPr>
          <a:xfrm>
            <a:off x="326995" y="1861362"/>
            <a:ext cx="5502376" cy="523220"/>
          </a:xfrm>
          <a:prstGeom prst="rect">
            <a:avLst/>
          </a:prstGeom>
          <a:noFill/>
        </p:spPr>
        <p:txBody>
          <a:bodyPr wrap="square">
            <a:spAutoFit/>
          </a:bodyPr>
          <a:lstStyle/>
          <a:p>
            <a:r>
              <a:rPr lang="en-US" sz="2800" b="1" dirty="0">
                <a:latin typeface="Grandview" panose="020B0502040204020203" pitchFamily="34" charset="0"/>
              </a:rPr>
              <a:t>LSTM</a:t>
            </a:r>
            <a:endParaRPr lang="en-CA" sz="2800" dirty="0"/>
          </a:p>
        </p:txBody>
      </p:sp>
    </p:spTree>
    <p:extLst>
      <p:ext uri="{BB962C8B-B14F-4D97-AF65-F5344CB8AC3E}">
        <p14:creationId xmlns:p14="http://schemas.microsoft.com/office/powerpoint/2010/main" val="16424050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BC998A3-976E-F1A1-DC02-9C6E7F0C3880}"/>
              </a:ext>
            </a:extLst>
          </p:cNvPr>
          <p:cNvSpPr txBox="1"/>
          <p:nvPr/>
        </p:nvSpPr>
        <p:spPr>
          <a:xfrm>
            <a:off x="326995" y="2447291"/>
            <a:ext cx="5431256" cy="2308324"/>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Grandview" panose="020B0502040204020203" pitchFamily="34" charset="0"/>
              </a:rPr>
              <a:t>The real gold prices (black line) go up slowly over time, with some ups and downs now and then. The forecasted prices (orange line) mostly follow the trend of real prices but have some changes because of the ups and downs. Overall, the </a:t>
            </a:r>
            <a:r>
              <a:rPr lang="en-US" b="1" i="0" dirty="0">
                <a:effectLst/>
                <a:latin typeface="Grandview" panose="020B0502040204020203" pitchFamily="34" charset="0"/>
              </a:rPr>
              <a:t>prophet</a:t>
            </a:r>
            <a:r>
              <a:rPr lang="en-US" b="0" i="0" dirty="0">
                <a:effectLst/>
                <a:latin typeface="Grandview" panose="020B0502040204020203" pitchFamily="34" charset="0"/>
              </a:rPr>
              <a:t> model's guesses go along with the main trend of gold prices, catching both the rises and falls.</a:t>
            </a:r>
            <a:endParaRPr lang="en-US" b="1" i="0" dirty="0">
              <a:effectLst/>
              <a:latin typeface="Grandview" panose="020B0502040204020203" pitchFamily="34" charset="0"/>
            </a:endParaRPr>
          </a:p>
        </p:txBody>
      </p:sp>
      <p:pic>
        <p:nvPicPr>
          <p:cNvPr id="3" name="Picture 2">
            <a:extLst>
              <a:ext uri="{FF2B5EF4-FFF2-40B4-BE49-F238E27FC236}">
                <a16:creationId xmlns:a16="http://schemas.microsoft.com/office/drawing/2014/main" id="{AAA72FFB-B5CE-0860-CD88-2FDA5B12A060}"/>
              </a:ext>
            </a:extLst>
          </p:cNvPr>
          <p:cNvPicPr>
            <a:picLocks noChangeAspect="1"/>
          </p:cNvPicPr>
          <p:nvPr/>
        </p:nvPicPr>
        <p:blipFill>
          <a:blip r:embed="rId3"/>
          <a:stretch>
            <a:fillRect/>
          </a:stretch>
        </p:blipFill>
        <p:spPr>
          <a:xfrm>
            <a:off x="5937295" y="3705965"/>
            <a:ext cx="5927709" cy="3152035"/>
          </a:xfrm>
          <a:prstGeom prst="rect">
            <a:avLst/>
          </a:prstGeom>
        </p:spPr>
      </p:pic>
      <p:pic>
        <p:nvPicPr>
          <p:cNvPr id="6" name="Picture 5" descr="A graph showing the growth of a number of people&#10;&#10;Description automatically generated with medium confidence">
            <a:extLst>
              <a:ext uri="{FF2B5EF4-FFF2-40B4-BE49-F238E27FC236}">
                <a16:creationId xmlns:a16="http://schemas.microsoft.com/office/drawing/2014/main" id="{D38EF2A4-2E49-4D1D-19CE-2896A1AC3728}"/>
              </a:ext>
            </a:extLst>
          </p:cNvPr>
          <p:cNvPicPr>
            <a:picLocks noChangeAspect="1"/>
          </p:cNvPicPr>
          <p:nvPr/>
        </p:nvPicPr>
        <p:blipFill rotWithShape="1">
          <a:blip r:embed="rId4">
            <a:extLst>
              <a:ext uri="{28A0092B-C50C-407E-A947-70E740481C1C}">
                <a14:useLocalDpi xmlns:a14="http://schemas.microsoft.com/office/drawing/2010/main" val="0"/>
              </a:ext>
            </a:extLst>
          </a:blip>
          <a:srcRect l="669" r="-1"/>
          <a:stretch/>
        </p:blipFill>
        <p:spPr>
          <a:xfrm>
            <a:off x="5937295" y="393923"/>
            <a:ext cx="5927710" cy="3207530"/>
          </a:xfrm>
          <a:prstGeom prst="rect">
            <a:avLst/>
          </a:prstGeom>
        </p:spPr>
      </p:pic>
      <p:sp>
        <p:nvSpPr>
          <p:cNvPr id="8" name="TextBox 7">
            <a:extLst>
              <a:ext uri="{FF2B5EF4-FFF2-40B4-BE49-F238E27FC236}">
                <a16:creationId xmlns:a16="http://schemas.microsoft.com/office/drawing/2014/main" id="{4EF2DAA0-927E-3E5D-A21D-0C7F0A56EBE8}"/>
              </a:ext>
            </a:extLst>
          </p:cNvPr>
          <p:cNvSpPr txBox="1"/>
          <p:nvPr/>
        </p:nvSpPr>
        <p:spPr>
          <a:xfrm>
            <a:off x="255875" y="1924071"/>
            <a:ext cx="5502376" cy="523220"/>
          </a:xfrm>
          <a:prstGeom prst="rect">
            <a:avLst/>
          </a:prstGeom>
          <a:noFill/>
        </p:spPr>
        <p:txBody>
          <a:bodyPr wrap="square">
            <a:spAutoFit/>
          </a:bodyPr>
          <a:lstStyle/>
          <a:p>
            <a:r>
              <a:rPr lang="en-US" sz="2800" b="1" dirty="0">
                <a:latin typeface="Grandview" panose="020B0502040204020203" pitchFamily="34" charset="0"/>
              </a:rPr>
              <a:t>PROPHET</a:t>
            </a:r>
            <a:endParaRPr lang="en-CA" sz="2800" dirty="0"/>
          </a:p>
        </p:txBody>
      </p:sp>
    </p:spTree>
    <p:extLst>
      <p:ext uri="{BB962C8B-B14F-4D97-AF65-F5344CB8AC3E}">
        <p14:creationId xmlns:p14="http://schemas.microsoft.com/office/powerpoint/2010/main" val="359721911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61E2E0BE-60E1-012E-42B3-2FB29D9A400E}"/>
              </a:ext>
            </a:extLst>
          </p:cNvPr>
          <p:cNvGraphicFramePr>
            <a:graphicFrameLocks noGrp="1"/>
          </p:cNvGraphicFramePr>
          <p:nvPr>
            <p:extLst>
              <p:ext uri="{D42A27DB-BD31-4B8C-83A1-F6EECF244321}">
                <p14:modId xmlns:p14="http://schemas.microsoft.com/office/powerpoint/2010/main" val="1468217577"/>
              </p:ext>
            </p:extLst>
          </p:nvPr>
        </p:nvGraphicFramePr>
        <p:xfrm>
          <a:off x="2032000" y="1489688"/>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49986909"/>
                    </a:ext>
                  </a:extLst>
                </a:gridCol>
                <a:gridCol w="2032000">
                  <a:extLst>
                    <a:ext uri="{9D8B030D-6E8A-4147-A177-3AD203B41FA5}">
                      <a16:colId xmlns:a16="http://schemas.microsoft.com/office/drawing/2014/main" val="2560643892"/>
                    </a:ext>
                  </a:extLst>
                </a:gridCol>
                <a:gridCol w="2032000">
                  <a:extLst>
                    <a:ext uri="{9D8B030D-6E8A-4147-A177-3AD203B41FA5}">
                      <a16:colId xmlns:a16="http://schemas.microsoft.com/office/drawing/2014/main" val="2001056248"/>
                    </a:ext>
                  </a:extLst>
                </a:gridCol>
                <a:gridCol w="2032000">
                  <a:extLst>
                    <a:ext uri="{9D8B030D-6E8A-4147-A177-3AD203B41FA5}">
                      <a16:colId xmlns:a16="http://schemas.microsoft.com/office/drawing/2014/main" val="232288642"/>
                    </a:ext>
                  </a:extLst>
                </a:gridCol>
              </a:tblGrid>
              <a:tr h="370840">
                <a:tc>
                  <a:txBody>
                    <a:bodyPr/>
                    <a:lstStyle/>
                    <a:p>
                      <a:pPr fontAlgn="b"/>
                      <a:r>
                        <a:rPr lang="en-CA" b="1" dirty="0">
                          <a:effectLst/>
                        </a:rPr>
                        <a:t>Model</a:t>
                      </a:r>
                    </a:p>
                  </a:txBody>
                  <a:tcPr anchor="b"/>
                </a:tc>
                <a:tc>
                  <a:txBody>
                    <a:bodyPr/>
                    <a:lstStyle/>
                    <a:p>
                      <a:pPr fontAlgn="b"/>
                      <a:r>
                        <a:rPr lang="en-CA" b="1" dirty="0">
                          <a:effectLst/>
                        </a:rPr>
                        <a:t>MAE</a:t>
                      </a:r>
                    </a:p>
                  </a:txBody>
                  <a:tcPr anchor="b"/>
                </a:tc>
                <a:tc>
                  <a:txBody>
                    <a:bodyPr/>
                    <a:lstStyle/>
                    <a:p>
                      <a:pPr fontAlgn="b"/>
                      <a:r>
                        <a:rPr lang="en-CA" b="1">
                          <a:effectLst/>
                        </a:rPr>
                        <a:t>MSE</a:t>
                      </a:r>
                    </a:p>
                  </a:txBody>
                  <a:tcPr anchor="b"/>
                </a:tc>
                <a:tc>
                  <a:txBody>
                    <a:bodyPr/>
                    <a:lstStyle/>
                    <a:p>
                      <a:pPr fontAlgn="b"/>
                      <a:r>
                        <a:rPr lang="en-CA" b="1" dirty="0">
                          <a:effectLst/>
                        </a:rPr>
                        <a:t>RMSE</a:t>
                      </a:r>
                    </a:p>
                  </a:txBody>
                  <a:tcPr anchor="b"/>
                </a:tc>
                <a:extLst>
                  <a:ext uri="{0D108BD9-81ED-4DB2-BD59-A6C34878D82A}">
                    <a16:rowId xmlns:a16="http://schemas.microsoft.com/office/drawing/2014/main" val="2979931459"/>
                  </a:ext>
                </a:extLst>
              </a:tr>
              <a:tr h="370840">
                <a:tc>
                  <a:txBody>
                    <a:bodyPr/>
                    <a:lstStyle/>
                    <a:p>
                      <a:pPr fontAlgn="base"/>
                      <a:r>
                        <a:rPr lang="en-CA" dirty="0">
                          <a:effectLst/>
                        </a:rPr>
                        <a:t>ARIMA</a:t>
                      </a:r>
                    </a:p>
                  </a:txBody>
                  <a:tcPr anchor="ctr"/>
                </a:tc>
                <a:tc>
                  <a:txBody>
                    <a:bodyPr/>
                    <a:lstStyle/>
                    <a:p>
                      <a:pPr fontAlgn="base"/>
                      <a:r>
                        <a:rPr lang="en-CA">
                          <a:effectLst/>
                        </a:rPr>
                        <a:t>36.101379</a:t>
                      </a:r>
                    </a:p>
                  </a:txBody>
                  <a:tcPr anchor="ctr"/>
                </a:tc>
                <a:tc>
                  <a:txBody>
                    <a:bodyPr/>
                    <a:lstStyle/>
                    <a:p>
                      <a:pPr fontAlgn="base"/>
                      <a:r>
                        <a:rPr lang="en-CA">
                          <a:effectLst/>
                        </a:rPr>
                        <a:t>1570.151</a:t>
                      </a:r>
                    </a:p>
                  </a:txBody>
                  <a:tcPr anchor="ctr"/>
                </a:tc>
                <a:tc>
                  <a:txBody>
                    <a:bodyPr/>
                    <a:lstStyle/>
                    <a:p>
                      <a:pPr fontAlgn="base"/>
                      <a:r>
                        <a:rPr lang="en-CA" dirty="0">
                          <a:effectLst/>
                        </a:rPr>
                        <a:t>39.625136</a:t>
                      </a:r>
                    </a:p>
                  </a:txBody>
                  <a:tcPr anchor="ctr"/>
                </a:tc>
                <a:extLst>
                  <a:ext uri="{0D108BD9-81ED-4DB2-BD59-A6C34878D82A}">
                    <a16:rowId xmlns:a16="http://schemas.microsoft.com/office/drawing/2014/main" val="22700179"/>
                  </a:ext>
                </a:extLst>
              </a:tr>
              <a:tr h="370840">
                <a:tc>
                  <a:txBody>
                    <a:bodyPr/>
                    <a:lstStyle/>
                    <a:p>
                      <a:pPr fontAlgn="base"/>
                      <a:r>
                        <a:rPr lang="en-CA" dirty="0">
                          <a:effectLst/>
                        </a:rPr>
                        <a:t>SARIMA</a:t>
                      </a:r>
                    </a:p>
                  </a:txBody>
                  <a:tcPr anchor="ctr"/>
                </a:tc>
                <a:tc>
                  <a:txBody>
                    <a:bodyPr/>
                    <a:lstStyle/>
                    <a:p>
                      <a:pPr fontAlgn="base"/>
                      <a:r>
                        <a:rPr lang="en-CA">
                          <a:effectLst/>
                        </a:rPr>
                        <a:t>42.505876</a:t>
                      </a:r>
                    </a:p>
                  </a:txBody>
                  <a:tcPr anchor="ctr"/>
                </a:tc>
                <a:tc>
                  <a:txBody>
                    <a:bodyPr/>
                    <a:lstStyle/>
                    <a:p>
                      <a:pPr fontAlgn="base"/>
                      <a:r>
                        <a:rPr lang="en-CA">
                          <a:effectLst/>
                        </a:rPr>
                        <a:t>2112.254</a:t>
                      </a:r>
                    </a:p>
                  </a:txBody>
                  <a:tcPr anchor="ctr"/>
                </a:tc>
                <a:tc>
                  <a:txBody>
                    <a:bodyPr/>
                    <a:lstStyle/>
                    <a:p>
                      <a:pPr fontAlgn="base"/>
                      <a:r>
                        <a:rPr lang="en-CA">
                          <a:effectLst/>
                        </a:rPr>
                        <a:t>45.959267</a:t>
                      </a:r>
                    </a:p>
                  </a:txBody>
                  <a:tcPr anchor="ctr"/>
                </a:tc>
                <a:extLst>
                  <a:ext uri="{0D108BD9-81ED-4DB2-BD59-A6C34878D82A}">
                    <a16:rowId xmlns:a16="http://schemas.microsoft.com/office/drawing/2014/main" val="3303554956"/>
                  </a:ext>
                </a:extLst>
              </a:tr>
              <a:tr h="370840">
                <a:tc>
                  <a:txBody>
                    <a:bodyPr/>
                    <a:lstStyle/>
                    <a:p>
                      <a:pPr fontAlgn="base"/>
                      <a:r>
                        <a:rPr lang="en-CA">
                          <a:effectLst/>
                        </a:rPr>
                        <a:t>Holt-Winters</a:t>
                      </a:r>
                    </a:p>
                  </a:txBody>
                  <a:tcPr anchor="ctr"/>
                </a:tc>
                <a:tc>
                  <a:txBody>
                    <a:bodyPr/>
                    <a:lstStyle/>
                    <a:p>
                      <a:pPr fontAlgn="base"/>
                      <a:r>
                        <a:rPr lang="en-CA">
                          <a:effectLst/>
                        </a:rPr>
                        <a:t>60.546596</a:t>
                      </a:r>
                    </a:p>
                  </a:txBody>
                  <a:tcPr anchor="ctr"/>
                </a:tc>
                <a:tc>
                  <a:txBody>
                    <a:bodyPr/>
                    <a:lstStyle/>
                    <a:p>
                      <a:pPr fontAlgn="base"/>
                      <a:r>
                        <a:rPr lang="en-CA" dirty="0">
                          <a:effectLst/>
                        </a:rPr>
                        <a:t>4229.658</a:t>
                      </a:r>
                    </a:p>
                  </a:txBody>
                  <a:tcPr anchor="ctr"/>
                </a:tc>
                <a:tc>
                  <a:txBody>
                    <a:bodyPr/>
                    <a:lstStyle/>
                    <a:p>
                      <a:pPr fontAlgn="base"/>
                      <a:r>
                        <a:rPr lang="en-CA">
                          <a:effectLst/>
                        </a:rPr>
                        <a:t>65.035821</a:t>
                      </a:r>
                    </a:p>
                  </a:txBody>
                  <a:tcPr anchor="ctr"/>
                </a:tc>
                <a:extLst>
                  <a:ext uri="{0D108BD9-81ED-4DB2-BD59-A6C34878D82A}">
                    <a16:rowId xmlns:a16="http://schemas.microsoft.com/office/drawing/2014/main" val="77436005"/>
                  </a:ext>
                </a:extLst>
              </a:tr>
              <a:tr h="370840">
                <a:tc>
                  <a:txBody>
                    <a:bodyPr/>
                    <a:lstStyle/>
                    <a:p>
                      <a:pPr fontAlgn="base"/>
                      <a:r>
                        <a:rPr lang="en-CA">
                          <a:effectLst/>
                        </a:rPr>
                        <a:t>Prophet</a:t>
                      </a:r>
                    </a:p>
                  </a:txBody>
                  <a:tcPr anchor="ctr"/>
                </a:tc>
                <a:tc>
                  <a:txBody>
                    <a:bodyPr/>
                    <a:lstStyle/>
                    <a:p>
                      <a:pPr fontAlgn="base"/>
                      <a:r>
                        <a:rPr lang="en-CA">
                          <a:effectLst/>
                        </a:rPr>
                        <a:t>72.107782</a:t>
                      </a:r>
                    </a:p>
                  </a:txBody>
                  <a:tcPr anchor="ctr"/>
                </a:tc>
                <a:tc>
                  <a:txBody>
                    <a:bodyPr/>
                    <a:lstStyle/>
                    <a:p>
                      <a:pPr fontAlgn="base"/>
                      <a:r>
                        <a:rPr lang="en-CA">
                          <a:effectLst/>
                        </a:rPr>
                        <a:t>6290.489</a:t>
                      </a:r>
                    </a:p>
                  </a:txBody>
                  <a:tcPr anchor="ctr"/>
                </a:tc>
                <a:tc>
                  <a:txBody>
                    <a:bodyPr/>
                    <a:lstStyle/>
                    <a:p>
                      <a:pPr fontAlgn="base"/>
                      <a:r>
                        <a:rPr lang="en-CA">
                          <a:effectLst/>
                        </a:rPr>
                        <a:t>79.312603</a:t>
                      </a:r>
                    </a:p>
                  </a:txBody>
                  <a:tcPr anchor="ctr"/>
                </a:tc>
                <a:extLst>
                  <a:ext uri="{0D108BD9-81ED-4DB2-BD59-A6C34878D82A}">
                    <a16:rowId xmlns:a16="http://schemas.microsoft.com/office/drawing/2014/main" val="1453412370"/>
                  </a:ext>
                </a:extLst>
              </a:tr>
              <a:tr h="370840">
                <a:tc>
                  <a:txBody>
                    <a:bodyPr/>
                    <a:lstStyle/>
                    <a:p>
                      <a:pPr fontAlgn="base"/>
                      <a:r>
                        <a:rPr lang="en-CA" dirty="0">
                          <a:effectLst/>
                        </a:rPr>
                        <a:t>LSTM</a:t>
                      </a:r>
                    </a:p>
                  </a:txBody>
                  <a:tcPr anchor="ctr"/>
                </a:tc>
                <a:tc>
                  <a:txBody>
                    <a:bodyPr/>
                    <a:lstStyle/>
                    <a:p>
                      <a:pPr fontAlgn="base"/>
                      <a:r>
                        <a:rPr lang="en-CA">
                          <a:effectLst/>
                        </a:rPr>
                        <a:t>1645.180433</a:t>
                      </a:r>
                    </a:p>
                  </a:txBody>
                  <a:tcPr anchor="ctr"/>
                </a:tc>
                <a:tc>
                  <a:txBody>
                    <a:bodyPr/>
                    <a:lstStyle/>
                    <a:p>
                      <a:pPr fontAlgn="base"/>
                      <a:r>
                        <a:rPr lang="en-CA">
                          <a:effectLst/>
                        </a:rPr>
                        <a:t>2706895.372</a:t>
                      </a:r>
                    </a:p>
                  </a:txBody>
                  <a:tcPr anchor="ctr"/>
                </a:tc>
                <a:tc>
                  <a:txBody>
                    <a:bodyPr/>
                    <a:lstStyle/>
                    <a:p>
                      <a:pPr fontAlgn="base"/>
                      <a:r>
                        <a:rPr lang="en-CA" dirty="0">
                          <a:effectLst/>
                        </a:rPr>
                        <a:t>1645.264491</a:t>
                      </a:r>
                    </a:p>
                  </a:txBody>
                  <a:tcPr anchor="ctr"/>
                </a:tc>
                <a:extLst>
                  <a:ext uri="{0D108BD9-81ED-4DB2-BD59-A6C34878D82A}">
                    <a16:rowId xmlns:a16="http://schemas.microsoft.com/office/drawing/2014/main" val="772839776"/>
                  </a:ext>
                </a:extLst>
              </a:tr>
            </a:tbl>
          </a:graphicData>
        </a:graphic>
      </p:graphicFrame>
      <p:graphicFrame>
        <p:nvGraphicFramePr>
          <p:cNvPr id="14" name="Table 13">
            <a:extLst>
              <a:ext uri="{FF2B5EF4-FFF2-40B4-BE49-F238E27FC236}">
                <a16:creationId xmlns:a16="http://schemas.microsoft.com/office/drawing/2014/main" id="{E3EC6865-A4C4-8A71-A4E1-625626B8FBB6}"/>
              </a:ext>
            </a:extLst>
          </p:cNvPr>
          <p:cNvGraphicFramePr>
            <a:graphicFrameLocks noGrp="1"/>
          </p:cNvGraphicFramePr>
          <p:nvPr>
            <p:extLst>
              <p:ext uri="{D42A27DB-BD31-4B8C-83A1-F6EECF244321}">
                <p14:modId xmlns:p14="http://schemas.microsoft.com/office/powerpoint/2010/main" val="3141624515"/>
              </p:ext>
            </p:extLst>
          </p:nvPr>
        </p:nvGraphicFramePr>
        <p:xfrm>
          <a:off x="2032000" y="4080488"/>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49986909"/>
                    </a:ext>
                  </a:extLst>
                </a:gridCol>
                <a:gridCol w="2032000">
                  <a:extLst>
                    <a:ext uri="{9D8B030D-6E8A-4147-A177-3AD203B41FA5}">
                      <a16:colId xmlns:a16="http://schemas.microsoft.com/office/drawing/2014/main" val="2560643892"/>
                    </a:ext>
                  </a:extLst>
                </a:gridCol>
                <a:gridCol w="2032000">
                  <a:extLst>
                    <a:ext uri="{9D8B030D-6E8A-4147-A177-3AD203B41FA5}">
                      <a16:colId xmlns:a16="http://schemas.microsoft.com/office/drawing/2014/main" val="2001056248"/>
                    </a:ext>
                  </a:extLst>
                </a:gridCol>
                <a:gridCol w="2032000">
                  <a:extLst>
                    <a:ext uri="{9D8B030D-6E8A-4147-A177-3AD203B41FA5}">
                      <a16:colId xmlns:a16="http://schemas.microsoft.com/office/drawing/2014/main" val="232288642"/>
                    </a:ext>
                  </a:extLst>
                </a:gridCol>
              </a:tblGrid>
              <a:tr h="370840">
                <a:tc>
                  <a:txBody>
                    <a:bodyPr/>
                    <a:lstStyle/>
                    <a:p>
                      <a:pPr fontAlgn="b"/>
                      <a:r>
                        <a:rPr lang="en-CA" b="1" dirty="0">
                          <a:effectLst/>
                        </a:rPr>
                        <a:t>Model</a:t>
                      </a:r>
                    </a:p>
                  </a:txBody>
                  <a:tcPr anchor="b"/>
                </a:tc>
                <a:tc>
                  <a:txBody>
                    <a:bodyPr/>
                    <a:lstStyle/>
                    <a:p>
                      <a:pPr fontAlgn="b"/>
                      <a:r>
                        <a:rPr lang="en-CA" b="1">
                          <a:effectLst/>
                        </a:rPr>
                        <a:t>MAE</a:t>
                      </a:r>
                    </a:p>
                  </a:txBody>
                  <a:tcPr anchor="b"/>
                </a:tc>
                <a:tc>
                  <a:txBody>
                    <a:bodyPr/>
                    <a:lstStyle/>
                    <a:p>
                      <a:pPr fontAlgn="b"/>
                      <a:r>
                        <a:rPr lang="en-CA" b="1">
                          <a:effectLst/>
                        </a:rPr>
                        <a:t>MSE</a:t>
                      </a:r>
                    </a:p>
                  </a:txBody>
                  <a:tcPr anchor="b"/>
                </a:tc>
                <a:tc>
                  <a:txBody>
                    <a:bodyPr/>
                    <a:lstStyle/>
                    <a:p>
                      <a:pPr fontAlgn="b"/>
                      <a:r>
                        <a:rPr lang="en-CA" b="1">
                          <a:effectLst/>
                        </a:rPr>
                        <a:t>RMSE</a:t>
                      </a:r>
                    </a:p>
                  </a:txBody>
                  <a:tcPr anchor="b"/>
                </a:tc>
                <a:extLst>
                  <a:ext uri="{0D108BD9-81ED-4DB2-BD59-A6C34878D82A}">
                    <a16:rowId xmlns:a16="http://schemas.microsoft.com/office/drawing/2014/main" val="2979931459"/>
                  </a:ext>
                </a:extLst>
              </a:tr>
              <a:tr h="370840">
                <a:tc>
                  <a:txBody>
                    <a:bodyPr/>
                    <a:lstStyle/>
                    <a:p>
                      <a:pPr fontAlgn="base"/>
                      <a:r>
                        <a:rPr lang="en-CA">
                          <a:effectLst/>
                        </a:rPr>
                        <a:t>ARIMA_full</a:t>
                      </a:r>
                    </a:p>
                  </a:txBody>
                  <a:tcPr anchor="ctr"/>
                </a:tc>
                <a:tc>
                  <a:txBody>
                    <a:bodyPr/>
                    <a:lstStyle/>
                    <a:p>
                      <a:pPr fontAlgn="base"/>
                      <a:r>
                        <a:rPr lang="en-CA">
                          <a:effectLst/>
                        </a:rPr>
                        <a:t>531.440393</a:t>
                      </a:r>
                    </a:p>
                  </a:txBody>
                  <a:tcPr anchor="ctr"/>
                </a:tc>
                <a:tc>
                  <a:txBody>
                    <a:bodyPr/>
                    <a:lstStyle/>
                    <a:p>
                      <a:pPr fontAlgn="base"/>
                      <a:r>
                        <a:rPr lang="en-CA">
                          <a:effectLst/>
                        </a:rPr>
                        <a:t>370994.5</a:t>
                      </a:r>
                    </a:p>
                  </a:txBody>
                  <a:tcPr anchor="ctr"/>
                </a:tc>
                <a:tc>
                  <a:txBody>
                    <a:bodyPr/>
                    <a:lstStyle/>
                    <a:p>
                      <a:pPr fontAlgn="base"/>
                      <a:r>
                        <a:rPr lang="en-CA">
                          <a:effectLst/>
                        </a:rPr>
                        <a:t>609.093180</a:t>
                      </a:r>
                    </a:p>
                  </a:txBody>
                  <a:tcPr anchor="ctr"/>
                </a:tc>
                <a:extLst>
                  <a:ext uri="{0D108BD9-81ED-4DB2-BD59-A6C34878D82A}">
                    <a16:rowId xmlns:a16="http://schemas.microsoft.com/office/drawing/2014/main" val="22700179"/>
                  </a:ext>
                </a:extLst>
              </a:tr>
              <a:tr h="370840">
                <a:tc>
                  <a:txBody>
                    <a:bodyPr/>
                    <a:lstStyle/>
                    <a:p>
                      <a:pPr fontAlgn="base"/>
                      <a:r>
                        <a:rPr lang="en-CA">
                          <a:effectLst/>
                        </a:rPr>
                        <a:t>SARIMA_full</a:t>
                      </a:r>
                    </a:p>
                  </a:txBody>
                  <a:tcPr anchor="ctr"/>
                </a:tc>
                <a:tc>
                  <a:txBody>
                    <a:bodyPr/>
                    <a:lstStyle/>
                    <a:p>
                      <a:pPr fontAlgn="base"/>
                      <a:r>
                        <a:rPr lang="en-CA">
                          <a:effectLst/>
                        </a:rPr>
                        <a:t>980.051770</a:t>
                      </a:r>
                    </a:p>
                  </a:txBody>
                  <a:tcPr anchor="ctr"/>
                </a:tc>
                <a:tc>
                  <a:txBody>
                    <a:bodyPr/>
                    <a:lstStyle/>
                    <a:p>
                      <a:pPr fontAlgn="base"/>
                      <a:r>
                        <a:rPr lang="en-CA">
                          <a:effectLst/>
                        </a:rPr>
                        <a:t>979031.7</a:t>
                      </a:r>
                    </a:p>
                  </a:txBody>
                  <a:tcPr anchor="ctr"/>
                </a:tc>
                <a:tc>
                  <a:txBody>
                    <a:bodyPr/>
                    <a:lstStyle/>
                    <a:p>
                      <a:pPr fontAlgn="base"/>
                      <a:r>
                        <a:rPr lang="en-CA">
                          <a:effectLst/>
                        </a:rPr>
                        <a:t>989.460314</a:t>
                      </a:r>
                    </a:p>
                  </a:txBody>
                  <a:tcPr anchor="ctr"/>
                </a:tc>
                <a:extLst>
                  <a:ext uri="{0D108BD9-81ED-4DB2-BD59-A6C34878D82A}">
                    <a16:rowId xmlns:a16="http://schemas.microsoft.com/office/drawing/2014/main" val="3303554956"/>
                  </a:ext>
                </a:extLst>
              </a:tr>
              <a:tr h="370840">
                <a:tc>
                  <a:txBody>
                    <a:bodyPr/>
                    <a:lstStyle/>
                    <a:p>
                      <a:pPr fontAlgn="base"/>
                      <a:r>
                        <a:rPr lang="en-CA">
                          <a:effectLst/>
                        </a:rPr>
                        <a:t>Holt-Winters_full</a:t>
                      </a:r>
                    </a:p>
                  </a:txBody>
                  <a:tcPr anchor="ctr"/>
                </a:tc>
                <a:tc>
                  <a:txBody>
                    <a:bodyPr/>
                    <a:lstStyle/>
                    <a:p>
                      <a:pPr fontAlgn="base"/>
                      <a:r>
                        <a:rPr lang="en-CA">
                          <a:effectLst/>
                        </a:rPr>
                        <a:t>1766.933378</a:t>
                      </a:r>
                    </a:p>
                  </a:txBody>
                  <a:tcPr anchor="ctr"/>
                </a:tc>
                <a:tc>
                  <a:txBody>
                    <a:bodyPr/>
                    <a:lstStyle/>
                    <a:p>
                      <a:pPr fontAlgn="base"/>
                      <a:r>
                        <a:rPr lang="en-CA">
                          <a:effectLst/>
                        </a:rPr>
                        <a:t>3133394.0</a:t>
                      </a:r>
                    </a:p>
                  </a:txBody>
                  <a:tcPr anchor="ctr"/>
                </a:tc>
                <a:tc>
                  <a:txBody>
                    <a:bodyPr/>
                    <a:lstStyle/>
                    <a:p>
                      <a:pPr fontAlgn="base"/>
                      <a:r>
                        <a:rPr lang="en-CA">
                          <a:effectLst/>
                        </a:rPr>
                        <a:t>1770.139410</a:t>
                      </a:r>
                    </a:p>
                  </a:txBody>
                  <a:tcPr anchor="ctr"/>
                </a:tc>
                <a:extLst>
                  <a:ext uri="{0D108BD9-81ED-4DB2-BD59-A6C34878D82A}">
                    <a16:rowId xmlns:a16="http://schemas.microsoft.com/office/drawing/2014/main" val="77436005"/>
                  </a:ext>
                </a:extLst>
              </a:tr>
              <a:tr h="370840">
                <a:tc>
                  <a:txBody>
                    <a:bodyPr/>
                    <a:lstStyle/>
                    <a:p>
                      <a:pPr fontAlgn="base"/>
                      <a:r>
                        <a:rPr lang="en-CA">
                          <a:effectLst/>
                          <a:highlight>
                            <a:srgbClr val="FFFF00"/>
                          </a:highlight>
                        </a:rPr>
                        <a:t>Prophet_full</a:t>
                      </a:r>
                    </a:p>
                  </a:txBody>
                  <a:tcPr anchor="ctr"/>
                </a:tc>
                <a:tc>
                  <a:txBody>
                    <a:bodyPr/>
                    <a:lstStyle/>
                    <a:p>
                      <a:pPr fontAlgn="base"/>
                      <a:r>
                        <a:rPr lang="en-CA">
                          <a:effectLst/>
                          <a:highlight>
                            <a:srgbClr val="FFFF00"/>
                          </a:highlight>
                        </a:rPr>
                        <a:t>147.653942</a:t>
                      </a:r>
                    </a:p>
                  </a:txBody>
                  <a:tcPr anchor="ctr"/>
                </a:tc>
                <a:tc>
                  <a:txBody>
                    <a:bodyPr/>
                    <a:lstStyle/>
                    <a:p>
                      <a:pPr fontAlgn="base"/>
                      <a:r>
                        <a:rPr lang="en-CA">
                          <a:effectLst/>
                          <a:highlight>
                            <a:srgbClr val="FFFF00"/>
                          </a:highlight>
                        </a:rPr>
                        <a:t>30323.83</a:t>
                      </a:r>
                    </a:p>
                  </a:txBody>
                  <a:tcPr anchor="ctr"/>
                </a:tc>
                <a:tc>
                  <a:txBody>
                    <a:bodyPr/>
                    <a:lstStyle/>
                    <a:p>
                      <a:pPr fontAlgn="base"/>
                      <a:r>
                        <a:rPr lang="en-CA" dirty="0">
                          <a:effectLst/>
                          <a:highlight>
                            <a:srgbClr val="FFFF00"/>
                          </a:highlight>
                        </a:rPr>
                        <a:t>174.137387</a:t>
                      </a:r>
                    </a:p>
                  </a:txBody>
                  <a:tcPr anchor="ctr"/>
                </a:tc>
                <a:extLst>
                  <a:ext uri="{0D108BD9-81ED-4DB2-BD59-A6C34878D82A}">
                    <a16:rowId xmlns:a16="http://schemas.microsoft.com/office/drawing/2014/main" val="1453412370"/>
                  </a:ext>
                </a:extLst>
              </a:tr>
              <a:tr h="370840">
                <a:tc>
                  <a:txBody>
                    <a:bodyPr/>
                    <a:lstStyle/>
                    <a:p>
                      <a:pPr fontAlgn="base"/>
                      <a:r>
                        <a:rPr lang="en-CA">
                          <a:effectLst/>
                        </a:rPr>
                        <a:t>LSTM_full</a:t>
                      </a:r>
                    </a:p>
                  </a:txBody>
                  <a:tcPr anchor="ctr"/>
                </a:tc>
                <a:tc>
                  <a:txBody>
                    <a:bodyPr/>
                    <a:lstStyle/>
                    <a:p>
                      <a:pPr fontAlgn="base"/>
                      <a:r>
                        <a:rPr lang="en-CA">
                          <a:effectLst/>
                        </a:rPr>
                        <a:t>1110.515239</a:t>
                      </a:r>
                    </a:p>
                  </a:txBody>
                  <a:tcPr anchor="ctr"/>
                </a:tc>
                <a:tc>
                  <a:txBody>
                    <a:bodyPr/>
                    <a:lstStyle/>
                    <a:p>
                      <a:pPr fontAlgn="base"/>
                      <a:r>
                        <a:rPr lang="en-CA">
                          <a:effectLst/>
                        </a:rPr>
                        <a:t>1322505.0</a:t>
                      </a:r>
                    </a:p>
                  </a:txBody>
                  <a:tcPr anchor="ctr"/>
                </a:tc>
                <a:tc>
                  <a:txBody>
                    <a:bodyPr/>
                    <a:lstStyle/>
                    <a:p>
                      <a:pPr fontAlgn="base"/>
                      <a:r>
                        <a:rPr lang="en-CA" dirty="0">
                          <a:effectLst/>
                        </a:rPr>
                        <a:t>1150.002088</a:t>
                      </a:r>
                    </a:p>
                  </a:txBody>
                  <a:tcPr anchor="ctr"/>
                </a:tc>
                <a:extLst>
                  <a:ext uri="{0D108BD9-81ED-4DB2-BD59-A6C34878D82A}">
                    <a16:rowId xmlns:a16="http://schemas.microsoft.com/office/drawing/2014/main" val="772839776"/>
                  </a:ext>
                </a:extLst>
              </a:tr>
            </a:tbl>
          </a:graphicData>
        </a:graphic>
      </p:graphicFrame>
      <p:sp>
        <p:nvSpPr>
          <p:cNvPr id="16" name="TextBox 15">
            <a:extLst>
              <a:ext uri="{FF2B5EF4-FFF2-40B4-BE49-F238E27FC236}">
                <a16:creationId xmlns:a16="http://schemas.microsoft.com/office/drawing/2014/main" id="{74EF533A-E97F-760E-D084-8561FF7E6AAA}"/>
              </a:ext>
            </a:extLst>
          </p:cNvPr>
          <p:cNvSpPr txBox="1"/>
          <p:nvPr/>
        </p:nvSpPr>
        <p:spPr>
          <a:xfrm>
            <a:off x="286888" y="290862"/>
            <a:ext cx="11568227" cy="646331"/>
          </a:xfrm>
          <a:prstGeom prst="rect">
            <a:avLst/>
          </a:prstGeom>
          <a:noFill/>
        </p:spPr>
        <p:txBody>
          <a:bodyPr wrap="square">
            <a:spAutoFit/>
          </a:bodyPr>
          <a:lstStyle/>
          <a:p>
            <a:pPr algn="ctr"/>
            <a:r>
              <a:rPr lang="en-US" sz="3600" b="1" dirty="0">
                <a:latin typeface="Grandview" panose="020B0502040204020203" pitchFamily="34" charset="0"/>
              </a:rPr>
              <a:t>ERROR METRICES</a:t>
            </a:r>
            <a:endParaRPr lang="en-CA" sz="3600" dirty="0"/>
          </a:p>
        </p:txBody>
      </p:sp>
    </p:spTree>
    <p:extLst>
      <p:ext uri="{BB962C8B-B14F-4D97-AF65-F5344CB8AC3E}">
        <p14:creationId xmlns:p14="http://schemas.microsoft.com/office/powerpoint/2010/main" val="11891070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45423-CA5B-6696-BC0F-9C607925ACDB}"/>
              </a:ext>
            </a:extLst>
          </p:cNvPr>
          <p:cNvSpPr txBox="1"/>
          <p:nvPr/>
        </p:nvSpPr>
        <p:spPr>
          <a:xfrm>
            <a:off x="1543518" y="3013501"/>
            <a:ext cx="9104964" cy="830997"/>
          </a:xfrm>
          <a:prstGeom prst="rect">
            <a:avLst/>
          </a:prstGeom>
          <a:noFill/>
        </p:spPr>
        <p:txBody>
          <a:bodyPr wrap="square">
            <a:spAutoFit/>
          </a:bodyPr>
          <a:lstStyle/>
          <a:p>
            <a:pPr algn="ctr"/>
            <a:r>
              <a:rPr lang="en-US" sz="4800" b="1" dirty="0">
                <a:latin typeface="Grandview" panose="020B0502040204020203" pitchFamily="34" charset="0"/>
              </a:rPr>
              <a:t>Trading Strategy Development</a:t>
            </a:r>
            <a:endParaRPr lang="en-CA" sz="4800" b="1" dirty="0">
              <a:latin typeface="Grandview" panose="020B0502040204020203" pitchFamily="34" charset="0"/>
            </a:endParaRPr>
          </a:p>
        </p:txBody>
      </p:sp>
    </p:spTree>
    <p:extLst>
      <p:ext uri="{BB962C8B-B14F-4D97-AF65-F5344CB8AC3E}">
        <p14:creationId xmlns:p14="http://schemas.microsoft.com/office/powerpoint/2010/main" val="95095368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8F719-63DC-A3BF-2E2F-D645B28701B6}"/>
              </a:ext>
            </a:extLst>
          </p:cNvPr>
          <p:cNvSpPr txBox="1"/>
          <p:nvPr/>
        </p:nvSpPr>
        <p:spPr>
          <a:xfrm>
            <a:off x="416560" y="430520"/>
            <a:ext cx="11226800" cy="6463308"/>
          </a:xfrm>
          <a:prstGeom prst="rect">
            <a:avLst/>
          </a:prstGeom>
          <a:noFill/>
        </p:spPr>
        <p:txBody>
          <a:bodyPr wrap="square">
            <a:spAutoFit/>
          </a:bodyPr>
          <a:lstStyle/>
          <a:p>
            <a:pPr algn="l"/>
            <a:r>
              <a:rPr lang="en-US" b="1" i="0" dirty="0">
                <a:solidFill>
                  <a:srgbClr val="111111"/>
                </a:solidFill>
                <a:effectLst/>
                <a:latin typeface="Grandview" panose="020B0502040204020203" pitchFamily="34" charset="0"/>
              </a:rPr>
              <a:t>Moving Average Crossover Strategy </a:t>
            </a:r>
            <a:endParaRPr lang="en-US" b="1" dirty="0">
              <a:solidFill>
                <a:srgbClr val="111111"/>
              </a:solidFill>
              <a:latin typeface="Grandview" panose="020B0502040204020203" pitchFamily="34" charset="0"/>
            </a:endParaRPr>
          </a:p>
          <a:p>
            <a:pPr marL="285750" indent="-285750" algn="l">
              <a:buFont typeface="Arial" panose="020B0604020202020204" pitchFamily="34" charset="0"/>
              <a:buChar char="•"/>
            </a:pPr>
            <a:r>
              <a:rPr lang="en-US" b="0" i="0" dirty="0">
                <a:solidFill>
                  <a:srgbClr val="111111"/>
                </a:solidFill>
                <a:effectLst/>
                <a:latin typeface="Grandview" panose="020B0502040204020203" pitchFamily="34" charset="0"/>
              </a:rPr>
              <a:t>This strategy likely involves using two moving averages (short-term and long-term) to identify optimal entry and exit points.</a:t>
            </a:r>
          </a:p>
          <a:p>
            <a:pPr marL="285750" indent="-285750" algn="l">
              <a:buFont typeface="Arial" panose="020B0604020202020204" pitchFamily="34" charset="0"/>
              <a:buChar char="•"/>
            </a:pPr>
            <a:r>
              <a:rPr lang="en-US" b="0" i="0" dirty="0">
                <a:solidFill>
                  <a:srgbClr val="111111"/>
                </a:solidFill>
                <a:effectLst/>
                <a:latin typeface="Grandview" panose="020B0502040204020203" pitchFamily="34" charset="0"/>
              </a:rPr>
              <a:t>When the short-term moving average crosses above the long-term moving average, it generates a buy signal. Conversely, a cross below indicates a sell signal.</a:t>
            </a:r>
          </a:p>
          <a:p>
            <a:pPr marL="285750" indent="-285750" algn="l">
              <a:buFont typeface="Arial" panose="020B0604020202020204" pitchFamily="34" charset="0"/>
              <a:buChar char="•"/>
            </a:pPr>
            <a:r>
              <a:rPr lang="en-US" b="0" i="0" dirty="0">
                <a:solidFill>
                  <a:srgbClr val="111111"/>
                </a:solidFill>
                <a:effectLst/>
                <a:latin typeface="Grandview" panose="020B0502040204020203" pitchFamily="34" charset="0"/>
              </a:rPr>
              <a:t>The consistent portfolio value indicates that this strategy aims for steady growth over time.</a:t>
            </a:r>
          </a:p>
          <a:p>
            <a:pPr marL="285750" indent="-285750" algn="l">
              <a:buFont typeface="Arial" panose="020B0604020202020204" pitchFamily="34" charset="0"/>
              <a:buChar char="•"/>
            </a:pPr>
            <a:endParaRPr lang="en-US" dirty="0">
              <a:solidFill>
                <a:srgbClr val="111111"/>
              </a:solidFill>
              <a:latin typeface="Grandview" panose="020B0502040204020203" pitchFamily="34" charset="0"/>
            </a:endParaRPr>
          </a:p>
          <a:p>
            <a:pPr marL="285750" indent="-285750" algn="l">
              <a:buFont typeface="Arial" panose="020B0604020202020204" pitchFamily="34" charset="0"/>
              <a:buChar char="•"/>
            </a:pPr>
            <a:endParaRPr lang="en-US" dirty="0">
              <a:solidFill>
                <a:srgbClr val="111111"/>
              </a:solidFill>
              <a:latin typeface="Grandview" panose="020B0502040204020203" pitchFamily="34" charset="0"/>
            </a:endParaRPr>
          </a:p>
          <a:p>
            <a:pPr algn="l"/>
            <a:r>
              <a:rPr lang="en-US" b="1" i="0" dirty="0">
                <a:solidFill>
                  <a:srgbClr val="111111"/>
                </a:solidFill>
                <a:effectLst/>
                <a:latin typeface="Grandview" panose="020B0502040204020203" pitchFamily="34" charset="0"/>
              </a:rPr>
              <a:t>Reverse Trading Strategy</a:t>
            </a:r>
            <a:endParaRPr lang="en-US" b="0" i="0" dirty="0">
              <a:solidFill>
                <a:srgbClr val="111111"/>
              </a:solidFill>
              <a:effectLst/>
              <a:latin typeface="Grandview" panose="020B0502040204020203" pitchFamily="34" charset="0"/>
            </a:endParaRPr>
          </a:p>
          <a:p>
            <a:pPr marL="285750" indent="-285750" algn="l">
              <a:buFont typeface="Arial" panose="020B0604020202020204" pitchFamily="34" charset="0"/>
              <a:buChar char="•"/>
            </a:pPr>
            <a:r>
              <a:rPr lang="en-US" b="0" i="0" dirty="0">
                <a:solidFill>
                  <a:srgbClr val="111111"/>
                </a:solidFill>
                <a:effectLst/>
                <a:latin typeface="Grandview" panose="020B0502040204020203" pitchFamily="34" charset="0"/>
              </a:rPr>
              <a:t>This strategy might involve counter-trend trading, where positions are taken opposite to prevailing market trends.</a:t>
            </a:r>
          </a:p>
          <a:p>
            <a:pPr marL="285750" indent="-285750" algn="l">
              <a:buFont typeface="Arial" panose="020B0604020202020204" pitchFamily="34" charset="0"/>
              <a:buChar char="•"/>
            </a:pPr>
            <a:r>
              <a:rPr lang="en-US" dirty="0">
                <a:solidFill>
                  <a:srgbClr val="111111"/>
                </a:solidFill>
                <a:latin typeface="Grandview" panose="020B0502040204020203" pitchFamily="34" charset="0"/>
              </a:rPr>
              <a:t>S</a:t>
            </a:r>
            <a:r>
              <a:rPr lang="en-US" b="0" i="0" dirty="0">
                <a:solidFill>
                  <a:srgbClr val="111111"/>
                </a:solidFill>
                <a:effectLst/>
                <a:latin typeface="Grandview" panose="020B0502040204020203" pitchFamily="34" charset="0"/>
              </a:rPr>
              <a:t>ignals are generated based on volume analysis rather than price analysis. If the current volume exceeds the average volume, a sell signal (-1.0) is generated; otherwise, it's a hold (0.0). </a:t>
            </a:r>
          </a:p>
          <a:p>
            <a:pPr marL="285750" indent="-285750" algn="l">
              <a:buFont typeface="Arial" panose="020B0604020202020204" pitchFamily="34" charset="0"/>
              <a:buChar char="•"/>
            </a:pPr>
            <a:r>
              <a:rPr lang="en-US" dirty="0">
                <a:solidFill>
                  <a:srgbClr val="111111"/>
                </a:solidFill>
                <a:latin typeface="Grandview" panose="020B0502040204020203" pitchFamily="34" charset="0"/>
              </a:rPr>
              <a:t>I</a:t>
            </a:r>
            <a:r>
              <a:rPr lang="en-US" b="0" i="0" dirty="0">
                <a:solidFill>
                  <a:srgbClr val="111111"/>
                </a:solidFill>
                <a:effectLst/>
                <a:latin typeface="Grandview" panose="020B0502040204020203" pitchFamily="34" charset="0"/>
              </a:rPr>
              <a:t>t could be based on technical indicators, sentiment analysis, or other factors.</a:t>
            </a:r>
          </a:p>
          <a:p>
            <a:pPr marL="285750" indent="-285750" algn="l">
              <a:buFont typeface="Arial" panose="020B0604020202020204" pitchFamily="34" charset="0"/>
              <a:buChar char="•"/>
            </a:pPr>
            <a:r>
              <a:rPr lang="en-US" b="0" i="0" dirty="0">
                <a:solidFill>
                  <a:srgbClr val="111111"/>
                </a:solidFill>
                <a:effectLst/>
                <a:latin typeface="Grandview" panose="020B0502040204020203" pitchFamily="34" charset="0"/>
              </a:rPr>
              <a:t>The sharp fluctuations in portfolio value indicate higher risk but also potential for substantial gains.</a:t>
            </a:r>
          </a:p>
          <a:p>
            <a:pPr algn="l"/>
            <a:endParaRPr lang="en-US" dirty="0">
              <a:solidFill>
                <a:srgbClr val="111111"/>
              </a:solidFill>
              <a:latin typeface="Grandview" panose="020B0502040204020203" pitchFamily="34" charset="0"/>
            </a:endParaRPr>
          </a:p>
          <a:p>
            <a:pPr algn="l"/>
            <a:endParaRPr lang="en-US" dirty="0">
              <a:solidFill>
                <a:srgbClr val="111111"/>
              </a:solidFill>
              <a:latin typeface="Grandview" panose="020B0502040204020203" pitchFamily="34" charset="0"/>
            </a:endParaRPr>
          </a:p>
          <a:p>
            <a:pPr algn="l"/>
            <a:r>
              <a:rPr lang="en-US" b="1" i="0" dirty="0">
                <a:solidFill>
                  <a:srgbClr val="111111"/>
                </a:solidFill>
                <a:effectLst/>
                <a:latin typeface="Grandview" panose="020B0502040204020203" pitchFamily="34" charset="0"/>
              </a:rPr>
              <a:t>Risk-Return Tradeoff</a:t>
            </a:r>
            <a:r>
              <a:rPr lang="en-US" b="0" i="0" dirty="0">
                <a:solidFill>
                  <a:srgbClr val="111111"/>
                </a:solidFill>
                <a:effectLst/>
                <a:latin typeface="Grandview" panose="020B0502040204020203" pitchFamily="34" charset="0"/>
              </a:rPr>
              <a:t>:</a:t>
            </a:r>
          </a:p>
          <a:p>
            <a:pPr marL="285750" indent="-285750" algn="l">
              <a:buFont typeface="Arial" panose="020B0604020202020204" pitchFamily="34" charset="0"/>
              <a:buChar char="•"/>
            </a:pPr>
            <a:r>
              <a:rPr lang="en-US" b="0" i="0" dirty="0">
                <a:solidFill>
                  <a:srgbClr val="111111"/>
                </a:solidFill>
                <a:effectLst/>
                <a:latin typeface="Grandview" panose="020B0502040204020203" pitchFamily="34" charset="0"/>
              </a:rPr>
              <a:t>The Moving Average Crossover Strategy prioritizes stability, while the Reverse Trading Strategy seeks higher returns.</a:t>
            </a:r>
          </a:p>
          <a:p>
            <a:pPr marL="285750" indent="-285750" algn="l">
              <a:buFont typeface="Arial" panose="020B0604020202020204" pitchFamily="34" charset="0"/>
              <a:buChar char="•"/>
            </a:pPr>
            <a:r>
              <a:rPr lang="en-US" b="0" i="0" dirty="0">
                <a:solidFill>
                  <a:srgbClr val="111111"/>
                </a:solidFill>
                <a:effectLst/>
                <a:latin typeface="Grandview" panose="020B0502040204020203" pitchFamily="34" charset="0"/>
              </a:rPr>
              <a:t>Traders must weigh risk against potential rewards when choosing between these approaches.</a:t>
            </a:r>
          </a:p>
          <a:p>
            <a:pPr marL="285750" indent="-285750" algn="l">
              <a:buFont typeface="Arial" panose="020B0604020202020204" pitchFamily="34" charset="0"/>
              <a:buChar char="•"/>
            </a:pPr>
            <a:endParaRPr lang="en-US" b="0" i="0" dirty="0">
              <a:solidFill>
                <a:srgbClr val="111111"/>
              </a:solidFill>
              <a:effectLst/>
              <a:latin typeface="Grandview" panose="020B0502040204020203" pitchFamily="34" charset="0"/>
            </a:endParaRPr>
          </a:p>
          <a:p>
            <a:pPr algn="l"/>
            <a:endParaRPr lang="en-US" b="0" i="0" dirty="0">
              <a:solidFill>
                <a:srgbClr val="111111"/>
              </a:solidFill>
              <a:effectLst/>
              <a:latin typeface="Grandview" panose="020B0502040204020203" pitchFamily="34" charset="0"/>
            </a:endParaRPr>
          </a:p>
        </p:txBody>
      </p:sp>
    </p:spTree>
    <p:extLst>
      <p:ext uri="{BB962C8B-B14F-4D97-AF65-F5344CB8AC3E}">
        <p14:creationId xmlns:p14="http://schemas.microsoft.com/office/powerpoint/2010/main" val="20505450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9E2AA6-EB34-C5D5-6B04-0B58900EA9D5}"/>
              </a:ext>
            </a:extLst>
          </p:cNvPr>
          <p:cNvPicPr>
            <a:picLocks noChangeAspect="1"/>
          </p:cNvPicPr>
          <p:nvPr/>
        </p:nvPicPr>
        <p:blipFill>
          <a:blip r:embed="rId3"/>
          <a:stretch>
            <a:fillRect/>
          </a:stretch>
        </p:blipFill>
        <p:spPr>
          <a:xfrm>
            <a:off x="1329858" y="178097"/>
            <a:ext cx="8809822" cy="4651972"/>
          </a:xfrm>
          <a:prstGeom prst="rect">
            <a:avLst/>
          </a:prstGeom>
        </p:spPr>
      </p:pic>
      <p:sp>
        <p:nvSpPr>
          <p:cNvPr id="7" name="TextBox 6">
            <a:extLst>
              <a:ext uri="{FF2B5EF4-FFF2-40B4-BE49-F238E27FC236}">
                <a16:creationId xmlns:a16="http://schemas.microsoft.com/office/drawing/2014/main" id="{40327760-C0DA-897B-D023-59A70079668A}"/>
              </a:ext>
            </a:extLst>
          </p:cNvPr>
          <p:cNvSpPr txBox="1"/>
          <p:nvPr/>
        </p:nvSpPr>
        <p:spPr>
          <a:xfrm>
            <a:off x="228048" y="4864021"/>
            <a:ext cx="11720111" cy="1723549"/>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latin typeface="Grandview" panose="020B0502040204020203" pitchFamily="34" charset="0"/>
              </a:rPr>
              <a:t>The blue line, symbolizing the Moving Average Crossover Strategy, maintains a consistently stable portfolio value throughout the </a:t>
            </a:r>
            <a:r>
              <a:rPr lang="en-US" sz="1600" b="0" i="0" dirty="0" err="1">
                <a:effectLst/>
                <a:latin typeface="Grandview" panose="020B0502040204020203" pitchFamily="34" charset="0"/>
              </a:rPr>
              <a:t>backtesting</a:t>
            </a:r>
            <a:r>
              <a:rPr lang="en-US" sz="1600" b="0" i="0" dirty="0">
                <a:effectLst/>
                <a:latin typeface="Grandview" panose="020B0502040204020203" pitchFamily="34" charset="0"/>
              </a:rPr>
              <a:t> period, showing minor fluctuations but overall steadiness. </a:t>
            </a:r>
          </a:p>
          <a:p>
            <a:pPr algn="l"/>
            <a:endParaRPr lang="en-US" sz="500" b="0" i="0" dirty="0">
              <a:effectLst/>
              <a:latin typeface="Grandview" panose="020B0502040204020203" pitchFamily="34" charset="0"/>
            </a:endParaRPr>
          </a:p>
          <a:p>
            <a:pPr marL="285750" indent="-285750" algn="l">
              <a:buFont typeface="Arial" panose="020B0604020202020204" pitchFamily="34" charset="0"/>
              <a:buChar char="•"/>
            </a:pPr>
            <a:r>
              <a:rPr lang="en-US" sz="1600" dirty="0">
                <a:latin typeface="Grandview" panose="020B0502040204020203" pitchFamily="34" charset="0"/>
              </a:rPr>
              <a:t>I</a:t>
            </a:r>
            <a:r>
              <a:rPr lang="en-US" sz="1600" b="0" i="0" dirty="0">
                <a:effectLst/>
                <a:latin typeface="Grandview" panose="020B0502040204020203" pitchFamily="34" charset="0"/>
              </a:rPr>
              <a:t>n contrast, the orange line representing the Reverse Trading Strategy displays significant volatility, with notable peaks and troughs, indicating a more unpredictable performance. </a:t>
            </a:r>
          </a:p>
          <a:p>
            <a:pPr algn="l"/>
            <a:endParaRPr lang="en-US" sz="500" b="0" i="0" dirty="0">
              <a:effectLst/>
              <a:latin typeface="Grandview" panose="020B0502040204020203" pitchFamily="34" charset="0"/>
            </a:endParaRPr>
          </a:p>
          <a:p>
            <a:pPr marL="285750" indent="-285750" algn="l">
              <a:buFont typeface="Arial" panose="020B0604020202020204" pitchFamily="34" charset="0"/>
              <a:buChar char="•"/>
            </a:pPr>
            <a:r>
              <a:rPr lang="en-US" sz="1600" b="0" i="0" dirty="0">
                <a:effectLst/>
                <a:latin typeface="Grandview" panose="020B0502040204020203" pitchFamily="34" charset="0"/>
              </a:rPr>
              <a:t>Both strategies intersect at multiple points on the graph, reflecting moments of alignment or divergence. Analyzing these intersections can offer insights into market conditions and potential adjustments to the strategies.</a:t>
            </a:r>
          </a:p>
        </p:txBody>
      </p:sp>
    </p:spTree>
    <p:extLst>
      <p:ext uri="{BB962C8B-B14F-4D97-AF65-F5344CB8AC3E}">
        <p14:creationId xmlns:p14="http://schemas.microsoft.com/office/powerpoint/2010/main" val="262804151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7F9AE7-DD8C-9174-2D16-11FAE3462B08}"/>
              </a:ext>
            </a:extLst>
          </p:cNvPr>
          <p:cNvSpPr txBox="1"/>
          <p:nvPr/>
        </p:nvSpPr>
        <p:spPr>
          <a:xfrm>
            <a:off x="199181" y="2091625"/>
            <a:ext cx="11793638" cy="769441"/>
          </a:xfrm>
          <a:prstGeom prst="rect">
            <a:avLst/>
          </a:prstGeom>
          <a:noFill/>
        </p:spPr>
        <p:txBody>
          <a:bodyPr wrap="square">
            <a:spAutoFit/>
          </a:bodyPr>
          <a:lstStyle/>
          <a:p>
            <a:pPr algn="ctr"/>
            <a:r>
              <a:rPr lang="en-US" sz="4400" b="1" dirty="0">
                <a:latin typeface="Grandview" panose="020B0502040204020203" pitchFamily="34" charset="0"/>
              </a:rPr>
              <a:t>Problem statement</a:t>
            </a:r>
            <a:endParaRPr lang="en-CA" b="1" dirty="0">
              <a:latin typeface="Grandview" panose="020B0502040204020203" pitchFamily="34" charset="0"/>
            </a:endParaRPr>
          </a:p>
        </p:txBody>
      </p:sp>
      <p:sp>
        <p:nvSpPr>
          <p:cNvPr id="12" name="TextBox 11">
            <a:extLst>
              <a:ext uri="{FF2B5EF4-FFF2-40B4-BE49-F238E27FC236}">
                <a16:creationId xmlns:a16="http://schemas.microsoft.com/office/drawing/2014/main" id="{65C32E76-EE33-42A3-B94F-0B340150A076}"/>
              </a:ext>
            </a:extLst>
          </p:cNvPr>
          <p:cNvSpPr txBox="1"/>
          <p:nvPr/>
        </p:nvSpPr>
        <p:spPr>
          <a:xfrm>
            <a:off x="199181" y="3060506"/>
            <a:ext cx="11793637" cy="1754326"/>
          </a:xfrm>
          <a:prstGeom prst="rect">
            <a:avLst/>
          </a:prstGeom>
          <a:noFill/>
        </p:spPr>
        <p:txBody>
          <a:bodyPr wrap="square">
            <a:spAutoFit/>
          </a:bodyPr>
          <a:lstStyle/>
          <a:p>
            <a:pPr algn="ctr"/>
            <a:r>
              <a:rPr lang="en-US" dirty="0">
                <a:latin typeface="Grandview" panose="020B0502040204020203" pitchFamily="34" charset="0"/>
              </a:rPr>
              <a:t>The volatility and complexity of the gold market present challenges for investors, analysts, and researchers seeking to understand its behavior and make informed decisions. Leveraging a comprehensive dataset of daily gold prices spanning from January 19, 2014, to January 22, 2024, sourced from Nasdaq, this project aims to address key questions and objectives related to historical trends, predictive modeling, trading strategy development, market sentiment analysis, and statistical insights.</a:t>
            </a:r>
          </a:p>
          <a:p>
            <a:pPr algn="ctr"/>
            <a:endParaRPr lang="en-CA" dirty="0">
              <a:latin typeface="Grandview" panose="020B0502040204020203" pitchFamily="34" charset="0"/>
            </a:endParaRPr>
          </a:p>
        </p:txBody>
      </p:sp>
    </p:spTree>
    <p:extLst>
      <p:ext uri="{BB962C8B-B14F-4D97-AF65-F5344CB8AC3E}">
        <p14:creationId xmlns:p14="http://schemas.microsoft.com/office/powerpoint/2010/main" val="274370491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45423-CA5B-6696-BC0F-9C607925ACDB}"/>
              </a:ext>
            </a:extLst>
          </p:cNvPr>
          <p:cNvSpPr txBox="1"/>
          <p:nvPr/>
        </p:nvSpPr>
        <p:spPr>
          <a:xfrm>
            <a:off x="1543518" y="3013501"/>
            <a:ext cx="9104964" cy="830997"/>
          </a:xfrm>
          <a:prstGeom prst="rect">
            <a:avLst/>
          </a:prstGeom>
          <a:noFill/>
        </p:spPr>
        <p:txBody>
          <a:bodyPr wrap="square">
            <a:spAutoFit/>
          </a:bodyPr>
          <a:lstStyle/>
          <a:p>
            <a:pPr algn="ctr"/>
            <a:r>
              <a:rPr lang="en-CA" sz="4800" b="1" i="0" dirty="0">
                <a:effectLst/>
                <a:latin typeface="Grandview" panose="020B0502040204020203" pitchFamily="34" charset="0"/>
              </a:rPr>
              <a:t>Market Sentiment Analysis</a:t>
            </a:r>
          </a:p>
        </p:txBody>
      </p:sp>
    </p:spTree>
    <p:extLst>
      <p:ext uri="{BB962C8B-B14F-4D97-AF65-F5344CB8AC3E}">
        <p14:creationId xmlns:p14="http://schemas.microsoft.com/office/powerpoint/2010/main" val="4476456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AD3A0-3702-4B88-1D2D-67363F98E979}"/>
              </a:ext>
            </a:extLst>
          </p:cNvPr>
          <p:cNvPicPr>
            <a:picLocks noChangeAspect="1"/>
          </p:cNvPicPr>
          <p:nvPr/>
        </p:nvPicPr>
        <p:blipFill>
          <a:blip r:embed="rId3"/>
          <a:stretch>
            <a:fillRect/>
          </a:stretch>
        </p:blipFill>
        <p:spPr>
          <a:xfrm>
            <a:off x="1714856" y="897110"/>
            <a:ext cx="8785015" cy="4607526"/>
          </a:xfrm>
          <a:prstGeom prst="rect">
            <a:avLst/>
          </a:prstGeom>
        </p:spPr>
      </p:pic>
      <p:sp>
        <p:nvSpPr>
          <p:cNvPr id="7" name="TextBox 6">
            <a:extLst>
              <a:ext uri="{FF2B5EF4-FFF2-40B4-BE49-F238E27FC236}">
                <a16:creationId xmlns:a16="http://schemas.microsoft.com/office/drawing/2014/main" id="{C848745C-820C-E796-1021-637850C093AC}"/>
              </a:ext>
            </a:extLst>
          </p:cNvPr>
          <p:cNvSpPr txBox="1"/>
          <p:nvPr/>
        </p:nvSpPr>
        <p:spPr>
          <a:xfrm>
            <a:off x="286888" y="5464553"/>
            <a:ext cx="11640952" cy="1200329"/>
          </a:xfrm>
          <a:prstGeom prst="rect">
            <a:avLst/>
          </a:prstGeom>
          <a:noFill/>
        </p:spPr>
        <p:txBody>
          <a:bodyPr wrap="square">
            <a:spAutoFit/>
          </a:bodyPr>
          <a:lstStyle/>
          <a:p>
            <a:pPr algn="ctr"/>
            <a:r>
              <a:rPr lang="en-CA" dirty="0"/>
              <a:t>Analysis of gold stock during the pandemic years reveals a notable upward trend in prices until around mid-March. Following this period, prices experienced a decline attributed to pandemic-induced lockdowns. Subsequently, the graph displays a significant upward trend in gold prices in May, peaking in August 2020. The impact of varying lockdown measures implemented at different times in different countries contributed to fluctuations in prices until the end of 2021.</a:t>
            </a:r>
          </a:p>
        </p:txBody>
      </p:sp>
      <p:sp>
        <p:nvSpPr>
          <p:cNvPr id="8" name="TextBox 7">
            <a:extLst>
              <a:ext uri="{FF2B5EF4-FFF2-40B4-BE49-F238E27FC236}">
                <a16:creationId xmlns:a16="http://schemas.microsoft.com/office/drawing/2014/main" id="{C4921044-9F70-0D4E-BB5E-84FBCCDB3488}"/>
              </a:ext>
            </a:extLst>
          </p:cNvPr>
          <p:cNvSpPr txBox="1"/>
          <p:nvPr/>
        </p:nvSpPr>
        <p:spPr>
          <a:xfrm>
            <a:off x="286888" y="290862"/>
            <a:ext cx="11568227" cy="646331"/>
          </a:xfrm>
          <a:prstGeom prst="rect">
            <a:avLst/>
          </a:prstGeom>
          <a:noFill/>
        </p:spPr>
        <p:txBody>
          <a:bodyPr wrap="square">
            <a:spAutoFit/>
          </a:bodyPr>
          <a:lstStyle/>
          <a:p>
            <a:pPr algn="ctr"/>
            <a:r>
              <a:rPr lang="en-US" sz="3600" b="1" dirty="0">
                <a:latin typeface="Grandview" panose="020B0502040204020203" pitchFamily="34" charset="0"/>
              </a:rPr>
              <a:t>G</a:t>
            </a:r>
            <a:r>
              <a:rPr lang="en-US" sz="3600" b="1" i="0" dirty="0">
                <a:effectLst/>
                <a:latin typeface="Grandview" panose="020B0502040204020203" pitchFamily="34" charset="0"/>
              </a:rPr>
              <a:t>old Stock during the Pandemic Years</a:t>
            </a:r>
            <a:endParaRPr lang="en-CA" sz="3600" b="1" dirty="0">
              <a:latin typeface="Grandview" panose="020B0502040204020203" pitchFamily="34" charset="0"/>
            </a:endParaRPr>
          </a:p>
        </p:txBody>
      </p:sp>
    </p:spTree>
    <p:extLst>
      <p:ext uri="{BB962C8B-B14F-4D97-AF65-F5344CB8AC3E}">
        <p14:creationId xmlns:p14="http://schemas.microsoft.com/office/powerpoint/2010/main" val="116841328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48745C-820C-E796-1021-637850C093AC}"/>
              </a:ext>
            </a:extLst>
          </p:cNvPr>
          <p:cNvSpPr txBox="1"/>
          <p:nvPr/>
        </p:nvSpPr>
        <p:spPr>
          <a:xfrm>
            <a:off x="7540686" y="1494234"/>
            <a:ext cx="4407474" cy="3631763"/>
          </a:xfrm>
          <a:prstGeom prst="rect">
            <a:avLst/>
          </a:prstGeom>
          <a:noFill/>
        </p:spPr>
        <p:txBody>
          <a:bodyPr wrap="square">
            <a:spAutoFit/>
          </a:bodyPr>
          <a:lstStyle/>
          <a:p>
            <a:pPr marL="285750" indent="-285750">
              <a:buFont typeface="Arial" panose="020B0604020202020204" pitchFamily="34" charset="0"/>
              <a:buChar char="•"/>
            </a:pPr>
            <a:r>
              <a:rPr lang="en-US" dirty="0"/>
              <a:t>The analysis of gold price fluctuations underscores the impact of the Russia-Ukraine conflict, which commenced in late February 2022. </a:t>
            </a:r>
          </a:p>
          <a:p>
            <a:endParaRPr lang="en-US" sz="800" dirty="0"/>
          </a:p>
          <a:p>
            <a:pPr marL="285750" indent="-285750">
              <a:buFont typeface="Arial" panose="020B0604020202020204" pitchFamily="34" charset="0"/>
              <a:buChar char="•"/>
            </a:pPr>
            <a:r>
              <a:rPr lang="en-US" dirty="0"/>
              <a:t>Initially, gold prices sharply declined, reaching a low around $1900, coinciding with the conflict's onset in July 2022. By the end of September 2022, the prices hit their lowest point at $1600. </a:t>
            </a:r>
          </a:p>
          <a:p>
            <a:endParaRPr lang="en-US" sz="800" dirty="0"/>
          </a:p>
          <a:p>
            <a:pPr marL="285750" indent="-285750">
              <a:buFont typeface="Arial" panose="020B0604020202020204" pitchFamily="34" charset="0"/>
              <a:buChar char="•"/>
            </a:pPr>
            <a:r>
              <a:rPr lang="en-US" dirty="0"/>
              <a:t>However, as the conflict progressed, a gradual recovery ensued, leading to a notable peak around December 2022. </a:t>
            </a:r>
            <a:endParaRPr lang="en-CA" dirty="0"/>
          </a:p>
        </p:txBody>
      </p:sp>
      <p:sp>
        <p:nvSpPr>
          <p:cNvPr id="8" name="TextBox 7">
            <a:extLst>
              <a:ext uri="{FF2B5EF4-FFF2-40B4-BE49-F238E27FC236}">
                <a16:creationId xmlns:a16="http://schemas.microsoft.com/office/drawing/2014/main" id="{C4921044-9F70-0D4E-BB5E-84FBCCDB3488}"/>
              </a:ext>
            </a:extLst>
          </p:cNvPr>
          <p:cNvSpPr txBox="1"/>
          <p:nvPr/>
        </p:nvSpPr>
        <p:spPr>
          <a:xfrm>
            <a:off x="286888" y="290862"/>
            <a:ext cx="11568227" cy="646331"/>
          </a:xfrm>
          <a:prstGeom prst="rect">
            <a:avLst/>
          </a:prstGeom>
          <a:noFill/>
        </p:spPr>
        <p:txBody>
          <a:bodyPr wrap="square">
            <a:spAutoFit/>
          </a:bodyPr>
          <a:lstStyle/>
          <a:p>
            <a:pPr algn="ctr"/>
            <a:r>
              <a:rPr lang="en-US" sz="3600" b="1" dirty="0">
                <a:latin typeface="Grandview" panose="020B0502040204020203" pitchFamily="34" charset="0"/>
              </a:rPr>
              <a:t>Impact of Russia – Ukraine Conflict</a:t>
            </a:r>
            <a:endParaRPr lang="en-CA" sz="3600" b="1" dirty="0">
              <a:latin typeface="Grandview" panose="020B0502040204020203" pitchFamily="34" charset="0"/>
            </a:endParaRPr>
          </a:p>
        </p:txBody>
      </p:sp>
      <p:pic>
        <p:nvPicPr>
          <p:cNvPr id="3" name="Picture 2">
            <a:extLst>
              <a:ext uri="{FF2B5EF4-FFF2-40B4-BE49-F238E27FC236}">
                <a16:creationId xmlns:a16="http://schemas.microsoft.com/office/drawing/2014/main" id="{DB08FDD0-D4E8-9EA3-BBC1-C555D752461B}"/>
              </a:ext>
            </a:extLst>
          </p:cNvPr>
          <p:cNvPicPr>
            <a:picLocks noChangeAspect="1"/>
          </p:cNvPicPr>
          <p:nvPr/>
        </p:nvPicPr>
        <p:blipFill rotWithShape="1">
          <a:blip r:embed="rId3"/>
          <a:srcRect l="1172"/>
          <a:stretch/>
        </p:blipFill>
        <p:spPr>
          <a:xfrm>
            <a:off x="83688" y="1330032"/>
            <a:ext cx="7456998" cy="4033734"/>
          </a:xfrm>
          <a:prstGeom prst="rect">
            <a:avLst/>
          </a:prstGeom>
        </p:spPr>
      </p:pic>
      <p:sp>
        <p:nvSpPr>
          <p:cNvPr id="4" name="TextBox 3">
            <a:extLst>
              <a:ext uri="{FF2B5EF4-FFF2-40B4-BE49-F238E27FC236}">
                <a16:creationId xmlns:a16="http://schemas.microsoft.com/office/drawing/2014/main" id="{581D05DC-8636-A5C3-DED4-001C1E8F8C54}"/>
              </a:ext>
            </a:extLst>
          </p:cNvPr>
          <p:cNvSpPr txBox="1"/>
          <p:nvPr/>
        </p:nvSpPr>
        <p:spPr>
          <a:xfrm>
            <a:off x="286888" y="5363766"/>
            <a:ext cx="11568227" cy="923330"/>
          </a:xfrm>
          <a:prstGeom prst="rect">
            <a:avLst/>
          </a:prstGeom>
          <a:noFill/>
        </p:spPr>
        <p:txBody>
          <a:bodyPr wrap="square">
            <a:spAutoFit/>
          </a:bodyPr>
          <a:lstStyle/>
          <a:p>
            <a:pPr marL="285750" indent="-285750">
              <a:buFont typeface="Arial" panose="020B0604020202020204" pitchFamily="34" charset="0"/>
              <a:buChar char="•"/>
            </a:pPr>
            <a:r>
              <a:rPr lang="en-US" dirty="0"/>
              <a:t>The overall trend depicted an upward trajectory with intermittent fluctuations, culminating in a peak near January 2024, with gold prices nearly reaching $2050. This period, termed the "War Slowdown," reflects rising gold prices amid a reduction in conflict intensity or uncertainty.</a:t>
            </a:r>
            <a:endParaRPr lang="en-CA" dirty="0"/>
          </a:p>
        </p:txBody>
      </p:sp>
    </p:spTree>
    <p:extLst>
      <p:ext uri="{BB962C8B-B14F-4D97-AF65-F5344CB8AC3E}">
        <p14:creationId xmlns:p14="http://schemas.microsoft.com/office/powerpoint/2010/main" val="39769051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48745C-820C-E796-1021-637850C093AC}"/>
              </a:ext>
            </a:extLst>
          </p:cNvPr>
          <p:cNvSpPr txBox="1"/>
          <p:nvPr/>
        </p:nvSpPr>
        <p:spPr>
          <a:xfrm>
            <a:off x="286888" y="5380672"/>
            <a:ext cx="11568226" cy="1477328"/>
          </a:xfrm>
          <a:prstGeom prst="rect">
            <a:avLst/>
          </a:prstGeom>
          <a:noFill/>
        </p:spPr>
        <p:txBody>
          <a:bodyPr wrap="square">
            <a:spAutoFit/>
          </a:bodyPr>
          <a:lstStyle/>
          <a:p>
            <a:pPr marL="285750" indent="-285750" algn="ctr">
              <a:buFont typeface="Arial" panose="020B0604020202020204" pitchFamily="34" charset="0"/>
              <a:buChar char="•"/>
            </a:pPr>
            <a:r>
              <a:rPr lang="en-US" dirty="0"/>
              <a:t>The scatter plot shows how volume (the amount of trading activity) affects the closing price of gold. When there's low trading activity, the closing price tends to stay within a narrow range. But when trading activity picks up, the closing price can vary more widely. We see more data points when trading activity is low, but fewer when it's high. This suggests there might be a connection between trading volume and the closing price, but we need more analysis to be sure.</a:t>
            </a:r>
            <a:endParaRPr lang="en-CA" dirty="0"/>
          </a:p>
        </p:txBody>
      </p:sp>
      <p:sp>
        <p:nvSpPr>
          <p:cNvPr id="8" name="TextBox 7">
            <a:extLst>
              <a:ext uri="{FF2B5EF4-FFF2-40B4-BE49-F238E27FC236}">
                <a16:creationId xmlns:a16="http://schemas.microsoft.com/office/drawing/2014/main" id="{C4921044-9F70-0D4E-BB5E-84FBCCDB3488}"/>
              </a:ext>
            </a:extLst>
          </p:cNvPr>
          <p:cNvSpPr txBox="1"/>
          <p:nvPr/>
        </p:nvSpPr>
        <p:spPr>
          <a:xfrm>
            <a:off x="286888" y="290862"/>
            <a:ext cx="11568227" cy="523220"/>
          </a:xfrm>
          <a:prstGeom prst="rect">
            <a:avLst/>
          </a:prstGeom>
          <a:noFill/>
        </p:spPr>
        <p:txBody>
          <a:bodyPr wrap="square">
            <a:spAutoFit/>
          </a:bodyPr>
          <a:lstStyle/>
          <a:p>
            <a:pPr algn="ctr"/>
            <a:r>
              <a:rPr lang="en-US" sz="2800" b="1" dirty="0">
                <a:latin typeface="Grandview" panose="020B0502040204020203" pitchFamily="34" charset="0"/>
              </a:rPr>
              <a:t>Exploring the Relationship Between Trading Volume and Gold Prices</a:t>
            </a:r>
            <a:endParaRPr lang="en-CA" sz="2800" b="1" dirty="0">
              <a:latin typeface="Grandview" panose="020B0502040204020203" pitchFamily="34" charset="0"/>
            </a:endParaRPr>
          </a:p>
        </p:txBody>
      </p:sp>
      <p:pic>
        <p:nvPicPr>
          <p:cNvPr id="2" name="Picture 1">
            <a:extLst>
              <a:ext uri="{FF2B5EF4-FFF2-40B4-BE49-F238E27FC236}">
                <a16:creationId xmlns:a16="http://schemas.microsoft.com/office/drawing/2014/main" id="{DE7969C0-D442-4A70-E855-11413B33F30C}"/>
              </a:ext>
            </a:extLst>
          </p:cNvPr>
          <p:cNvPicPr>
            <a:picLocks noChangeAspect="1"/>
          </p:cNvPicPr>
          <p:nvPr/>
        </p:nvPicPr>
        <p:blipFill>
          <a:blip r:embed="rId3"/>
          <a:stretch>
            <a:fillRect/>
          </a:stretch>
        </p:blipFill>
        <p:spPr>
          <a:xfrm>
            <a:off x="1958570" y="887308"/>
            <a:ext cx="8274860" cy="4255826"/>
          </a:xfrm>
          <a:prstGeom prst="rect">
            <a:avLst/>
          </a:prstGeom>
        </p:spPr>
      </p:pic>
    </p:spTree>
    <p:extLst>
      <p:ext uri="{BB962C8B-B14F-4D97-AF65-F5344CB8AC3E}">
        <p14:creationId xmlns:p14="http://schemas.microsoft.com/office/powerpoint/2010/main" val="151049195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45423-CA5B-6696-BC0F-9C607925ACDB}"/>
              </a:ext>
            </a:extLst>
          </p:cNvPr>
          <p:cNvSpPr txBox="1"/>
          <p:nvPr/>
        </p:nvSpPr>
        <p:spPr>
          <a:xfrm>
            <a:off x="1543518" y="3013501"/>
            <a:ext cx="9104964" cy="830997"/>
          </a:xfrm>
          <a:prstGeom prst="rect">
            <a:avLst/>
          </a:prstGeom>
          <a:noFill/>
        </p:spPr>
        <p:txBody>
          <a:bodyPr wrap="square">
            <a:spAutoFit/>
          </a:bodyPr>
          <a:lstStyle/>
          <a:p>
            <a:pPr algn="ctr"/>
            <a:r>
              <a:rPr lang="en-CA" sz="4800" b="1" i="0" dirty="0">
                <a:effectLst/>
                <a:latin typeface="Grandview" panose="020B0502040204020203" pitchFamily="34" charset="0"/>
              </a:rPr>
              <a:t>Statistical Analysis</a:t>
            </a:r>
          </a:p>
        </p:txBody>
      </p:sp>
    </p:spTree>
    <p:extLst>
      <p:ext uri="{BB962C8B-B14F-4D97-AF65-F5344CB8AC3E}">
        <p14:creationId xmlns:p14="http://schemas.microsoft.com/office/powerpoint/2010/main" val="273709735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7F484-B092-A2F4-A8B3-64DAD2BB10E3}"/>
              </a:ext>
            </a:extLst>
          </p:cNvPr>
          <p:cNvSpPr txBox="1"/>
          <p:nvPr/>
        </p:nvSpPr>
        <p:spPr>
          <a:xfrm>
            <a:off x="396240" y="3692942"/>
            <a:ext cx="11531600" cy="2554545"/>
          </a:xfrm>
          <a:prstGeom prst="rect">
            <a:avLst/>
          </a:prstGeom>
          <a:noFill/>
        </p:spPr>
        <p:txBody>
          <a:bodyPr wrap="square">
            <a:spAutoFit/>
          </a:bodyPr>
          <a:lstStyle/>
          <a:p>
            <a:pPr marL="285750" indent="-285750" algn="l">
              <a:buFont typeface="Arial" panose="020B0604020202020204" pitchFamily="34" charset="0"/>
              <a:buChar char="•"/>
            </a:pPr>
            <a:r>
              <a:rPr lang="en-US" sz="1600" b="1" i="0" dirty="0">
                <a:effectLst/>
                <a:latin typeface="Grandview" panose="020B0502040204020203" pitchFamily="34" charset="0"/>
              </a:rPr>
              <a:t>Count</a:t>
            </a:r>
            <a:r>
              <a:rPr lang="en-US" sz="1600" b="0" i="0" dirty="0">
                <a:effectLst/>
                <a:latin typeface="Grandview" panose="020B0502040204020203" pitchFamily="34" charset="0"/>
              </a:rPr>
              <a:t>: The number of data points available for each variable. In this dataset, there are 2511 data points for each variable.</a:t>
            </a:r>
          </a:p>
          <a:p>
            <a:pPr marL="285750" indent="-285750" algn="l">
              <a:buFont typeface="Arial" panose="020B0604020202020204" pitchFamily="34" charset="0"/>
              <a:buChar char="•"/>
            </a:pPr>
            <a:r>
              <a:rPr lang="en-US" sz="1600" b="1" i="0" dirty="0">
                <a:effectLst/>
                <a:latin typeface="Grandview" panose="020B0502040204020203" pitchFamily="34" charset="0"/>
              </a:rPr>
              <a:t>Mean</a:t>
            </a:r>
            <a:r>
              <a:rPr lang="en-US" sz="1600" b="0" i="0" dirty="0">
                <a:effectLst/>
                <a:latin typeface="Grandview" panose="020B0502040204020203" pitchFamily="34" charset="0"/>
              </a:rPr>
              <a:t>: The average value of each variable. For example, the mean closing price is approximately 1498.73.</a:t>
            </a:r>
          </a:p>
          <a:p>
            <a:pPr marL="285750" indent="-285750" algn="l">
              <a:buFont typeface="Arial" panose="020B0604020202020204" pitchFamily="34" charset="0"/>
              <a:buChar char="•"/>
            </a:pPr>
            <a:r>
              <a:rPr lang="en-US" sz="1600" b="1" i="0" dirty="0">
                <a:effectLst/>
                <a:latin typeface="Grandview" panose="020B0502040204020203" pitchFamily="34" charset="0"/>
              </a:rPr>
              <a:t>Minimum (Min)</a:t>
            </a:r>
            <a:r>
              <a:rPr lang="en-US" sz="1600" b="0" i="0" dirty="0">
                <a:effectLst/>
                <a:latin typeface="Grandview" panose="020B0502040204020203" pitchFamily="34" charset="0"/>
              </a:rPr>
              <a:t> and </a:t>
            </a:r>
            <a:r>
              <a:rPr lang="en-US" sz="1600" b="1" i="0" dirty="0">
                <a:effectLst/>
                <a:latin typeface="Grandview" panose="020B0502040204020203" pitchFamily="34" charset="0"/>
              </a:rPr>
              <a:t>Maximum (Max)</a:t>
            </a:r>
            <a:r>
              <a:rPr lang="en-US" sz="1600" b="0" i="0" dirty="0">
                <a:effectLst/>
                <a:latin typeface="Grandview" panose="020B0502040204020203" pitchFamily="34" charset="0"/>
              </a:rPr>
              <a:t>: The smallest and largest values observed for each variable. In this dataset, the minimum closing price is 1049.60, and the maximum closing price is 2093.10.</a:t>
            </a:r>
          </a:p>
          <a:p>
            <a:pPr marL="285750" indent="-285750" algn="l">
              <a:buFont typeface="Arial" panose="020B0604020202020204" pitchFamily="34" charset="0"/>
              <a:buChar char="•"/>
            </a:pPr>
            <a:r>
              <a:rPr lang="en-US" sz="1600" b="1" i="0" dirty="0">
                <a:effectLst/>
                <a:latin typeface="Grandview" panose="020B0502040204020203" pitchFamily="34" charset="0"/>
              </a:rPr>
              <a:t>Standard Deviation (Std)</a:t>
            </a:r>
            <a:r>
              <a:rPr lang="en-US" sz="1600" b="0" i="0" dirty="0">
                <a:effectLst/>
                <a:latin typeface="Grandview" panose="020B0502040204020203" pitchFamily="34" charset="0"/>
              </a:rPr>
              <a:t>: A measure of the dispersion of values around the mean. For example, the standard deviation of the closing price is approximately 298.82.</a:t>
            </a:r>
          </a:p>
          <a:p>
            <a:pPr marL="285750" indent="-285750" algn="l">
              <a:buFont typeface="Arial" panose="020B0604020202020204" pitchFamily="34" charset="0"/>
              <a:buChar char="•"/>
            </a:pPr>
            <a:r>
              <a:rPr lang="en-US" sz="1600" b="1" i="0" dirty="0">
                <a:effectLst/>
                <a:latin typeface="Grandview" panose="020B0502040204020203" pitchFamily="34" charset="0"/>
              </a:rPr>
              <a:t>Percentiles (25th, 50th, 75th)</a:t>
            </a:r>
            <a:r>
              <a:rPr lang="en-US" sz="1600" b="0" i="0" dirty="0">
                <a:effectLst/>
                <a:latin typeface="Grandview" panose="020B0502040204020203" pitchFamily="34" charset="0"/>
              </a:rPr>
              <a:t>: Values below which a given percentage of observations fall. For instance, the 25th percentile (also known as the first quartile or Q1) indicates that 25% of the data points have closing prices below 1249.85.</a:t>
            </a:r>
          </a:p>
        </p:txBody>
      </p:sp>
      <p:pic>
        <p:nvPicPr>
          <p:cNvPr id="5" name="Picture 4">
            <a:extLst>
              <a:ext uri="{FF2B5EF4-FFF2-40B4-BE49-F238E27FC236}">
                <a16:creationId xmlns:a16="http://schemas.microsoft.com/office/drawing/2014/main" id="{BD546D37-C0E0-2F1E-179B-BC5F4C1DC06A}"/>
              </a:ext>
            </a:extLst>
          </p:cNvPr>
          <p:cNvPicPr>
            <a:picLocks noChangeAspect="1"/>
          </p:cNvPicPr>
          <p:nvPr/>
        </p:nvPicPr>
        <p:blipFill>
          <a:blip r:embed="rId3"/>
          <a:stretch>
            <a:fillRect/>
          </a:stretch>
        </p:blipFill>
        <p:spPr>
          <a:xfrm>
            <a:off x="624479" y="510388"/>
            <a:ext cx="10693761" cy="2918261"/>
          </a:xfrm>
          <a:prstGeom prst="rect">
            <a:avLst/>
          </a:prstGeom>
          <a:ln>
            <a:solidFill>
              <a:schemeClr val="accent1"/>
            </a:solidFill>
          </a:ln>
        </p:spPr>
      </p:pic>
    </p:spTree>
    <p:extLst>
      <p:ext uri="{BB962C8B-B14F-4D97-AF65-F5344CB8AC3E}">
        <p14:creationId xmlns:p14="http://schemas.microsoft.com/office/powerpoint/2010/main" val="27407254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98016C-E444-4329-B2D4-AA884FD3ADDD}"/>
              </a:ext>
            </a:extLst>
          </p:cNvPr>
          <p:cNvSpPr txBox="1"/>
          <p:nvPr/>
        </p:nvSpPr>
        <p:spPr>
          <a:xfrm>
            <a:off x="314960" y="866289"/>
            <a:ext cx="11562080" cy="5078313"/>
          </a:xfrm>
          <a:prstGeom prst="rect">
            <a:avLst/>
          </a:prstGeom>
          <a:noFill/>
        </p:spPr>
        <p:txBody>
          <a:bodyPr wrap="square">
            <a:spAutoFit/>
          </a:bodyPr>
          <a:lstStyle/>
          <a:p>
            <a:pPr algn="just"/>
            <a:r>
              <a:rPr lang="en-US" b="1" i="0" dirty="0">
                <a:effectLst/>
                <a:latin typeface="Grandview" panose="020B0502040204020203" pitchFamily="34" charset="0"/>
              </a:rPr>
              <a:t>Shapiro-Wilk Test for Normality</a:t>
            </a:r>
            <a:r>
              <a:rPr lang="en-US" b="0" i="0" dirty="0">
                <a:effectLst/>
                <a:latin typeface="Grandview" panose="020B0502040204020203" pitchFamily="34" charset="0"/>
              </a:rPr>
              <a:t>:</a:t>
            </a:r>
          </a:p>
          <a:p>
            <a:pPr marL="285750" indent="-285750" algn="just">
              <a:buFont typeface="Arial" panose="020B0604020202020204" pitchFamily="34" charset="0"/>
              <a:buChar char="•"/>
            </a:pPr>
            <a:r>
              <a:rPr lang="en-US" b="1" i="0" dirty="0">
                <a:effectLst/>
                <a:latin typeface="Grandview" panose="020B0502040204020203" pitchFamily="34" charset="0"/>
              </a:rPr>
              <a:t>Test statistic</a:t>
            </a:r>
            <a:r>
              <a:rPr lang="en-US" b="0" i="0" dirty="0">
                <a:effectLst/>
                <a:latin typeface="Grandview" panose="020B0502040204020203" pitchFamily="34" charset="0"/>
              </a:rPr>
              <a:t>: The Shapiro-Wilk test is used to assess whether a dataset follows a normal distribution. The test statistic value (</a:t>
            </a:r>
            <a:r>
              <a:rPr lang="en-US" b="1" i="0" dirty="0">
                <a:effectLst/>
                <a:highlight>
                  <a:srgbClr val="FFFF00"/>
                </a:highlight>
                <a:latin typeface="Grandview" panose="020B0502040204020203" pitchFamily="34" charset="0"/>
              </a:rPr>
              <a:t>0.8725</a:t>
            </a:r>
            <a:r>
              <a:rPr lang="en-US" b="0" i="0" dirty="0">
                <a:effectLst/>
                <a:latin typeface="Grandview" panose="020B0502040204020203" pitchFamily="34" charset="0"/>
              </a:rPr>
              <a:t> in this case) is compared to critical values to determine the level of departure from normality. A value closer to 1 suggests the data is more likely to be normally distributed.</a:t>
            </a:r>
          </a:p>
          <a:p>
            <a:pPr algn="just"/>
            <a:endParaRPr lang="en-US" b="0" i="0" dirty="0">
              <a:effectLst/>
              <a:latin typeface="Grandview" panose="020B0502040204020203" pitchFamily="34" charset="0"/>
            </a:endParaRPr>
          </a:p>
          <a:p>
            <a:pPr marL="285750" indent="-285750" algn="just">
              <a:buFont typeface="Arial" panose="020B0604020202020204" pitchFamily="34" charset="0"/>
              <a:buChar char="•"/>
            </a:pPr>
            <a:r>
              <a:rPr lang="en-US" b="1" i="0" dirty="0">
                <a:effectLst/>
                <a:latin typeface="Grandview" panose="020B0502040204020203" pitchFamily="34" charset="0"/>
              </a:rPr>
              <a:t>p-value</a:t>
            </a:r>
            <a:r>
              <a:rPr lang="en-US" b="0" i="0" dirty="0">
                <a:effectLst/>
                <a:latin typeface="Grandview" panose="020B0502040204020203" pitchFamily="34" charset="0"/>
              </a:rPr>
              <a:t>: This is the probability of observing the data if the null hypothesis is true (i.e., if the data were drawn from a normal distribution). A small p-value (e.g., </a:t>
            </a:r>
            <a:r>
              <a:rPr lang="en-US" b="1" i="0" dirty="0">
                <a:effectLst/>
                <a:highlight>
                  <a:srgbClr val="FFFF00"/>
                </a:highlight>
                <a:latin typeface="Grandview" panose="020B0502040204020203" pitchFamily="34" charset="0"/>
              </a:rPr>
              <a:t>2.987e-41</a:t>
            </a:r>
            <a:r>
              <a:rPr lang="en-US" b="0" i="0" dirty="0">
                <a:effectLst/>
                <a:latin typeface="Grandview" panose="020B0502040204020203" pitchFamily="34" charset="0"/>
              </a:rPr>
              <a:t>) indicates strong evidence against the null hypothesis, suggesting that the data significantly deviates from normality.</a:t>
            </a:r>
          </a:p>
          <a:p>
            <a:pPr algn="just"/>
            <a:endParaRPr lang="en-US" b="0" i="0" dirty="0">
              <a:effectLst/>
              <a:latin typeface="Grandview" panose="020B0502040204020203" pitchFamily="34" charset="0"/>
            </a:endParaRPr>
          </a:p>
          <a:p>
            <a:pPr algn="just"/>
            <a:r>
              <a:rPr lang="en-US" b="1" i="0" dirty="0">
                <a:effectLst/>
                <a:latin typeface="Grandview" panose="020B0502040204020203" pitchFamily="34" charset="0"/>
              </a:rPr>
              <a:t>Pearson Correlation Coefficient</a:t>
            </a:r>
            <a:r>
              <a:rPr lang="en-US" b="0" i="0" dirty="0">
                <a:effectLst/>
                <a:latin typeface="Grandview" panose="020B0502040204020203" pitchFamily="34" charset="0"/>
              </a:rPr>
              <a:t>:</a:t>
            </a:r>
          </a:p>
          <a:p>
            <a:pPr marL="285750" indent="-285750" algn="just">
              <a:buFont typeface="Arial" panose="020B0604020202020204" pitchFamily="34" charset="0"/>
              <a:buChar char="•"/>
            </a:pPr>
            <a:r>
              <a:rPr lang="en-US" b="0" i="0" dirty="0">
                <a:effectLst/>
                <a:latin typeface="Grandview" panose="020B0502040204020203" pitchFamily="34" charset="0"/>
              </a:rPr>
              <a:t>This coefficient measures the strength and direction of a linear relationship between two variables.</a:t>
            </a:r>
          </a:p>
          <a:p>
            <a:pPr marL="285750" indent="-285750" algn="just">
              <a:buFont typeface="Arial" panose="020B0604020202020204" pitchFamily="34" charset="0"/>
              <a:buChar char="•"/>
            </a:pPr>
            <a:r>
              <a:rPr lang="en-US" b="0" i="0" dirty="0">
                <a:effectLst/>
                <a:latin typeface="Grandview" panose="020B0502040204020203" pitchFamily="34" charset="0"/>
              </a:rPr>
              <a:t>For example, the </a:t>
            </a:r>
            <a:r>
              <a:rPr lang="en-US" b="1" i="0" dirty="0">
                <a:effectLst/>
                <a:highlight>
                  <a:srgbClr val="FFFF00"/>
                </a:highlight>
                <a:latin typeface="Grandview" panose="020B0502040204020203" pitchFamily="34" charset="0"/>
              </a:rPr>
              <a:t>correlation coefficient between 'Close' and 'Volume' is approximately 0.0228</a:t>
            </a:r>
            <a:r>
              <a:rPr lang="en-US" b="0" i="0" dirty="0">
                <a:effectLst/>
                <a:latin typeface="Grandview" panose="020B0502040204020203" pitchFamily="34" charset="0"/>
              </a:rPr>
              <a:t>. A value close to 0 indicates </a:t>
            </a:r>
            <a:r>
              <a:rPr lang="en-US" b="1" i="0" dirty="0">
                <a:effectLst/>
                <a:highlight>
                  <a:srgbClr val="FFFF00"/>
                </a:highlight>
                <a:latin typeface="Grandview" panose="020B0502040204020203" pitchFamily="34" charset="0"/>
              </a:rPr>
              <a:t>a weak linear relationship</a:t>
            </a:r>
            <a:r>
              <a:rPr lang="en-US" b="0" i="0" dirty="0">
                <a:effectLst/>
                <a:latin typeface="Grandview" panose="020B0502040204020203" pitchFamily="34" charset="0"/>
              </a:rPr>
              <a:t>, suggesting that changes in 'Volume' are not strongly associated with changes in 'Close’.</a:t>
            </a:r>
          </a:p>
          <a:p>
            <a:pPr marL="285750" indent="-285750" algn="just">
              <a:buFont typeface="Arial" panose="020B0604020202020204" pitchFamily="34" charset="0"/>
              <a:buChar char="•"/>
            </a:pPr>
            <a:r>
              <a:rPr lang="en-US" b="0" i="0" dirty="0">
                <a:effectLst/>
                <a:latin typeface="Grandview" panose="020B0502040204020203" pitchFamily="34" charset="0"/>
              </a:rPr>
              <a:t>The </a:t>
            </a:r>
            <a:r>
              <a:rPr lang="en-US" b="1" i="0" dirty="0">
                <a:effectLst/>
                <a:highlight>
                  <a:srgbClr val="FFFF00"/>
                </a:highlight>
                <a:latin typeface="Grandview" panose="020B0502040204020203" pitchFamily="34" charset="0"/>
              </a:rPr>
              <a:t>correlation coefficient between 'Close' and 'Open' is approximately 0.999</a:t>
            </a:r>
            <a:r>
              <a:rPr lang="en-US" b="0" i="0" dirty="0">
                <a:effectLst/>
                <a:latin typeface="Grandview" panose="020B0502040204020203" pitchFamily="34" charset="0"/>
              </a:rPr>
              <a:t>, indicating a </a:t>
            </a:r>
            <a:r>
              <a:rPr lang="en-US" b="1" i="0" dirty="0">
                <a:effectLst/>
                <a:highlight>
                  <a:srgbClr val="FFFF00"/>
                </a:highlight>
                <a:latin typeface="Grandview" panose="020B0502040204020203" pitchFamily="34" charset="0"/>
              </a:rPr>
              <a:t>very strong positive linear relationship</a:t>
            </a:r>
            <a:r>
              <a:rPr lang="en-US" b="0" i="0" dirty="0">
                <a:effectLst/>
                <a:latin typeface="Grandview" panose="020B0502040204020203" pitchFamily="34" charset="0"/>
              </a:rPr>
              <a:t>. This suggests that 'Close' and 'Open' prices move almost perfectly in tandem, with 'Close' prices being almost identical to 'Open' prices, but with a slight difference due to factors such as market activity between opening and closing.</a:t>
            </a:r>
          </a:p>
        </p:txBody>
      </p:sp>
    </p:spTree>
    <p:extLst>
      <p:ext uri="{BB962C8B-B14F-4D97-AF65-F5344CB8AC3E}">
        <p14:creationId xmlns:p14="http://schemas.microsoft.com/office/powerpoint/2010/main" val="178253758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0CE97-DF81-839A-9921-50613BEF9880}"/>
              </a:ext>
            </a:extLst>
          </p:cNvPr>
          <p:cNvSpPr txBox="1"/>
          <p:nvPr/>
        </p:nvSpPr>
        <p:spPr>
          <a:xfrm>
            <a:off x="284479" y="1054576"/>
            <a:ext cx="11568227" cy="6001643"/>
          </a:xfrm>
          <a:prstGeom prst="rect">
            <a:avLst/>
          </a:prstGeom>
          <a:noFill/>
        </p:spPr>
        <p:txBody>
          <a:bodyPr wrap="square">
            <a:spAutoFit/>
          </a:bodyPr>
          <a:lstStyle/>
          <a:p>
            <a:r>
              <a:rPr lang="en-CA" sz="1600" dirty="0">
                <a:latin typeface="Grandview" panose="020B0502040204020203" pitchFamily="34" charset="0"/>
              </a:rPr>
              <a:t>Gold prices have shown a consistent upward trend since 2019, despite fluctuations, indicating long-term investment potential. COVID-19 made prices go up and down quickly, but overall, it showed that gold is a safe thing to invest in when things get tough, so its prices went up.</a:t>
            </a:r>
          </a:p>
          <a:p>
            <a:endParaRPr lang="en-CA" sz="1600" dirty="0">
              <a:latin typeface="Grandview" panose="020B0502040204020203" pitchFamily="34" charset="0"/>
            </a:endParaRPr>
          </a:p>
          <a:p>
            <a:r>
              <a:rPr lang="en-US" sz="1600" dirty="0">
                <a:latin typeface="Grandview" panose="020B0502040204020203" pitchFamily="34" charset="0"/>
              </a:rPr>
              <a:t>Seasonal Fluctuations: Gold prices exhibit regular patterns influenced by various factors such as cultural events, economic conditions, and demand fluctuations. Understanding these seasonal variations is essential for interpreting short-term price movements.</a:t>
            </a:r>
          </a:p>
          <a:p>
            <a:endParaRPr lang="en-US" sz="1600" dirty="0">
              <a:latin typeface="Grandview" panose="020B0502040204020203" pitchFamily="34" charset="0"/>
            </a:endParaRPr>
          </a:p>
          <a:p>
            <a:r>
              <a:rPr lang="en-US" sz="1600" dirty="0">
                <a:latin typeface="Grandview" panose="020B0502040204020203" pitchFamily="34" charset="0"/>
              </a:rPr>
              <a:t>Different modeling techniques, including ARIMA, SARIMA, Holt-Winters, LSTM, and Prophet, were employed to forecast gold prices. While each model has its strengths, none of them perfectly capture the market dynamics, suggesting the need for continuous refinement and evaluation of forecasting methodologies.</a:t>
            </a:r>
          </a:p>
          <a:p>
            <a:endParaRPr lang="en-US" sz="1600" dirty="0">
              <a:latin typeface="Grandview" panose="020B0502040204020203" pitchFamily="34" charset="0"/>
            </a:endParaRPr>
          </a:p>
          <a:p>
            <a:r>
              <a:rPr lang="en-US" sz="1600" dirty="0">
                <a:latin typeface="Grandview" panose="020B0502040204020203" pitchFamily="34" charset="0"/>
              </a:rPr>
              <a:t>The Moving Average Crossover strategy prioritizes stability, while the Reverse Trading strategy aims for higher returns but entails greater volatility. Traders must consider the risk-return tradeoff when selecting a strategy</a:t>
            </a:r>
          </a:p>
          <a:p>
            <a:endParaRPr lang="en-US" sz="1600" dirty="0">
              <a:latin typeface="Grandview" panose="020B0502040204020203" pitchFamily="34" charset="0"/>
            </a:endParaRPr>
          </a:p>
          <a:p>
            <a:r>
              <a:rPr lang="en-US" sz="1600" dirty="0">
                <a:latin typeface="Grandview" panose="020B0502040204020203" pitchFamily="34" charset="0"/>
              </a:rPr>
              <a:t>External events, such as the COVID-19 pandemic and geopolitical conflicts like the Russia-Ukraine conflict, significantly impact gold prices. These events introduce volatility and uncertainty into the market, influencing investor behavior and driving fluctuations in prices.</a:t>
            </a:r>
          </a:p>
          <a:p>
            <a:endParaRPr lang="en-US" sz="1600" dirty="0">
              <a:latin typeface="Grandview" panose="020B0502040204020203" pitchFamily="34" charset="0"/>
            </a:endParaRPr>
          </a:p>
          <a:p>
            <a:r>
              <a:rPr lang="en-US" sz="1600" dirty="0">
                <a:latin typeface="Grandview" panose="020B0502040204020203" pitchFamily="34" charset="0"/>
              </a:rPr>
              <a:t>Statistical tests, including the Shapiro-Wilk test for normality and Pearson correlation coefficient, provide additional insights into the distribution of data and the strength of relationships between variables, aiding in robust analysis and interpretation.</a:t>
            </a:r>
          </a:p>
          <a:p>
            <a:endParaRPr lang="en-US" sz="1600" dirty="0">
              <a:latin typeface="Grandview" panose="020B0502040204020203" pitchFamily="34" charset="0"/>
            </a:endParaRPr>
          </a:p>
          <a:p>
            <a:endParaRPr lang="en-CA" sz="1600" dirty="0">
              <a:latin typeface="Grandview" panose="020B0502040204020203" pitchFamily="34" charset="0"/>
            </a:endParaRPr>
          </a:p>
        </p:txBody>
      </p:sp>
      <p:sp>
        <p:nvSpPr>
          <p:cNvPr id="4" name="TextBox 3">
            <a:extLst>
              <a:ext uri="{FF2B5EF4-FFF2-40B4-BE49-F238E27FC236}">
                <a16:creationId xmlns:a16="http://schemas.microsoft.com/office/drawing/2014/main" id="{3ED93E08-89BB-A3BF-83FC-A773511A45DA}"/>
              </a:ext>
            </a:extLst>
          </p:cNvPr>
          <p:cNvSpPr txBox="1"/>
          <p:nvPr/>
        </p:nvSpPr>
        <p:spPr>
          <a:xfrm>
            <a:off x="286888" y="290862"/>
            <a:ext cx="11568227" cy="646331"/>
          </a:xfrm>
          <a:prstGeom prst="rect">
            <a:avLst/>
          </a:prstGeom>
          <a:noFill/>
        </p:spPr>
        <p:txBody>
          <a:bodyPr wrap="square">
            <a:spAutoFit/>
          </a:bodyPr>
          <a:lstStyle/>
          <a:p>
            <a:pPr algn="ctr"/>
            <a:r>
              <a:rPr lang="en-US" sz="3600" b="1" dirty="0">
                <a:latin typeface="Grandview" panose="020B0502040204020203" pitchFamily="34" charset="0"/>
              </a:rPr>
              <a:t>Key Takeaways...</a:t>
            </a:r>
            <a:endParaRPr lang="en-CA" sz="3600" b="1" dirty="0">
              <a:latin typeface="Grandview" panose="020B0502040204020203" pitchFamily="34" charset="0"/>
            </a:endParaRPr>
          </a:p>
        </p:txBody>
      </p:sp>
    </p:spTree>
    <p:extLst>
      <p:ext uri="{BB962C8B-B14F-4D97-AF65-F5344CB8AC3E}">
        <p14:creationId xmlns:p14="http://schemas.microsoft.com/office/powerpoint/2010/main" val="11415652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0CE97-DF81-839A-9921-50613BEF9880}"/>
              </a:ext>
            </a:extLst>
          </p:cNvPr>
          <p:cNvSpPr txBox="1"/>
          <p:nvPr/>
        </p:nvSpPr>
        <p:spPr>
          <a:xfrm>
            <a:off x="311886" y="2913856"/>
            <a:ext cx="11568227" cy="1323439"/>
          </a:xfrm>
          <a:prstGeom prst="rect">
            <a:avLst/>
          </a:prstGeom>
          <a:noFill/>
        </p:spPr>
        <p:txBody>
          <a:bodyPr wrap="square">
            <a:spAutoFit/>
          </a:bodyPr>
          <a:lstStyle/>
          <a:p>
            <a:pPr algn="ctr"/>
            <a:r>
              <a:rPr lang="en-US" sz="1600" dirty="0">
                <a:latin typeface="Grandview" panose="020B0502040204020203" pitchFamily="34" charset="0"/>
              </a:rPr>
              <a:t>Looking ahead, predicting gold prices will depend on understanding how the market changes and what factors affect it, like the economy, global tensions, and new technology. Improving predictive models with advanced techniques and data analysis can help make more accurate forecasts. It's important to stay alert to emerging risks and opportunities in the market, adapting strategies accordingly. Overall, flexibility and using the latest tools will be key to making informed decisions about gold investments in the future.</a:t>
            </a:r>
            <a:endParaRPr lang="en-CA" sz="1600" dirty="0">
              <a:latin typeface="Grandview" panose="020B0502040204020203" pitchFamily="34" charset="0"/>
            </a:endParaRPr>
          </a:p>
        </p:txBody>
      </p:sp>
      <p:sp>
        <p:nvSpPr>
          <p:cNvPr id="4" name="TextBox 3">
            <a:extLst>
              <a:ext uri="{FF2B5EF4-FFF2-40B4-BE49-F238E27FC236}">
                <a16:creationId xmlns:a16="http://schemas.microsoft.com/office/drawing/2014/main" id="{3ED93E08-89BB-A3BF-83FC-A773511A45DA}"/>
              </a:ext>
            </a:extLst>
          </p:cNvPr>
          <p:cNvSpPr txBox="1"/>
          <p:nvPr/>
        </p:nvSpPr>
        <p:spPr>
          <a:xfrm>
            <a:off x="361885" y="2267525"/>
            <a:ext cx="11568227" cy="646331"/>
          </a:xfrm>
          <a:prstGeom prst="rect">
            <a:avLst/>
          </a:prstGeom>
          <a:noFill/>
        </p:spPr>
        <p:txBody>
          <a:bodyPr wrap="square">
            <a:spAutoFit/>
          </a:bodyPr>
          <a:lstStyle/>
          <a:p>
            <a:pPr algn="ctr"/>
            <a:r>
              <a:rPr lang="en-US" sz="3600" b="1" dirty="0">
                <a:latin typeface="Grandview" panose="020B0502040204020203" pitchFamily="34" charset="0"/>
              </a:rPr>
              <a:t>Recommendations</a:t>
            </a:r>
            <a:endParaRPr lang="en-CA" sz="3600" b="1" dirty="0">
              <a:latin typeface="Grandview" panose="020B0502040204020203" pitchFamily="34" charset="0"/>
            </a:endParaRPr>
          </a:p>
        </p:txBody>
      </p:sp>
    </p:spTree>
    <p:extLst>
      <p:ext uri="{BB962C8B-B14F-4D97-AF65-F5344CB8AC3E}">
        <p14:creationId xmlns:p14="http://schemas.microsoft.com/office/powerpoint/2010/main" val="11472687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45423-CA5B-6696-BC0F-9C607925ACDB}"/>
              </a:ext>
            </a:extLst>
          </p:cNvPr>
          <p:cNvSpPr txBox="1"/>
          <p:nvPr/>
        </p:nvSpPr>
        <p:spPr>
          <a:xfrm>
            <a:off x="1543518" y="3013501"/>
            <a:ext cx="9104964" cy="923330"/>
          </a:xfrm>
          <a:prstGeom prst="rect">
            <a:avLst/>
          </a:prstGeom>
          <a:noFill/>
        </p:spPr>
        <p:txBody>
          <a:bodyPr wrap="square">
            <a:spAutoFit/>
          </a:bodyPr>
          <a:lstStyle/>
          <a:p>
            <a:pPr algn="ctr"/>
            <a:r>
              <a:rPr lang="en-CA" sz="5400" b="1" i="0" dirty="0">
                <a:effectLst/>
                <a:latin typeface="Grandview" panose="020B0502040204020203" pitchFamily="34" charset="0"/>
              </a:rPr>
              <a:t>! THANK YOU !</a:t>
            </a:r>
          </a:p>
        </p:txBody>
      </p:sp>
    </p:spTree>
    <p:extLst>
      <p:ext uri="{BB962C8B-B14F-4D97-AF65-F5344CB8AC3E}">
        <p14:creationId xmlns:p14="http://schemas.microsoft.com/office/powerpoint/2010/main" val="175358782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190EFE6-CB23-B01B-B991-CB735AD7E9BD}"/>
              </a:ext>
            </a:extLst>
          </p:cNvPr>
          <p:cNvSpPr txBox="1"/>
          <p:nvPr/>
        </p:nvSpPr>
        <p:spPr>
          <a:xfrm>
            <a:off x="199181" y="2188796"/>
            <a:ext cx="11793638" cy="769441"/>
          </a:xfrm>
          <a:prstGeom prst="rect">
            <a:avLst/>
          </a:prstGeom>
          <a:noFill/>
        </p:spPr>
        <p:txBody>
          <a:bodyPr wrap="square">
            <a:spAutoFit/>
          </a:bodyPr>
          <a:lstStyle/>
          <a:p>
            <a:pPr algn="ctr"/>
            <a:r>
              <a:rPr lang="en-US" sz="4400" b="1" dirty="0">
                <a:latin typeface="Grandview" panose="020B0502040204020203" pitchFamily="34" charset="0"/>
              </a:rPr>
              <a:t>Project Objectives </a:t>
            </a:r>
            <a:endParaRPr lang="en-CA" b="1" dirty="0">
              <a:latin typeface="Grandview" panose="020B0502040204020203" pitchFamily="34" charset="0"/>
            </a:endParaRPr>
          </a:p>
        </p:txBody>
      </p:sp>
      <p:sp>
        <p:nvSpPr>
          <p:cNvPr id="3" name="TextBox 2">
            <a:extLst>
              <a:ext uri="{FF2B5EF4-FFF2-40B4-BE49-F238E27FC236}">
                <a16:creationId xmlns:a16="http://schemas.microsoft.com/office/drawing/2014/main" id="{7065EFB7-4847-EEDE-02B6-C2844DCD7269}"/>
              </a:ext>
            </a:extLst>
          </p:cNvPr>
          <p:cNvSpPr txBox="1"/>
          <p:nvPr/>
        </p:nvSpPr>
        <p:spPr>
          <a:xfrm>
            <a:off x="3048000" y="3100477"/>
            <a:ext cx="6096000" cy="1631216"/>
          </a:xfrm>
          <a:prstGeom prst="rect">
            <a:avLst/>
          </a:prstGeom>
          <a:noFill/>
        </p:spPr>
        <p:txBody>
          <a:bodyPr wrap="square">
            <a:spAutoFit/>
          </a:bodyPr>
          <a:lstStyle/>
          <a:p>
            <a:pPr algn="ctr"/>
            <a:r>
              <a:rPr lang="en-CA" sz="2000" dirty="0">
                <a:latin typeface="Grandview" panose="020B0502040204020203" pitchFamily="34" charset="0"/>
              </a:rPr>
              <a:t>Time Series Analysis</a:t>
            </a:r>
          </a:p>
          <a:p>
            <a:pPr algn="ctr"/>
            <a:r>
              <a:rPr lang="en-CA" sz="2000" dirty="0">
                <a:latin typeface="Grandview" panose="020B0502040204020203" pitchFamily="34" charset="0"/>
              </a:rPr>
              <a:t>Advanced Modeling</a:t>
            </a:r>
          </a:p>
          <a:p>
            <a:pPr algn="ctr"/>
            <a:r>
              <a:rPr lang="en-CA" sz="2000" dirty="0">
                <a:latin typeface="Grandview" panose="020B0502040204020203" pitchFamily="34" charset="0"/>
              </a:rPr>
              <a:t>Trading Strategy Development</a:t>
            </a:r>
          </a:p>
          <a:p>
            <a:pPr algn="ctr"/>
            <a:r>
              <a:rPr lang="en-CA" sz="2000" dirty="0">
                <a:latin typeface="Grandview" panose="020B0502040204020203" pitchFamily="34" charset="0"/>
              </a:rPr>
              <a:t>Market Sentiment Analysis</a:t>
            </a:r>
          </a:p>
          <a:p>
            <a:pPr algn="ctr"/>
            <a:r>
              <a:rPr lang="en-CA" sz="2000" dirty="0">
                <a:latin typeface="Grandview" panose="020B0502040204020203" pitchFamily="34" charset="0"/>
              </a:rPr>
              <a:t>Statistical Analysis</a:t>
            </a:r>
          </a:p>
        </p:txBody>
      </p:sp>
    </p:spTree>
    <p:extLst>
      <p:ext uri="{BB962C8B-B14F-4D97-AF65-F5344CB8AC3E}">
        <p14:creationId xmlns:p14="http://schemas.microsoft.com/office/powerpoint/2010/main" val="297820691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601E-A49E-19A7-CB44-F6D5B15A60BA}"/>
              </a:ext>
            </a:extLst>
          </p:cNvPr>
          <p:cNvSpPr>
            <a:spLocks noGrp="1"/>
          </p:cNvSpPr>
          <p:nvPr>
            <p:ph type="title"/>
          </p:nvPr>
        </p:nvSpPr>
        <p:spPr>
          <a:xfrm>
            <a:off x="363894" y="365125"/>
            <a:ext cx="11467322" cy="1325563"/>
          </a:xfrm>
        </p:spPr>
        <p:txBody>
          <a:bodyPr/>
          <a:lstStyle/>
          <a:p>
            <a:r>
              <a:rPr lang="en-US" b="1" dirty="0">
                <a:latin typeface="Grandview" panose="020B0502040204020203" pitchFamily="34" charset="0"/>
              </a:rPr>
              <a:t>About data</a:t>
            </a:r>
            <a:endParaRPr lang="en-CA" b="1" dirty="0">
              <a:latin typeface="Grandview" panose="020B0502040204020203" pitchFamily="34" charset="0"/>
            </a:endParaRPr>
          </a:p>
        </p:txBody>
      </p:sp>
      <p:sp>
        <p:nvSpPr>
          <p:cNvPr id="3" name="Content Placeholder 2">
            <a:extLst>
              <a:ext uri="{FF2B5EF4-FFF2-40B4-BE49-F238E27FC236}">
                <a16:creationId xmlns:a16="http://schemas.microsoft.com/office/drawing/2014/main" id="{96EBA6FA-BBC6-0976-08F5-C96217B84BBE}"/>
              </a:ext>
            </a:extLst>
          </p:cNvPr>
          <p:cNvSpPr>
            <a:spLocks noGrp="1"/>
          </p:cNvSpPr>
          <p:nvPr>
            <p:ph idx="1"/>
          </p:nvPr>
        </p:nvSpPr>
        <p:spPr>
          <a:xfrm>
            <a:off x="360784" y="1690688"/>
            <a:ext cx="10993016" cy="4351338"/>
          </a:xfrm>
        </p:spPr>
        <p:txBody>
          <a:bodyPr>
            <a:normAutofit/>
          </a:bodyPr>
          <a:lstStyle/>
          <a:p>
            <a:pPr marL="0" indent="0" algn="just">
              <a:lnSpc>
                <a:spcPct val="100000"/>
              </a:lnSpc>
              <a:spcBef>
                <a:spcPts val="100"/>
              </a:spcBef>
              <a:spcAft>
                <a:spcPts val="100"/>
              </a:spcAft>
              <a:buNone/>
            </a:pPr>
            <a:r>
              <a:rPr lang="en-US" sz="2000" dirty="0">
                <a:latin typeface="Grandview" panose="020B0502040204020203" pitchFamily="34" charset="0"/>
              </a:rPr>
              <a:t>Date: Unique identifier for each trading day.</a:t>
            </a:r>
          </a:p>
          <a:p>
            <a:pPr marL="0" indent="0" algn="just">
              <a:lnSpc>
                <a:spcPct val="100000"/>
              </a:lnSpc>
              <a:spcBef>
                <a:spcPts val="100"/>
              </a:spcBef>
              <a:spcAft>
                <a:spcPts val="100"/>
              </a:spcAft>
              <a:buNone/>
            </a:pPr>
            <a:r>
              <a:rPr lang="en-US" sz="2000" dirty="0">
                <a:latin typeface="Grandview" panose="020B0502040204020203" pitchFamily="34" charset="0"/>
              </a:rPr>
              <a:t>Close: Closing price of gold on the respective date.</a:t>
            </a:r>
          </a:p>
          <a:p>
            <a:pPr marL="0" indent="0" algn="just">
              <a:lnSpc>
                <a:spcPct val="100000"/>
              </a:lnSpc>
              <a:spcBef>
                <a:spcPts val="100"/>
              </a:spcBef>
              <a:spcAft>
                <a:spcPts val="100"/>
              </a:spcAft>
              <a:buNone/>
            </a:pPr>
            <a:r>
              <a:rPr lang="en-US" sz="2000" dirty="0">
                <a:latin typeface="Grandview" panose="020B0502040204020203" pitchFamily="34" charset="0"/>
              </a:rPr>
              <a:t>Volume: Gold trading volume on the corresponding date.</a:t>
            </a:r>
          </a:p>
          <a:p>
            <a:pPr marL="0" indent="0" algn="just">
              <a:lnSpc>
                <a:spcPct val="100000"/>
              </a:lnSpc>
              <a:spcBef>
                <a:spcPts val="100"/>
              </a:spcBef>
              <a:spcAft>
                <a:spcPts val="100"/>
              </a:spcAft>
              <a:buNone/>
            </a:pPr>
            <a:r>
              <a:rPr lang="en-US" sz="2000" dirty="0">
                <a:latin typeface="Grandview" panose="020B0502040204020203" pitchFamily="34" charset="0"/>
              </a:rPr>
              <a:t>Open: Opening price of gold on the respective date.</a:t>
            </a:r>
          </a:p>
          <a:p>
            <a:pPr marL="0" indent="0" algn="just">
              <a:lnSpc>
                <a:spcPct val="100000"/>
              </a:lnSpc>
              <a:spcBef>
                <a:spcPts val="100"/>
              </a:spcBef>
              <a:spcAft>
                <a:spcPts val="100"/>
              </a:spcAft>
              <a:buNone/>
            </a:pPr>
            <a:r>
              <a:rPr lang="en-US" sz="2000" dirty="0">
                <a:latin typeface="Grandview" panose="020B0502040204020203" pitchFamily="34" charset="0"/>
              </a:rPr>
              <a:t>High: The highest recorded price of gold during the trading day.</a:t>
            </a:r>
          </a:p>
          <a:p>
            <a:pPr marL="0" indent="0" algn="just">
              <a:lnSpc>
                <a:spcPct val="100000"/>
              </a:lnSpc>
              <a:spcBef>
                <a:spcPts val="100"/>
              </a:spcBef>
              <a:spcAft>
                <a:spcPts val="100"/>
              </a:spcAft>
              <a:buNone/>
            </a:pPr>
            <a:r>
              <a:rPr lang="en-US" sz="2000" dirty="0">
                <a:latin typeface="Grandview" panose="020B0502040204020203" pitchFamily="34" charset="0"/>
              </a:rPr>
              <a:t>Low: The lowest price recorded for gold in the trading day.</a:t>
            </a:r>
            <a:endParaRPr lang="en-CA" sz="2000" dirty="0">
              <a:latin typeface="Grandview" panose="020B0502040204020203" pitchFamily="34" charset="0"/>
            </a:endParaRPr>
          </a:p>
          <a:p>
            <a:endParaRPr lang="en-CA" sz="2000" dirty="0">
              <a:latin typeface="Grandview" panose="020B0502040204020203" pitchFamily="34" charset="0"/>
            </a:endParaRPr>
          </a:p>
        </p:txBody>
      </p:sp>
      <p:sp>
        <p:nvSpPr>
          <p:cNvPr id="5" name="TextBox 4">
            <a:extLst>
              <a:ext uri="{FF2B5EF4-FFF2-40B4-BE49-F238E27FC236}">
                <a16:creationId xmlns:a16="http://schemas.microsoft.com/office/drawing/2014/main" id="{735D7BB7-3701-75A1-E789-D71C432DD8D0}"/>
              </a:ext>
            </a:extLst>
          </p:cNvPr>
          <p:cNvSpPr txBox="1"/>
          <p:nvPr/>
        </p:nvSpPr>
        <p:spPr>
          <a:xfrm>
            <a:off x="360783" y="5822502"/>
            <a:ext cx="11470433" cy="584775"/>
          </a:xfrm>
          <a:prstGeom prst="rect">
            <a:avLst/>
          </a:prstGeom>
          <a:noFill/>
        </p:spPr>
        <p:txBody>
          <a:bodyPr wrap="square">
            <a:spAutoFit/>
          </a:bodyPr>
          <a:lstStyle/>
          <a:p>
            <a:pPr algn="r"/>
            <a:r>
              <a:rPr lang="en-US" sz="1600" dirty="0">
                <a:latin typeface="Grandview" panose="020B0502040204020203" pitchFamily="34" charset="0"/>
              </a:rPr>
              <a:t>Source : </a:t>
            </a:r>
          </a:p>
          <a:p>
            <a:pPr algn="r"/>
            <a:r>
              <a:rPr lang="en-US" sz="1600" b="0" i="0" dirty="0">
                <a:effectLst/>
                <a:latin typeface="Grandview" panose="020B0502040204020203" pitchFamily="34" charset="0"/>
              </a:rPr>
              <a:t>The </a:t>
            </a:r>
            <a:r>
              <a:rPr lang="en-US" sz="1600" b="1" i="0" dirty="0">
                <a:effectLst/>
                <a:latin typeface="Grandview" panose="020B0502040204020203" pitchFamily="34" charset="0"/>
              </a:rPr>
              <a:t>Nasdaq Composite </a:t>
            </a:r>
            <a:r>
              <a:rPr lang="en-US" sz="1600" b="0" i="0" dirty="0">
                <a:effectLst/>
                <a:latin typeface="Grandview" panose="020B0502040204020203" pitchFamily="34" charset="0"/>
              </a:rPr>
              <a:t>is a stock market index that includes almost all stocks listed on the Nasdaq stock exchange.</a:t>
            </a:r>
            <a:endParaRPr lang="en-CA" sz="1600" dirty="0">
              <a:latin typeface="Grandview" panose="020B0502040204020203" pitchFamily="34" charset="0"/>
            </a:endParaRPr>
          </a:p>
        </p:txBody>
      </p:sp>
    </p:spTree>
    <p:extLst>
      <p:ext uri="{BB962C8B-B14F-4D97-AF65-F5344CB8AC3E}">
        <p14:creationId xmlns:p14="http://schemas.microsoft.com/office/powerpoint/2010/main" val="881652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45423-CA5B-6696-BC0F-9C607925ACDB}"/>
              </a:ext>
            </a:extLst>
          </p:cNvPr>
          <p:cNvSpPr txBox="1"/>
          <p:nvPr/>
        </p:nvSpPr>
        <p:spPr>
          <a:xfrm>
            <a:off x="2052320" y="2598003"/>
            <a:ext cx="8087360" cy="830997"/>
          </a:xfrm>
          <a:prstGeom prst="rect">
            <a:avLst/>
          </a:prstGeom>
          <a:noFill/>
        </p:spPr>
        <p:txBody>
          <a:bodyPr wrap="square">
            <a:spAutoFit/>
          </a:bodyPr>
          <a:lstStyle/>
          <a:p>
            <a:pPr algn="ctr"/>
            <a:r>
              <a:rPr lang="en-US" sz="4800" b="1" dirty="0">
                <a:latin typeface="Grandview" panose="020B0502040204020203" pitchFamily="34" charset="0"/>
              </a:rPr>
              <a:t>TIME SERIES ANALYSIS</a:t>
            </a:r>
            <a:endParaRPr lang="en-CA" sz="4800" b="1" dirty="0">
              <a:latin typeface="Grandview" panose="020B0502040204020203" pitchFamily="34" charset="0"/>
            </a:endParaRPr>
          </a:p>
        </p:txBody>
      </p:sp>
    </p:spTree>
    <p:extLst>
      <p:ext uri="{BB962C8B-B14F-4D97-AF65-F5344CB8AC3E}">
        <p14:creationId xmlns:p14="http://schemas.microsoft.com/office/powerpoint/2010/main" val="236038687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89D47C-5BD2-D609-CB43-569A0B0FD8E0}"/>
              </a:ext>
            </a:extLst>
          </p:cNvPr>
          <p:cNvPicPr>
            <a:picLocks noChangeAspect="1"/>
          </p:cNvPicPr>
          <p:nvPr/>
        </p:nvPicPr>
        <p:blipFill>
          <a:blip r:embed="rId3"/>
          <a:stretch>
            <a:fillRect/>
          </a:stretch>
        </p:blipFill>
        <p:spPr>
          <a:xfrm>
            <a:off x="2804498" y="1223964"/>
            <a:ext cx="9147681" cy="4873468"/>
          </a:xfrm>
          <a:prstGeom prst="rect">
            <a:avLst/>
          </a:prstGeom>
        </p:spPr>
      </p:pic>
      <p:sp>
        <p:nvSpPr>
          <p:cNvPr id="7" name="TextBox 6">
            <a:extLst>
              <a:ext uri="{FF2B5EF4-FFF2-40B4-BE49-F238E27FC236}">
                <a16:creationId xmlns:a16="http://schemas.microsoft.com/office/drawing/2014/main" id="{31DE4A28-FE9B-6BE5-80B0-19DA4CE59EC2}"/>
              </a:ext>
            </a:extLst>
          </p:cNvPr>
          <p:cNvSpPr txBox="1"/>
          <p:nvPr/>
        </p:nvSpPr>
        <p:spPr>
          <a:xfrm>
            <a:off x="101600" y="1398540"/>
            <a:ext cx="2844799" cy="4821833"/>
          </a:xfrm>
          <a:prstGeom prst="rect">
            <a:avLst/>
          </a:prstGeom>
          <a:noFill/>
        </p:spPr>
        <p:txBody>
          <a:bodyPr wrap="square">
            <a:spAutoFit/>
          </a:bodyPr>
          <a:lstStyle/>
          <a:p>
            <a:pPr marL="285750" indent="-285750">
              <a:spcBef>
                <a:spcPts val="100"/>
              </a:spcBef>
              <a:spcAft>
                <a:spcPts val="100"/>
              </a:spcAft>
              <a:buFont typeface="Arial" panose="020B0604020202020204" pitchFamily="34" charset="0"/>
              <a:buChar char="•"/>
            </a:pPr>
            <a:r>
              <a:rPr lang="en-US" sz="1600" dirty="0">
                <a:latin typeface="Grandview" panose="020B0502040204020203" pitchFamily="34" charset="0"/>
              </a:rPr>
              <a:t>The graph illustrates a consistent upward trend in gold prices over the years, notably since approximately 2019, with prices rising from around $1200 to nearly $2000.</a:t>
            </a:r>
          </a:p>
          <a:p>
            <a:pPr marL="285750" indent="-285750">
              <a:spcBef>
                <a:spcPts val="100"/>
              </a:spcBef>
              <a:spcAft>
                <a:spcPts val="100"/>
              </a:spcAft>
              <a:buFont typeface="Arial" panose="020B0604020202020204" pitchFamily="34" charset="0"/>
              <a:buChar char="•"/>
            </a:pPr>
            <a:r>
              <a:rPr lang="en-US" sz="1600" dirty="0">
                <a:latin typeface="Grandview" panose="020B0502040204020203" pitchFamily="34" charset="0"/>
              </a:rPr>
              <a:t>Although fluctuations indicate volatility, the overarching trend remains positive.</a:t>
            </a:r>
          </a:p>
          <a:p>
            <a:pPr marL="285750" indent="-285750">
              <a:spcBef>
                <a:spcPts val="100"/>
              </a:spcBef>
              <a:spcAft>
                <a:spcPts val="100"/>
              </a:spcAft>
              <a:buFont typeface="Arial" panose="020B0604020202020204" pitchFamily="34" charset="0"/>
              <a:buChar char="•"/>
            </a:pPr>
            <a:r>
              <a:rPr lang="en-US" sz="1600" dirty="0">
                <a:latin typeface="Grandview" panose="020B0502040204020203" pitchFamily="34" charset="0"/>
              </a:rPr>
              <a:t>Understanding the drivers behind these fluctuations, including economic conditions, investor sentiment, and seasonal factors, offers valuable insights for decision-making.</a:t>
            </a:r>
            <a:endParaRPr lang="en-CA" sz="1600" dirty="0">
              <a:latin typeface="Grandview" panose="020B0502040204020203" pitchFamily="34" charset="0"/>
            </a:endParaRPr>
          </a:p>
        </p:txBody>
      </p:sp>
      <p:sp>
        <p:nvSpPr>
          <p:cNvPr id="10" name="TextBox 9">
            <a:extLst>
              <a:ext uri="{FF2B5EF4-FFF2-40B4-BE49-F238E27FC236}">
                <a16:creationId xmlns:a16="http://schemas.microsoft.com/office/drawing/2014/main" id="{3A413FE6-FCE5-0CB8-D733-865DE734A850}"/>
              </a:ext>
            </a:extLst>
          </p:cNvPr>
          <p:cNvSpPr txBox="1"/>
          <p:nvPr/>
        </p:nvSpPr>
        <p:spPr>
          <a:xfrm>
            <a:off x="199181" y="262825"/>
            <a:ext cx="11793638" cy="646331"/>
          </a:xfrm>
          <a:prstGeom prst="rect">
            <a:avLst/>
          </a:prstGeom>
          <a:noFill/>
        </p:spPr>
        <p:txBody>
          <a:bodyPr wrap="square">
            <a:spAutoFit/>
          </a:bodyPr>
          <a:lstStyle/>
          <a:p>
            <a:pPr algn="ctr"/>
            <a:r>
              <a:rPr lang="en-CA" sz="3600" b="1" dirty="0">
                <a:latin typeface="Grandview" panose="020B0502040204020203" pitchFamily="34" charset="0"/>
              </a:rPr>
              <a:t>Long-Term Trend</a:t>
            </a:r>
          </a:p>
        </p:txBody>
      </p:sp>
    </p:spTree>
    <p:extLst>
      <p:ext uri="{BB962C8B-B14F-4D97-AF65-F5344CB8AC3E}">
        <p14:creationId xmlns:p14="http://schemas.microsoft.com/office/powerpoint/2010/main" val="35773495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DE4A28-FE9B-6BE5-80B0-19DA4CE59EC2}"/>
              </a:ext>
            </a:extLst>
          </p:cNvPr>
          <p:cNvSpPr txBox="1"/>
          <p:nvPr/>
        </p:nvSpPr>
        <p:spPr>
          <a:xfrm>
            <a:off x="97581" y="1207704"/>
            <a:ext cx="3217931" cy="4862870"/>
          </a:xfrm>
          <a:prstGeom prst="rect">
            <a:avLst/>
          </a:prstGeom>
          <a:noFill/>
        </p:spPr>
        <p:txBody>
          <a:bodyPr wrap="square">
            <a:spAutoFit/>
          </a:bodyPr>
          <a:lstStyle/>
          <a:p>
            <a:pPr marL="285750" indent="-285750">
              <a:buFont typeface="Arial" panose="020B0604020202020204" pitchFamily="34" charset="0"/>
              <a:buChar char="•"/>
            </a:pPr>
            <a:r>
              <a:rPr lang="en-CA" sz="1600" dirty="0">
                <a:latin typeface="Grandview" panose="020B0502040204020203" pitchFamily="34" charset="0"/>
              </a:rPr>
              <a:t>The peaks and troughs in the graph represent regular patterns in gold prices that occur annually </a:t>
            </a:r>
            <a:r>
              <a:rPr lang="en-CA" sz="1600" b="1" dirty="0">
                <a:latin typeface="Grandview" panose="020B0502040204020203" pitchFamily="34" charset="0"/>
              </a:rPr>
              <a:t>or seasonally</a:t>
            </a:r>
            <a:r>
              <a:rPr lang="en-CA" sz="1600" dirty="0">
                <a:latin typeface="Grandview" panose="020B0502040204020203" pitchFamily="34" charset="0"/>
              </a:rPr>
              <a:t>. Factors such as cultural festivals, increased demand, and economic conditions drive these fluctuations. </a:t>
            </a:r>
          </a:p>
          <a:p>
            <a:pPr marL="285750" indent="-285750">
              <a:buFont typeface="Arial" panose="020B0604020202020204" pitchFamily="34" charset="0"/>
              <a:buChar char="•"/>
            </a:pPr>
            <a:endParaRPr lang="en-CA" sz="800" dirty="0">
              <a:latin typeface="Grandview" panose="020B0502040204020203" pitchFamily="34" charset="0"/>
            </a:endParaRPr>
          </a:p>
          <a:p>
            <a:pPr marL="285750" indent="-285750">
              <a:buFont typeface="Arial" panose="020B0604020202020204" pitchFamily="34" charset="0"/>
              <a:buChar char="•"/>
            </a:pPr>
            <a:r>
              <a:rPr lang="en-US" sz="1600" b="1" dirty="0">
                <a:latin typeface="Grandview" panose="020B0502040204020203" pitchFamily="34" charset="0"/>
              </a:rPr>
              <a:t>Residuals</a:t>
            </a:r>
            <a:r>
              <a:rPr lang="en-US" sz="1600" dirty="0">
                <a:latin typeface="Grandview" panose="020B0502040204020203" pitchFamily="34" charset="0"/>
              </a:rPr>
              <a:t> in gold prices reflect unexpected events or market shifts independent of the overall trend.</a:t>
            </a:r>
          </a:p>
          <a:p>
            <a:endParaRPr lang="en-US" sz="800" dirty="0">
              <a:latin typeface="Grandview" panose="020B0502040204020203" pitchFamily="34" charset="0"/>
            </a:endParaRPr>
          </a:p>
          <a:p>
            <a:pPr marL="285750" indent="-285750">
              <a:buFont typeface="Arial" panose="020B0604020202020204" pitchFamily="34" charset="0"/>
              <a:buChar char="•"/>
            </a:pPr>
            <a:r>
              <a:rPr lang="en-US" sz="1600" dirty="0">
                <a:latin typeface="Grandview" panose="020B0502040204020203" pitchFamily="34" charset="0"/>
              </a:rPr>
              <a:t>Understanding these deviations is crucial for assessing market volatility and making informed investment decisions.</a:t>
            </a:r>
            <a:endParaRPr lang="en-CA" sz="1600" dirty="0">
              <a:latin typeface="Grandview" panose="020B0502040204020203" pitchFamily="34" charset="0"/>
            </a:endParaRPr>
          </a:p>
          <a:p>
            <a:pPr marL="171450" indent="-171450">
              <a:buFont typeface="Arial" panose="020B0604020202020204" pitchFamily="34" charset="0"/>
              <a:buChar char="•"/>
            </a:pPr>
            <a:endParaRPr lang="en-US" sz="800" dirty="0">
              <a:latin typeface="Grandview" panose="020B0502040204020203" pitchFamily="34" charset="0"/>
            </a:endParaRPr>
          </a:p>
          <a:p>
            <a:endParaRPr lang="en-CA" sz="600" dirty="0">
              <a:latin typeface="Grandview" panose="020B0502040204020203" pitchFamily="34" charset="0"/>
            </a:endParaRPr>
          </a:p>
        </p:txBody>
      </p:sp>
      <p:sp>
        <p:nvSpPr>
          <p:cNvPr id="10" name="TextBox 9">
            <a:extLst>
              <a:ext uri="{FF2B5EF4-FFF2-40B4-BE49-F238E27FC236}">
                <a16:creationId xmlns:a16="http://schemas.microsoft.com/office/drawing/2014/main" id="{3A413FE6-FCE5-0CB8-D733-865DE734A850}"/>
              </a:ext>
            </a:extLst>
          </p:cNvPr>
          <p:cNvSpPr txBox="1"/>
          <p:nvPr/>
        </p:nvSpPr>
        <p:spPr>
          <a:xfrm>
            <a:off x="199181" y="262825"/>
            <a:ext cx="11793638" cy="646331"/>
          </a:xfrm>
          <a:prstGeom prst="rect">
            <a:avLst/>
          </a:prstGeom>
          <a:noFill/>
        </p:spPr>
        <p:txBody>
          <a:bodyPr wrap="square">
            <a:spAutoFit/>
          </a:bodyPr>
          <a:lstStyle/>
          <a:p>
            <a:pPr algn="ctr"/>
            <a:r>
              <a:rPr lang="en-CA" sz="3600" b="1" dirty="0">
                <a:latin typeface="Grandview" panose="020B0502040204020203" pitchFamily="34" charset="0"/>
              </a:rPr>
              <a:t>Seasonality and Residuals</a:t>
            </a:r>
          </a:p>
        </p:txBody>
      </p:sp>
      <p:pic>
        <p:nvPicPr>
          <p:cNvPr id="3" name="Picture 2">
            <a:extLst>
              <a:ext uri="{FF2B5EF4-FFF2-40B4-BE49-F238E27FC236}">
                <a16:creationId xmlns:a16="http://schemas.microsoft.com/office/drawing/2014/main" id="{4375A7DD-633B-0DEE-E915-786B79AC39D5}"/>
              </a:ext>
            </a:extLst>
          </p:cNvPr>
          <p:cNvPicPr>
            <a:picLocks noChangeAspect="1"/>
          </p:cNvPicPr>
          <p:nvPr/>
        </p:nvPicPr>
        <p:blipFill rotWithShape="1">
          <a:blip r:embed="rId3"/>
          <a:srcRect l="490"/>
          <a:stretch/>
        </p:blipFill>
        <p:spPr>
          <a:xfrm>
            <a:off x="3315512" y="1207704"/>
            <a:ext cx="8358328" cy="4317140"/>
          </a:xfrm>
          <a:prstGeom prst="rect">
            <a:avLst/>
          </a:prstGeom>
        </p:spPr>
      </p:pic>
    </p:spTree>
    <p:extLst>
      <p:ext uri="{BB962C8B-B14F-4D97-AF65-F5344CB8AC3E}">
        <p14:creationId xmlns:p14="http://schemas.microsoft.com/office/powerpoint/2010/main" val="37816587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DE4A28-FE9B-6BE5-80B0-19DA4CE59EC2}"/>
              </a:ext>
            </a:extLst>
          </p:cNvPr>
          <p:cNvSpPr txBox="1"/>
          <p:nvPr/>
        </p:nvSpPr>
        <p:spPr>
          <a:xfrm>
            <a:off x="158541" y="1398540"/>
            <a:ext cx="3641299" cy="4057521"/>
          </a:xfrm>
          <a:prstGeom prst="rect">
            <a:avLst/>
          </a:prstGeom>
          <a:noFill/>
        </p:spPr>
        <p:txBody>
          <a:bodyPr wrap="square">
            <a:spAutoFit/>
          </a:bodyPr>
          <a:lstStyle/>
          <a:p>
            <a:pPr marL="285750" indent="-285750">
              <a:spcBef>
                <a:spcPts val="100"/>
              </a:spcBef>
              <a:spcAft>
                <a:spcPts val="100"/>
              </a:spcAft>
              <a:buFont typeface="Arial" panose="020B0604020202020204" pitchFamily="34" charset="0"/>
              <a:buChar char="•"/>
            </a:pPr>
            <a:r>
              <a:rPr lang="en-US" sz="1600" dirty="0">
                <a:latin typeface="Grandview" panose="020B0502040204020203" pitchFamily="34" charset="0"/>
              </a:rPr>
              <a:t>The </a:t>
            </a:r>
            <a:r>
              <a:rPr lang="en-US" sz="1600" b="1" dirty="0">
                <a:latin typeface="Grandview" panose="020B0502040204020203" pitchFamily="34" charset="0"/>
              </a:rPr>
              <a:t>holiday shopping season</a:t>
            </a:r>
            <a:r>
              <a:rPr lang="en-US" sz="1600" dirty="0">
                <a:latin typeface="Grandview" panose="020B0502040204020203" pitchFamily="34" charset="0"/>
              </a:rPr>
              <a:t>, spanning from November to December, contributes to a rise in gold demand as consumers seek gifts.</a:t>
            </a:r>
          </a:p>
          <a:p>
            <a:pPr>
              <a:spcBef>
                <a:spcPts val="100"/>
              </a:spcBef>
              <a:spcAft>
                <a:spcPts val="100"/>
              </a:spcAft>
            </a:pPr>
            <a:endParaRPr lang="en-US" sz="600" dirty="0">
              <a:latin typeface="Grandview" panose="020B0502040204020203" pitchFamily="34" charset="0"/>
            </a:endParaRPr>
          </a:p>
          <a:p>
            <a:pPr marL="285750" indent="-285750">
              <a:spcBef>
                <a:spcPts val="100"/>
              </a:spcBef>
              <a:spcAft>
                <a:spcPts val="100"/>
              </a:spcAft>
              <a:buFont typeface="Arial" panose="020B0604020202020204" pitchFamily="34" charset="0"/>
              <a:buChar char="•"/>
            </a:pPr>
            <a:r>
              <a:rPr lang="en-US" sz="1600" dirty="0">
                <a:latin typeface="Grandview" panose="020B0502040204020203" pitchFamily="34" charset="0"/>
              </a:rPr>
              <a:t>The </a:t>
            </a:r>
            <a:r>
              <a:rPr lang="en-US" sz="1600" b="1" dirty="0">
                <a:latin typeface="Grandview" panose="020B0502040204020203" pitchFamily="34" charset="0"/>
              </a:rPr>
              <a:t>wedding season in India</a:t>
            </a:r>
            <a:r>
              <a:rPr lang="en-US" sz="1600" dirty="0">
                <a:latin typeface="Grandview" panose="020B0502040204020203" pitchFamily="34" charset="0"/>
              </a:rPr>
              <a:t>, reaching its peak from October to January, drives heightened demand as gold holds cultural significance in Indian weddings. </a:t>
            </a:r>
          </a:p>
          <a:p>
            <a:pPr>
              <a:spcBef>
                <a:spcPts val="100"/>
              </a:spcBef>
              <a:spcAft>
                <a:spcPts val="100"/>
              </a:spcAft>
            </a:pPr>
            <a:endParaRPr lang="en-US" sz="600" dirty="0">
              <a:latin typeface="Grandview" panose="020B0502040204020203" pitchFamily="34" charset="0"/>
            </a:endParaRPr>
          </a:p>
          <a:p>
            <a:pPr marL="285750" indent="-285750">
              <a:spcBef>
                <a:spcPts val="100"/>
              </a:spcBef>
              <a:spcAft>
                <a:spcPts val="100"/>
              </a:spcAft>
              <a:buFont typeface="Arial" panose="020B0604020202020204" pitchFamily="34" charset="0"/>
              <a:buChar char="•"/>
            </a:pPr>
            <a:r>
              <a:rPr lang="en-US" sz="1600" dirty="0">
                <a:latin typeface="Grandview" panose="020B0502040204020203" pitchFamily="34" charset="0"/>
              </a:rPr>
              <a:t>Additionally, the </a:t>
            </a:r>
            <a:r>
              <a:rPr lang="en-US" sz="1600" b="1" dirty="0">
                <a:latin typeface="Grandview" panose="020B0502040204020203" pitchFamily="34" charset="0"/>
              </a:rPr>
              <a:t>Hindu festival of Diwali</a:t>
            </a:r>
            <a:r>
              <a:rPr lang="en-US" sz="1600" dirty="0">
                <a:latin typeface="Grandview" panose="020B0502040204020203" pitchFamily="34" charset="0"/>
              </a:rPr>
              <a:t>, occurring in October or November, stimulates increased gold purchasing as it is considered auspicious. </a:t>
            </a:r>
          </a:p>
        </p:txBody>
      </p:sp>
      <p:sp>
        <p:nvSpPr>
          <p:cNvPr id="10" name="TextBox 9">
            <a:extLst>
              <a:ext uri="{FF2B5EF4-FFF2-40B4-BE49-F238E27FC236}">
                <a16:creationId xmlns:a16="http://schemas.microsoft.com/office/drawing/2014/main" id="{3A413FE6-FCE5-0CB8-D733-865DE734A850}"/>
              </a:ext>
            </a:extLst>
          </p:cNvPr>
          <p:cNvSpPr txBox="1"/>
          <p:nvPr/>
        </p:nvSpPr>
        <p:spPr>
          <a:xfrm>
            <a:off x="199181" y="262825"/>
            <a:ext cx="11793638" cy="646331"/>
          </a:xfrm>
          <a:prstGeom prst="rect">
            <a:avLst/>
          </a:prstGeom>
          <a:noFill/>
        </p:spPr>
        <p:txBody>
          <a:bodyPr wrap="square">
            <a:spAutoFit/>
          </a:bodyPr>
          <a:lstStyle/>
          <a:p>
            <a:pPr algn="ctr"/>
            <a:r>
              <a:rPr lang="en-US" sz="3600" b="1" dirty="0">
                <a:latin typeface="Grandview" panose="020B0502040204020203" pitchFamily="34" charset="0"/>
              </a:rPr>
              <a:t>Cyclical Patterns</a:t>
            </a:r>
            <a:endParaRPr lang="en-CA" sz="3600" b="1" dirty="0">
              <a:latin typeface="Grandview" panose="020B0502040204020203" pitchFamily="34" charset="0"/>
            </a:endParaRPr>
          </a:p>
        </p:txBody>
      </p:sp>
      <p:pic>
        <p:nvPicPr>
          <p:cNvPr id="4" name="Picture 3">
            <a:extLst>
              <a:ext uri="{FF2B5EF4-FFF2-40B4-BE49-F238E27FC236}">
                <a16:creationId xmlns:a16="http://schemas.microsoft.com/office/drawing/2014/main" id="{9BDE8452-AE92-6A7E-B337-4DF22FE59380}"/>
              </a:ext>
            </a:extLst>
          </p:cNvPr>
          <p:cNvPicPr>
            <a:picLocks noChangeAspect="1"/>
          </p:cNvPicPr>
          <p:nvPr/>
        </p:nvPicPr>
        <p:blipFill rotWithShape="1">
          <a:blip r:embed="rId3"/>
          <a:srcRect t="1063"/>
          <a:stretch/>
        </p:blipFill>
        <p:spPr>
          <a:xfrm>
            <a:off x="3799840" y="1246897"/>
            <a:ext cx="8086697" cy="3988591"/>
          </a:xfrm>
          <a:prstGeom prst="rect">
            <a:avLst/>
          </a:prstGeom>
        </p:spPr>
      </p:pic>
      <p:sp>
        <p:nvSpPr>
          <p:cNvPr id="3" name="TextBox 2">
            <a:extLst>
              <a:ext uri="{FF2B5EF4-FFF2-40B4-BE49-F238E27FC236}">
                <a16:creationId xmlns:a16="http://schemas.microsoft.com/office/drawing/2014/main" id="{7BC2D9E5-90AD-E944-7528-2038813D2694}"/>
              </a:ext>
            </a:extLst>
          </p:cNvPr>
          <p:cNvSpPr txBox="1"/>
          <p:nvPr/>
        </p:nvSpPr>
        <p:spPr>
          <a:xfrm>
            <a:off x="158541" y="5456061"/>
            <a:ext cx="11834278"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Grandview" panose="020B0502040204020203" pitchFamily="34" charset="0"/>
              </a:rPr>
              <a:t>Conversely, during the </a:t>
            </a:r>
            <a:r>
              <a:rPr lang="en-US" sz="1600" b="1" dirty="0">
                <a:latin typeface="Grandview" panose="020B0502040204020203" pitchFamily="34" charset="0"/>
              </a:rPr>
              <a:t>summer months </a:t>
            </a:r>
            <a:r>
              <a:rPr lang="en-US" sz="1600" dirty="0">
                <a:latin typeface="Grandview" panose="020B0502040204020203" pitchFamily="34" charset="0"/>
              </a:rPr>
              <a:t>between May and August, gold prices may experience a dip or slower activity, potentially due to reduced market participation or seasonal preferences</a:t>
            </a:r>
            <a:endParaRPr lang="en-CA" sz="1600" dirty="0"/>
          </a:p>
        </p:txBody>
      </p:sp>
    </p:spTree>
    <p:extLst>
      <p:ext uri="{BB962C8B-B14F-4D97-AF65-F5344CB8AC3E}">
        <p14:creationId xmlns:p14="http://schemas.microsoft.com/office/powerpoint/2010/main" val="15056764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45423-CA5B-6696-BC0F-9C607925ACDB}"/>
              </a:ext>
            </a:extLst>
          </p:cNvPr>
          <p:cNvSpPr txBox="1"/>
          <p:nvPr/>
        </p:nvSpPr>
        <p:spPr>
          <a:xfrm>
            <a:off x="2052320" y="3013501"/>
            <a:ext cx="8087360" cy="830997"/>
          </a:xfrm>
          <a:prstGeom prst="rect">
            <a:avLst/>
          </a:prstGeom>
          <a:noFill/>
        </p:spPr>
        <p:txBody>
          <a:bodyPr wrap="square">
            <a:spAutoFit/>
          </a:bodyPr>
          <a:lstStyle/>
          <a:p>
            <a:pPr algn="ctr"/>
            <a:r>
              <a:rPr lang="en-US" sz="4800" b="1" dirty="0">
                <a:latin typeface="Grandview" panose="020B0502040204020203" pitchFamily="34" charset="0"/>
              </a:rPr>
              <a:t>Advanced Modeling</a:t>
            </a:r>
            <a:endParaRPr lang="en-CA" sz="4800" b="1" dirty="0">
              <a:latin typeface="Grandview" panose="020B0502040204020203" pitchFamily="34" charset="0"/>
            </a:endParaRPr>
          </a:p>
        </p:txBody>
      </p:sp>
    </p:spTree>
    <p:extLst>
      <p:ext uri="{BB962C8B-B14F-4D97-AF65-F5344CB8AC3E}">
        <p14:creationId xmlns:p14="http://schemas.microsoft.com/office/powerpoint/2010/main" val="212724555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Theme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B648E0B-3023-42DF-A212-A506B1C737A5}" vid="{25457BA3-3DD7-4547-835A-472AF4827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1506</TotalTime>
  <Words>2379</Words>
  <Application>Microsoft Office PowerPoint</Application>
  <PresentationFormat>Widescreen</PresentationFormat>
  <Paragraphs>197</Paragraphs>
  <Slides>29</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Aptos Mono</vt:lpstr>
      <vt:lpstr>Arial</vt:lpstr>
      <vt:lpstr>Calibri</vt:lpstr>
      <vt:lpstr>Calibri Light</vt:lpstr>
      <vt:lpstr>Cascadia Code</vt:lpstr>
      <vt:lpstr>Grandview</vt:lpstr>
      <vt:lpstr>Theme1</vt:lpstr>
      <vt:lpstr>Gold Price Trends  Analyzing Patterns and Forecasting Strategies</vt:lpstr>
      <vt:lpstr>PowerPoint Presentation</vt:lpstr>
      <vt:lpstr>PowerPoint Presentation</vt:lpstr>
      <vt:lpstr>About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38</cp:revision>
  <dcterms:created xsi:type="dcterms:W3CDTF">2024-03-17T16:51:35Z</dcterms:created>
  <dcterms:modified xsi:type="dcterms:W3CDTF">2024-03-18T18:19:33Z</dcterms:modified>
</cp:coreProperties>
</file>