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E08"/>
    <a:srgbClr val="D8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3" autoAdjust="0"/>
    <p:restoredTop sz="93446" autoAdjust="0"/>
  </p:normalViewPr>
  <p:slideViewPr>
    <p:cSldViewPr snapToGrid="0">
      <p:cViewPr>
        <p:scale>
          <a:sx n="75" d="100"/>
          <a:sy n="75" d="100"/>
        </p:scale>
        <p:origin x="701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C5B96-6324-4DC2-8323-F224436034E1}" type="datetimeFigureOut">
              <a:rPr lang="en-CA" smtClean="0"/>
              <a:t>2024-12-24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04663-442C-4A09-8DA7-4DB83D5B76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086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04663-442C-4A09-8DA7-4DB83D5B76E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94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04663-442C-4A09-8DA7-4DB83D5B76E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7064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04663-442C-4A09-8DA7-4DB83D5B76E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7081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AA34C-A085-1446-C3D5-573EEDC03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A13BBF-1CE8-3CF3-4DD5-830ADA2CDE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8418E7-5A1E-AA64-D2B6-8A3E3900F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66346-56D1-0E2E-7231-1B90EC88F9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04663-442C-4A09-8DA7-4DB83D5B76E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8581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28C30-4780-D739-4AAA-A98A440D6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0C10F3-1A9D-4280-8F6C-614C1EA8FF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FF4905-6415-E986-CC75-481E5842DF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1D879-CB61-1998-2F99-8CD1538DEA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04663-442C-4A09-8DA7-4DB83D5B76E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0143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952D1-BA9C-48BC-9D3A-337B225D6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CCE7A3-F0CF-AB90-A5B0-5E49D3727F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DA7D7B-C9EE-04EB-1D7D-4A49877F7A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37B92-E051-72A6-B53E-9823CC4628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04663-442C-4A09-8DA7-4DB83D5B76E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7174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55A9B-197A-3ED1-0418-DC7CE93ED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94602-167A-657A-5CB0-F796D017C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83764-8058-35C6-95B8-73CBC0E1D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2E27-365F-468B-91F3-BA103D0C7E1E}" type="datetimeFigureOut">
              <a:rPr lang="en-CA" smtClean="0"/>
              <a:t>2024-12-24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E18EE-2B36-434C-AB8E-80B5387C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4E8F7-F2FD-384F-584B-4B2FDD44C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5EE0-D7A8-4276-9EC5-EFBFE38347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000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F8E9-5A7F-0D11-1DD1-165890C3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7940B-8365-397A-25C3-14833B9F0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E559B-5026-922A-5C08-59E4E6AD6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2E27-365F-468B-91F3-BA103D0C7E1E}" type="datetimeFigureOut">
              <a:rPr lang="en-CA" smtClean="0"/>
              <a:t>2024-12-24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45AAA-6FE3-B43D-B40A-43246B0A6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7C740-5399-19D1-EECB-26592785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5EE0-D7A8-4276-9EC5-EFBFE38347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568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C65A43-5FA1-F620-1568-95831E83E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9A69A-7B22-00B8-A116-9D8D586A0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94682-0825-7CCD-21E3-9C0823F1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2E27-365F-468B-91F3-BA103D0C7E1E}" type="datetimeFigureOut">
              <a:rPr lang="en-CA" smtClean="0"/>
              <a:t>2024-12-24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DCD05-EAAD-5416-2EF1-E4136455E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96BE9-86A4-C9DA-DE6D-48F140040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5EE0-D7A8-4276-9EC5-EFBFE38347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177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AA4DA-1F51-F6F9-D127-CB70349B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567AD-085D-8D65-9B67-0BACF768E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840D4-8B5B-40E3-7427-8EBE6BDE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2E27-365F-468B-91F3-BA103D0C7E1E}" type="datetimeFigureOut">
              <a:rPr lang="en-CA" smtClean="0"/>
              <a:t>2024-12-24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AC1A9-5973-25AC-F02B-900680D1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6EC32-28AE-0BFA-B7AF-07E25328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5EE0-D7A8-4276-9EC5-EFBFE38347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072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38CF-630F-AB00-2C7E-008032B52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18731-06A3-43F4-9F1B-2B07F8682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63DC-85B5-8110-3B11-2F4D80E58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2E27-365F-468B-91F3-BA103D0C7E1E}" type="datetimeFigureOut">
              <a:rPr lang="en-CA" smtClean="0"/>
              <a:t>2024-12-24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6D0D8-4468-EB6C-B0CF-85E767EC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A2A22-605B-4849-7270-C176E406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5EE0-D7A8-4276-9EC5-EFBFE38347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433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3DD86-7B28-BC07-74FD-EF243EA1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ECF5C-18F1-62AF-FF80-E6511345B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ADA4E-9CEB-E4D0-1D9B-98F148CEE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F47E9-F042-B469-62B7-28DAEB05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2E27-365F-468B-91F3-BA103D0C7E1E}" type="datetimeFigureOut">
              <a:rPr lang="en-CA" smtClean="0"/>
              <a:t>2024-12-24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76474-7FA9-740B-1CDA-2D2F5A2DA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02163-6BAA-32C6-A1F3-FE10847D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5EE0-D7A8-4276-9EC5-EFBFE38347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071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D3FB-DF6D-514A-850B-910E8959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E4C8F-060B-E94E-D4B1-133A9DAC5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1851B-68FB-CCFA-660D-FC0F611AF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9001ED-76D1-4EF2-8E04-A0A4F2969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512E27-3C50-4D84-1C57-A5459391C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567A1-0DB7-8F34-DC46-E769EDBA6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2E27-365F-468B-91F3-BA103D0C7E1E}" type="datetimeFigureOut">
              <a:rPr lang="en-CA" smtClean="0"/>
              <a:t>2024-12-24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287C84-31B3-EBAA-474B-823D403F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1227CC-F005-AD05-0FC1-32132B85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5EE0-D7A8-4276-9EC5-EFBFE38347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695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43AF-EAC6-3D0C-DF22-0885469E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90BD1-48AE-5472-5D21-55A60161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2E27-365F-468B-91F3-BA103D0C7E1E}" type="datetimeFigureOut">
              <a:rPr lang="en-CA" smtClean="0"/>
              <a:t>2024-12-24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A5350-57DB-AE4C-AD95-C2C14E51B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4A231-90D5-D301-2586-0272D3C0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5EE0-D7A8-4276-9EC5-EFBFE38347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845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BEA867-0548-CA64-BE3E-EFA7E562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2E27-365F-468B-91F3-BA103D0C7E1E}" type="datetimeFigureOut">
              <a:rPr lang="en-CA" smtClean="0"/>
              <a:t>2024-12-24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A9248-D452-AE10-9F2C-B05629AA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8D812-A716-B2B1-2446-2E041B00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5EE0-D7A8-4276-9EC5-EFBFE38347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237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CDAB-12C7-582C-D797-58948736A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5C43D-8F9D-A015-3863-921169E46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1322D-C8B9-318C-74B4-B0E9A6354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C7320-238F-5023-020B-148B799A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2E27-365F-468B-91F3-BA103D0C7E1E}" type="datetimeFigureOut">
              <a:rPr lang="en-CA" smtClean="0"/>
              <a:t>2024-12-24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0720A-2D15-0077-D99F-F9222BB5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0089C-7BB8-7AB6-92E5-30C5C550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5EE0-D7A8-4276-9EC5-EFBFE38347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930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D74E-C40A-240E-9081-40C5DA410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084D90-201C-DD23-C588-DD7849CA9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3748B-3D89-404E-F2D9-12CF08040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5CE24-DD85-30CF-596D-92D45082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2E27-365F-468B-91F3-BA103D0C7E1E}" type="datetimeFigureOut">
              <a:rPr lang="en-CA" smtClean="0"/>
              <a:t>2024-12-24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FD8B8-29E5-D649-2BB5-850454FF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E5607-5C27-EDD8-6502-456BBF73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5EE0-D7A8-4276-9EC5-EFBFE38347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300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3BA97-3991-52CF-93A4-95BD6B64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C8D0C-B330-6566-F451-E36BAC4A3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BC21C-C6E8-5DD0-211E-C0FD6B579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C2E27-365F-468B-91F3-BA103D0C7E1E}" type="datetimeFigureOut">
              <a:rPr lang="en-CA" smtClean="0"/>
              <a:t>2024-12-24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32509-3597-27C6-5DCF-8B2C7CEC6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3E8E9-30ED-6212-0113-6074748C0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15EE0-D7A8-4276-9EC5-EFBFE38347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271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FAB17E-1C3B-8143-E6BB-2A4BA3448AB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1885" y="149469"/>
            <a:ext cx="11904402" cy="6576645"/>
          </a:xfrm>
          <a:prstGeom prst="roundRect">
            <a:avLst>
              <a:gd name="adj" fmla="val 1976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7C8B1F-2DE0-D56F-059F-C37152EBD2E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67748" y="1222513"/>
            <a:ext cx="11430000" cy="0"/>
          </a:xfrm>
          <a:prstGeom prst="line">
            <a:avLst/>
          </a:prstGeom>
          <a:ln>
            <a:solidFill>
              <a:schemeClr val="bg1">
                <a:lumMod val="65000"/>
                <a:alpha val="24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CA3841C-4C7F-9F9F-9822-B9743E701EFF}"/>
              </a:ext>
            </a:extLst>
          </p:cNvPr>
          <p:cNvSpPr/>
          <p:nvPr/>
        </p:nvSpPr>
        <p:spPr>
          <a:xfrm>
            <a:off x="291547" y="1460671"/>
            <a:ext cx="1705929" cy="798659"/>
          </a:xfrm>
          <a:prstGeom prst="roundRect">
            <a:avLst>
              <a:gd name="adj" fmla="val 103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79DB77D-675B-2E73-AF49-B4FB617CBE63}"/>
              </a:ext>
            </a:extLst>
          </p:cNvPr>
          <p:cNvSpPr/>
          <p:nvPr/>
        </p:nvSpPr>
        <p:spPr>
          <a:xfrm>
            <a:off x="7797801" y="1466972"/>
            <a:ext cx="4102652" cy="2515366"/>
          </a:xfrm>
          <a:prstGeom prst="roundRect">
            <a:avLst>
              <a:gd name="adj" fmla="val 43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348A005-F6A9-2349-505A-B5C3E339A1E0}"/>
              </a:ext>
            </a:extLst>
          </p:cNvPr>
          <p:cNvSpPr/>
          <p:nvPr/>
        </p:nvSpPr>
        <p:spPr>
          <a:xfrm>
            <a:off x="2157138" y="1460671"/>
            <a:ext cx="1705929" cy="798657"/>
          </a:xfrm>
          <a:prstGeom prst="roundRect">
            <a:avLst>
              <a:gd name="adj" fmla="val 103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42934F5-6A0C-D9FA-1538-378656EB903B}"/>
              </a:ext>
            </a:extLst>
          </p:cNvPr>
          <p:cNvSpPr/>
          <p:nvPr/>
        </p:nvSpPr>
        <p:spPr>
          <a:xfrm>
            <a:off x="4044674" y="1460671"/>
            <a:ext cx="1705929" cy="798655"/>
          </a:xfrm>
          <a:prstGeom prst="roundRect">
            <a:avLst>
              <a:gd name="adj" fmla="val 103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F0D1A2F-D0A7-C2E6-0A01-244B41E14D47}"/>
              </a:ext>
            </a:extLst>
          </p:cNvPr>
          <p:cNvSpPr/>
          <p:nvPr/>
        </p:nvSpPr>
        <p:spPr>
          <a:xfrm>
            <a:off x="5932210" y="1453273"/>
            <a:ext cx="1705929" cy="798653"/>
          </a:xfrm>
          <a:prstGeom prst="roundRect">
            <a:avLst>
              <a:gd name="adj" fmla="val 103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1FB91E1-D295-AD73-B517-72B9A27E3168}"/>
              </a:ext>
            </a:extLst>
          </p:cNvPr>
          <p:cNvSpPr/>
          <p:nvPr/>
        </p:nvSpPr>
        <p:spPr>
          <a:xfrm>
            <a:off x="291547" y="2392681"/>
            <a:ext cx="7346592" cy="3004647"/>
          </a:xfrm>
          <a:prstGeom prst="roundRect">
            <a:avLst>
              <a:gd name="adj" fmla="val 27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667617D-5F4C-833B-A51C-58CADDC69F59}"/>
              </a:ext>
            </a:extLst>
          </p:cNvPr>
          <p:cNvSpPr/>
          <p:nvPr/>
        </p:nvSpPr>
        <p:spPr>
          <a:xfrm>
            <a:off x="7797801" y="4193165"/>
            <a:ext cx="4102652" cy="2411821"/>
          </a:xfrm>
          <a:prstGeom prst="roundRect">
            <a:avLst>
              <a:gd name="adj" fmla="val 43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251F5D0-7A4D-1FF1-3B1F-1CD54DA136A4}"/>
              </a:ext>
            </a:extLst>
          </p:cNvPr>
          <p:cNvSpPr/>
          <p:nvPr/>
        </p:nvSpPr>
        <p:spPr>
          <a:xfrm>
            <a:off x="291547" y="5547359"/>
            <a:ext cx="3571520" cy="1039073"/>
          </a:xfrm>
          <a:prstGeom prst="roundRect">
            <a:avLst>
              <a:gd name="adj" fmla="val 89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DBB3BA6-C4C8-B686-8729-35C174A0DD8E}"/>
              </a:ext>
            </a:extLst>
          </p:cNvPr>
          <p:cNvSpPr/>
          <p:nvPr/>
        </p:nvSpPr>
        <p:spPr>
          <a:xfrm>
            <a:off x="4022729" y="5547359"/>
            <a:ext cx="3593465" cy="1039073"/>
          </a:xfrm>
          <a:prstGeom prst="roundRect">
            <a:avLst>
              <a:gd name="adj" fmla="val 79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192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9BA8E6-DED1-CB5D-0958-D17F57164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298C05E-47C2-6032-26B5-ABE427FA61F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1885" y="149469"/>
            <a:ext cx="11904402" cy="6576645"/>
          </a:xfrm>
          <a:prstGeom prst="roundRect">
            <a:avLst>
              <a:gd name="adj" fmla="val 1976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D48986-296D-E168-241E-11F018F7E2C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67748" y="1222513"/>
            <a:ext cx="11430000" cy="0"/>
          </a:xfrm>
          <a:prstGeom prst="line">
            <a:avLst/>
          </a:prstGeom>
          <a:ln>
            <a:solidFill>
              <a:schemeClr val="bg1">
                <a:lumMod val="65000"/>
                <a:alpha val="24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BDA1478-F312-AA89-B91D-BCC9E9F861C3}"/>
              </a:ext>
            </a:extLst>
          </p:cNvPr>
          <p:cNvSpPr/>
          <p:nvPr/>
        </p:nvSpPr>
        <p:spPr>
          <a:xfrm>
            <a:off x="312421" y="3083852"/>
            <a:ext cx="5668619" cy="3446157"/>
          </a:xfrm>
          <a:prstGeom prst="roundRect">
            <a:avLst>
              <a:gd name="adj" fmla="val 53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43E46CD-B64C-D6E4-2124-EA66EEC25294}"/>
              </a:ext>
            </a:extLst>
          </p:cNvPr>
          <p:cNvSpPr/>
          <p:nvPr/>
        </p:nvSpPr>
        <p:spPr>
          <a:xfrm>
            <a:off x="8407154" y="1368224"/>
            <a:ext cx="3493300" cy="1562400"/>
          </a:xfrm>
          <a:prstGeom prst="roundRect">
            <a:avLst>
              <a:gd name="adj" fmla="val 109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201940-DD31-5140-46B1-413508931564}"/>
              </a:ext>
            </a:extLst>
          </p:cNvPr>
          <p:cNvSpPr/>
          <p:nvPr/>
        </p:nvSpPr>
        <p:spPr>
          <a:xfrm>
            <a:off x="6096000" y="3083852"/>
            <a:ext cx="5804453" cy="3446157"/>
          </a:xfrm>
          <a:prstGeom prst="roundRect">
            <a:avLst>
              <a:gd name="adj" fmla="val 53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783991-5EC5-D0C4-C78B-0D09CB6C4809}"/>
              </a:ext>
            </a:extLst>
          </p:cNvPr>
          <p:cNvSpPr/>
          <p:nvPr/>
        </p:nvSpPr>
        <p:spPr>
          <a:xfrm>
            <a:off x="4778021" y="1368224"/>
            <a:ext cx="3493300" cy="1562400"/>
          </a:xfrm>
          <a:prstGeom prst="roundRect">
            <a:avLst>
              <a:gd name="adj" fmla="val 109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16936E3-B4FB-CF5D-3D7E-81396E80619A}"/>
              </a:ext>
            </a:extLst>
          </p:cNvPr>
          <p:cNvSpPr/>
          <p:nvPr/>
        </p:nvSpPr>
        <p:spPr>
          <a:xfrm>
            <a:off x="291546" y="1375742"/>
            <a:ext cx="4350642" cy="657242"/>
          </a:xfrm>
          <a:prstGeom prst="roundRect">
            <a:avLst>
              <a:gd name="adj" fmla="val 167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7EECBA3-DD44-6E99-4B3E-8B76F53C6786}"/>
              </a:ext>
            </a:extLst>
          </p:cNvPr>
          <p:cNvSpPr/>
          <p:nvPr/>
        </p:nvSpPr>
        <p:spPr>
          <a:xfrm>
            <a:off x="291546" y="2186211"/>
            <a:ext cx="2052159" cy="744409"/>
          </a:xfrm>
          <a:prstGeom prst="roundRect">
            <a:avLst>
              <a:gd name="adj" fmla="val 20695"/>
            </a:avLst>
          </a:prstGeom>
          <a:solidFill>
            <a:srgbClr val="F9BE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40BD9E5-6F97-51C7-103B-7BD0FB826D06}"/>
              </a:ext>
            </a:extLst>
          </p:cNvPr>
          <p:cNvSpPr/>
          <p:nvPr/>
        </p:nvSpPr>
        <p:spPr>
          <a:xfrm>
            <a:off x="2503367" y="2186210"/>
            <a:ext cx="2138822" cy="744410"/>
          </a:xfrm>
          <a:prstGeom prst="roundRect">
            <a:avLst>
              <a:gd name="adj" fmla="val 17979"/>
            </a:avLst>
          </a:prstGeom>
          <a:solidFill>
            <a:srgbClr val="F9BE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162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0AAE8C-98EB-DF30-924E-92C2AA7F2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29C4CC-DA28-3EFB-9572-E87B9A483C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1885" y="149469"/>
            <a:ext cx="11904402" cy="6576645"/>
          </a:xfrm>
          <a:prstGeom prst="roundRect">
            <a:avLst>
              <a:gd name="adj" fmla="val 1976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9E98F1-CF03-6293-67A3-9D0541F3D23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67748" y="1222513"/>
            <a:ext cx="11430000" cy="0"/>
          </a:xfrm>
          <a:prstGeom prst="line">
            <a:avLst/>
          </a:prstGeom>
          <a:ln>
            <a:solidFill>
              <a:schemeClr val="bg1">
                <a:lumMod val="65000"/>
                <a:alpha val="24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259FE76-27C0-7FC0-FCCF-8F06B098EC32}"/>
              </a:ext>
            </a:extLst>
          </p:cNvPr>
          <p:cNvSpPr/>
          <p:nvPr/>
        </p:nvSpPr>
        <p:spPr>
          <a:xfrm>
            <a:off x="4154505" y="1394477"/>
            <a:ext cx="7745948" cy="2720279"/>
          </a:xfrm>
          <a:prstGeom prst="roundRect">
            <a:avLst>
              <a:gd name="adj" fmla="val 53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21043D-C614-767C-CB2D-213D54BB2517}"/>
              </a:ext>
            </a:extLst>
          </p:cNvPr>
          <p:cNvSpPr/>
          <p:nvPr/>
        </p:nvSpPr>
        <p:spPr>
          <a:xfrm>
            <a:off x="291548" y="1394478"/>
            <a:ext cx="3690143" cy="5159672"/>
          </a:xfrm>
          <a:prstGeom prst="roundRect">
            <a:avLst>
              <a:gd name="adj" fmla="val 32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2B843E0-7B4E-E1D0-67F2-AB69CB7904F9}"/>
              </a:ext>
            </a:extLst>
          </p:cNvPr>
          <p:cNvSpPr/>
          <p:nvPr/>
        </p:nvSpPr>
        <p:spPr>
          <a:xfrm>
            <a:off x="4141355" y="4286720"/>
            <a:ext cx="7745948" cy="2267430"/>
          </a:xfrm>
          <a:prstGeom prst="roundRect">
            <a:avLst>
              <a:gd name="adj" fmla="val 62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909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019A5E-A667-6F95-598E-45C3A5A01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518F180-399B-1714-8E52-BD37EB75C95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1885" y="149469"/>
            <a:ext cx="11904402" cy="6576645"/>
          </a:xfrm>
          <a:prstGeom prst="roundRect">
            <a:avLst>
              <a:gd name="adj" fmla="val 1976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41830F-3755-D93E-004D-C28DF7520DB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67748" y="1222513"/>
            <a:ext cx="11430000" cy="0"/>
          </a:xfrm>
          <a:prstGeom prst="line">
            <a:avLst/>
          </a:prstGeom>
          <a:ln>
            <a:solidFill>
              <a:schemeClr val="bg1">
                <a:lumMod val="65000"/>
                <a:alpha val="24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F68356A-3961-2016-C86B-83067ECF5426}"/>
              </a:ext>
            </a:extLst>
          </p:cNvPr>
          <p:cNvSpPr/>
          <p:nvPr/>
        </p:nvSpPr>
        <p:spPr>
          <a:xfrm>
            <a:off x="7921902" y="2402692"/>
            <a:ext cx="3954723" cy="4151457"/>
          </a:xfrm>
          <a:prstGeom prst="roundRect">
            <a:avLst>
              <a:gd name="adj" fmla="val 35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706E01-A78F-1AB7-65F3-C7EF92982150}"/>
              </a:ext>
            </a:extLst>
          </p:cNvPr>
          <p:cNvSpPr/>
          <p:nvPr/>
        </p:nvSpPr>
        <p:spPr>
          <a:xfrm>
            <a:off x="315375" y="1419270"/>
            <a:ext cx="3064151" cy="2487397"/>
          </a:xfrm>
          <a:prstGeom prst="roundRect">
            <a:avLst>
              <a:gd name="adj" fmla="val 4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313D25D-CDCC-5713-58ED-4073BFB4FD34}"/>
              </a:ext>
            </a:extLst>
          </p:cNvPr>
          <p:cNvSpPr/>
          <p:nvPr/>
        </p:nvSpPr>
        <p:spPr>
          <a:xfrm>
            <a:off x="4433104" y="4053839"/>
            <a:ext cx="3352964" cy="2500311"/>
          </a:xfrm>
          <a:prstGeom prst="roundRect">
            <a:avLst>
              <a:gd name="adj" fmla="val 43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2AF082D-2C1A-C58A-0ADD-2CBB4EB6CD57}"/>
              </a:ext>
            </a:extLst>
          </p:cNvPr>
          <p:cNvSpPr/>
          <p:nvPr/>
        </p:nvSpPr>
        <p:spPr>
          <a:xfrm>
            <a:off x="3515360" y="2402692"/>
            <a:ext cx="4270708" cy="1494289"/>
          </a:xfrm>
          <a:prstGeom prst="roundRect">
            <a:avLst>
              <a:gd name="adj" fmla="val 74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0D9AA6-9A52-3589-0E0F-DB785AFD82A9}"/>
              </a:ext>
            </a:extLst>
          </p:cNvPr>
          <p:cNvSpPr/>
          <p:nvPr/>
        </p:nvSpPr>
        <p:spPr>
          <a:xfrm>
            <a:off x="3515360" y="1428954"/>
            <a:ext cx="4270708" cy="826566"/>
          </a:xfrm>
          <a:prstGeom prst="roundRect">
            <a:avLst>
              <a:gd name="adj" fmla="val 10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E833E2-15DB-F9BB-CA08-22F2FAA107BB}"/>
              </a:ext>
            </a:extLst>
          </p:cNvPr>
          <p:cNvSpPr/>
          <p:nvPr/>
        </p:nvSpPr>
        <p:spPr>
          <a:xfrm>
            <a:off x="7921901" y="1428953"/>
            <a:ext cx="3954724" cy="826563"/>
          </a:xfrm>
          <a:prstGeom prst="roundRect">
            <a:avLst>
              <a:gd name="adj" fmla="val 10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E214D42-A878-5ABB-0909-86C46E0CE798}"/>
              </a:ext>
            </a:extLst>
          </p:cNvPr>
          <p:cNvSpPr/>
          <p:nvPr/>
        </p:nvSpPr>
        <p:spPr>
          <a:xfrm>
            <a:off x="315375" y="4053839"/>
            <a:ext cx="3958067" cy="2500311"/>
          </a:xfrm>
          <a:prstGeom prst="roundRect">
            <a:avLst>
              <a:gd name="adj" fmla="val 43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512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BA6309-2205-48ED-CC06-3A8E2F572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F5FDA2-F768-F992-63FD-42BA23EB7A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1885" y="149469"/>
            <a:ext cx="11904402" cy="6576645"/>
          </a:xfrm>
          <a:prstGeom prst="roundRect">
            <a:avLst>
              <a:gd name="adj" fmla="val 1976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6DF227-E6C5-695A-D30D-D89A6238C1D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67748" y="1222513"/>
            <a:ext cx="11430000" cy="0"/>
          </a:xfrm>
          <a:prstGeom prst="line">
            <a:avLst/>
          </a:prstGeom>
          <a:ln>
            <a:solidFill>
              <a:schemeClr val="bg1">
                <a:lumMod val="65000"/>
                <a:alpha val="24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8472593-A017-59D5-C924-C2040E07D130}"/>
              </a:ext>
            </a:extLst>
          </p:cNvPr>
          <p:cNvSpPr/>
          <p:nvPr/>
        </p:nvSpPr>
        <p:spPr>
          <a:xfrm>
            <a:off x="3630888" y="1380862"/>
            <a:ext cx="8236596" cy="2701968"/>
          </a:xfrm>
          <a:prstGeom prst="roundRect">
            <a:avLst>
              <a:gd name="adj" fmla="val 35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2457367-15D3-812C-EDFC-E56623EDC240}"/>
              </a:ext>
            </a:extLst>
          </p:cNvPr>
          <p:cNvSpPr/>
          <p:nvPr/>
        </p:nvSpPr>
        <p:spPr>
          <a:xfrm>
            <a:off x="269241" y="4227005"/>
            <a:ext cx="3804920" cy="2354933"/>
          </a:xfrm>
          <a:prstGeom prst="roundRect">
            <a:avLst>
              <a:gd name="adj" fmla="val 40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DCDC04B-C84D-4F26-D4A9-EED16B0D31B8}"/>
              </a:ext>
            </a:extLst>
          </p:cNvPr>
          <p:cNvSpPr/>
          <p:nvPr/>
        </p:nvSpPr>
        <p:spPr>
          <a:xfrm>
            <a:off x="4211517" y="4241175"/>
            <a:ext cx="3778258" cy="2354933"/>
          </a:xfrm>
          <a:prstGeom prst="roundRect">
            <a:avLst>
              <a:gd name="adj" fmla="val 35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69412D6-7549-E8B6-18AE-3937EFC21E02}"/>
              </a:ext>
            </a:extLst>
          </p:cNvPr>
          <p:cNvSpPr/>
          <p:nvPr/>
        </p:nvSpPr>
        <p:spPr>
          <a:xfrm>
            <a:off x="8158579" y="4241175"/>
            <a:ext cx="3708904" cy="2354933"/>
          </a:xfrm>
          <a:prstGeom prst="roundRect">
            <a:avLst>
              <a:gd name="adj" fmla="val 35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06EB266-F73E-83B9-B6BD-566B93E48B2A}"/>
              </a:ext>
            </a:extLst>
          </p:cNvPr>
          <p:cNvSpPr/>
          <p:nvPr/>
        </p:nvSpPr>
        <p:spPr>
          <a:xfrm>
            <a:off x="269240" y="1380862"/>
            <a:ext cx="3224297" cy="819138"/>
          </a:xfrm>
          <a:prstGeom prst="roundRect">
            <a:avLst>
              <a:gd name="adj" fmla="val 105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411FEDB-8CE8-D8EE-D88D-CCA047CD4A02}"/>
              </a:ext>
            </a:extLst>
          </p:cNvPr>
          <p:cNvSpPr/>
          <p:nvPr/>
        </p:nvSpPr>
        <p:spPr>
          <a:xfrm>
            <a:off x="269239" y="2322277"/>
            <a:ext cx="1512021" cy="819138"/>
          </a:xfrm>
          <a:prstGeom prst="roundRect">
            <a:avLst>
              <a:gd name="adj" fmla="val 109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74301A4-F866-DD87-CE14-D4E8144227C5}"/>
              </a:ext>
            </a:extLst>
          </p:cNvPr>
          <p:cNvSpPr/>
          <p:nvPr/>
        </p:nvSpPr>
        <p:spPr>
          <a:xfrm>
            <a:off x="269238" y="3263692"/>
            <a:ext cx="3224297" cy="819138"/>
          </a:xfrm>
          <a:prstGeom prst="roundRect">
            <a:avLst>
              <a:gd name="adj" fmla="val 128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A6790BF-60F4-DEB0-A5E6-39BD58765524}"/>
              </a:ext>
            </a:extLst>
          </p:cNvPr>
          <p:cNvSpPr/>
          <p:nvPr/>
        </p:nvSpPr>
        <p:spPr>
          <a:xfrm>
            <a:off x="1918611" y="2322277"/>
            <a:ext cx="1543474" cy="819138"/>
          </a:xfrm>
          <a:prstGeom prst="roundRect">
            <a:avLst>
              <a:gd name="adj" fmla="val 109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112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E6C970-CC7B-F29F-B27F-74DC28F9E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E:\fppt\template\arrows\arrow6.png">
            <a:extLst>
              <a:ext uri="{FF2B5EF4-FFF2-40B4-BE49-F238E27FC236}">
                <a16:creationId xmlns:a16="http://schemas.microsoft.com/office/drawing/2014/main" id="{0D25E70A-84F2-4DEB-6EF4-48FF8AD0D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17770">
            <a:off x="8280653" y="2211288"/>
            <a:ext cx="1152398" cy="50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99EA1D-2EB2-E9F7-C207-9868DE587464}"/>
              </a:ext>
            </a:extLst>
          </p:cNvPr>
          <p:cNvSpPr txBox="1"/>
          <p:nvPr/>
        </p:nvSpPr>
        <p:spPr>
          <a:xfrm>
            <a:off x="222434" y="702003"/>
            <a:ext cx="3824957" cy="1442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comprehensive summary of business key performance metrics, including trips, revenue, and passenger ratings. This page highlights overall achievements and city-wise contributions to provide a clear picture of company-wide success.</a:t>
            </a:r>
            <a:endParaRPr lang="en-CA" sz="12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6" descr="E:\fppt\template\arrows\arrow4.png">
            <a:extLst>
              <a:ext uri="{FF2B5EF4-FFF2-40B4-BE49-F238E27FC236}">
                <a16:creationId xmlns:a16="http://schemas.microsoft.com/office/drawing/2014/main" id="{A39527F6-3274-84F4-57B1-48D6F556B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81493" flipH="1">
            <a:off x="3911256" y="1338089"/>
            <a:ext cx="732341" cy="55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5AD951-6C4A-7292-56E3-68EDB9D82C04}"/>
              </a:ext>
            </a:extLst>
          </p:cNvPr>
          <p:cNvSpPr txBox="1"/>
          <p:nvPr/>
        </p:nvSpPr>
        <p:spPr>
          <a:xfrm>
            <a:off x="8355768" y="538424"/>
            <a:ext cx="3417581" cy="1442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Explore city-level performance metrics, identifying the top and bottom performers based on trips, fare efficiency, and ratings. This page provides actionable insights to optimize operations in different cities.</a:t>
            </a:r>
            <a:endParaRPr lang="en-CA" sz="12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4" descr="E:\fppt\template\arrows\arrow2.png">
            <a:extLst>
              <a:ext uri="{FF2B5EF4-FFF2-40B4-BE49-F238E27FC236}">
                <a16:creationId xmlns:a16="http://schemas.microsoft.com/office/drawing/2014/main" id="{705E6365-7362-4F75-E846-BFBABD5A5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985" y="3287194"/>
            <a:ext cx="959899" cy="36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DE8AA3-D458-7847-6448-3D52D2C729F5}"/>
              </a:ext>
            </a:extLst>
          </p:cNvPr>
          <p:cNvSpPr txBox="1"/>
          <p:nvPr/>
        </p:nvSpPr>
        <p:spPr>
          <a:xfrm>
            <a:off x="135803" y="2816233"/>
            <a:ext cx="2721698" cy="1849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Analyze when and where demand is highest. This page highlights peak and low-demand months and compares weekday versus weekend trip preferences, helping to identify seasonal and temporal trends</a:t>
            </a:r>
            <a:r>
              <a:rPr lang="en-US" dirty="0"/>
              <a:t>.</a:t>
            </a:r>
            <a:endParaRPr lang="en-CA" dirty="0"/>
          </a:p>
        </p:txBody>
      </p:sp>
      <p:pic>
        <p:nvPicPr>
          <p:cNvPr id="10" name="Picture 9" descr="E:\fppt\template\arrows\arrow7.png">
            <a:extLst>
              <a:ext uri="{FF2B5EF4-FFF2-40B4-BE49-F238E27FC236}">
                <a16:creationId xmlns:a16="http://schemas.microsoft.com/office/drawing/2014/main" id="{5BCDE117-3AC1-AC91-AC0F-AFAEC2E47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892173" flipH="1" flipV="1">
            <a:off x="8412136" y="3967558"/>
            <a:ext cx="561036" cy="62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BE3A27-8B3A-A4C8-B588-F89DF52266B8}"/>
              </a:ext>
            </a:extLst>
          </p:cNvPr>
          <p:cNvSpPr txBox="1"/>
          <p:nvPr/>
        </p:nvSpPr>
        <p:spPr>
          <a:xfrm>
            <a:off x="8692654" y="4588002"/>
            <a:ext cx="3074232" cy="1442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Delve into passenger behavior, focusing on repeat trip frequencies, new vs. repeat passengers, and city contributions to repeat passenger loyalty. Gain insights into customer retention and engagement.</a:t>
            </a:r>
            <a:endParaRPr lang="en-CA" sz="12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6" descr="E:\fppt\template\arrows\arrow4.png">
            <a:extLst>
              <a:ext uri="{FF2B5EF4-FFF2-40B4-BE49-F238E27FC236}">
                <a16:creationId xmlns:a16="http://schemas.microsoft.com/office/drawing/2014/main" id="{13E37F68-B4A9-E610-D771-94F12697F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39450" flipH="1">
            <a:off x="3597534" y="4696918"/>
            <a:ext cx="706297" cy="53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2CD986-D809-5636-E3AB-70B1A7052418}"/>
              </a:ext>
            </a:extLst>
          </p:cNvPr>
          <p:cNvSpPr txBox="1"/>
          <p:nvPr/>
        </p:nvSpPr>
        <p:spPr>
          <a:xfrm>
            <a:off x="2134913" y="5276291"/>
            <a:ext cx="3490546" cy="1442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Assess how cities are performing against monthly targets for trips, new passengers, and ratings. This page identifies areas of success and improvement, with a focus on meeting strategic goals.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370864-1811-EAA6-8C2D-CF745DD472BC}"/>
              </a:ext>
            </a:extLst>
          </p:cNvPr>
          <p:cNvSpPr txBox="1"/>
          <p:nvPr/>
        </p:nvSpPr>
        <p:spPr>
          <a:xfrm>
            <a:off x="4047391" y="638381"/>
            <a:ext cx="39096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Providing Insights to Chief of Operations</a:t>
            </a:r>
            <a:endParaRPr lang="en-CA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Picture 2" descr="E:\fppt\template\arrows\circle1.png">
            <a:extLst>
              <a:ext uri="{FF2B5EF4-FFF2-40B4-BE49-F238E27FC236}">
                <a16:creationId xmlns:a16="http://schemas.microsoft.com/office/drawing/2014/main" id="{0F942659-4531-8E5D-F553-8852E5494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681" y="321691"/>
            <a:ext cx="4076699" cy="86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71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AA0F1B-206F-24A2-2F4A-51CCFDB48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AB85AE-F1E7-A521-9268-D89A3B7B2E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1885" y="149469"/>
            <a:ext cx="11904402" cy="6576645"/>
          </a:xfrm>
          <a:prstGeom prst="roundRect">
            <a:avLst>
              <a:gd name="adj" fmla="val 1976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218144-0C22-7265-A696-02CA363D24D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67748" y="1222513"/>
            <a:ext cx="11430000" cy="0"/>
          </a:xfrm>
          <a:prstGeom prst="line">
            <a:avLst/>
          </a:prstGeom>
          <a:ln>
            <a:solidFill>
              <a:schemeClr val="bg1">
                <a:lumMod val="65000"/>
                <a:alpha val="24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1C0F791-48C8-B6E7-5F49-93BB10A28BBC}"/>
              </a:ext>
            </a:extLst>
          </p:cNvPr>
          <p:cNvSpPr/>
          <p:nvPr/>
        </p:nvSpPr>
        <p:spPr>
          <a:xfrm>
            <a:off x="7921902" y="2402692"/>
            <a:ext cx="3954723" cy="4151457"/>
          </a:xfrm>
          <a:prstGeom prst="roundRect">
            <a:avLst>
              <a:gd name="adj" fmla="val 35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A434AB-4B70-CE2A-D0FD-0E3E82969B4E}"/>
              </a:ext>
            </a:extLst>
          </p:cNvPr>
          <p:cNvSpPr/>
          <p:nvPr/>
        </p:nvSpPr>
        <p:spPr>
          <a:xfrm>
            <a:off x="315375" y="1419270"/>
            <a:ext cx="3064151" cy="2487397"/>
          </a:xfrm>
          <a:prstGeom prst="roundRect">
            <a:avLst>
              <a:gd name="adj" fmla="val 4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09B3ACA-3BE4-0C55-63A6-121C48988875}"/>
              </a:ext>
            </a:extLst>
          </p:cNvPr>
          <p:cNvSpPr/>
          <p:nvPr/>
        </p:nvSpPr>
        <p:spPr>
          <a:xfrm>
            <a:off x="3515360" y="2402692"/>
            <a:ext cx="4270708" cy="1494289"/>
          </a:xfrm>
          <a:prstGeom prst="roundRect">
            <a:avLst>
              <a:gd name="adj" fmla="val 74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6A0F05-4534-0466-CC78-02B87EB5246C}"/>
              </a:ext>
            </a:extLst>
          </p:cNvPr>
          <p:cNvSpPr/>
          <p:nvPr/>
        </p:nvSpPr>
        <p:spPr>
          <a:xfrm>
            <a:off x="3515360" y="1428954"/>
            <a:ext cx="4270708" cy="826566"/>
          </a:xfrm>
          <a:prstGeom prst="roundRect">
            <a:avLst>
              <a:gd name="adj" fmla="val 10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C9669E-656F-9067-29D7-68236686F7BE}"/>
              </a:ext>
            </a:extLst>
          </p:cNvPr>
          <p:cNvSpPr/>
          <p:nvPr/>
        </p:nvSpPr>
        <p:spPr>
          <a:xfrm>
            <a:off x="7921901" y="1428953"/>
            <a:ext cx="3954724" cy="826563"/>
          </a:xfrm>
          <a:prstGeom prst="roundRect">
            <a:avLst>
              <a:gd name="adj" fmla="val 10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24DE5ED-BF43-B692-BBFB-991F69FAA0E3}"/>
              </a:ext>
            </a:extLst>
          </p:cNvPr>
          <p:cNvSpPr/>
          <p:nvPr/>
        </p:nvSpPr>
        <p:spPr>
          <a:xfrm>
            <a:off x="315375" y="4044153"/>
            <a:ext cx="7470693" cy="2509997"/>
          </a:xfrm>
          <a:prstGeom prst="roundRect">
            <a:avLst>
              <a:gd name="adj" fmla="val 43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0143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10786</TotalTime>
  <Words>178</Words>
  <Application>Microsoft Office PowerPoint</Application>
  <PresentationFormat>Widescreen</PresentationFormat>
  <Paragraphs>12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Consolas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Smit Hareshkumar Rana</dc:creator>
  <cp:lastModifiedBy>Smit Hareshkumar Rana</cp:lastModifiedBy>
  <cp:revision>11</cp:revision>
  <dcterms:created xsi:type="dcterms:W3CDTF">2024-12-12T01:30:37Z</dcterms:created>
  <dcterms:modified xsi:type="dcterms:W3CDTF">2024-12-28T18:31:00Z</dcterms:modified>
</cp:coreProperties>
</file>