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6" r:id="rId2"/>
    <p:sldId id="291" r:id="rId3"/>
    <p:sldId id="293" r:id="rId4"/>
    <p:sldId id="256" r:id="rId5"/>
    <p:sldId id="257" r:id="rId6"/>
    <p:sldId id="258" r:id="rId7"/>
    <p:sldId id="259" r:id="rId8"/>
    <p:sldId id="260" r:id="rId9"/>
    <p:sldId id="261" r:id="rId10"/>
    <p:sldId id="262" r:id="rId11"/>
    <p:sldId id="266" r:id="rId12"/>
    <p:sldId id="267" r:id="rId13"/>
    <p:sldId id="265" r:id="rId14"/>
    <p:sldId id="283" r:id="rId15"/>
    <p:sldId id="282" r:id="rId16"/>
    <p:sldId id="284" r:id="rId17"/>
    <p:sldId id="285" r:id="rId18"/>
    <p:sldId id="286" r:id="rId19"/>
    <p:sldId id="287" r:id="rId20"/>
    <p:sldId id="288" r:id="rId21"/>
    <p:sldId id="289" r:id="rId22"/>
    <p:sldId id="269" r:id="rId23"/>
    <p:sldId id="270" r:id="rId24"/>
    <p:sldId id="272" r:id="rId25"/>
    <p:sldId id="273" r:id="rId26"/>
    <p:sldId id="274" r:id="rId27"/>
    <p:sldId id="275" r:id="rId28"/>
    <p:sldId id="276" r:id="rId29"/>
    <p:sldId id="277" r:id="rId30"/>
    <p:sldId id="278" r:id="rId31"/>
    <p:sldId id="279" r:id="rId32"/>
    <p:sldId id="280" r:id="rId33"/>
    <p:sldId id="281"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2CE"/>
    <a:srgbClr val="7165AD"/>
    <a:srgbClr val="333333"/>
    <a:srgbClr val="1818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036" autoAdjust="0"/>
  </p:normalViewPr>
  <p:slideViewPr>
    <p:cSldViewPr snapToGrid="0">
      <p:cViewPr varScale="1">
        <p:scale>
          <a:sx n="81" d="100"/>
          <a:sy n="81" d="100"/>
        </p:scale>
        <p:origin x="634" y="53"/>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23136-A9A0-4E14-93A3-B8FC82D11BD3}" type="datetimeFigureOut">
              <a:rPr lang="en-CA" smtClean="0"/>
              <a:t>2025-01-04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15CE2-DAFB-43F1-AC59-AF6548D4B1EA}" type="slidenum">
              <a:rPr lang="en-CA" smtClean="0"/>
              <a:t>‹#›</a:t>
            </a:fld>
            <a:endParaRPr lang="en-CA"/>
          </a:p>
        </p:txBody>
      </p:sp>
    </p:spTree>
    <p:extLst>
      <p:ext uri="{BB962C8B-B14F-4D97-AF65-F5344CB8AC3E}">
        <p14:creationId xmlns:p14="http://schemas.microsoft.com/office/powerpoint/2010/main" val="402290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46B26-EB31-7FFC-368A-ACD889EBE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B8044-9EC0-63B1-B92C-DB95C0BAA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1F3A4-69BD-BCF5-15E3-BCE3A63EF0DA}"/>
              </a:ext>
            </a:extLst>
          </p:cNvPr>
          <p:cNvSpPr>
            <a:spLocks noGrp="1"/>
          </p:cNvSpPr>
          <p:nvPr>
            <p:ph type="body" idx="1"/>
          </p:nvPr>
        </p:nvSpPr>
        <p:spPr/>
        <p:txBody>
          <a:bodyPr/>
          <a:lstStyle/>
          <a:p>
            <a:r>
              <a:rPr lang="en-US" dirty="0"/>
              <a:t>Good day, everyone. Today, I’ll be presenting key insights from Resume Project Challenge 13, focusing on </a:t>
            </a:r>
            <a:r>
              <a:rPr lang="en-US" dirty="0" err="1"/>
              <a:t>Goodcabs</a:t>
            </a:r>
            <a:r>
              <a:rPr lang="en-US" dirty="0"/>
              <a:t>’ performance metrics. These insights are aimed at supporting our growth goals for 2024 and enhancing passenger satisfaction. Let’s dive in.</a:t>
            </a:r>
            <a:endParaRPr lang="en-CA" dirty="0"/>
          </a:p>
        </p:txBody>
      </p:sp>
      <p:sp>
        <p:nvSpPr>
          <p:cNvPr id="4" name="Slide Number Placeholder 3">
            <a:extLst>
              <a:ext uri="{FF2B5EF4-FFF2-40B4-BE49-F238E27FC236}">
                <a16:creationId xmlns:a16="http://schemas.microsoft.com/office/drawing/2014/main" id="{55624EF9-8375-45B2-87AC-7A47518BF938}"/>
              </a:ext>
            </a:extLst>
          </p:cNvPr>
          <p:cNvSpPr>
            <a:spLocks noGrp="1"/>
          </p:cNvSpPr>
          <p:nvPr>
            <p:ph type="sldNum" sz="quarter" idx="5"/>
          </p:nvPr>
        </p:nvSpPr>
        <p:spPr/>
        <p:txBody>
          <a:bodyPr/>
          <a:lstStyle/>
          <a:p>
            <a:fld id="{70015CE2-DAFB-43F1-AC59-AF6548D4B1EA}" type="slidenum">
              <a:rPr lang="en-CA" smtClean="0"/>
              <a:t>1</a:t>
            </a:fld>
            <a:endParaRPr lang="en-CA"/>
          </a:p>
        </p:txBody>
      </p:sp>
    </p:spTree>
    <p:extLst>
      <p:ext uri="{BB962C8B-B14F-4D97-AF65-F5344CB8AC3E}">
        <p14:creationId xmlns:p14="http://schemas.microsoft.com/office/powerpoint/2010/main" val="3290667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015CE2-DAFB-43F1-AC59-AF6548D4B1EA}" type="slidenum">
              <a:rPr lang="en-CA" smtClean="0"/>
              <a:t>11</a:t>
            </a:fld>
            <a:endParaRPr lang="en-CA"/>
          </a:p>
        </p:txBody>
      </p:sp>
    </p:spTree>
    <p:extLst>
      <p:ext uri="{BB962C8B-B14F-4D97-AF65-F5344CB8AC3E}">
        <p14:creationId xmlns:p14="http://schemas.microsoft.com/office/powerpoint/2010/main" val="77272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12</a:t>
            </a:fld>
            <a:endParaRPr lang="en-CA"/>
          </a:p>
        </p:txBody>
      </p:sp>
    </p:spTree>
    <p:extLst>
      <p:ext uri="{BB962C8B-B14F-4D97-AF65-F5344CB8AC3E}">
        <p14:creationId xmlns:p14="http://schemas.microsoft.com/office/powerpoint/2010/main" val="382526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13</a:t>
            </a:fld>
            <a:endParaRPr lang="en-CA"/>
          </a:p>
        </p:txBody>
      </p:sp>
    </p:spTree>
    <p:extLst>
      <p:ext uri="{BB962C8B-B14F-4D97-AF65-F5344CB8AC3E}">
        <p14:creationId xmlns:p14="http://schemas.microsoft.com/office/powerpoint/2010/main" val="2158521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62B7-AF42-0FAC-9C3C-04D942F53C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475C-AD87-F035-95F9-CFB23C974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8871F-C8B7-C7D9-AF2F-DC5DDECC0E76}"/>
              </a:ext>
            </a:extLst>
          </p:cNvPr>
          <p:cNvSpPr>
            <a:spLocks noGrp="1"/>
          </p:cNvSpPr>
          <p:nvPr>
            <p:ph type="body" idx="1"/>
          </p:nvPr>
        </p:nvSpPr>
        <p:spPr/>
        <p:txBody>
          <a:bodyPr/>
          <a:lstStyle/>
          <a:p>
            <a:pPr>
              <a:buFont typeface="+mj-lt"/>
              <a:buNone/>
            </a:pPr>
            <a:endParaRPr lang="en-US" dirty="0"/>
          </a:p>
        </p:txBody>
      </p:sp>
      <p:sp>
        <p:nvSpPr>
          <p:cNvPr id="4" name="Slide Number Placeholder 3">
            <a:extLst>
              <a:ext uri="{FF2B5EF4-FFF2-40B4-BE49-F238E27FC236}">
                <a16:creationId xmlns:a16="http://schemas.microsoft.com/office/drawing/2014/main" id="{E6DE6AA8-0321-5EB7-51C3-9A543ED94062}"/>
              </a:ext>
            </a:extLst>
          </p:cNvPr>
          <p:cNvSpPr>
            <a:spLocks noGrp="1"/>
          </p:cNvSpPr>
          <p:nvPr>
            <p:ph type="sldNum" sz="quarter" idx="5"/>
          </p:nvPr>
        </p:nvSpPr>
        <p:spPr/>
        <p:txBody>
          <a:bodyPr/>
          <a:lstStyle/>
          <a:p>
            <a:fld id="{70015CE2-DAFB-43F1-AC59-AF6548D4B1EA}" type="slidenum">
              <a:rPr lang="en-CA" smtClean="0"/>
              <a:t>15</a:t>
            </a:fld>
            <a:endParaRPr lang="en-CA"/>
          </a:p>
        </p:txBody>
      </p:sp>
    </p:spTree>
    <p:extLst>
      <p:ext uri="{BB962C8B-B14F-4D97-AF65-F5344CB8AC3E}">
        <p14:creationId xmlns:p14="http://schemas.microsoft.com/office/powerpoint/2010/main" val="3621872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DD5D5-AC75-063F-374A-2881E37B2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9281C-6F7E-88D9-5355-265D0354DC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9AC42-6C0B-E0C1-CF99-7E7154FF7B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0E0479-D0D8-0BBD-FBBE-AFB9F2B2D6B8}"/>
              </a:ext>
            </a:extLst>
          </p:cNvPr>
          <p:cNvSpPr>
            <a:spLocks noGrp="1"/>
          </p:cNvSpPr>
          <p:nvPr>
            <p:ph type="sldNum" sz="quarter" idx="5"/>
          </p:nvPr>
        </p:nvSpPr>
        <p:spPr/>
        <p:txBody>
          <a:bodyPr/>
          <a:lstStyle/>
          <a:p>
            <a:fld id="{70015CE2-DAFB-43F1-AC59-AF6548D4B1EA}" type="slidenum">
              <a:rPr lang="en-CA" smtClean="0"/>
              <a:t>16</a:t>
            </a:fld>
            <a:endParaRPr lang="en-CA"/>
          </a:p>
        </p:txBody>
      </p:sp>
    </p:spTree>
    <p:extLst>
      <p:ext uri="{BB962C8B-B14F-4D97-AF65-F5344CB8AC3E}">
        <p14:creationId xmlns:p14="http://schemas.microsoft.com/office/powerpoint/2010/main" val="2158842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852F3-84FC-12D9-F3A3-C1DB59FED3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31A3C3-8F4D-A61B-A8F7-92F0172A4F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709FA-069F-C3A7-D8CB-56F222899E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A5CB4B-0C99-50D7-CF6A-9482C94D75A2}"/>
              </a:ext>
            </a:extLst>
          </p:cNvPr>
          <p:cNvSpPr>
            <a:spLocks noGrp="1"/>
          </p:cNvSpPr>
          <p:nvPr>
            <p:ph type="sldNum" sz="quarter" idx="5"/>
          </p:nvPr>
        </p:nvSpPr>
        <p:spPr/>
        <p:txBody>
          <a:bodyPr/>
          <a:lstStyle/>
          <a:p>
            <a:fld id="{70015CE2-DAFB-43F1-AC59-AF6548D4B1EA}" type="slidenum">
              <a:rPr lang="en-CA" smtClean="0"/>
              <a:t>17</a:t>
            </a:fld>
            <a:endParaRPr lang="en-CA"/>
          </a:p>
        </p:txBody>
      </p:sp>
    </p:spTree>
    <p:extLst>
      <p:ext uri="{BB962C8B-B14F-4D97-AF65-F5344CB8AC3E}">
        <p14:creationId xmlns:p14="http://schemas.microsoft.com/office/powerpoint/2010/main" val="26793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3E203-81D1-332C-77ED-D7D4F1606E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F015CD-D4AF-592C-D80C-4A699B17E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2490B1-7C27-97FE-6B9B-E66CA81509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033A4E-E430-2CDA-06C3-1307FDE760BA}"/>
              </a:ext>
            </a:extLst>
          </p:cNvPr>
          <p:cNvSpPr>
            <a:spLocks noGrp="1"/>
          </p:cNvSpPr>
          <p:nvPr>
            <p:ph type="sldNum" sz="quarter" idx="5"/>
          </p:nvPr>
        </p:nvSpPr>
        <p:spPr/>
        <p:txBody>
          <a:bodyPr/>
          <a:lstStyle/>
          <a:p>
            <a:fld id="{70015CE2-DAFB-43F1-AC59-AF6548D4B1EA}" type="slidenum">
              <a:rPr lang="en-CA" smtClean="0"/>
              <a:t>18</a:t>
            </a:fld>
            <a:endParaRPr lang="en-CA"/>
          </a:p>
        </p:txBody>
      </p:sp>
    </p:spTree>
    <p:extLst>
      <p:ext uri="{BB962C8B-B14F-4D97-AF65-F5344CB8AC3E}">
        <p14:creationId xmlns:p14="http://schemas.microsoft.com/office/powerpoint/2010/main" val="1532064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A4E61-1DD9-5A7F-D457-8F527B22D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7F32F-1B18-4C90-7C22-330A76D39F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D59C61-3094-7B39-5BF0-9B23B6E9B1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813C3D-8EDC-5CA1-9BA1-7A11294D6B0D}"/>
              </a:ext>
            </a:extLst>
          </p:cNvPr>
          <p:cNvSpPr>
            <a:spLocks noGrp="1"/>
          </p:cNvSpPr>
          <p:nvPr>
            <p:ph type="sldNum" sz="quarter" idx="5"/>
          </p:nvPr>
        </p:nvSpPr>
        <p:spPr/>
        <p:txBody>
          <a:bodyPr/>
          <a:lstStyle/>
          <a:p>
            <a:fld id="{70015CE2-DAFB-43F1-AC59-AF6548D4B1EA}" type="slidenum">
              <a:rPr lang="en-CA" smtClean="0"/>
              <a:t>19</a:t>
            </a:fld>
            <a:endParaRPr lang="en-CA"/>
          </a:p>
        </p:txBody>
      </p:sp>
    </p:spTree>
    <p:extLst>
      <p:ext uri="{BB962C8B-B14F-4D97-AF65-F5344CB8AC3E}">
        <p14:creationId xmlns:p14="http://schemas.microsoft.com/office/powerpoint/2010/main" val="2772657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3245-26BE-82D5-A988-FE7FB43F02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97883-E165-B92A-CA4A-4B592D4323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33CDD-B229-A98C-0B2B-960D5BE125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5D9A8A6-6C00-B45D-A742-963BB7514DC8}"/>
              </a:ext>
            </a:extLst>
          </p:cNvPr>
          <p:cNvSpPr>
            <a:spLocks noGrp="1"/>
          </p:cNvSpPr>
          <p:nvPr>
            <p:ph type="sldNum" sz="quarter" idx="5"/>
          </p:nvPr>
        </p:nvSpPr>
        <p:spPr/>
        <p:txBody>
          <a:bodyPr/>
          <a:lstStyle/>
          <a:p>
            <a:fld id="{70015CE2-DAFB-43F1-AC59-AF6548D4B1EA}" type="slidenum">
              <a:rPr lang="en-CA" smtClean="0"/>
              <a:t>20</a:t>
            </a:fld>
            <a:endParaRPr lang="en-CA"/>
          </a:p>
        </p:txBody>
      </p:sp>
    </p:spTree>
    <p:extLst>
      <p:ext uri="{BB962C8B-B14F-4D97-AF65-F5344CB8AC3E}">
        <p14:creationId xmlns:p14="http://schemas.microsoft.com/office/powerpoint/2010/main" val="97150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30DC8-60CA-7DBC-B9D4-044A42308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B189C6-CC39-B3AB-31F2-E2DF099D1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D7C24-2258-6F13-2874-1B4114AF54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494F4E6-FC4E-AEB9-DD23-8A391B8420F2}"/>
              </a:ext>
            </a:extLst>
          </p:cNvPr>
          <p:cNvSpPr>
            <a:spLocks noGrp="1"/>
          </p:cNvSpPr>
          <p:nvPr>
            <p:ph type="sldNum" sz="quarter" idx="5"/>
          </p:nvPr>
        </p:nvSpPr>
        <p:spPr/>
        <p:txBody>
          <a:bodyPr/>
          <a:lstStyle/>
          <a:p>
            <a:fld id="{70015CE2-DAFB-43F1-AC59-AF6548D4B1EA}" type="slidenum">
              <a:rPr lang="en-CA" smtClean="0"/>
              <a:t>21</a:t>
            </a:fld>
            <a:endParaRPr lang="en-CA"/>
          </a:p>
        </p:txBody>
      </p:sp>
    </p:spTree>
    <p:extLst>
      <p:ext uri="{BB962C8B-B14F-4D97-AF65-F5344CB8AC3E}">
        <p14:creationId xmlns:p14="http://schemas.microsoft.com/office/powerpoint/2010/main" val="5388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2</a:t>
            </a:fld>
            <a:endParaRPr lang="en-CA"/>
          </a:p>
        </p:txBody>
      </p:sp>
    </p:spTree>
    <p:extLst>
      <p:ext uri="{BB962C8B-B14F-4D97-AF65-F5344CB8AC3E}">
        <p14:creationId xmlns:p14="http://schemas.microsoft.com/office/powerpoint/2010/main" val="2261063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22</a:t>
            </a:fld>
            <a:endParaRPr lang="en-CA"/>
          </a:p>
        </p:txBody>
      </p:sp>
    </p:spTree>
    <p:extLst>
      <p:ext uri="{BB962C8B-B14F-4D97-AF65-F5344CB8AC3E}">
        <p14:creationId xmlns:p14="http://schemas.microsoft.com/office/powerpoint/2010/main" val="2415111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D260-1561-81A5-C342-1E060397F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6DAF5-5F38-B826-4F5D-D10ACFA71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6D7C-2473-0EF6-E07E-30F468D18226}"/>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AB34F25-DE36-1237-93A0-D47CBE7BD046}"/>
              </a:ext>
            </a:extLst>
          </p:cNvPr>
          <p:cNvSpPr>
            <a:spLocks noGrp="1"/>
          </p:cNvSpPr>
          <p:nvPr>
            <p:ph type="sldNum" sz="quarter" idx="5"/>
          </p:nvPr>
        </p:nvSpPr>
        <p:spPr/>
        <p:txBody>
          <a:bodyPr/>
          <a:lstStyle/>
          <a:p>
            <a:fld id="{70015CE2-DAFB-43F1-AC59-AF6548D4B1EA}" type="slidenum">
              <a:rPr lang="en-CA" smtClean="0"/>
              <a:t>23</a:t>
            </a:fld>
            <a:endParaRPr lang="en-CA"/>
          </a:p>
        </p:txBody>
      </p:sp>
    </p:spTree>
    <p:extLst>
      <p:ext uri="{BB962C8B-B14F-4D97-AF65-F5344CB8AC3E}">
        <p14:creationId xmlns:p14="http://schemas.microsoft.com/office/powerpoint/2010/main" val="186716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0B3F6-9640-1578-3C10-EC6BFDFA52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B8D0E8-DF40-7D55-EBA2-06CD812117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1A923-F073-49F7-496A-3438841BC35C}"/>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A5B4D1D-7FC5-8FFE-BD71-5415B5EE6DA3}"/>
              </a:ext>
            </a:extLst>
          </p:cNvPr>
          <p:cNvSpPr>
            <a:spLocks noGrp="1"/>
          </p:cNvSpPr>
          <p:nvPr>
            <p:ph type="sldNum" sz="quarter" idx="5"/>
          </p:nvPr>
        </p:nvSpPr>
        <p:spPr/>
        <p:txBody>
          <a:bodyPr/>
          <a:lstStyle/>
          <a:p>
            <a:fld id="{70015CE2-DAFB-43F1-AC59-AF6548D4B1EA}" type="slidenum">
              <a:rPr lang="en-CA" smtClean="0"/>
              <a:t>24</a:t>
            </a:fld>
            <a:endParaRPr lang="en-CA"/>
          </a:p>
        </p:txBody>
      </p:sp>
    </p:spTree>
    <p:extLst>
      <p:ext uri="{BB962C8B-B14F-4D97-AF65-F5344CB8AC3E}">
        <p14:creationId xmlns:p14="http://schemas.microsoft.com/office/powerpoint/2010/main" val="333515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03CB9-DF8C-A7BB-4A50-4FEAF6458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BA989-C13A-D768-2903-E445F1A82E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40E27-E0DC-13ED-5BAC-45C84972730A}"/>
              </a:ext>
            </a:extLst>
          </p:cNvPr>
          <p:cNvSpPr>
            <a:spLocks noGrp="1"/>
          </p:cNvSpPr>
          <p:nvPr>
            <p:ph type="body" idx="1"/>
          </p:nvPr>
        </p:nvSpPr>
        <p:spPr/>
        <p:txBody>
          <a:bodyPr/>
          <a:lstStyle/>
          <a:p>
            <a:pPr>
              <a:lnSpc>
                <a:spcPct val="150000"/>
              </a:lnSpc>
            </a:pPr>
            <a:endParaRPr lang="en-CA" dirty="0"/>
          </a:p>
        </p:txBody>
      </p:sp>
      <p:sp>
        <p:nvSpPr>
          <p:cNvPr id="4" name="Slide Number Placeholder 3">
            <a:extLst>
              <a:ext uri="{FF2B5EF4-FFF2-40B4-BE49-F238E27FC236}">
                <a16:creationId xmlns:a16="http://schemas.microsoft.com/office/drawing/2014/main" id="{60AC84F6-BE26-C774-8C1F-0672ABCCE3E4}"/>
              </a:ext>
            </a:extLst>
          </p:cNvPr>
          <p:cNvSpPr>
            <a:spLocks noGrp="1"/>
          </p:cNvSpPr>
          <p:nvPr>
            <p:ph type="sldNum" sz="quarter" idx="5"/>
          </p:nvPr>
        </p:nvSpPr>
        <p:spPr/>
        <p:txBody>
          <a:bodyPr/>
          <a:lstStyle/>
          <a:p>
            <a:fld id="{70015CE2-DAFB-43F1-AC59-AF6548D4B1EA}" type="slidenum">
              <a:rPr lang="en-CA" smtClean="0"/>
              <a:t>25</a:t>
            </a:fld>
            <a:endParaRPr lang="en-CA"/>
          </a:p>
        </p:txBody>
      </p:sp>
    </p:spTree>
    <p:extLst>
      <p:ext uri="{BB962C8B-B14F-4D97-AF65-F5344CB8AC3E}">
        <p14:creationId xmlns:p14="http://schemas.microsoft.com/office/powerpoint/2010/main" val="1516821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5C255-AB14-4875-F529-B3AE66C70F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2357DE-9519-6496-6854-0ABA077D7D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F014F5-5419-979B-D80D-624FD71F885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5E0089F5-5E56-00AA-657F-6427DF025D72}"/>
              </a:ext>
            </a:extLst>
          </p:cNvPr>
          <p:cNvSpPr>
            <a:spLocks noGrp="1"/>
          </p:cNvSpPr>
          <p:nvPr>
            <p:ph type="sldNum" sz="quarter" idx="5"/>
          </p:nvPr>
        </p:nvSpPr>
        <p:spPr/>
        <p:txBody>
          <a:bodyPr/>
          <a:lstStyle/>
          <a:p>
            <a:fld id="{70015CE2-DAFB-43F1-AC59-AF6548D4B1EA}" type="slidenum">
              <a:rPr lang="en-CA" smtClean="0"/>
              <a:t>26</a:t>
            </a:fld>
            <a:endParaRPr lang="en-CA"/>
          </a:p>
        </p:txBody>
      </p:sp>
    </p:spTree>
    <p:extLst>
      <p:ext uri="{BB962C8B-B14F-4D97-AF65-F5344CB8AC3E}">
        <p14:creationId xmlns:p14="http://schemas.microsoft.com/office/powerpoint/2010/main" val="1260661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1CD52-1816-4A9F-C98A-89A513817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DFF11-39C5-CCE4-973B-46B2BFD9DF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8D8AF4-FB15-14E5-0546-F66B49957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933D94-F234-5C7E-B8A2-219620BEAA7A}"/>
              </a:ext>
            </a:extLst>
          </p:cNvPr>
          <p:cNvSpPr>
            <a:spLocks noGrp="1"/>
          </p:cNvSpPr>
          <p:nvPr>
            <p:ph type="sldNum" sz="quarter" idx="5"/>
          </p:nvPr>
        </p:nvSpPr>
        <p:spPr/>
        <p:txBody>
          <a:bodyPr/>
          <a:lstStyle/>
          <a:p>
            <a:fld id="{70015CE2-DAFB-43F1-AC59-AF6548D4B1EA}" type="slidenum">
              <a:rPr lang="en-CA" smtClean="0"/>
              <a:t>27</a:t>
            </a:fld>
            <a:endParaRPr lang="en-CA"/>
          </a:p>
        </p:txBody>
      </p:sp>
    </p:spTree>
    <p:extLst>
      <p:ext uri="{BB962C8B-B14F-4D97-AF65-F5344CB8AC3E}">
        <p14:creationId xmlns:p14="http://schemas.microsoft.com/office/powerpoint/2010/main" val="2111899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5C469-7944-4D6F-7106-E370379908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6B27B-CC99-56CB-0485-1D009D1A8A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B78E5-9E84-7635-09D2-6E0A76C5C7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E03883-08C8-56E3-B15B-F5ECBA1C92E3}"/>
              </a:ext>
            </a:extLst>
          </p:cNvPr>
          <p:cNvSpPr>
            <a:spLocks noGrp="1"/>
          </p:cNvSpPr>
          <p:nvPr>
            <p:ph type="sldNum" sz="quarter" idx="5"/>
          </p:nvPr>
        </p:nvSpPr>
        <p:spPr/>
        <p:txBody>
          <a:bodyPr/>
          <a:lstStyle/>
          <a:p>
            <a:fld id="{70015CE2-DAFB-43F1-AC59-AF6548D4B1EA}" type="slidenum">
              <a:rPr lang="en-CA" smtClean="0"/>
              <a:t>28</a:t>
            </a:fld>
            <a:endParaRPr lang="en-CA"/>
          </a:p>
        </p:txBody>
      </p:sp>
    </p:spTree>
    <p:extLst>
      <p:ext uri="{BB962C8B-B14F-4D97-AF65-F5344CB8AC3E}">
        <p14:creationId xmlns:p14="http://schemas.microsoft.com/office/powerpoint/2010/main" val="3439918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2CD23-2B1F-6802-1766-9BC9D09EA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F1A529-94A3-6F3C-2FFA-8A4593B8F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A225AF-437E-AF82-9C92-600AC1CB67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ABD707-067C-EDB2-77B4-918A3041A0AC}"/>
              </a:ext>
            </a:extLst>
          </p:cNvPr>
          <p:cNvSpPr>
            <a:spLocks noGrp="1"/>
          </p:cNvSpPr>
          <p:nvPr>
            <p:ph type="sldNum" sz="quarter" idx="5"/>
          </p:nvPr>
        </p:nvSpPr>
        <p:spPr/>
        <p:txBody>
          <a:bodyPr/>
          <a:lstStyle/>
          <a:p>
            <a:fld id="{70015CE2-DAFB-43F1-AC59-AF6548D4B1EA}" type="slidenum">
              <a:rPr lang="en-CA" smtClean="0"/>
              <a:t>29</a:t>
            </a:fld>
            <a:endParaRPr lang="en-CA"/>
          </a:p>
        </p:txBody>
      </p:sp>
    </p:spTree>
    <p:extLst>
      <p:ext uri="{BB962C8B-B14F-4D97-AF65-F5344CB8AC3E}">
        <p14:creationId xmlns:p14="http://schemas.microsoft.com/office/powerpoint/2010/main" val="3305792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F660-DE0D-4C07-D656-1D3A67A0F8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AD1E0-4847-A665-A58B-458423AB4E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CFA7B-9C0D-0BCC-B783-20860DAC6E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6F9A7-01D6-F15E-2CD7-0019334C0250}"/>
              </a:ext>
            </a:extLst>
          </p:cNvPr>
          <p:cNvSpPr>
            <a:spLocks noGrp="1"/>
          </p:cNvSpPr>
          <p:nvPr>
            <p:ph type="sldNum" sz="quarter" idx="5"/>
          </p:nvPr>
        </p:nvSpPr>
        <p:spPr/>
        <p:txBody>
          <a:bodyPr/>
          <a:lstStyle/>
          <a:p>
            <a:fld id="{70015CE2-DAFB-43F1-AC59-AF6548D4B1EA}" type="slidenum">
              <a:rPr lang="en-CA" smtClean="0"/>
              <a:t>30</a:t>
            </a:fld>
            <a:endParaRPr lang="en-CA"/>
          </a:p>
        </p:txBody>
      </p:sp>
    </p:spTree>
    <p:extLst>
      <p:ext uri="{BB962C8B-B14F-4D97-AF65-F5344CB8AC3E}">
        <p14:creationId xmlns:p14="http://schemas.microsoft.com/office/powerpoint/2010/main" val="3961175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925B-44F8-E0A2-D06F-FCEE3CD84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7D4C67-FF84-4AC6-09FF-86DC4A9C4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4368B-DA8C-8198-29B0-E21BE48512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0C11FA-FC31-C53B-C2FC-77C0A6E3C5F4}"/>
              </a:ext>
            </a:extLst>
          </p:cNvPr>
          <p:cNvSpPr>
            <a:spLocks noGrp="1"/>
          </p:cNvSpPr>
          <p:nvPr>
            <p:ph type="sldNum" sz="quarter" idx="5"/>
          </p:nvPr>
        </p:nvSpPr>
        <p:spPr/>
        <p:txBody>
          <a:bodyPr/>
          <a:lstStyle/>
          <a:p>
            <a:fld id="{70015CE2-DAFB-43F1-AC59-AF6548D4B1EA}" type="slidenum">
              <a:rPr lang="en-CA" smtClean="0"/>
              <a:t>31</a:t>
            </a:fld>
            <a:endParaRPr lang="en-CA"/>
          </a:p>
        </p:txBody>
      </p:sp>
    </p:spTree>
    <p:extLst>
      <p:ext uri="{BB962C8B-B14F-4D97-AF65-F5344CB8AC3E}">
        <p14:creationId xmlns:p14="http://schemas.microsoft.com/office/powerpoint/2010/main" val="146650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763843-C519-4D74-8C55-5FC7DC66C5BB}" type="slidenum">
              <a:rPr lang="en-CA" smtClean="0"/>
              <a:t>3</a:t>
            </a:fld>
            <a:endParaRPr lang="en-CA"/>
          </a:p>
        </p:txBody>
      </p:sp>
    </p:spTree>
    <p:extLst>
      <p:ext uri="{BB962C8B-B14F-4D97-AF65-F5344CB8AC3E}">
        <p14:creationId xmlns:p14="http://schemas.microsoft.com/office/powerpoint/2010/main" val="770219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60DC3-3862-BD7B-CCE1-F7580666A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D399E-2863-38BC-84DF-4F75C0A81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81BDE-6387-74FD-1B1C-33540F963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F010EF-8FF7-9AE4-6835-B7A490AE7266}"/>
              </a:ext>
            </a:extLst>
          </p:cNvPr>
          <p:cNvSpPr>
            <a:spLocks noGrp="1"/>
          </p:cNvSpPr>
          <p:nvPr>
            <p:ph type="sldNum" sz="quarter" idx="5"/>
          </p:nvPr>
        </p:nvSpPr>
        <p:spPr/>
        <p:txBody>
          <a:bodyPr/>
          <a:lstStyle/>
          <a:p>
            <a:fld id="{70015CE2-DAFB-43F1-AC59-AF6548D4B1EA}" type="slidenum">
              <a:rPr lang="en-CA" smtClean="0"/>
              <a:t>32</a:t>
            </a:fld>
            <a:endParaRPr lang="en-CA"/>
          </a:p>
        </p:txBody>
      </p:sp>
    </p:spTree>
    <p:extLst>
      <p:ext uri="{BB962C8B-B14F-4D97-AF65-F5344CB8AC3E}">
        <p14:creationId xmlns:p14="http://schemas.microsoft.com/office/powerpoint/2010/main" val="332407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7A63E-DE49-6243-CB67-836B17732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4AA17-F36D-0085-9677-2530920EB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CECA60-09E7-011A-48A0-38A7BAFE96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6B9477-0126-CA52-EA4F-F48C0D0D1286}"/>
              </a:ext>
            </a:extLst>
          </p:cNvPr>
          <p:cNvSpPr>
            <a:spLocks noGrp="1"/>
          </p:cNvSpPr>
          <p:nvPr>
            <p:ph type="sldNum" sz="quarter" idx="5"/>
          </p:nvPr>
        </p:nvSpPr>
        <p:spPr/>
        <p:txBody>
          <a:bodyPr/>
          <a:lstStyle/>
          <a:p>
            <a:fld id="{70015CE2-DAFB-43F1-AC59-AF6548D4B1EA}" type="slidenum">
              <a:rPr lang="en-CA" smtClean="0"/>
              <a:t>33</a:t>
            </a:fld>
            <a:endParaRPr lang="en-CA"/>
          </a:p>
        </p:txBody>
      </p:sp>
    </p:spTree>
    <p:extLst>
      <p:ext uri="{BB962C8B-B14F-4D97-AF65-F5344CB8AC3E}">
        <p14:creationId xmlns:p14="http://schemas.microsoft.com/office/powerpoint/2010/main" val="2859822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763843-C519-4D74-8C55-5FC7DC66C5BB}" type="slidenum">
              <a:rPr lang="en-CA" smtClean="0"/>
              <a:t>34</a:t>
            </a:fld>
            <a:endParaRPr lang="en-CA"/>
          </a:p>
        </p:txBody>
      </p:sp>
    </p:spTree>
    <p:extLst>
      <p:ext uri="{BB962C8B-B14F-4D97-AF65-F5344CB8AC3E}">
        <p14:creationId xmlns:p14="http://schemas.microsoft.com/office/powerpoint/2010/main" val="3053975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35</a:t>
            </a:fld>
            <a:endParaRPr lang="en-CA"/>
          </a:p>
        </p:txBody>
      </p:sp>
    </p:spTree>
    <p:extLst>
      <p:ext uri="{BB962C8B-B14F-4D97-AF65-F5344CB8AC3E}">
        <p14:creationId xmlns:p14="http://schemas.microsoft.com/office/powerpoint/2010/main" val="174357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5</a:t>
            </a:fld>
            <a:endParaRPr lang="en-CA"/>
          </a:p>
        </p:txBody>
      </p:sp>
    </p:spTree>
    <p:extLst>
      <p:ext uri="{BB962C8B-B14F-4D97-AF65-F5344CB8AC3E}">
        <p14:creationId xmlns:p14="http://schemas.microsoft.com/office/powerpoint/2010/main" val="96651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6</a:t>
            </a:fld>
            <a:endParaRPr lang="en-CA"/>
          </a:p>
        </p:txBody>
      </p:sp>
    </p:spTree>
    <p:extLst>
      <p:ext uri="{BB962C8B-B14F-4D97-AF65-F5344CB8AC3E}">
        <p14:creationId xmlns:p14="http://schemas.microsoft.com/office/powerpoint/2010/main" val="80805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7</a:t>
            </a:fld>
            <a:endParaRPr lang="en-CA"/>
          </a:p>
        </p:txBody>
      </p:sp>
    </p:spTree>
    <p:extLst>
      <p:ext uri="{BB962C8B-B14F-4D97-AF65-F5344CB8AC3E}">
        <p14:creationId xmlns:p14="http://schemas.microsoft.com/office/powerpoint/2010/main" val="2413213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8</a:t>
            </a:fld>
            <a:endParaRPr lang="en-CA"/>
          </a:p>
        </p:txBody>
      </p:sp>
    </p:spTree>
    <p:extLst>
      <p:ext uri="{BB962C8B-B14F-4D97-AF65-F5344CB8AC3E}">
        <p14:creationId xmlns:p14="http://schemas.microsoft.com/office/powerpoint/2010/main" val="1343257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Peak and Low Demand Months by City</a:t>
            </a:r>
            <a:endParaRPr lang="en-US" dirty="0"/>
          </a:p>
          <a:p>
            <a:endParaRPr lang="en-US" dirty="0"/>
          </a:p>
          <a:p>
            <a:r>
              <a:rPr lang="en-US" dirty="0"/>
              <a:t>February saw the highest trip counts in Jaipur, Lucknow, and Chandigarh, while May and April were peak months for other cities. Conversely, June and January recorded the lowest trip counts, with cities like Jaipur, Kochi, Indore, Vadodara, and Coimbatore experiencing reduced demand. In summary, February, May, and April are peak months, while June and January have the lowest demand across the cities.</a:t>
            </a:r>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9</a:t>
            </a:fld>
            <a:endParaRPr lang="en-CA"/>
          </a:p>
        </p:txBody>
      </p:sp>
    </p:spTree>
    <p:extLst>
      <p:ext uri="{BB962C8B-B14F-4D97-AF65-F5344CB8AC3E}">
        <p14:creationId xmlns:p14="http://schemas.microsoft.com/office/powerpoint/2010/main" val="323375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15CE2-DAFB-43F1-AC59-AF6548D4B1EA}" type="slidenum">
              <a:rPr lang="en-CA" smtClean="0"/>
              <a:t>10</a:t>
            </a:fld>
            <a:endParaRPr lang="en-CA"/>
          </a:p>
        </p:txBody>
      </p:sp>
    </p:spTree>
    <p:extLst>
      <p:ext uri="{BB962C8B-B14F-4D97-AF65-F5344CB8AC3E}">
        <p14:creationId xmlns:p14="http://schemas.microsoft.com/office/powerpoint/2010/main" val="60208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6FBB-E458-C17F-66FF-60C7C4F0D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BA276DF-6093-6974-C0D8-B9EF523C5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8204ABE-6CB6-D6FD-819B-14D76B93B237}"/>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74787653-8A4B-B5CB-555D-8FAD9DCC20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2BAE19-9115-0C68-ADD9-533AD2BE1202}"/>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29710341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AC5-7847-E532-A891-549CE816D9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B36C83-EADD-7925-578D-D01AB9260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FB0D3C-B152-8E88-66B9-2BDE6107771F}"/>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AAF63677-BD80-5787-C061-3F07F997F5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CC2814-74F8-0322-E311-9584E530F32C}"/>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4196913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B5E5F-F9E5-72D3-CBF9-3AADD1D6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1A9460F-41D6-C047-59E9-E723D2458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07F9D3-B8EC-1A2D-86CB-AF4DB4604882}"/>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4D1FC812-3DCA-FDBB-0A3F-5A96EBC11A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2B90EC-ACB4-FC09-B061-C39625279C0B}"/>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15602673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703B-CA9B-EE07-52DB-0A81929C74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C67DA7-37AA-60B2-9608-93DD06BDB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E2E7A4-7868-E0A8-3881-9006F5CD2A8F}"/>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D7F80345-002C-6602-19BA-F5DFF194B6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25487A-02F3-AB8E-921E-9A78395720DF}"/>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32084864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5E56-B88E-B304-CAC8-FA021B0C71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3873E73-FC33-DB11-9846-AEBB809DB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1DBC4-547A-0C2B-3EE3-DA88953FA913}"/>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E2C292B5-4F5A-043A-BD81-440681D53B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94858-FB12-AC99-F55C-C814E69D98D3}"/>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36813152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DA69-E922-813B-0685-4597DF34D99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3EF3BE-101C-F6C2-2F07-1C739199A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1A4A203-3AAF-2F9F-91B1-EB5334FC8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ADA03E-593D-DF79-7404-9F2FE7FAE8C9}"/>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6" name="Footer Placeholder 5">
            <a:extLst>
              <a:ext uri="{FF2B5EF4-FFF2-40B4-BE49-F238E27FC236}">
                <a16:creationId xmlns:a16="http://schemas.microsoft.com/office/drawing/2014/main" id="{5DECB728-F781-879E-5C42-5DB9D13EADE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7FBC6C-DBA1-D02F-7695-90639AE02139}"/>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1284067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86CE-041F-12B8-9E89-296202A7A6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C79663-50D3-F833-43D2-57EE53908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16869-2BC7-529F-3DDD-F74CA48D0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9BAF4-1B27-0360-ADFF-1D2CEB5B5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1DAAED-6734-6D34-52D8-31BA54507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0FA667A-DA94-5218-5195-E2DE69FA30EC}"/>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8" name="Footer Placeholder 7">
            <a:extLst>
              <a:ext uri="{FF2B5EF4-FFF2-40B4-BE49-F238E27FC236}">
                <a16:creationId xmlns:a16="http://schemas.microsoft.com/office/drawing/2014/main" id="{74175D29-8FE4-07CD-34BA-5428B526F3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A1F23C-84CA-BF5F-C8B9-0DCD181F7CCB}"/>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2710427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F488-B01E-FFCA-CAC3-57431FA759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CCCA090-AB49-C2FF-2F88-C69C244E95C6}"/>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4" name="Footer Placeholder 3">
            <a:extLst>
              <a:ext uri="{FF2B5EF4-FFF2-40B4-BE49-F238E27FC236}">
                <a16:creationId xmlns:a16="http://schemas.microsoft.com/office/drawing/2014/main" id="{50FED704-83D7-0A85-EB87-48C1EB7ACEB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9979211-BAE1-9951-6702-F47D17067405}"/>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32193988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3AA4B-45C0-1030-C009-9E5AEE2DFD55}"/>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3" name="Footer Placeholder 2">
            <a:extLst>
              <a:ext uri="{FF2B5EF4-FFF2-40B4-BE49-F238E27FC236}">
                <a16:creationId xmlns:a16="http://schemas.microsoft.com/office/drawing/2014/main" id="{13C80E20-3233-78A0-3AF8-8851AA3FFB1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FBED9-C087-CF5F-C76B-306520B5280D}"/>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20023173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36F4-C9D9-CDA0-7A27-3084039A9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95559-4924-AA4E-0622-6D348B74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A7D38E-935C-26C1-1CC0-BEBD34A1F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8C89-C148-83CD-9E9A-13FA749A2CB1}"/>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6" name="Footer Placeholder 5">
            <a:extLst>
              <a:ext uri="{FF2B5EF4-FFF2-40B4-BE49-F238E27FC236}">
                <a16:creationId xmlns:a16="http://schemas.microsoft.com/office/drawing/2014/main" id="{1CE67FEF-0697-FD4A-42F1-713ABDC580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E39F9C-21BF-A625-63A3-8198AC4FDF82}"/>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37018730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3F54-4B3F-E8D1-BF24-AE6DF0890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EF003E2-0B86-D6B6-530A-86223DB9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4" name="Text Placeholder 3">
            <a:extLst>
              <a:ext uri="{FF2B5EF4-FFF2-40B4-BE49-F238E27FC236}">
                <a16:creationId xmlns:a16="http://schemas.microsoft.com/office/drawing/2014/main" id="{F36143FB-927A-F150-3062-ED933B505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DF677-844C-A9F0-9415-E2F1165B477E}"/>
              </a:ext>
            </a:extLst>
          </p:cNvPr>
          <p:cNvSpPr>
            <a:spLocks noGrp="1"/>
          </p:cNvSpPr>
          <p:nvPr>
            <p:ph type="dt" sz="half" idx="10"/>
          </p:nvPr>
        </p:nvSpPr>
        <p:spPr/>
        <p:txBody>
          <a:bodyPr/>
          <a:lstStyle/>
          <a:p>
            <a:fld id="{EFAE1159-0F47-442B-BA22-142255E1B5C4}" type="datetimeFigureOut">
              <a:rPr lang="en-CA" smtClean="0"/>
              <a:t>2025-01-04</a:t>
            </a:fld>
            <a:endParaRPr lang="en-CA"/>
          </a:p>
        </p:txBody>
      </p:sp>
      <p:sp>
        <p:nvSpPr>
          <p:cNvPr id="6" name="Footer Placeholder 5">
            <a:extLst>
              <a:ext uri="{FF2B5EF4-FFF2-40B4-BE49-F238E27FC236}">
                <a16:creationId xmlns:a16="http://schemas.microsoft.com/office/drawing/2014/main" id="{D0539ED4-A69C-75F0-9830-217B223D55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5C94D0-751C-441F-5A10-4EDA2DA857C8}"/>
              </a:ext>
            </a:extLst>
          </p:cNvPr>
          <p:cNvSpPr>
            <a:spLocks noGrp="1"/>
          </p:cNvSpPr>
          <p:nvPr>
            <p:ph type="sldNum" sz="quarter" idx="12"/>
          </p:nvPr>
        </p:nvSpPr>
        <p:spPr/>
        <p:txBody>
          <a:bodyPr/>
          <a:lstStyle/>
          <a:p>
            <a:fld id="{007BE226-0EDC-4853-A807-691C4D30FE09}" type="slidenum">
              <a:rPr lang="en-CA" smtClean="0"/>
              <a:t>‹#›</a:t>
            </a:fld>
            <a:endParaRPr lang="en-CA"/>
          </a:p>
        </p:txBody>
      </p:sp>
    </p:spTree>
    <p:extLst>
      <p:ext uri="{BB962C8B-B14F-4D97-AF65-F5344CB8AC3E}">
        <p14:creationId xmlns:p14="http://schemas.microsoft.com/office/powerpoint/2010/main" val="39020677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7E4FE-F484-47A9-824C-6C83E5742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A5ACC1-E5B7-0914-375F-92CE51836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37B5D8-AF34-B413-7089-D2DE65BC6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E1159-0F47-442B-BA22-142255E1B5C4}" type="datetimeFigureOut">
              <a:rPr lang="en-CA" smtClean="0"/>
              <a:t>2025-01-04</a:t>
            </a:fld>
            <a:endParaRPr lang="en-CA"/>
          </a:p>
        </p:txBody>
      </p:sp>
      <p:sp>
        <p:nvSpPr>
          <p:cNvPr id="5" name="Footer Placeholder 4">
            <a:extLst>
              <a:ext uri="{FF2B5EF4-FFF2-40B4-BE49-F238E27FC236}">
                <a16:creationId xmlns:a16="http://schemas.microsoft.com/office/drawing/2014/main" id="{E6A2FEAB-C469-5FD7-56BC-8ABB07A7C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BC0CC61-700F-D22F-04E0-A21ECE2E5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BE226-0EDC-4853-A807-691C4D30FE09}" type="slidenum">
              <a:rPr lang="en-CA" smtClean="0"/>
              <a:t>‹#›</a:t>
            </a:fld>
            <a:endParaRPr lang="en-CA"/>
          </a:p>
        </p:txBody>
      </p:sp>
    </p:spTree>
    <p:extLst>
      <p:ext uri="{BB962C8B-B14F-4D97-AF65-F5344CB8AC3E}">
        <p14:creationId xmlns:p14="http://schemas.microsoft.com/office/powerpoint/2010/main" val="567506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microsoft.com/office/2007/relationships/hdphoto" Target="../media/hdphoto2.wdp"/><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 Id="rId9" Type="http://schemas.microsoft.com/office/2007/relationships/hdphoto" Target="../media/hdphoto3.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25A60-4525-A9F2-B0DA-0D65BA9CC436}"/>
            </a:ext>
          </a:extLst>
        </p:cNvPr>
        <p:cNvGrpSpPr/>
        <p:nvPr/>
      </p:nvGrpSpPr>
      <p:grpSpPr>
        <a:xfrm>
          <a:off x="0" y="0"/>
          <a:ext cx="0" cy="0"/>
          <a:chOff x="0" y="0"/>
          <a:chExt cx="0" cy="0"/>
        </a:xfrm>
      </p:grpSpPr>
      <p:pic>
        <p:nvPicPr>
          <p:cNvPr id="5" name="Picture 4" descr="A white text on a black background&#10;&#10;Description automatically generated">
            <a:extLst>
              <a:ext uri="{FF2B5EF4-FFF2-40B4-BE49-F238E27FC236}">
                <a16:creationId xmlns:a16="http://schemas.microsoft.com/office/drawing/2014/main" id="{8A89961E-41F8-3F72-3B72-7F07C3F5303E}"/>
              </a:ext>
            </a:extLst>
          </p:cNvPr>
          <p:cNvPicPr>
            <a:picLocks noChangeAspect="1"/>
          </p:cNvPicPr>
          <p:nvPr/>
        </p:nvPicPr>
        <p:blipFill rotWithShape="1">
          <a:blip r:embed="rId4">
            <a:extLst>
              <a:ext uri="{28A0092B-C50C-407E-A947-70E740481C1C}">
                <a14:useLocalDpi xmlns:a14="http://schemas.microsoft.com/office/drawing/2010/main" val="0"/>
              </a:ext>
            </a:extLst>
          </a:blip>
          <a:srcRect l="12849" t="32365" r="10272" b="30986"/>
          <a:stretch/>
        </p:blipFill>
        <p:spPr>
          <a:xfrm>
            <a:off x="5162877" y="860509"/>
            <a:ext cx="1866234" cy="889632"/>
          </a:xfrm>
          <a:prstGeom prst="rect">
            <a:avLst/>
          </a:prstGeom>
        </p:spPr>
      </p:pic>
      <p:sp>
        <p:nvSpPr>
          <p:cNvPr id="9" name="TextBox 8">
            <a:extLst>
              <a:ext uri="{FF2B5EF4-FFF2-40B4-BE49-F238E27FC236}">
                <a16:creationId xmlns:a16="http://schemas.microsoft.com/office/drawing/2014/main" id="{8E1C9A21-965C-B768-F005-2685BB562912}"/>
              </a:ext>
            </a:extLst>
          </p:cNvPr>
          <p:cNvSpPr txBox="1"/>
          <p:nvPr/>
        </p:nvSpPr>
        <p:spPr>
          <a:xfrm>
            <a:off x="2457111" y="5322799"/>
            <a:ext cx="7103961" cy="461665"/>
          </a:xfrm>
          <a:prstGeom prst="rect">
            <a:avLst/>
          </a:prstGeom>
          <a:noFill/>
        </p:spPr>
        <p:txBody>
          <a:bodyPr wrap="square">
            <a:spAutoFit/>
          </a:bodyPr>
          <a:lstStyle/>
          <a:p>
            <a:pPr algn="ctr"/>
            <a:r>
              <a:rPr lang="en-CA" sz="2400" b="1" dirty="0" err="1">
                <a:solidFill>
                  <a:schemeClr val="bg1"/>
                </a:solidFill>
                <a:latin typeface="Aptos (Body)"/>
              </a:rPr>
              <a:t>Codebasics</a:t>
            </a:r>
            <a:r>
              <a:rPr lang="en-CA" sz="2400" b="1" dirty="0">
                <a:solidFill>
                  <a:schemeClr val="bg1"/>
                </a:solidFill>
                <a:latin typeface="Aptos (Body)"/>
              </a:rPr>
              <a:t> Resume Project Challenge #13</a:t>
            </a:r>
            <a:endParaRPr lang="en-CA" sz="2400" dirty="0"/>
          </a:p>
        </p:txBody>
      </p:sp>
      <p:sp>
        <p:nvSpPr>
          <p:cNvPr id="10" name="Subtitle 2">
            <a:extLst>
              <a:ext uri="{FF2B5EF4-FFF2-40B4-BE49-F238E27FC236}">
                <a16:creationId xmlns:a16="http://schemas.microsoft.com/office/drawing/2014/main" id="{EB26CE40-BDD2-6566-B648-5F248F8A0539}"/>
              </a:ext>
            </a:extLst>
          </p:cNvPr>
          <p:cNvSpPr txBox="1">
            <a:spLocks/>
          </p:cNvSpPr>
          <p:nvPr/>
        </p:nvSpPr>
        <p:spPr>
          <a:xfrm>
            <a:off x="1437091" y="5997491"/>
            <a:ext cx="9144000" cy="461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1800" b="1" dirty="0">
                <a:solidFill>
                  <a:schemeClr val="bg1"/>
                </a:solidFill>
              </a:rPr>
              <a:t>SMIT RANA</a:t>
            </a:r>
          </a:p>
        </p:txBody>
      </p:sp>
      <p:pic>
        <p:nvPicPr>
          <p:cNvPr id="14" name="Picture 13" descr="A yellow circle with black text&#10;&#10;Description automatically generated">
            <a:extLst>
              <a:ext uri="{FF2B5EF4-FFF2-40B4-BE49-F238E27FC236}">
                <a16:creationId xmlns:a16="http://schemas.microsoft.com/office/drawing/2014/main" id="{3C280D00-52CB-838F-A256-EFC47DCA5D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276" y="2380860"/>
            <a:ext cx="2435128" cy="2435128"/>
          </a:xfrm>
          <a:prstGeom prst="rect">
            <a:avLst/>
          </a:prstGeom>
        </p:spPr>
      </p:pic>
      <p:pic>
        <p:nvPicPr>
          <p:cNvPr id="15" name="Picture 14" descr="A black and yellow car&#10;&#10;Description automatically generated">
            <a:extLst>
              <a:ext uri="{FF2B5EF4-FFF2-40B4-BE49-F238E27FC236}">
                <a16:creationId xmlns:a16="http://schemas.microsoft.com/office/drawing/2014/main" id="{85771A07-CD8A-58A4-F9E3-340A9D25B66B}"/>
              </a:ext>
            </a:extLst>
          </p:cNvPr>
          <p:cNvPicPr>
            <a:picLocks noChangeAspect="1"/>
          </p:cNvPicPr>
          <p:nvPr/>
        </p:nvPicPr>
        <p:blipFill>
          <a:blip r:embed="rId6">
            <a:extLst>
              <a:ext uri="{28A0092B-C50C-407E-A947-70E740481C1C}">
                <a14:useLocalDpi xmlns:a14="http://schemas.microsoft.com/office/drawing/2010/main" val="0"/>
              </a:ext>
            </a:extLst>
          </a:blip>
          <a:srcRect t="160" b="51939"/>
          <a:stretch/>
        </p:blipFill>
        <p:spPr>
          <a:xfrm>
            <a:off x="3666472" y="3892072"/>
            <a:ext cx="2182907" cy="1045639"/>
          </a:xfrm>
          <a:prstGeom prst="rect">
            <a:avLst/>
          </a:prstGeom>
        </p:spPr>
      </p:pic>
      <p:pic>
        <p:nvPicPr>
          <p:cNvPr id="16" name="Picture 15" descr="A black and yellow car&#10;&#10;Description automatically generated">
            <a:extLst>
              <a:ext uri="{FF2B5EF4-FFF2-40B4-BE49-F238E27FC236}">
                <a16:creationId xmlns:a16="http://schemas.microsoft.com/office/drawing/2014/main" id="{12859226-AC89-00FD-9EEE-CCB2551159AF}"/>
              </a:ext>
            </a:extLst>
          </p:cNvPr>
          <p:cNvPicPr>
            <a:picLocks noChangeAspect="1"/>
          </p:cNvPicPr>
          <p:nvPr/>
        </p:nvPicPr>
        <p:blipFill>
          <a:blip r:embed="rId6">
            <a:extLst>
              <a:ext uri="{28A0092B-C50C-407E-A947-70E740481C1C}">
                <a14:useLocalDpi xmlns:a14="http://schemas.microsoft.com/office/drawing/2010/main" val="0"/>
              </a:ext>
            </a:extLst>
          </a:blip>
          <a:srcRect t="51000"/>
          <a:stretch/>
        </p:blipFill>
        <p:spPr>
          <a:xfrm>
            <a:off x="6265713" y="2067381"/>
            <a:ext cx="2072782" cy="1015663"/>
          </a:xfrm>
          <a:prstGeom prst="rect">
            <a:avLst/>
          </a:prstGeom>
        </p:spPr>
      </p:pic>
    </p:spTree>
    <p:custDataLst>
      <p:tags r:id="rId1"/>
    </p:custDataLst>
    <p:extLst>
      <p:ext uri="{BB962C8B-B14F-4D97-AF65-F5344CB8AC3E}">
        <p14:creationId xmlns:p14="http://schemas.microsoft.com/office/powerpoint/2010/main" val="4282925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84315828-033F-807F-AD4C-A780B9062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D5B15-B6A9-F478-8D61-5CB216B2C850}"/>
              </a:ext>
            </a:extLst>
          </p:cNvPr>
          <p:cNvSpPr>
            <a:spLocks noGrp="1"/>
          </p:cNvSpPr>
          <p:nvPr>
            <p:ph type="title"/>
          </p:nvPr>
        </p:nvSpPr>
        <p:spPr>
          <a:xfrm>
            <a:off x="407504" y="365126"/>
            <a:ext cx="1141012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Weekend vs. Weekday Trip Demand by City</a:t>
            </a:r>
            <a:endParaRPr lang="en-CA" sz="5400" b="1" dirty="0">
              <a:solidFill>
                <a:schemeClr val="bg1">
                  <a:lumMod val="95000"/>
                </a:schemeClr>
              </a:solidFill>
              <a:latin typeface="Aptos (Body)"/>
            </a:endParaRPr>
          </a:p>
        </p:txBody>
      </p:sp>
      <p:pic>
        <p:nvPicPr>
          <p:cNvPr id="4" name="Picture 3">
            <a:extLst>
              <a:ext uri="{FF2B5EF4-FFF2-40B4-BE49-F238E27FC236}">
                <a16:creationId xmlns:a16="http://schemas.microsoft.com/office/drawing/2014/main" id="{29384F1E-001C-110B-765D-36AD1A5EA703}"/>
              </a:ext>
            </a:extLst>
          </p:cNvPr>
          <p:cNvPicPr>
            <a:picLocks noChangeAspect="1"/>
          </p:cNvPicPr>
          <p:nvPr/>
        </p:nvPicPr>
        <p:blipFill>
          <a:blip r:embed="rId5"/>
          <a:stretch>
            <a:fillRect/>
          </a:stretch>
        </p:blipFill>
        <p:spPr>
          <a:xfrm>
            <a:off x="784406" y="1303580"/>
            <a:ext cx="10133604" cy="3879270"/>
          </a:xfrm>
          <a:prstGeom prst="rect">
            <a:avLst/>
          </a:prstGeom>
        </p:spPr>
      </p:pic>
      <p:pic>
        <p:nvPicPr>
          <p:cNvPr id="7" name="Picture 6">
            <a:extLst>
              <a:ext uri="{FF2B5EF4-FFF2-40B4-BE49-F238E27FC236}">
                <a16:creationId xmlns:a16="http://schemas.microsoft.com/office/drawing/2014/main" id="{DC612825-F183-262E-21BD-2627988FBAE5}"/>
              </a:ext>
            </a:extLst>
          </p:cNvPr>
          <p:cNvPicPr>
            <a:picLocks noChangeAspect="1"/>
          </p:cNvPicPr>
          <p:nvPr/>
        </p:nvPicPr>
        <p:blipFill>
          <a:blip r:embed="rId6"/>
          <a:srcRect l="11433" t="11033" r="12358" b="9539"/>
          <a:stretch/>
        </p:blipFill>
        <p:spPr>
          <a:xfrm>
            <a:off x="9283389" y="1098330"/>
            <a:ext cx="2408685" cy="2330670"/>
          </a:xfrm>
          <a:prstGeom prst="rect">
            <a:avLst/>
          </a:prstGeom>
        </p:spPr>
      </p:pic>
      <p:sp>
        <p:nvSpPr>
          <p:cNvPr id="3" name="TextBox 2">
            <a:extLst>
              <a:ext uri="{FF2B5EF4-FFF2-40B4-BE49-F238E27FC236}">
                <a16:creationId xmlns:a16="http://schemas.microsoft.com/office/drawing/2014/main" id="{0F412BE8-5DB2-76E3-5F19-CD71FDCA80C1}"/>
              </a:ext>
            </a:extLst>
          </p:cNvPr>
          <p:cNvSpPr txBox="1"/>
          <p:nvPr/>
        </p:nvSpPr>
        <p:spPr>
          <a:xfrm>
            <a:off x="406324" y="5388100"/>
            <a:ext cx="11285750" cy="1077218"/>
          </a:xfrm>
          <a:prstGeom prst="rect">
            <a:avLst/>
          </a:prstGeom>
          <a:noFill/>
        </p:spPr>
        <p:txBody>
          <a:bodyPr wrap="square" rtlCol="0">
            <a:spAutoFit/>
          </a:bodyPr>
          <a:lstStyle/>
          <a:p>
            <a:pPr algn="ctr"/>
            <a:r>
              <a:rPr lang="en-US" sz="1600" dirty="0">
                <a:solidFill>
                  <a:schemeClr val="bg1">
                    <a:lumMod val="85000"/>
                  </a:schemeClr>
                </a:solidFill>
              </a:rPr>
              <a:t>Weekdays were busier in Lucknow, Surat, and Jaipur, while Mysore, Coimbatore, and Visakhapatnam saw fewer trips.</a:t>
            </a:r>
          </a:p>
          <a:p>
            <a:pPr algn="ctr"/>
            <a:endParaRPr lang="en-US" sz="1600" dirty="0">
              <a:solidFill>
                <a:schemeClr val="bg1">
                  <a:lumMod val="85000"/>
                </a:schemeClr>
              </a:solidFill>
            </a:endParaRPr>
          </a:p>
          <a:p>
            <a:pPr algn="ctr"/>
            <a:r>
              <a:rPr lang="en-US" sz="1600" dirty="0">
                <a:solidFill>
                  <a:schemeClr val="bg1">
                    <a:lumMod val="85000"/>
                  </a:schemeClr>
                </a:solidFill>
              </a:rPr>
              <a:t> On weekends, Jaipur, Kochi, and Surat led in demand, while Mysore, Coimbatore, and Visakhapatnam lagged behind, showing a clear preference for weekdays in some cities and weekends in others.</a:t>
            </a:r>
            <a:endParaRPr lang="en-CA" sz="1600" dirty="0">
              <a:solidFill>
                <a:schemeClr val="bg1">
                  <a:lumMod val="85000"/>
                </a:schemeClr>
              </a:solidFill>
            </a:endParaRPr>
          </a:p>
        </p:txBody>
      </p:sp>
    </p:spTree>
    <p:custDataLst>
      <p:tags r:id="rId1"/>
    </p:custDataLst>
    <p:extLst>
      <p:ext uri="{BB962C8B-B14F-4D97-AF65-F5344CB8AC3E}">
        <p14:creationId xmlns:p14="http://schemas.microsoft.com/office/powerpoint/2010/main" val="32645061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4D94A6AF-5992-08DE-9468-6B787FC35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39FAE-450A-47AA-E436-22AE28C9C2A8}"/>
              </a:ext>
            </a:extLst>
          </p:cNvPr>
          <p:cNvSpPr>
            <a:spLocks noGrp="1"/>
          </p:cNvSpPr>
          <p:nvPr>
            <p:ph type="title"/>
          </p:nvPr>
        </p:nvSpPr>
        <p:spPr>
          <a:xfrm>
            <a:off x="407504" y="365126"/>
            <a:ext cx="1141012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Repeat Passenger Frequency &amp; City Contribution Analysis</a:t>
            </a:r>
            <a:endParaRPr lang="en-CA" sz="5400" b="1" dirty="0">
              <a:solidFill>
                <a:schemeClr val="bg1">
                  <a:lumMod val="95000"/>
                </a:schemeClr>
              </a:solidFill>
              <a:latin typeface="Aptos (Body)"/>
            </a:endParaRPr>
          </a:p>
        </p:txBody>
      </p:sp>
      <p:sp>
        <p:nvSpPr>
          <p:cNvPr id="14" name="Left Bracket 13">
            <a:extLst>
              <a:ext uri="{FF2B5EF4-FFF2-40B4-BE49-F238E27FC236}">
                <a16:creationId xmlns:a16="http://schemas.microsoft.com/office/drawing/2014/main" id="{6179565A-FCE1-5F7C-540E-CF5AD1B82755}"/>
              </a:ext>
            </a:extLst>
          </p:cNvPr>
          <p:cNvSpPr/>
          <p:nvPr/>
        </p:nvSpPr>
        <p:spPr>
          <a:xfrm>
            <a:off x="1874520" y="1782332"/>
            <a:ext cx="167640" cy="1332657"/>
          </a:xfrm>
          <a:prstGeom prst="leftBracket">
            <a:avLst/>
          </a:prstGeom>
          <a:ln w="12700">
            <a:solidFill>
              <a:srgbClr val="7165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Left Bracket 14">
            <a:extLst>
              <a:ext uri="{FF2B5EF4-FFF2-40B4-BE49-F238E27FC236}">
                <a16:creationId xmlns:a16="http://schemas.microsoft.com/office/drawing/2014/main" id="{24C02F54-AD02-CB1B-1EAB-94546A855393}"/>
              </a:ext>
            </a:extLst>
          </p:cNvPr>
          <p:cNvSpPr/>
          <p:nvPr/>
        </p:nvSpPr>
        <p:spPr>
          <a:xfrm>
            <a:off x="1851660" y="3582243"/>
            <a:ext cx="190500" cy="1332658"/>
          </a:xfrm>
          <a:prstGeom prst="leftBracket">
            <a:avLst/>
          </a:prstGeom>
          <a:ln w="12700">
            <a:solidFill>
              <a:srgbClr val="7165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6" name="TextBox 15">
            <a:extLst>
              <a:ext uri="{FF2B5EF4-FFF2-40B4-BE49-F238E27FC236}">
                <a16:creationId xmlns:a16="http://schemas.microsoft.com/office/drawing/2014/main" id="{4454E293-A547-4EA8-0FDD-F0C02CFE93F4}"/>
              </a:ext>
            </a:extLst>
          </p:cNvPr>
          <p:cNvSpPr txBox="1"/>
          <p:nvPr/>
        </p:nvSpPr>
        <p:spPr>
          <a:xfrm>
            <a:off x="505266" y="2515739"/>
            <a:ext cx="1072661" cy="307777"/>
          </a:xfrm>
          <a:prstGeom prst="rect">
            <a:avLst/>
          </a:prstGeom>
          <a:noFill/>
        </p:spPr>
        <p:txBody>
          <a:bodyPr wrap="square" rtlCol="0">
            <a:spAutoFit/>
          </a:bodyPr>
          <a:lstStyle/>
          <a:p>
            <a:pPr algn="ctr"/>
            <a:r>
              <a:rPr lang="en-CA" sz="1400" b="1" dirty="0">
                <a:solidFill>
                  <a:schemeClr val="bg1">
                    <a:lumMod val="95000"/>
                  </a:schemeClr>
                </a:solidFill>
                <a:latin typeface="Aptos (Body)"/>
              </a:rPr>
              <a:t>Tourism</a:t>
            </a:r>
          </a:p>
        </p:txBody>
      </p:sp>
      <p:sp>
        <p:nvSpPr>
          <p:cNvPr id="17" name="TextBox 16">
            <a:extLst>
              <a:ext uri="{FF2B5EF4-FFF2-40B4-BE49-F238E27FC236}">
                <a16:creationId xmlns:a16="http://schemas.microsoft.com/office/drawing/2014/main" id="{AE05E528-3E70-AEF7-857A-BEC525BB0292}"/>
              </a:ext>
            </a:extLst>
          </p:cNvPr>
          <p:cNvSpPr txBox="1"/>
          <p:nvPr/>
        </p:nvSpPr>
        <p:spPr>
          <a:xfrm>
            <a:off x="562064" y="4229159"/>
            <a:ext cx="1072661" cy="307777"/>
          </a:xfrm>
          <a:prstGeom prst="rect">
            <a:avLst/>
          </a:prstGeom>
          <a:noFill/>
        </p:spPr>
        <p:txBody>
          <a:bodyPr wrap="square" rtlCol="0">
            <a:spAutoFit/>
          </a:bodyPr>
          <a:lstStyle/>
          <a:p>
            <a:pPr algn="ctr"/>
            <a:r>
              <a:rPr lang="en-CA" sz="1400" b="1" dirty="0">
                <a:solidFill>
                  <a:schemeClr val="bg1">
                    <a:lumMod val="95000"/>
                  </a:schemeClr>
                </a:solidFill>
                <a:latin typeface="Aptos (Body)"/>
              </a:rPr>
              <a:t>Business</a:t>
            </a:r>
          </a:p>
        </p:txBody>
      </p:sp>
      <p:sp>
        <p:nvSpPr>
          <p:cNvPr id="3" name="TextBox 2">
            <a:extLst>
              <a:ext uri="{FF2B5EF4-FFF2-40B4-BE49-F238E27FC236}">
                <a16:creationId xmlns:a16="http://schemas.microsoft.com/office/drawing/2014/main" id="{47B67440-B72C-34E4-CD4A-B78321A3B638}"/>
              </a:ext>
            </a:extLst>
          </p:cNvPr>
          <p:cNvSpPr txBox="1"/>
          <p:nvPr/>
        </p:nvSpPr>
        <p:spPr>
          <a:xfrm>
            <a:off x="407504" y="5530313"/>
            <a:ext cx="11285750" cy="1077218"/>
          </a:xfrm>
          <a:prstGeom prst="rect">
            <a:avLst/>
          </a:prstGeom>
          <a:noFill/>
        </p:spPr>
        <p:txBody>
          <a:bodyPr wrap="square" rtlCol="0">
            <a:spAutoFit/>
          </a:bodyPr>
          <a:lstStyle/>
          <a:p>
            <a:pPr algn="ctr"/>
            <a:r>
              <a:rPr lang="en-US" sz="1600" dirty="0">
                <a:solidFill>
                  <a:schemeClr val="bg1">
                    <a:lumMod val="85000"/>
                  </a:schemeClr>
                </a:solidFill>
              </a:rPr>
              <a:t>Visakhapatnam, Jaipur, and Mysore, repeat passengers predominantly take 2 trips, averaging 50%, with a notable decline thereafter. </a:t>
            </a:r>
          </a:p>
          <a:p>
            <a:pPr algn="ctr"/>
            <a:endParaRPr lang="en-US" sz="1600" dirty="0">
              <a:solidFill>
                <a:schemeClr val="bg1">
                  <a:lumMod val="85000"/>
                </a:schemeClr>
              </a:solidFill>
            </a:endParaRPr>
          </a:p>
          <a:p>
            <a:pPr algn="ctr"/>
            <a:r>
              <a:rPr lang="en-US" sz="1600" dirty="0">
                <a:solidFill>
                  <a:schemeClr val="bg1">
                    <a:lumMod val="85000"/>
                  </a:schemeClr>
                </a:solidFill>
              </a:rPr>
              <a:t>Lucknow, Coimbatore, Vadodara, and Surat show an upward trend, where repeat trip frequency steadily increases, peaking at 6 trips, reflecting contrasting patterns of travel behavior.</a:t>
            </a:r>
            <a:endParaRPr lang="en-CA" sz="1600" dirty="0">
              <a:solidFill>
                <a:schemeClr val="bg1">
                  <a:lumMod val="85000"/>
                </a:schemeClr>
              </a:solidFill>
            </a:endParaRPr>
          </a:p>
        </p:txBody>
      </p:sp>
      <p:pic>
        <p:nvPicPr>
          <p:cNvPr id="8" name="Picture 7">
            <a:extLst>
              <a:ext uri="{FF2B5EF4-FFF2-40B4-BE49-F238E27FC236}">
                <a16:creationId xmlns:a16="http://schemas.microsoft.com/office/drawing/2014/main" id="{0228B8DA-3AA1-EDE1-A279-26E213E273DC}"/>
              </a:ext>
            </a:extLst>
          </p:cNvPr>
          <p:cNvPicPr>
            <a:picLocks noChangeAspect="1"/>
          </p:cNvPicPr>
          <p:nvPr/>
        </p:nvPicPr>
        <p:blipFill>
          <a:blip r:embed="rId5"/>
          <a:srcRect b="51616"/>
          <a:stretch/>
        </p:blipFill>
        <p:spPr>
          <a:xfrm>
            <a:off x="2236235" y="1094592"/>
            <a:ext cx="7121307" cy="2181171"/>
          </a:xfrm>
          <a:prstGeom prst="rect">
            <a:avLst/>
          </a:prstGeom>
        </p:spPr>
      </p:pic>
      <p:cxnSp>
        <p:nvCxnSpPr>
          <p:cNvPr id="10" name="Straight Connector 9">
            <a:extLst>
              <a:ext uri="{FF2B5EF4-FFF2-40B4-BE49-F238E27FC236}">
                <a16:creationId xmlns:a16="http://schemas.microsoft.com/office/drawing/2014/main" id="{BD7228B1-F1C3-BEC8-F965-466251F7DD5B}"/>
              </a:ext>
            </a:extLst>
          </p:cNvPr>
          <p:cNvCxnSpPr>
            <a:cxnSpLocks/>
          </p:cNvCxnSpPr>
          <p:nvPr/>
        </p:nvCxnSpPr>
        <p:spPr>
          <a:xfrm>
            <a:off x="2236235" y="3319786"/>
            <a:ext cx="724940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8A92F2-A2EE-5708-B146-CCF3A4F16246}"/>
              </a:ext>
            </a:extLst>
          </p:cNvPr>
          <p:cNvPicPr>
            <a:picLocks noChangeAspect="1"/>
          </p:cNvPicPr>
          <p:nvPr/>
        </p:nvPicPr>
        <p:blipFill>
          <a:blip r:embed="rId5"/>
          <a:srcRect t="63764"/>
          <a:stretch/>
        </p:blipFill>
        <p:spPr>
          <a:xfrm>
            <a:off x="2236234" y="3465893"/>
            <a:ext cx="7121307" cy="1633541"/>
          </a:xfrm>
          <a:prstGeom prst="rect">
            <a:avLst/>
          </a:prstGeom>
        </p:spPr>
      </p:pic>
      <p:sp>
        <p:nvSpPr>
          <p:cNvPr id="19" name="Rectangle 18">
            <a:extLst>
              <a:ext uri="{FF2B5EF4-FFF2-40B4-BE49-F238E27FC236}">
                <a16:creationId xmlns:a16="http://schemas.microsoft.com/office/drawing/2014/main" id="{A9A8D585-AF7C-6779-94A3-F1E66633A0BF}"/>
              </a:ext>
            </a:extLst>
          </p:cNvPr>
          <p:cNvSpPr/>
          <p:nvPr/>
        </p:nvSpPr>
        <p:spPr>
          <a:xfrm>
            <a:off x="2318385" y="1683940"/>
            <a:ext cx="1047750" cy="872570"/>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3520FA28-8BCE-73E6-E088-89A79A58AB75}"/>
              </a:ext>
            </a:extLst>
          </p:cNvPr>
          <p:cNvSpPr/>
          <p:nvPr/>
        </p:nvSpPr>
        <p:spPr>
          <a:xfrm>
            <a:off x="2318385" y="3750666"/>
            <a:ext cx="1047750" cy="1221168"/>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6350789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fade">
                                      <p:cBhvr>
                                        <p:cTn id="41" dur="5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1E2F4885-022B-7DFC-7254-8FEE995D9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4EFF27-0E1B-0D9B-8078-A804D5A34549}"/>
              </a:ext>
            </a:extLst>
          </p:cNvPr>
          <p:cNvSpPr>
            <a:spLocks noGrp="1"/>
          </p:cNvSpPr>
          <p:nvPr>
            <p:ph type="title"/>
          </p:nvPr>
        </p:nvSpPr>
        <p:spPr>
          <a:xfrm>
            <a:off x="407504" y="365126"/>
            <a:ext cx="1141012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Monthly Target Achievement Analysis for Key Metrics</a:t>
            </a:r>
            <a:endParaRPr lang="en-CA" sz="5400" b="1" dirty="0">
              <a:solidFill>
                <a:schemeClr val="bg1">
                  <a:lumMod val="95000"/>
                </a:schemeClr>
              </a:solidFill>
              <a:latin typeface="Aptos (Body)"/>
            </a:endParaRPr>
          </a:p>
        </p:txBody>
      </p:sp>
      <p:cxnSp>
        <p:nvCxnSpPr>
          <p:cNvPr id="11" name="Straight Connector 10">
            <a:extLst>
              <a:ext uri="{FF2B5EF4-FFF2-40B4-BE49-F238E27FC236}">
                <a16:creationId xmlns:a16="http://schemas.microsoft.com/office/drawing/2014/main" id="{4D222693-A199-8F51-F38F-6F5153B796F3}"/>
              </a:ext>
            </a:extLst>
          </p:cNvPr>
          <p:cNvCxnSpPr>
            <a:cxnSpLocks/>
          </p:cNvCxnSpPr>
          <p:nvPr/>
        </p:nvCxnSpPr>
        <p:spPr>
          <a:xfrm>
            <a:off x="1000130" y="3667719"/>
            <a:ext cx="103109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F2EA74-A843-C749-DD34-495046F57B46}"/>
              </a:ext>
            </a:extLst>
          </p:cNvPr>
          <p:cNvSpPr txBox="1"/>
          <p:nvPr/>
        </p:nvSpPr>
        <p:spPr>
          <a:xfrm>
            <a:off x="407504" y="5596989"/>
            <a:ext cx="11285750" cy="1077218"/>
          </a:xfrm>
          <a:prstGeom prst="rect">
            <a:avLst/>
          </a:prstGeom>
          <a:noFill/>
        </p:spPr>
        <p:txBody>
          <a:bodyPr wrap="square" rtlCol="0">
            <a:spAutoFit/>
          </a:bodyPr>
          <a:lstStyle/>
          <a:p>
            <a:pPr algn="ctr"/>
            <a:r>
              <a:rPr lang="en-US" sz="1600" dirty="0">
                <a:solidFill>
                  <a:schemeClr val="bg1">
                    <a:lumMod val="85000"/>
                  </a:schemeClr>
                </a:solidFill>
              </a:rPr>
              <a:t>Business cities generally hit their target for new passengers but struggled with trip and rating goal.</a:t>
            </a:r>
          </a:p>
          <a:p>
            <a:pPr algn="ctr"/>
            <a:r>
              <a:rPr lang="en-US" sz="1600" dirty="0">
                <a:solidFill>
                  <a:schemeClr val="bg1">
                    <a:lumMod val="85000"/>
                  </a:schemeClr>
                </a:solidFill>
              </a:rPr>
              <a:t>In contrast, tourism cities like Jaipur, Kochi, and Mysore excelled in meeting trip and rating targets but fell short on new passengers. Chandigarh and Visakhapatnam, however, missed all targets across trips, new passengers, and ratings, highlighting a clear gap in performance.</a:t>
            </a:r>
            <a:endParaRPr lang="en-CA" sz="1600" dirty="0">
              <a:solidFill>
                <a:schemeClr val="bg1">
                  <a:lumMod val="85000"/>
                </a:schemeClr>
              </a:solidFill>
            </a:endParaRPr>
          </a:p>
        </p:txBody>
      </p:sp>
      <p:pic>
        <p:nvPicPr>
          <p:cNvPr id="6" name="Picture 5">
            <a:extLst>
              <a:ext uri="{FF2B5EF4-FFF2-40B4-BE49-F238E27FC236}">
                <a16:creationId xmlns:a16="http://schemas.microsoft.com/office/drawing/2014/main" id="{F3985A87-FC25-A429-E023-716F37DED0F6}"/>
              </a:ext>
            </a:extLst>
          </p:cNvPr>
          <p:cNvPicPr>
            <a:picLocks noChangeAspect="1"/>
          </p:cNvPicPr>
          <p:nvPr/>
        </p:nvPicPr>
        <p:blipFill>
          <a:blip r:embed="rId5"/>
          <a:srcRect b="41726"/>
          <a:stretch/>
        </p:blipFill>
        <p:spPr>
          <a:xfrm>
            <a:off x="1084137" y="1074235"/>
            <a:ext cx="10226926" cy="2495735"/>
          </a:xfrm>
          <a:prstGeom prst="rect">
            <a:avLst/>
          </a:prstGeom>
        </p:spPr>
      </p:pic>
      <p:pic>
        <p:nvPicPr>
          <p:cNvPr id="8" name="Picture 7">
            <a:extLst>
              <a:ext uri="{FF2B5EF4-FFF2-40B4-BE49-F238E27FC236}">
                <a16:creationId xmlns:a16="http://schemas.microsoft.com/office/drawing/2014/main" id="{14A204F5-7844-6F2D-695B-3A37ABB0639D}"/>
              </a:ext>
            </a:extLst>
          </p:cNvPr>
          <p:cNvPicPr>
            <a:picLocks noChangeAspect="1"/>
          </p:cNvPicPr>
          <p:nvPr/>
        </p:nvPicPr>
        <p:blipFill>
          <a:blip r:embed="rId5"/>
          <a:srcRect t="59465"/>
          <a:stretch/>
        </p:blipFill>
        <p:spPr>
          <a:xfrm>
            <a:off x="1084137" y="3764344"/>
            <a:ext cx="10226926" cy="1736021"/>
          </a:xfrm>
          <a:prstGeom prst="rect">
            <a:avLst/>
          </a:prstGeom>
        </p:spPr>
      </p:pic>
    </p:spTree>
    <p:custDataLst>
      <p:tags r:id="rId1"/>
    </p:custDataLst>
    <p:extLst>
      <p:ext uri="{BB962C8B-B14F-4D97-AF65-F5344CB8AC3E}">
        <p14:creationId xmlns:p14="http://schemas.microsoft.com/office/powerpoint/2010/main" val="42337139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F58D24B4-98C3-D3A5-DC14-6748D41B2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D56FA-CBD8-F1EF-296B-32491F266B70}"/>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Highest and Lowest Repeat Passenger Rate (RPR%) by City and Month</a:t>
            </a:r>
            <a:endParaRPr lang="en-CA" sz="5400" b="1" dirty="0">
              <a:solidFill>
                <a:schemeClr val="bg1">
                  <a:lumMod val="95000"/>
                </a:schemeClr>
              </a:solidFill>
              <a:latin typeface="Aptos (Body)"/>
            </a:endParaRPr>
          </a:p>
        </p:txBody>
      </p:sp>
      <p:pic>
        <p:nvPicPr>
          <p:cNvPr id="5" name="Picture 4">
            <a:extLst>
              <a:ext uri="{FF2B5EF4-FFF2-40B4-BE49-F238E27FC236}">
                <a16:creationId xmlns:a16="http://schemas.microsoft.com/office/drawing/2014/main" id="{2F7D1743-4876-8124-5547-14E1E72CA2AA}"/>
              </a:ext>
            </a:extLst>
          </p:cNvPr>
          <p:cNvPicPr>
            <a:picLocks noChangeAspect="1"/>
          </p:cNvPicPr>
          <p:nvPr/>
        </p:nvPicPr>
        <p:blipFill>
          <a:blip r:embed="rId5"/>
          <a:stretch>
            <a:fillRect/>
          </a:stretch>
        </p:blipFill>
        <p:spPr>
          <a:xfrm>
            <a:off x="873484" y="1182260"/>
            <a:ext cx="7311883" cy="4342751"/>
          </a:xfrm>
          <a:prstGeom prst="rect">
            <a:avLst/>
          </a:prstGeom>
        </p:spPr>
      </p:pic>
      <p:sp>
        <p:nvSpPr>
          <p:cNvPr id="3" name="TextBox 2">
            <a:extLst>
              <a:ext uri="{FF2B5EF4-FFF2-40B4-BE49-F238E27FC236}">
                <a16:creationId xmlns:a16="http://schemas.microsoft.com/office/drawing/2014/main" id="{94737A6D-B72D-378E-2A80-17D7FC3C8803}"/>
              </a:ext>
            </a:extLst>
          </p:cNvPr>
          <p:cNvSpPr txBox="1"/>
          <p:nvPr/>
        </p:nvSpPr>
        <p:spPr>
          <a:xfrm>
            <a:off x="453125" y="5566558"/>
            <a:ext cx="11285750" cy="1077218"/>
          </a:xfrm>
          <a:prstGeom prst="rect">
            <a:avLst/>
          </a:prstGeom>
          <a:noFill/>
        </p:spPr>
        <p:txBody>
          <a:bodyPr wrap="square" rtlCol="0">
            <a:spAutoFit/>
          </a:bodyPr>
          <a:lstStyle/>
          <a:p>
            <a:pPr algn="ctr"/>
            <a:r>
              <a:rPr lang="en-US" sz="1600" dirty="0">
                <a:solidFill>
                  <a:schemeClr val="bg1">
                    <a:lumMod val="85000"/>
                  </a:schemeClr>
                </a:solidFill>
              </a:rPr>
              <a:t>The Repeat Passenger Rate (RPR%) showed a steady rise from January, reaching its peak in May, with a slight dip in June. Visakhapatnam was the exception, experiencing a sharp rise in April followed by a decline. </a:t>
            </a:r>
          </a:p>
          <a:p>
            <a:pPr algn="ctr"/>
            <a:r>
              <a:rPr lang="en-US" sz="1600" dirty="0">
                <a:solidFill>
                  <a:schemeClr val="bg1">
                    <a:lumMod val="85000"/>
                  </a:schemeClr>
                </a:solidFill>
              </a:rPr>
              <a:t>Surat and Lucknow led with the highest RPR at 42.63% and 37.12%, while Jaipur and Mysore trailed with the lowest RPR at 17.43% and 11.23%, respectively.</a:t>
            </a:r>
            <a:endParaRPr lang="en-CA" sz="1600" dirty="0">
              <a:solidFill>
                <a:schemeClr val="bg1">
                  <a:lumMod val="85000"/>
                </a:schemeClr>
              </a:solidFill>
            </a:endParaRPr>
          </a:p>
        </p:txBody>
      </p:sp>
      <p:pic>
        <p:nvPicPr>
          <p:cNvPr id="6" name="Picture 5">
            <a:extLst>
              <a:ext uri="{FF2B5EF4-FFF2-40B4-BE49-F238E27FC236}">
                <a16:creationId xmlns:a16="http://schemas.microsoft.com/office/drawing/2014/main" id="{F9D9E990-E2FC-1709-1E4C-83DC91B95323}"/>
              </a:ext>
            </a:extLst>
          </p:cNvPr>
          <p:cNvPicPr>
            <a:picLocks noChangeAspect="1"/>
          </p:cNvPicPr>
          <p:nvPr/>
        </p:nvPicPr>
        <p:blipFill>
          <a:blip r:embed="rId6"/>
          <a:srcRect l="4176" t="4901" r="4674"/>
          <a:stretch/>
        </p:blipFill>
        <p:spPr>
          <a:xfrm>
            <a:off x="8544560" y="1318222"/>
            <a:ext cx="2773956" cy="2885440"/>
          </a:xfrm>
          <a:prstGeom prst="rect">
            <a:avLst/>
          </a:prstGeom>
        </p:spPr>
      </p:pic>
      <p:sp>
        <p:nvSpPr>
          <p:cNvPr id="8" name="Rectangle 7">
            <a:extLst>
              <a:ext uri="{FF2B5EF4-FFF2-40B4-BE49-F238E27FC236}">
                <a16:creationId xmlns:a16="http://schemas.microsoft.com/office/drawing/2014/main" id="{AD43E846-BDE7-4540-332D-63545340C74E}"/>
              </a:ext>
            </a:extLst>
          </p:cNvPr>
          <p:cNvSpPr/>
          <p:nvPr/>
        </p:nvSpPr>
        <p:spPr>
          <a:xfrm>
            <a:off x="940689" y="1831073"/>
            <a:ext cx="1047750" cy="686575"/>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E15AD4E-4D94-79FB-B01A-388C36386BD3}"/>
              </a:ext>
            </a:extLst>
          </p:cNvPr>
          <p:cNvSpPr/>
          <p:nvPr/>
        </p:nvSpPr>
        <p:spPr>
          <a:xfrm>
            <a:off x="940689" y="4702170"/>
            <a:ext cx="1047750" cy="686575"/>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B59EDCA-B178-9035-D299-4600C127EF23}"/>
              </a:ext>
            </a:extLst>
          </p:cNvPr>
          <p:cNvSpPr/>
          <p:nvPr/>
        </p:nvSpPr>
        <p:spPr>
          <a:xfrm>
            <a:off x="7204822" y="1831072"/>
            <a:ext cx="1047750" cy="686575"/>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78A850D7-BAB1-EF33-6243-EB493D498A9F}"/>
              </a:ext>
            </a:extLst>
          </p:cNvPr>
          <p:cNvSpPr/>
          <p:nvPr/>
        </p:nvSpPr>
        <p:spPr>
          <a:xfrm>
            <a:off x="7204822" y="4702169"/>
            <a:ext cx="1047750" cy="686575"/>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39823166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0CC4C-F09C-457A-2FCC-B92BF2F892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3E07CC4-5725-B41B-5AF9-246182F74544}"/>
              </a:ext>
            </a:extLst>
          </p:cNvPr>
          <p:cNvSpPr txBox="1"/>
          <p:nvPr/>
        </p:nvSpPr>
        <p:spPr>
          <a:xfrm>
            <a:off x="0" y="3167390"/>
            <a:ext cx="12192000" cy="523220"/>
          </a:xfrm>
          <a:prstGeom prst="rect">
            <a:avLst/>
          </a:prstGeom>
          <a:noFill/>
        </p:spPr>
        <p:txBody>
          <a:bodyPr wrap="square">
            <a:spAutoFit/>
          </a:bodyPr>
          <a:lstStyle/>
          <a:p>
            <a:pPr algn="ctr"/>
            <a:r>
              <a:rPr lang="en-CA" sz="2800" b="1" dirty="0">
                <a:solidFill>
                  <a:schemeClr val="bg1"/>
                </a:solidFill>
              </a:rPr>
              <a:t>Ad-Hoc Requests</a:t>
            </a:r>
          </a:p>
        </p:txBody>
      </p:sp>
    </p:spTree>
    <p:extLst>
      <p:ext uri="{BB962C8B-B14F-4D97-AF65-F5344CB8AC3E}">
        <p14:creationId xmlns:p14="http://schemas.microsoft.com/office/powerpoint/2010/main" val="195219082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1B05-78B8-1140-CBFF-B6616085A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45F0F-7FB7-1C39-99F5-B092596981E9}"/>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- 1  </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City-Level Fare and Trip Summary Report</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003A371D-53C1-344E-6F86-214D4117E182}"/>
              </a:ext>
            </a:extLst>
          </p:cNvPr>
          <p:cNvGraphicFramePr>
            <a:graphicFrameLocks noGrp="1"/>
          </p:cNvGraphicFramePr>
          <p:nvPr/>
        </p:nvGraphicFramePr>
        <p:xfrm>
          <a:off x="726992" y="1465315"/>
          <a:ext cx="10738016" cy="4479144"/>
        </p:xfrm>
        <a:graphic>
          <a:graphicData uri="http://schemas.openxmlformats.org/drawingml/2006/table">
            <a:tbl>
              <a:tblPr firstRow="1" bandRow="1"/>
              <a:tblGrid>
                <a:gridCol w="1626049">
                  <a:extLst>
                    <a:ext uri="{9D8B030D-6E8A-4147-A177-3AD203B41FA5}">
                      <a16:colId xmlns:a16="http://schemas.microsoft.com/office/drawing/2014/main" val="3312679512"/>
                    </a:ext>
                  </a:extLst>
                </a:gridCol>
                <a:gridCol w="1844191">
                  <a:extLst>
                    <a:ext uri="{9D8B030D-6E8A-4147-A177-3AD203B41FA5}">
                      <a16:colId xmlns:a16="http://schemas.microsoft.com/office/drawing/2014/main" val="1863914705"/>
                    </a:ext>
                  </a:extLst>
                </a:gridCol>
                <a:gridCol w="2374939">
                  <a:extLst>
                    <a:ext uri="{9D8B030D-6E8A-4147-A177-3AD203B41FA5}">
                      <a16:colId xmlns:a16="http://schemas.microsoft.com/office/drawing/2014/main" val="2052129985"/>
                    </a:ext>
                  </a:extLst>
                </a:gridCol>
                <a:gridCol w="2426196">
                  <a:extLst>
                    <a:ext uri="{9D8B030D-6E8A-4147-A177-3AD203B41FA5}">
                      <a16:colId xmlns:a16="http://schemas.microsoft.com/office/drawing/2014/main" val="1985899474"/>
                    </a:ext>
                  </a:extLst>
                </a:gridCol>
                <a:gridCol w="2466641">
                  <a:extLst>
                    <a:ext uri="{9D8B030D-6E8A-4147-A177-3AD203B41FA5}">
                      <a16:colId xmlns:a16="http://schemas.microsoft.com/office/drawing/2014/main" val="2287618598"/>
                    </a:ext>
                  </a:extLst>
                </a:gridCol>
              </a:tblGrid>
              <a:tr h="742409">
                <a:tc>
                  <a:txBody>
                    <a:bodyPr/>
                    <a:lstStyle/>
                    <a:p>
                      <a:pPr algn="ctr" fontAlgn="b"/>
                      <a:r>
                        <a:rPr lang="en-CA" sz="1600" b="1" u="none" strike="noStrike" dirty="0">
                          <a:ln>
                            <a:noFill/>
                          </a:ln>
                          <a:solidFill>
                            <a:schemeClr val="bg1"/>
                          </a:solidFill>
                          <a:effectLst/>
                          <a:latin typeface="Aptos (Body)"/>
                        </a:rPr>
                        <a:t>City</a:t>
                      </a:r>
                      <a:endParaRPr lang="en-CA" sz="1600" b="1"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u="none" strike="noStrike" dirty="0">
                          <a:ln>
                            <a:noFill/>
                          </a:ln>
                          <a:solidFill>
                            <a:schemeClr val="bg1"/>
                          </a:solidFill>
                          <a:effectLst/>
                          <a:latin typeface="Aptos (Body)"/>
                        </a:rPr>
                        <a:t> Trips</a:t>
                      </a:r>
                      <a:endParaRPr lang="en-CA" sz="1600" b="1"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u="none" strike="noStrike" dirty="0">
                          <a:ln>
                            <a:noFill/>
                          </a:ln>
                          <a:solidFill>
                            <a:schemeClr val="bg1"/>
                          </a:solidFill>
                          <a:effectLst/>
                          <a:latin typeface="Aptos (Body)"/>
                        </a:rPr>
                        <a:t> Average Fare per KM (₹)</a:t>
                      </a:r>
                      <a:endParaRPr lang="en-CA" sz="1600" b="1"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u="none" strike="noStrike" dirty="0">
                          <a:ln>
                            <a:noFill/>
                          </a:ln>
                          <a:solidFill>
                            <a:schemeClr val="bg1"/>
                          </a:solidFill>
                          <a:effectLst/>
                          <a:latin typeface="Aptos (Body)"/>
                        </a:rPr>
                        <a:t> Average Fare per Trip (₹)</a:t>
                      </a:r>
                      <a:endParaRPr lang="en-CA" sz="1600" b="1"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u="none" strike="noStrike" dirty="0">
                          <a:ln>
                            <a:noFill/>
                          </a:ln>
                          <a:solidFill>
                            <a:schemeClr val="bg1"/>
                          </a:solidFill>
                          <a:effectLst/>
                          <a:latin typeface="Aptos (Body)"/>
                        </a:rPr>
                        <a:t> Contribution to Trips (%)</a:t>
                      </a:r>
                      <a:endParaRPr lang="en-CA" sz="1600" b="1"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372507">
                <a:tc>
                  <a:txBody>
                    <a:bodyPr/>
                    <a:lstStyle/>
                    <a:p>
                      <a:pPr algn="ctr" fontAlgn="b"/>
                      <a:r>
                        <a:rPr lang="en-CA" sz="1400" u="none" strike="noStrike">
                          <a:ln>
                            <a:noFill/>
                          </a:ln>
                          <a:solidFill>
                            <a:schemeClr val="bg1"/>
                          </a:solidFill>
                          <a:effectLst/>
                          <a:latin typeface="Aptos (Body)"/>
                        </a:rPr>
                        <a:t>Chandigarh</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38981</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12.06</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283.69</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9.15</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372507">
                <a:tc>
                  <a:txBody>
                    <a:bodyPr/>
                    <a:lstStyle/>
                    <a:p>
                      <a:pPr algn="ctr" fontAlgn="b"/>
                      <a:r>
                        <a:rPr lang="en-CA" sz="1400" u="none" strike="noStrike">
                          <a:ln>
                            <a:noFill/>
                          </a:ln>
                          <a:solidFill>
                            <a:schemeClr val="bg1"/>
                          </a:solidFill>
                          <a:effectLst/>
                          <a:latin typeface="Aptos (Body)"/>
                        </a:rPr>
                        <a:t>Coimbatore</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21104</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11.15</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166.98</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4.96</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034441637"/>
                  </a:ext>
                </a:extLst>
              </a:tr>
              <a:tr h="372507">
                <a:tc>
                  <a:txBody>
                    <a:bodyPr/>
                    <a:lstStyle/>
                    <a:p>
                      <a:pPr algn="ctr" fontAlgn="b"/>
                      <a:r>
                        <a:rPr lang="en-CA" sz="1400" u="none" strike="noStrike">
                          <a:ln>
                            <a:noFill/>
                          </a:ln>
                          <a:solidFill>
                            <a:schemeClr val="bg1"/>
                          </a:solidFill>
                          <a:effectLst/>
                          <a:latin typeface="Aptos (Body)"/>
                        </a:rPr>
                        <a:t>Indore</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42456</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10.9</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179.84</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9.97</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976302125"/>
                  </a:ext>
                </a:extLst>
              </a:tr>
              <a:tr h="373753">
                <a:tc>
                  <a:txBody>
                    <a:bodyPr/>
                    <a:lstStyle/>
                    <a:p>
                      <a:pPr algn="ctr" fontAlgn="b"/>
                      <a:r>
                        <a:rPr lang="en-CA" sz="1400" u="none" strike="noStrike">
                          <a:ln>
                            <a:noFill/>
                          </a:ln>
                          <a:solidFill>
                            <a:schemeClr val="bg1"/>
                          </a:solidFill>
                          <a:effectLst/>
                          <a:latin typeface="Aptos (Body)"/>
                        </a:rPr>
                        <a:t>Jaipur</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76888</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16.12</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483.92</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18.05</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93470356"/>
                  </a:ext>
                </a:extLst>
              </a:tr>
              <a:tr h="372507">
                <a:tc>
                  <a:txBody>
                    <a:bodyPr/>
                    <a:lstStyle/>
                    <a:p>
                      <a:pPr algn="ctr" fontAlgn="b"/>
                      <a:r>
                        <a:rPr lang="en-CA" sz="1400" u="none" strike="noStrike">
                          <a:ln>
                            <a:noFill/>
                          </a:ln>
                          <a:solidFill>
                            <a:schemeClr val="bg1"/>
                          </a:solidFill>
                          <a:effectLst/>
                          <a:latin typeface="Aptos (Body)"/>
                        </a:rPr>
                        <a:t>Kochi</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50702</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13.93</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335.25</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11.9</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916887677"/>
                  </a:ext>
                </a:extLst>
              </a:tr>
              <a:tr h="372507">
                <a:tc>
                  <a:txBody>
                    <a:bodyPr/>
                    <a:lstStyle/>
                    <a:p>
                      <a:pPr algn="ctr" fontAlgn="b"/>
                      <a:r>
                        <a:rPr lang="en-CA" sz="1400" u="none" strike="noStrike">
                          <a:ln>
                            <a:noFill/>
                          </a:ln>
                          <a:solidFill>
                            <a:schemeClr val="bg1"/>
                          </a:solidFill>
                          <a:effectLst/>
                          <a:latin typeface="Aptos (Body)"/>
                        </a:rPr>
                        <a:t>Lucknow</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64299</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11.76</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147.18</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15.1</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06336262"/>
                  </a:ext>
                </a:extLst>
              </a:tr>
              <a:tr h="372507">
                <a:tc>
                  <a:txBody>
                    <a:bodyPr/>
                    <a:lstStyle/>
                    <a:p>
                      <a:pPr algn="ctr" fontAlgn="b"/>
                      <a:r>
                        <a:rPr lang="en-CA" sz="1400" u="none" strike="noStrike">
                          <a:ln>
                            <a:noFill/>
                          </a:ln>
                          <a:solidFill>
                            <a:schemeClr val="bg1"/>
                          </a:solidFill>
                          <a:effectLst/>
                          <a:latin typeface="Aptos (Body)"/>
                        </a:rPr>
                        <a:t>Mysore</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16238</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15.14</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249.71</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3.81</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88164450"/>
                  </a:ext>
                </a:extLst>
              </a:tr>
              <a:tr h="372507">
                <a:tc>
                  <a:txBody>
                    <a:bodyPr/>
                    <a:lstStyle/>
                    <a:p>
                      <a:pPr algn="ctr" fontAlgn="b"/>
                      <a:r>
                        <a:rPr lang="en-CA" sz="1400" u="none" strike="noStrike">
                          <a:ln>
                            <a:noFill/>
                          </a:ln>
                          <a:solidFill>
                            <a:schemeClr val="bg1"/>
                          </a:solidFill>
                          <a:effectLst/>
                          <a:latin typeface="Aptos (Body)"/>
                        </a:rPr>
                        <a:t>Surat</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54843</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10.66</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117.27</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12.88</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72851842"/>
                  </a:ext>
                </a:extLst>
              </a:tr>
              <a:tr h="372507">
                <a:tc>
                  <a:txBody>
                    <a:bodyPr/>
                    <a:lstStyle/>
                    <a:p>
                      <a:pPr algn="ctr" fontAlgn="b"/>
                      <a:r>
                        <a:rPr lang="en-CA" sz="1400" u="none" strike="noStrike">
                          <a:ln>
                            <a:noFill/>
                          </a:ln>
                          <a:solidFill>
                            <a:schemeClr val="bg1"/>
                          </a:solidFill>
                          <a:effectLst/>
                          <a:latin typeface="Aptos (Body)"/>
                        </a:rPr>
                        <a:t>Vadodara</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32026</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10.29</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118.57</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7.52</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39379434"/>
                  </a:ext>
                </a:extLst>
              </a:tr>
              <a:tr h="382926">
                <a:tc>
                  <a:txBody>
                    <a:bodyPr/>
                    <a:lstStyle/>
                    <a:p>
                      <a:pPr algn="ctr" fontAlgn="b"/>
                      <a:r>
                        <a:rPr lang="en-CA" sz="1400" u="none" strike="noStrike" dirty="0">
                          <a:ln>
                            <a:noFill/>
                          </a:ln>
                          <a:solidFill>
                            <a:schemeClr val="bg1"/>
                          </a:solidFill>
                          <a:effectLst/>
                          <a:latin typeface="Aptos (Body)"/>
                        </a:rPr>
                        <a:t>Visakhapatnam</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28366</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a:ln>
                            <a:noFill/>
                          </a:ln>
                          <a:solidFill>
                            <a:schemeClr val="bg1"/>
                          </a:solidFill>
                          <a:effectLst/>
                          <a:latin typeface="Aptos (Body)"/>
                        </a:rPr>
                        <a:t>12.53</a:t>
                      </a:r>
                      <a:endParaRPr lang="en-CA" sz="1400" b="0" i="0" u="none" strike="noStrike">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282.67</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400" u="none" strike="noStrike" dirty="0">
                          <a:ln>
                            <a:noFill/>
                          </a:ln>
                          <a:solidFill>
                            <a:schemeClr val="bg1"/>
                          </a:solidFill>
                          <a:effectLst/>
                          <a:latin typeface="Aptos (Body)"/>
                        </a:rPr>
                        <a:t>6.66</a:t>
                      </a:r>
                      <a:endParaRPr lang="en-CA" sz="1400" b="0" i="0" u="none" strike="noStrike" dirty="0">
                        <a:ln>
                          <a:noFill/>
                        </a:ln>
                        <a:solidFill>
                          <a:schemeClr val="bg1"/>
                        </a:solidFill>
                        <a:effectLst/>
                        <a:latin typeface="Aptos (Body)"/>
                      </a:endParaRP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213828674"/>
                  </a:ext>
                </a:extLst>
              </a:tr>
            </a:tbl>
          </a:graphicData>
        </a:graphic>
      </p:graphicFrame>
      <p:sp>
        <p:nvSpPr>
          <p:cNvPr id="3" name="Rectangle 2">
            <a:extLst>
              <a:ext uri="{FF2B5EF4-FFF2-40B4-BE49-F238E27FC236}">
                <a16:creationId xmlns:a16="http://schemas.microsoft.com/office/drawing/2014/main" id="{C5476DA1-A170-C8A8-2ED3-5BCE61B05437}"/>
              </a:ext>
            </a:extLst>
          </p:cNvPr>
          <p:cNvSpPr/>
          <p:nvPr/>
        </p:nvSpPr>
        <p:spPr>
          <a:xfrm>
            <a:off x="1029970" y="3371850"/>
            <a:ext cx="10087610" cy="268853"/>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5B75B0AE-82AB-B45C-A5E4-06123ABA05F1}"/>
              </a:ext>
            </a:extLst>
          </p:cNvPr>
          <p:cNvSpPr/>
          <p:nvPr/>
        </p:nvSpPr>
        <p:spPr>
          <a:xfrm>
            <a:off x="1029970" y="4492171"/>
            <a:ext cx="10087610" cy="268853"/>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FA1FC83F-0082-ED8D-5EFB-AA3C732D1C13}"/>
              </a:ext>
            </a:extLst>
          </p:cNvPr>
          <p:cNvSpPr/>
          <p:nvPr/>
        </p:nvSpPr>
        <p:spPr>
          <a:xfrm>
            <a:off x="1029970" y="4864076"/>
            <a:ext cx="10087610" cy="268853"/>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828F73B9-B20F-CA01-B91A-65CE9504B9D3}"/>
              </a:ext>
            </a:extLst>
          </p:cNvPr>
          <p:cNvSpPr/>
          <p:nvPr/>
        </p:nvSpPr>
        <p:spPr>
          <a:xfrm>
            <a:off x="1029970" y="3009132"/>
            <a:ext cx="10087610" cy="268853"/>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30335637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78964-204F-9169-9A59-3F50CD8AD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A6F0F-7686-0DED-49E5-61CB916C92D2}"/>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- 2  </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Monthly City-Level Trips Target Performance Report</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DC0F964E-31B0-F91C-2346-E27805CBC996}"/>
              </a:ext>
            </a:extLst>
          </p:cNvPr>
          <p:cNvGraphicFramePr>
            <a:graphicFrameLocks noGrp="1"/>
          </p:cNvGraphicFramePr>
          <p:nvPr>
            <p:extLst>
              <p:ext uri="{D42A27DB-BD31-4B8C-83A1-F6EECF244321}">
                <p14:modId xmlns:p14="http://schemas.microsoft.com/office/powerpoint/2010/main" val="2288273671"/>
              </p:ext>
            </p:extLst>
          </p:nvPr>
        </p:nvGraphicFramePr>
        <p:xfrm>
          <a:off x="839470" y="1524552"/>
          <a:ext cx="10509968" cy="3349958"/>
        </p:xfrm>
        <a:graphic>
          <a:graphicData uri="http://schemas.openxmlformats.org/drawingml/2006/table">
            <a:tbl>
              <a:tblPr firstRow="1" bandRow="1"/>
              <a:tblGrid>
                <a:gridCol w="1431113">
                  <a:extLst>
                    <a:ext uri="{9D8B030D-6E8A-4147-A177-3AD203B41FA5}">
                      <a16:colId xmlns:a16="http://schemas.microsoft.com/office/drawing/2014/main" val="3312679512"/>
                    </a:ext>
                  </a:extLst>
                </a:gridCol>
                <a:gridCol w="1368097">
                  <a:extLst>
                    <a:ext uri="{9D8B030D-6E8A-4147-A177-3AD203B41FA5}">
                      <a16:colId xmlns:a16="http://schemas.microsoft.com/office/drawing/2014/main" val="1810189615"/>
                    </a:ext>
                  </a:extLst>
                </a:gridCol>
                <a:gridCol w="1331547">
                  <a:extLst>
                    <a:ext uri="{9D8B030D-6E8A-4147-A177-3AD203B41FA5}">
                      <a16:colId xmlns:a16="http://schemas.microsoft.com/office/drawing/2014/main" val="1863914705"/>
                    </a:ext>
                  </a:extLst>
                </a:gridCol>
                <a:gridCol w="1547380">
                  <a:extLst>
                    <a:ext uri="{9D8B030D-6E8A-4147-A177-3AD203B41FA5}">
                      <a16:colId xmlns:a16="http://schemas.microsoft.com/office/drawing/2014/main" val="2052129985"/>
                    </a:ext>
                  </a:extLst>
                </a:gridCol>
                <a:gridCol w="2174399">
                  <a:extLst>
                    <a:ext uri="{9D8B030D-6E8A-4147-A177-3AD203B41FA5}">
                      <a16:colId xmlns:a16="http://schemas.microsoft.com/office/drawing/2014/main" val="1985899474"/>
                    </a:ext>
                  </a:extLst>
                </a:gridCol>
                <a:gridCol w="2657432">
                  <a:extLst>
                    <a:ext uri="{9D8B030D-6E8A-4147-A177-3AD203B41FA5}">
                      <a16:colId xmlns:a16="http://schemas.microsoft.com/office/drawing/2014/main" val="2287618598"/>
                    </a:ext>
                  </a:extLst>
                </a:gridCol>
              </a:tblGrid>
              <a:tr h="742409">
                <a:tc>
                  <a:txBody>
                    <a:bodyPr/>
                    <a:lstStyle/>
                    <a:p>
                      <a:pPr algn="ctr" rtl="0" fontAlgn="b"/>
                      <a:r>
                        <a:rPr lang="en-CA" sz="1600" b="1" i="0" u="none" strike="noStrike" kern="1200" dirty="0">
                          <a:solidFill>
                            <a:schemeClr val="bg1"/>
                          </a:solidFill>
                          <a:effectLst/>
                          <a:latin typeface="Aptos Narrow" panose="020B0004020202020204" pitchFamily="34" charset="0"/>
                          <a:ea typeface="+mn-ea"/>
                          <a:cs typeface="+mn-cs"/>
                        </a:rPr>
                        <a:t>Cit</a:t>
                      </a:r>
                      <a:r>
                        <a:rPr lang="en-CA" sz="1600" b="1" i="0" u="none" strike="noStrike" dirty="0">
                          <a:solidFill>
                            <a:schemeClr val="bg1"/>
                          </a:solidFill>
                          <a:effectLst/>
                          <a:latin typeface="Aptos Narrow" panose="020B0004020202020204" pitchFamily="34" charset="0"/>
                        </a:rPr>
                        <a: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rtl="0" fontAlgn="b"/>
                      <a:r>
                        <a:rPr lang="en-CA" sz="1600" b="1" i="0" u="none" strike="noStrike" dirty="0">
                          <a:solidFill>
                            <a:schemeClr val="bg1"/>
                          </a:solidFill>
                          <a:effectLst/>
                          <a:latin typeface="Aptos Narrow" panose="020B0004020202020204" pitchFamily="34" charset="0"/>
                        </a:rPr>
                        <a:t> Month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rtl="0" fontAlgn="b"/>
                      <a:r>
                        <a:rPr lang="en-CA" sz="1600" b="1" i="0" u="none" strike="noStrike">
                          <a:solidFill>
                            <a:schemeClr val="bg1"/>
                          </a:solidFill>
                          <a:effectLst/>
                          <a:latin typeface="Aptos Narrow" panose="020B0004020202020204" pitchFamily="34" charset="0"/>
                        </a:rPr>
                        <a:t> Actual 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rtl="0" fontAlgn="b"/>
                      <a:r>
                        <a:rPr lang="en-CA" sz="1600" b="1" i="0" u="none" strike="noStrike">
                          <a:solidFill>
                            <a:schemeClr val="bg1"/>
                          </a:solidFill>
                          <a:effectLst/>
                          <a:latin typeface="Aptos Narrow" panose="020B0004020202020204" pitchFamily="34" charset="0"/>
                        </a:rPr>
                        <a:t> Targeted 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rtl="0" fontAlgn="b"/>
                      <a:r>
                        <a:rPr lang="en-CA" sz="1600" b="1" i="0" u="none" strike="noStrike">
                          <a:solidFill>
                            <a:schemeClr val="bg1"/>
                          </a:solidFill>
                          <a:effectLst/>
                          <a:latin typeface="Aptos Narrow" panose="020B0004020202020204" pitchFamily="34" charset="0"/>
                        </a:rPr>
                        <a:t> Performance Status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rtl="0" fontAlgn="b"/>
                      <a:r>
                        <a:rPr lang="en-CA" sz="1600" b="1" i="0" u="none" strike="noStrike">
                          <a:solidFill>
                            <a:schemeClr val="bg1"/>
                          </a:solidFill>
                          <a:effectLst/>
                          <a:latin typeface="Aptos Narrow" panose="020B0004020202020204" pitchFamily="34" charset="0"/>
                        </a:rPr>
                        <a:t> Difference (%)</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Mysore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Feb-24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2668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2000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Above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33.4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Mar-24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9495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7500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Above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26.6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Feb-24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15872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13000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Above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22.09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Jun-24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4685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6500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Below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-27.92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2760262"/>
                  </a:ext>
                </a:extLst>
              </a:tr>
              <a:tr h="372507">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Lucknow</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Jan-24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10858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13000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Below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-16.48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0590757"/>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Indore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Jun-24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6288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7500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Below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-16.16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85987152"/>
                  </a:ext>
                </a:extLst>
              </a:tr>
              <a:tr h="372507">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Jun-24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8544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10000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Below Target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-14.56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85881156"/>
                  </a:ext>
                </a:extLst>
              </a:tr>
            </a:tbl>
          </a:graphicData>
        </a:graphic>
      </p:graphicFrame>
      <p:sp>
        <p:nvSpPr>
          <p:cNvPr id="7" name="Arrow: Down 6">
            <a:extLst>
              <a:ext uri="{FF2B5EF4-FFF2-40B4-BE49-F238E27FC236}">
                <a16:creationId xmlns:a16="http://schemas.microsoft.com/office/drawing/2014/main" id="{6103A309-A36C-4821-ED8B-1FD635ED3928}"/>
              </a:ext>
            </a:extLst>
          </p:cNvPr>
          <p:cNvSpPr/>
          <p:nvPr/>
        </p:nvSpPr>
        <p:spPr>
          <a:xfrm>
            <a:off x="5589107" y="4977957"/>
            <a:ext cx="825500" cy="710981"/>
          </a:xfrm>
          <a:prstGeom prst="downArrow">
            <a:avLst/>
          </a:prstGeom>
          <a:gradFill>
            <a:gsLst>
              <a:gs pos="0">
                <a:srgbClr val="181830"/>
              </a:gs>
              <a:gs pos="16000">
                <a:srgbClr val="181830"/>
              </a:gs>
              <a:gs pos="83000">
                <a:schemeClr val="accent1">
                  <a:lumMod val="45000"/>
                  <a:lumOff val="55000"/>
                </a:schemeClr>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Left Bracket 2">
            <a:extLst>
              <a:ext uri="{FF2B5EF4-FFF2-40B4-BE49-F238E27FC236}">
                <a16:creationId xmlns:a16="http://schemas.microsoft.com/office/drawing/2014/main" id="{48B445F2-6705-CC53-A60E-CD70D7A242D8}"/>
              </a:ext>
            </a:extLst>
          </p:cNvPr>
          <p:cNvSpPr/>
          <p:nvPr/>
        </p:nvSpPr>
        <p:spPr>
          <a:xfrm>
            <a:off x="839470" y="2453455"/>
            <a:ext cx="173780" cy="833754"/>
          </a:xfrm>
          <a:prstGeom prst="leftBracket">
            <a:avLst/>
          </a:prstGeom>
          <a:ln w="12700">
            <a:solidFill>
              <a:srgbClr val="7165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5" name="Left Bracket 4">
            <a:extLst>
              <a:ext uri="{FF2B5EF4-FFF2-40B4-BE49-F238E27FC236}">
                <a16:creationId xmlns:a16="http://schemas.microsoft.com/office/drawing/2014/main" id="{E9FA891B-39EB-C31F-4764-99989C20C1BE}"/>
              </a:ext>
            </a:extLst>
          </p:cNvPr>
          <p:cNvSpPr/>
          <p:nvPr/>
        </p:nvSpPr>
        <p:spPr>
          <a:xfrm>
            <a:off x="839470" y="3570792"/>
            <a:ext cx="173780" cy="833754"/>
          </a:xfrm>
          <a:prstGeom prst="lef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30173259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1FE4D-FAF3-DD20-F5E9-799E59292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AB4BEE-0888-85B9-C80E-D88F769CBBA6}"/>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- 3</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City-Level Repeat Passenger Trip Frequency Report</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2E4D786A-2B95-65B6-FCF8-B24B0672277C}"/>
              </a:ext>
            </a:extLst>
          </p:cNvPr>
          <p:cNvGraphicFramePr>
            <a:graphicFrameLocks noGrp="1"/>
          </p:cNvGraphicFramePr>
          <p:nvPr>
            <p:extLst>
              <p:ext uri="{D42A27DB-BD31-4B8C-83A1-F6EECF244321}">
                <p14:modId xmlns:p14="http://schemas.microsoft.com/office/powerpoint/2010/main" val="4113810298"/>
              </p:ext>
            </p:extLst>
          </p:nvPr>
        </p:nvGraphicFramePr>
        <p:xfrm>
          <a:off x="991611" y="1380549"/>
          <a:ext cx="10208778" cy="4611612"/>
        </p:xfrm>
        <a:graphic>
          <a:graphicData uri="http://schemas.openxmlformats.org/drawingml/2006/table">
            <a:tbl>
              <a:tblPr firstRow="1" bandRow="1"/>
              <a:tblGrid>
                <a:gridCol w="1887736">
                  <a:extLst>
                    <a:ext uri="{9D8B030D-6E8A-4147-A177-3AD203B41FA5}">
                      <a16:colId xmlns:a16="http://schemas.microsoft.com/office/drawing/2014/main" val="3312679512"/>
                    </a:ext>
                  </a:extLst>
                </a:gridCol>
                <a:gridCol w="894700">
                  <a:extLst>
                    <a:ext uri="{9D8B030D-6E8A-4147-A177-3AD203B41FA5}">
                      <a16:colId xmlns:a16="http://schemas.microsoft.com/office/drawing/2014/main" val="2345032647"/>
                    </a:ext>
                  </a:extLst>
                </a:gridCol>
                <a:gridCol w="894700">
                  <a:extLst>
                    <a:ext uri="{9D8B030D-6E8A-4147-A177-3AD203B41FA5}">
                      <a16:colId xmlns:a16="http://schemas.microsoft.com/office/drawing/2014/main" val="2932806313"/>
                    </a:ext>
                  </a:extLst>
                </a:gridCol>
                <a:gridCol w="894700">
                  <a:extLst>
                    <a:ext uri="{9D8B030D-6E8A-4147-A177-3AD203B41FA5}">
                      <a16:colId xmlns:a16="http://schemas.microsoft.com/office/drawing/2014/main" val="304613354"/>
                    </a:ext>
                  </a:extLst>
                </a:gridCol>
                <a:gridCol w="894700">
                  <a:extLst>
                    <a:ext uri="{9D8B030D-6E8A-4147-A177-3AD203B41FA5}">
                      <a16:colId xmlns:a16="http://schemas.microsoft.com/office/drawing/2014/main" val="3944866748"/>
                    </a:ext>
                  </a:extLst>
                </a:gridCol>
                <a:gridCol w="894700">
                  <a:extLst>
                    <a:ext uri="{9D8B030D-6E8A-4147-A177-3AD203B41FA5}">
                      <a16:colId xmlns:a16="http://schemas.microsoft.com/office/drawing/2014/main" val="1810189615"/>
                    </a:ext>
                  </a:extLst>
                </a:gridCol>
                <a:gridCol w="895498">
                  <a:extLst>
                    <a:ext uri="{9D8B030D-6E8A-4147-A177-3AD203B41FA5}">
                      <a16:colId xmlns:a16="http://schemas.microsoft.com/office/drawing/2014/main" val="1863914705"/>
                    </a:ext>
                  </a:extLst>
                </a:gridCol>
                <a:gridCol w="894700">
                  <a:extLst>
                    <a:ext uri="{9D8B030D-6E8A-4147-A177-3AD203B41FA5}">
                      <a16:colId xmlns:a16="http://schemas.microsoft.com/office/drawing/2014/main" val="2052129985"/>
                    </a:ext>
                  </a:extLst>
                </a:gridCol>
                <a:gridCol w="894700">
                  <a:extLst>
                    <a:ext uri="{9D8B030D-6E8A-4147-A177-3AD203B41FA5}">
                      <a16:colId xmlns:a16="http://schemas.microsoft.com/office/drawing/2014/main" val="1985899474"/>
                    </a:ext>
                  </a:extLst>
                </a:gridCol>
                <a:gridCol w="1162644">
                  <a:extLst>
                    <a:ext uri="{9D8B030D-6E8A-4147-A177-3AD203B41FA5}">
                      <a16:colId xmlns:a16="http://schemas.microsoft.com/office/drawing/2014/main" val="2287618598"/>
                    </a:ext>
                  </a:extLst>
                </a:gridCol>
              </a:tblGrid>
              <a:tr h="766362">
                <a:tc>
                  <a:txBody>
                    <a:bodyPr/>
                    <a:lstStyle/>
                    <a:p>
                      <a:pPr algn="ctr" fontAlgn="b"/>
                      <a:r>
                        <a:rPr lang="en-CA" sz="1600" b="1" i="0" u="none" strike="noStrike" dirty="0">
                          <a:solidFill>
                            <a:schemeClr val="bg1"/>
                          </a:solidFill>
                          <a:effectLst/>
                          <a:latin typeface="Aptos Narrow" panose="020B0004020202020204" pitchFamily="34" charset="0"/>
                        </a:rPr>
                        <a:t># City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2-Trips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3-Trips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4-Trips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5-Trips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6-Trips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7-Trips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8-Trips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9-Trips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1" i="0" u="none" strike="noStrike" dirty="0">
                          <a:solidFill>
                            <a:schemeClr val="bg1"/>
                          </a:solidFill>
                          <a:effectLst/>
                          <a:latin typeface="Aptos Narrow" panose="020B0004020202020204" pitchFamily="34" charset="0"/>
                        </a:rPr>
                        <a:t> 10-Trips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384525">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Chandigarh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32.31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19.25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15.74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12.21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7.42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5.48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3.47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2.33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1.79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74807496"/>
                  </a:ext>
                </a:extLst>
              </a:tr>
              <a:tr h="384525">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Coimbatore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11.21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14.82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15.56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20.62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17.64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10.47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6.15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2.31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1.22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384525">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Indore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34.34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22.69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13.4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10.34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6.85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5.24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3.26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2.38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1.51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40293326"/>
                  </a:ext>
                </a:extLst>
              </a:tr>
              <a:tr h="384525">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50.14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20.73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12.12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6.29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4.13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2.52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0.97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384525">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47.67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24.35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11.81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6.48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3.91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2.11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1.21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0.81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2199417"/>
                  </a:ext>
                </a:extLst>
              </a:tr>
              <a:tr h="384525">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Lucknow</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9.66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14.77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18.42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20.18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11.33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6.43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1.91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8276590"/>
                  </a:ext>
                </a:extLst>
              </a:tr>
              <a:tr h="384525">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Mysore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48.75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24.44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12.73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5.82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4.06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1.76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1.42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0.54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0.47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2760262"/>
                  </a:ext>
                </a:extLst>
              </a:tr>
              <a:tr h="384525">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9.76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14.26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16.55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19.75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18.45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11.89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6.24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1.74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1.35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0590757"/>
                  </a:ext>
                </a:extLst>
              </a:tr>
              <a:tr h="384525">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9.87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14.17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16.52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18.06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19.08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12.86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5.78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2.05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1.61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85987152"/>
                  </a:ext>
                </a:extLst>
              </a:tr>
              <a:tr h="384525">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Visakhapatnam</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51.25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24.96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a:solidFill>
                            <a:schemeClr val="bg1"/>
                          </a:solidFill>
                          <a:effectLst/>
                          <a:latin typeface="Aptos Narrow" panose="020B0004020202020204" pitchFamily="34" charset="0"/>
                          <a:ea typeface="+mn-ea"/>
                          <a:cs typeface="+mn-cs"/>
                        </a:rPr>
                        <a:t>9.98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5.44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3.19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1.98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1.39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0.88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CA" sz="1600" b="0" i="0" u="none" strike="noStrike" kern="1200" dirty="0">
                          <a:solidFill>
                            <a:schemeClr val="bg1"/>
                          </a:solidFill>
                          <a:effectLst/>
                          <a:latin typeface="Aptos Narrow" panose="020B0004020202020204" pitchFamily="34" charset="0"/>
                          <a:ea typeface="+mn-ea"/>
                          <a:cs typeface="+mn-cs"/>
                        </a:rPr>
                        <a:t>0.92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85881156"/>
                  </a:ext>
                </a:extLst>
              </a:tr>
            </a:tbl>
          </a:graphicData>
        </a:graphic>
      </p:graphicFrame>
      <p:sp>
        <p:nvSpPr>
          <p:cNvPr id="3" name="Rectangle 2">
            <a:extLst>
              <a:ext uri="{FF2B5EF4-FFF2-40B4-BE49-F238E27FC236}">
                <a16:creationId xmlns:a16="http://schemas.microsoft.com/office/drawing/2014/main" id="{D9F28954-A546-06EF-C5AF-55AA35582AE5}"/>
              </a:ext>
            </a:extLst>
          </p:cNvPr>
          <p:cNvSpPr/>
          <p:nvPr/>
        </p:nvSpPr>
        <p:spPr>
          <a:xfrm>
            <a:off x="2988310" y="1611630"/>
            <a:ext cx="715010" cy="308610"/>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2954A972-A7FB-97A1-3DED-82E85E1244FD}"/>
              </a:ext>
            </a:extLst>
          </p:cNvPr>
          <p:cNvSpPr/>
          <p:nvPr/>
        </p:nvSpPr>
        <p:spPr>
          <a:xfrm>
            <a:off x="1264920" y="4488180"/>
            <a:ext cx="2438400" cy="308610"/>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2127263C-BC38-B1D8-B744-883F488637FE}"/>
              </a:ext>
            </a:extLst>
          </p:cNvPr>
          <p:cNvSpPr/>
          <p:nvPr/>
        </p:nvSpPr>
        <p:spPr>
          <a:xfrm>
            <a:off x="1264920" y="5646420"/>
            <a:ext cx="2438400" cy="308610"/>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0F0B0628-566D-A11A-D1A2-52162F7968F0}"/>
              </a:ext>
            </a:extLst>
          </p:cNvPr>
          <p:cNvSpPr/>
          <p:nvPr/>
        </p:nvSpPr>
        <p:spPr>
          <a:xfrm>
            <a:off x="1264920" y="3329940"/>
            <a:ext cx="2438400" cy="308610"/>
          </a:xfrm>
          <a:prstGeom prst="rect">
            <a:avLst/>
          </a:prstGeom>
          <a:solidFill>
            <a:srgbClr val="7165AD">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0F30652C-6FE7-60F4-8F02-CE672742C3C4}"/>
              </a:ext>
            </a:extLst>
          </p:cNvPr>
          <p:cNvSpPr/>
          <p:nvPr/>
        </p:nvSpPr>
        <p:spPr>
          <a:xfrm>
            <a:off x="1264920" y="4085925"/>
            <a:ext cx="5951220"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1F4BC9D6-D8C0-2F15-AD42-11E6021DC4FD}"/>
              </a:ext>
            </a:extLst>
          </p:cNvPr>
          <p:cNvSpPr/>
          <p:nvPr/>
        </p:nvSpPr>
        <p:spPr>
          <a:xfrm>
            <a:off x="1264920" y="2557238"/>
            <a:ext cx="5951220"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455D7B92-4E71-9C95-F30E-4A1FF3D8B2FC}"/>
              </a:ext>
            </a:extLst>
          </p:cNvPr>
          <p:cNvSpPr/>
          <p:nvPr/>
        </p:nvSpPr>
        <p:spPr>
          <a:xfrm>
            <a:off x="1264920" y="5244165"/>
            <a:ext cx="5951220"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66E9F7EF-FF3B-FDEE-4028-9C309F49EA2C}"/>
              </a:ext>
            </a:extLst>
          </p:cNvPr>
          <p:cNvSpPr/>
          <p:nvPr/>
        </p:nvSpPr>
        <p:spPr>
          <a:xfrm>
            <a:off x="2988310" y="1598595"/>
            <a:ext cx="4227830"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25632463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5143D-AC14-6C63-5D9D-D65F0F012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60A9A-D623-E8FC-6D2F-F1A84D2CDB42}"/>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- 4</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Identify Cities with Highest and Lowest Total New Passengers</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93466DA4-B210-F886-EC84-375F053B1A29}"/>
              </a:ext>
            </a:extLst>
          </p:cNvPr>
          <p:cNvGraphicFramePr>
            <a:graphicFrameLocks noGrp="1"/>
          </p:cNvGraphicFramePr>
          <p:nvPr/>
        </p:nvGraphicFramePr>
        <p:xfrm>
          <a:off x="2924548" y="1785663"/>
          <a:ext cx="6342904" cy="3619714"/>
        </p:xfrm>
        <a:graphic>
          <a:graphicData uri="http://schemas.openxmlformats.org/drawingml/2006/table">
            <a:tbl>
              <a:tblPr firstRow="1" bandRow="1"/>
              <a:tblGrid>
                <a:gridCol w="1579707">
                  <a:extLst>
                    <a:ext uri="{9D8B030D-6E8A-4147-A177-3AD203B41FA5}">
                      <a16:colId xmlns:a16="http://schemas.microsoft.com/office/drawing/2014/main" val="3312679512"/>
                    </a:ext>
                  </a:extLst>
                </a:gridCol>
                <a:gridCol w="2544062">
                  <a:extLst>
                    <a:ext uri="{9D8B030D-6E8A-4147-A177-3AD203B41FA5}">
                      <a16:colId xmlns:a16="http://schemas.microsoft.com/office/drawing/2014/main" val="2345032647"/>
                    </a:ext>
                  </a:extLst>
                </a:gridCol>
                <a:gridCol w="2219135">
                  <a:extLst>
                    <a:ext uri="{9D8B030D-6E8A-4147-A177-3AD203B41FA5}">
                      <a16:colId xmlns:a16="http://schemas.microsoft.com/office/drawing/2014/main" val="2932806313"/>
                    </a:ext>
                  </a:extLst>
                </a:gridCol>
              </a:tblGrid>
              <a:tr h="902554">
                <a:tc>
                  <a:txBody>
                    <a:bodyPr/>
                    <a:lstStyle/>
                    <a:p>
                      <a:pPr algn="ctr" fontAlgn="b"/>
                      <a:r>
                        <a:rPr lang="en-CA" sz="1800" b="1" i="0" u="none" strike="noStrike" dirty="0">
                          <a:solidFill>
                            <a:schemeClr val="bg1"/>
                          </a:solidFill>
                          <a:effectLst/>
                          <a:latin typeface="Aptos Narrow" panose="020B0004020202020204" pitchFamily="34" charset="0"/>
                        </a:rPr>
                        <a:t># City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1"/>
                          </a:solidFill>
                          <a:effectLst/>
                          <a:latin typeface="Aptos Narrow" panose="020B0004020202020204" pitchFamily="34" charset="0"/>
                        </a:rPr>
                        <a:t> New Passengers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1"/>
                          </a:solidFill>
                          <a:effectLst/>
                          <a:latin typeface="Aptos Narrow" panose="020B0004020202020204" pitchFamily="34" charset="0"/>
                        </a:rPr>
                        <a:t> City Category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452860">
                <a:tc>
                  <a:txBody>
                    <a:bodyPr/>
                    <a:lstStyle/>
                    <a:p>
                      <a:pPr algn="ctr" fontAlgn="b"/>
                      <a:r>
                        <a:rPr lang="en-CA" sz="1600" b="0" i="0" u="none" strike="noStrike">
                          <a:solidFill>
                            <a:schemeClr val="bg1"/>
                          </a:solidFill>
                          <a:effectLst/>
                          <a:latin typeface="Aptos Narrow" panose="020B0004020202020204" pitchFamily="34" charset="0"/>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45856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Top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452860">
                <a:tc>
                  <a:txBody>
                    <a:bodyPr/>
                    <a:lstStyle/>
                    <a:p>
                      <a:pPr algn="ctr" fontAlgn="b"/>
                      <a:r>
                        <a:rPr lang="en-CA" sz="1600" b="0" i="0" u="none" strike="noStrike">
                          <a:solidFill>
                            <a:schemeClr val="bg1"/>
                          </a:solidFill>
                          <a:effectLst/>
                          <a:latin typeface="Aptos Narrow" panose="020B0004020202020204" pitchFamily="34" charset="0"/>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26416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 Top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452860">
                <a:tc>
                  <a:txBody>
                    <a:bodyPr/>
                    <a:lstStyle/>
                    <a:p>
                      <a:pPr algn="ctr" fontAlgn="b"/>
                      <a:r>
                        <a:rPr lang="en-CA" sz="1600" b="0" i="0" u="none" strike="noStrike">
                          <a:solidFill>
                            <a:schemeClr val="bg1"/>
                          </a:solidFill>
                          <a:effectLst/>
                          <a:latin typeface="Aptos Narrow" panose="020B0004020202020204" pitchFamily="34" charset="0"/>
                        </a:rPr>
                        <a:t>Chandigarh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18908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Top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40293326"/>
                  </a:ext>
                </a:extLst>
              </a:tr>
              <a:tr h="452860">
                <a:tc>
                  <a:txBody>
                    <a:bodyPr/>
                    <a:lstStyle/>
                    <a:p>
                      <a:pPr algn="ctr" fontAlgn="b"/>
                      <a:r>
                        <a:rPr lang="en-CA" sz="1600" b="0" i="0" u="none" strike="noStrike">
                          <a:solidFill>
                            <a:schemeClr val="bg1"/>
                          </a:solidFill>
                          <a:effectLst/>
                          <a:latin typeface="Aptos Narrow" panose="020B0004020202020204" pitchFamily="34" charset="0"/>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11626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 Bottom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452860">
                <a:tc>
                  <a:txBody>
                    <a:bodyPr/>
                    <a:lstStyle/>
                    <a:p>
                      <a:pPr algn="ctr" fontAlgn="b"/>
                      <a:r>
                        <a:rPr lang="en-CA" sz="1600" b="0" i="0" u="none" strike="noStrike">
                          <a:solidFill>
                            <a:schemeClr val="bg1"/>
                          </a:solidFill>
                          <a:effectLst/>
                          <a:latin typeface="Aptos Narrow" panose="020B0004020202020204" pitchFamily="34" charset="0"/>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10127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Bottom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2199417"/>
                  </a:ext>
                </a:extLst>
              </a:tr>
              <a:tr h="452860">
                <a:tc>
                  <a:txBody>
                    <a:bodyPr/>
                    <a:lstStyle/>
                    <a:p>
                      <a:pPr algn="ctr" fontAlgn="b"/>
                      <a:r>
                        <a:rPr lang="en-CA" sz="1600" b="0" i="0" u="none" strike="noStrike">
                          <a:solidFill>
                            <a:schemeClr val="bg1"/>
                          </a:solidFill>
                          <a:effectLst/>
                          <a:latin typeface="Aptos Narrow" panose="020B0004020202020204" pitchFamily="34" charset="0"/>
                        </a:rPr>
                        <a:t>Coimbatore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8514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 Bottom 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8276590"/>
                  </a:ext>
                </a:extLst>
              </a:tr>
            </a:tbl>
          </a:graphicData>
        </a:graphic>
      </p:graphicFrame>
    </p:spTree>
    <p:custDataLst>
      <p:tags r:id="rId1"/>
    </p:custDataLst>
    <p:extLst>
      <p:ext uri="{BB962C8B-B14F-4D97-AF65-F5344CB8AC3E}">
        <p14:creationId xmlns:p14="http://schemas.microsoft.com/office/powerpoint/2010/main" val="18749261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BDE5A-C4BF-D492-5A79-0849CF76C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44B8E-2588-8BDD-DED0-7C349DE73500}"/>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- 5</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Identify Month with Highest Revenue for Each City</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02C2151A-C858-F2CE-35FB-B1C40A75A527}"/>
              </a:ext>
            </a:extLst>
          </p:cNvPr>
          <p:cNvGraphicFramePr>
            <a:graphicFrameLocks noGrp="1"/>
          </p:cNvGraphicFramePr>
          <p:nvPr/>
        </p:nvGraphicFramePr>
        <p:xfrm>
          <a:off x="1990868" y="1429806"/>
          <a:ext cx="8210263" cy="4808945"/>
        </p:xfrm>
        <a:graphic>
          <a:graphicData uri="http://schemas.openxmlformats.org/drawingml/2006/table">
            <a:tbl>
              <a:tblPr firstRow="1" bandRow="1"/>
              <a:tblGrid>
                <a:gridCol w="1851501">
                  <a:extLst>
                    <a:ext uri="{9D8B030D-6E8A-4147-A177-3AD203B41FA5}">
                      <a16:colId xmlns:a16="http://schemas.microsoft.com/office/drawing/2014/main" val="3312679512"/>
                    </a:ext>
                  </a:extLst>
                </a:gridCol>
                <a:gridCol w="1773278">
                  <a:extLst>
                    <a:ext uri="{9D8B030D-6E8A-4147-A177-3AD203B41FA5}">
                      <a16:colId xmlns:a16="http://schemas.microsoft.com/office/drawing/2014/main" val="2345032647"/>
                    </a:ext>
                  </a:extLst>
                </a:gridCol>
                <a:gridCol w="1488645">
                  <a:extLst>
                    <a:ext uri="{9D8B030D-6E8A-4147-A177-3AD203B41FA5}">
                      <a16:colId xmlns:a16="http://schemas.microsoft.com/office/drawing/2014/main" val="2932806313"/>
                    </a:ext>
                  </a:extLst>
                </a:gridCol>
                <a:gridCol w="3096839">
                  <a:extLst>
                    <a:ext uri="{9D8B030D-6E8A-4147-A177-3AD203B41FA5}">
                      <a16:colId xmlns:a16="http://schemas.microsoft.com/office/drawing/2014/main" val="304613354"/>
                    </a:ext>
                  </a:extLst>
                </a:gridCol>
              </a:tblGrid>
              <a:tr h="799155">
                <a:tc>
                  <a:txBody>
                    <a:bodyPr/>
                    <a:lstStyle/>
                    <a:p>
                      <a:pPr algn="ctr" fontAlgn="b"/>
                      <a:r>
                        <a:rPr lang="en-CA" sz="1800" b="1" i="0" u="none" strike="noStrike" dirty="0">
                          <a:solidFill>
                            <a:schemeClr val="bg1"/>
                          </a:solidFill>
                          <a:effectLst/>
                          <a:latin typeface="Aptos Narrow" panose="020B0004020202020204" pitchFamily="34" charset="0"/>
                        </a:rPr>
                        <a:t># City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1"/>
                          </a:solidFill>
                          <a:effectLst/>
                          <a:latin typeface="Aptos Narrow" panose="020B0004020202020204" pitchFamily="34" charset="0"/>
                        </a:rPr>
                        <a:t> Month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1"/>
                          </a:solidFill>
                          <a:effectLst/>
                          <a:latin typeface="Aptos Narrow" panose="020B0004020202020204" pitchFamily="34" charset="0"/>
                        </a:rPr>
                        <a:t> Revenue (₹)</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1"/>
                          </a:solidFill>
                          <a:effectLst/>
                          <a:latin typeface="Aptos Narrow" panose="020B0004020202020204" pitchFamily="34" charset="0"/>
                        </a:rPr>
                        <a:t> Revenue Contribution (%)</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400979">
                <a:tc>
                  <a:txBody>
                    <a:bodyPr/>
                    <a:lstStyle/>
                    <a:p>
                      <a:pPr algn="ctr" fontAlgn="b"/>
                      <a:r>
                        <a:rPr lang="en-CA" sz="1600" b="0" i="0" u="none" strike="noStrike">
                          <a:solidFill>
                            <a:schemeClr val="bg1"/>
                          </a:solidFill>
                          <a:effectLst/>
                          <a:latin typeface="Aptos Narrow" panose="020B0004020202020204" pitchFamily="34" charset="0"/>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February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7747202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20.82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400979">
                <a:tc>
                  <a:txBody>
                    <a:bodyPr/>
                    <a:lstStyle/>
                    <a:p>
                      <a:pPr algn="ctr" fontAlgn="b"/>
                      <a:r>
                        <a:rPr lang="en-CA" sz="1600" b="0" i="0" u="none" strike="noStrike">
                          <a:solidFill>
                            <a:schemeClr val="bg1"/>
                          </a:solidFill>
                          <a:effectLst/>
                          <a:latin typeface="Aptos Narrow" panose="020B0004020202020204" pitchFamily="34" charset="0"/>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3333746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19.61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400979">
                <a:tc>
                  <a:txBody>
                    <a:bodyPr/>
                    <a:lstStyle/>
                    <a:p>
                      <a:pPr algn="ctr" fontAlgn="b"/>
                      <a:r>
                        <a:rPr lang="en-CA" sz="1600" b="0" i="0" u="none" strike="noStrike">
                          <a:solidFill>
                            <a:schemeClr val="bg1"/>
                          </a:solidFill>
                          <a:effectLst/>
                          <a:latin typeface="Aptos Narrow" panose="020B0004020202020204" pitchFamily="34" charset="0"/>
                        </a:rPr>
                        <a:t>Chandigarh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February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2108290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19.07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40293326"/>
                  </a:ext>
                </a:extLst>
              </a:tr>
              <a:tr h="400979">
                <a:tc>
                  <a:txBody>
                    <a:bodyPr/>
                    <a:lstStyle/>
                    <a:p>
                      <a:pPr algn="ctr" fontAlgn="b"/>
                      <a:r>
                        <a:rPr lang="en-CA" sz="1600" b="0" i="0" u="none" strike="noStrike" dirty="0">
                          <a:solidFill>
                            <a:schemeClr val="bg1"/>
                          </a:solidFill>
                          <a:effectLst/>
                          <a:latin typeface="Aptos Narrow" panose="020B0004020202020204" pitchFamily="34" charset="0"/>
                        </a:rPr>
                        <a:t>Lucknow</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February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1777269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18.78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400979">
                <a:tc>
                  <a:txBody>
                    <a:bodyPr/>
                    <a:lstStyle/>
                    <a:p>
                      <a:pPr algn="ctr" fontAlgn="b"/>
                      <a:r>
                        <a:rPr lang="en-CA" sz="1600" b="0" i="0" u="none" strike="noStrike">
                          <a:solidFill>
                            <a:schemeClr val="bg1"/>
                          </a:solidFill>
                          <a:effectLst/>
                          <a:latin typeface="Aptos Narrow" panose="020B0004020202020204" pitchFamily="34" charset="0"/>
                        </a:rPr>
                        <a:t>Visakhapatnam</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April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1390682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17.34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2199417"/>
                  </a:ext>
                </a:extLst>
              </a:tr>
              <a:tr h="400979">
                <a:tc>
                  <a:txBody>
                    <a:bodyPr/>
                    <a:lstStyle/>
                    <a:p>
                      <a:pPr algn="ctr" fontAlgn="b"/>
                      <a:r>
                        <a:rPr lang="en-CA" sz="1600" b="0" i="0" u="none" strike="noStrike">
                          <a:solidFill>
                            <a:schemeClr val="bg1"/>
                          </a:solidFill>
                          <a:effectLst/>
                          <a:latin typeface="Aptos Narrow" panose="020B0004020202020204" pitchFamily="34" charset="0"/>
                        </a:rPr>
                        <a:t>Indore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1380996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18.09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8276590"/>
                  </a:ext>
                </a:extLst>
              </a:tr>
              <a:tr h="400979">
                <a:tc>
                  <a:txBody>
                    <a:bodyPr/>
                    <a:lstStyle/>
                    <a:p>
                      <a:pPr algn="ctr" fontAlgn="b"/>
                      <a:r>
                        <a:rPr lang="en-CA" sz="1600" b="0" i="0" u="none" strike="noStrike">
                          <a:solidFill>
                            <a:schemeClr val="bg1"/>
                          </a:solidFill>
                          <a:effectLst/>
                          <a:latin typeface="Aptos Narrow" panose="020B0004020202020204" pitchFamily="34" charset="0"/>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April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1154909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17.96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2760262"/>
                  </a:ext>
                </a:extLst>
              </a:tr>
              <a:tr h="400979">
                <a:tc>
                  <a:txBody>
                    <a:bodyPr/>
                    <a:lstStyle/>
                    <a:p>
                      <a:pPr algn="ctr" fontAlgn="b"/>
                      <a:r>
                        <a:rPr lang="en-CA" sz="1600" b="0" i="0" u="none" strike="noStrike">
                          <a:solidFill>
                            <a:schemeClr val="bg1"/>
                          </a:solidFill>
                          <a:effectLst/>
                          <a:latin typeface="Aptos Narrow" panose="020B0004020202020204" pitchFamily="34" charset="0"/>
                        </a:rPr>
                        <a:t>Mysore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745170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18.38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0590757"/>
                  </a:ext>
                </a:extLst>
              </a:tr>
              <a:tr h="400979">
                <a:tc>
                  <a:txBody>
                    <a:bodyPr/>
                    <a:lstStyle/>
                    <a:p>
                      <a:pPr algn="ctr" fontAlgn="b"/>
                      <a:r>
                        <a:rPr lang="en-CA" sz="1600" b="0" i="0" u="none" strike="noStrike">
                          <a:solidFill>
                            <a:schemeClr val="bg1"/>
                          </a:solidFill>
                          <a:effectLst/>
                          <a:latin typeface="Aptos Narrow" panose="020B0004020202020204" pitchFamily="34" charset="0"/>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April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706250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18.6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85987152"/>
                  </a:ext>
                </a:extLst>
              </a:tr>
              <a:tr h="400979">
                <a:tc>
                  <a:txBody>
                    <a:bodyPr/>
                    <a:lstStyle/>
                    <a:p>
                      <a:pPr algn="ctr" fontAlgn="b"/>
                      <a:r>
                        <a:rPr lang="en-CA" sz="1600" b="0" i="0" u="none" strike="noStrike">
                          <a:solidFill>
                            <a:schemeClr val="bg1"/>
                          </a:solidFill>
                          <a:effectLst/>
                          <a:latin typeface="Aptos Narrow" panose="020B0004020202020204" pitchFamily="34" charset="0"/>
                        </a:rPr>
                        <a:t>Coimbatore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 April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1"/>
                          </a:solidFill>
                          <a:effectLst/>
                          <a:latin typeface="Aptos Narrow" panose="020B0004020202020204" pitchFamily="34" charset="0"/>
                        </a:rPr>
                        <a:t>612431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1"/>
                          </a:solidFill>
                          <a:effectLst/>
                          <a:latin typeface="Aptos Narrow" panose="020B0004020202020204" pitchFamily="34" charset="0"/>
                        </a:rPr>
                        <a:t>17.38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85881156"/>
                  </a:ext>
                </a:extLst>
              </a:tr>
            </a:tbl>
          </a:graphicData>
        </a:graphic>
      </p:graphicFrame>
      <p:sp>
        <p:nvSpPr>
          <p:cNvPr id="3" name="Rectangle 2">
            <a:extLst>
              <a:ext uri="{FF2B5EF4-FFF2-40B4-BE49-F238E27FC236}">
                <a16:creationId xmlns:a16="http://schemas.microsoft.com/office/drawing/2014/main" id="{FDD2D789-3668-F6E6-E1EC-E1AADDF6D9F3}"/>
              </a:ext>
            </a:extLst>
          </p:cNvPr>
          <p:cNvSpPr/>
          <p:nvPr/>
        </p:nvSpPr>
        <p:spPr>
          <a:xfrm>
            <a:off x="2110740" y="2257125"/>
            <a:ext cx="7360920"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09F5568F-D5E6-7576-CE6A-C643354B367E}"/>
              </a:ext>
            </a:extLst>
          </p:cNvPr>
          <p:cNvSpPr/>
          <p:nvPr/>
        </p:nvSpPr>
        <p:spPr>
          <a:xfrm>
            <a:off x="2110740" y="2670838"/>
            <a:ext cx="7360920" cy="1116302"/>
          </a:xfrm>
          <a:prstGeom prst="rect">
            <a:avLst/>
          </a:prstGeom>
          <a:solidFill>
            <a:srgbClr val="A9A2CE">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EC80E35F-8AEF-A2AF-8D93-01AFF0F0C28D}"/>
              </a:ext>
            </a:extLst>
          </p:cNvPr>
          <p:cNvSpPr/>
          <p:nvPr/>
        </p:nvSpPr>
        <p:spPr>
          <a:xfrm>
            <a:off x="2110740" y="3866163"/>
            <a:ext cx="7360920" cy="309597"/>
          </a:xfrm>
          <a:prstGeom prst="rect">
            <a:avLst/>
          </a:prstGeom>
          <a:solidFill>
            <a:schemeClr val="accent3">
              <a:lumMod val="75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DA15DC88-70F4-7CB8-374C-346509C50D3F}"/>
              </a:ext>
            </a:extLst>
          </p:cNvPr>
          <p:cNvSpPr/>
          <p:nvPr/>
        </p:nvSpPr>
        <p:spPr>
          <a:xfrm>
            <a:off x="2110740" y="5489223"/>
            <a:ext cx="7360920" cy="749528"/>
          </a:xfrm>
          <a:prstGeom prst="rect">
            <a:avLst/>
          </a:prstGeom>
          <a:solidFill>
            <a:schemeClr val="accent3">
              <a:lumMod val="75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3460189B-4078-ACBD-6541-037FBD3A0115}"/>
              </a:ext>
            </a:extLst>
          </p:cNvPr>
          <p:cNvSpPr/>
          <p:nvPr/>
        </p:nvSpPr>
        <p:spPr>
          <a:xfrm>
            <a:off x="2110740" y="4662453"/>
            <a:ext cx="7360920" cy="309597"/>
          </a:xfrm>
          <a:prstGeom prst="rect">
            <a:avLst/>
          </a:prstGeom>
          <a:solidFill>
            <a:schemeClr val="accent3">
              <a:lumMod val="75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E52DD5CD-FA3C-769C-1235-9E2364727964}"/>
              </a:ext>
            </a:extLst>
          </p:cNvPr>
          <p:cNvSpPr/>
          <p:nvPr/>
        </p:nvSpPr>
        <p:spPr>
          <a:xfrm>
            <a:off x="2110740" y="4249068"/>
            <a:ext cx="7360920" cy="309597"/>
          </a:xfrm>
          <a:prstGeom prst="rect">
            <a:avLst/>
          </a:prstGeom>
          <a:solidFill>
            <a:schemeClr val="accent6">
              <a:lumMod val="75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04972050-26DF-C79F-5158-A3F709342D81}"/>
              </a:ext>
            </a:extLst>
          </p:cNvPr>
          <p:cNvSpPr/>
          <p:nvPr/>
        </p:nvSpPr>
        <p:spPr>
          <a:xfrm>
            <a:off x="2110740" y="5075838"/>
            <a:ext cx="7360920" cy="309597"/>
          </a:xfrm>
          <a:prstGeom prst="rect">
            <a:avLst/>
          </a:prstGeom>
          <a:solidFill>
            <a:schemeClr val="accent6">
              <a:lumMod val="75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37429447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20156-8AA4-186D-5379-B0E515A2B6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907F9-C102-8923-235A-184F798C9D87}"/>
              </a:ext>
            </a:extLst>
          </p:cNvPr>
          <p:cNvSpPr txBox="1"/>
          <p:nvPr/>
        </p:nvSpPr>
        <p:spPr>
          <a:xfrm>
            <a:off x="-1601165" y="1228397"/>
            <a:ext cx="15394329" cy="4401205"/>
          </a:xfrm>
          <a:prstGeom prst="rect">
            <a:avLst/>
          </a:prstGeom>
          <a:noFill/>
        </p:spPr>
        <p:txBody>
          <a:bodyPr wrap="square" rtlCol="0">
            <a:spAutoFit/>
          </a:bodyPr>
          <a:lstStyle/>
          <a:p>
            <a:pPr algn="ctr"/>
            <a:r>
              <a:rPr lang="en-CA" sz="28000" b="1" dirty="0">
                <a:solidFill>
                  <a:srgbClr val="1E1E36"/>
                </a:solidFill>
              </a:rPr>
              <a:t>AGENDA</a:t>
            </a:r>
          </a:p>
        </p:txBody>
      </p:sp>
      <p:sp>
        <p:nvSpPr>
          <p:cNvPr id="3" name="TextBox 2">
            <a:extLst>
              <a:ext uri="{FF2B5EF4-FFF2-40B4-BE49-F238E27FC236}">
                <a16:creationId xmlns:a16="http://schemas.microsoft.com/office/drawing/2014/main" id="{AE4CCCF2-63B8-8062-2DA7-C8316B9DAC3C}"/>
              </a:ext>
            </a:extLst>
          </p:cNvPr>
          <p:cNvSpPr txBox="1"/>
          <p:nvPr/>
        </p:nvSpPr>
        <p:spPr>
          <a:xfrm>
            <a:off x="3144454" y="1228397"/>
            <a:ext cx="5903089" cy="5159554"/>
          </a:xfrm>
          <a:prstGeom prst="rect">
            <a:avLst/>
          </a:prstGeom>
          <a:noFill/>
        </p:spPr>
        <p:txBody>
          <a:bodyPr wrap="square" rtlCol="0">
            <a:spAutoFit/>
          </a:bodyPr>
          <a:lstStyle/>
          <a:p>
            <a:pPr algn="ctr">
              <a:lnSpc>
                <a:spcPct val="200000"/>
              </a:lnSpc>
            </a:pPr>
            <a:r>
              <a:rPr lang="en-CA" sz="2400" b="1" dirty="0">
                <a:solidFill>
                  <a:schemeClr val="bg1"/>
                </a:solidFill>
              </a:rPr>
              <a:t>Understanding Problem</a:t>
            </a:r>
          </a:p>
          <a:p>
            <a:pPr algn="ctr">
              <a:lnSpc>
                <a:spcPct val="200000"/>
              </a:lnSpc>
            </a:pPr>
            <a:r>
              <a:rPr lang="en-CA" sz="2400" b="1" dirty="0">
                <a:solidFill>
                  <a:schemeClr val="bg1"/>
                </a:solidFill>
              </a:rPr>
              <a:t>Data Model </a:t>
            </a:r>
          </a:p>
          <a:p>
            <a:pPr algn="ctr">
              <a:lnSpc>
                <a:spcPct val="200000"/>
              </a:lnSpc>
            </a:pPr>
            <a:r>
              <a:rPr lang="en-CA" sz="2400" b="1" dirty="0">
                <a:solidFill>
                  <a:schemeClr val="bg1"/>
                </a:solidFill>
              </a:rPr>
              <a:t>Primary Questions</a:t>
            </a:r>
          </a:p>
          <a:p>
            <a:pPr algn="ctr">
              <a:lnSpc>
                <a:spcPct val="200000"/>
              </a:lnSpc>
            </a:pPr>
            <a:r>
              <a:rPr lang="en-CA" sz="2400" b="1" dirty="0">
                <a:solidFill>
                  <a:schemeClr val="bg1"/>
                </a:solidFill>
              </a:rPr>
              <a:t>Ad-Hoc Request</a:t>
            </a:r>
          </a:p>
          <a:p>
            <a:pPr algn="ctr">
              <a:lnSpc>
                <a:spcPct val="200000"/>
              </a:lnSpc>
            </a:pPr>
            <a:r>
              <a:rPr lang="en-CA" sz="2400" b="1" dirty="0">
                <a:solidFill>
                  <a:schemeClr val="bg1"/>
                </a:solidFill>
              </a:rPr>
              <a:t>Further Analysis &amp; Recommendations</a:t>
            </a:r>
          </a:p>
          <a:p>
            <a:pPr algn="ctr">
              <a:lnSpc>
                <a:spcPct val="200000"/>
              </a:lnSpc>
            </a:pPr>
            <a:r>
              <a:rPr lang="en-CA" sz="2400" b="1" dirty="0">
                <a:solidFill>
                  <a:schemeClr val="bg1"/>
                </a:solidFill>
              </a:rPr>
              <a:t>Final Note : End-of-Year Targets</a:t>
            </a:r>
          </a:p>
          <a:p>
            <a:pPr algn="ctr">
              <a:lnSpc>
                <a:spcPct val="200000"/>
              </a:lnSpc>
            </a:pPr>
            <a:endParaRPr lang="en-CA" sz="2400" b="1" dirty="0">
              <a:solidFill>
                <a:schemeClr val="bg1"/>
              </a:solidFill>
            </a:endParaRPr>
          </a:p>
        </p:txBody>
      </p:sp>
    </p:spTree>
    <p:custDataLst>
      <p:tags r:id="rId1"/>
    </p:custDataLst>
    <p:extLst>
      <p:ext uri="{BB962C8B-B14F-4D97-AF65-F5344CB8AC3E}">
        <p14:creationId xmlns:p14="http://schemas.microsoft.com/office/powerpoint/2010/main" val="41806613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FC02A-C582-58D0-FDAF-CB9C41865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06FEC-3C2D-142B-A5E6-DFE9F1A65DDD}"/>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2"/>
                </a:solidFill>
                <a:uFill>
                  <a:solidFill>
                    <a:srgbClr val="000000"/>
                  </a:solidFill>
                </a:uFill>
                <a:latin typeface="Aptos (Body)"/>
                <a:ea typeface="Calibri" panose="020F0502020204030204" pitchFamily="34" charset="0"/>
                <a:cs typeface="Calibri" panose="020F0502020204030204" pitchFamily="34" charset="0"/>
              </a:rPr>
              <a:t>Business Request - 6</a:t>
            </a:r>
            <a:br>
              <a:rPr lang="en-US" sz="2400" b="1" kern="100" dirty="0">
                <a:solidFill>
                  <a:schemeClr val="bg2"/>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2"/>
                </a:solidFill>
                <a:uFill>
                  <a:solidFill>
                    <a:srgbClr val="000000"/>
                  </a:solidFill>
                </a:uFill>
                <a:latin typeface="Aptos (Body)"/>
                <a:ea typeface="Calibri" panose="020F0502020204030204" pitchFamily="34" charset="0"/>
                <a:cs typeface="Calibri" panose="020F0502020204030204" pitchFamily="34" charset="0"/>
              </a:rPr>
              <a:t>Repeat Passenger Rate Analysis</a:t>
            </a:r>
            <a:endParaRPr lang="en-CA" sz="5400" b="1" dirty="0">
              <a:solidFill>
                <a:schemeClr val="bg2"/>
              </a:solidFill>
              <a:latin typeface="Aptos (Body)"/>
            </a:endParaRPr>
          </a:p>
        </p:txBody>
      </p:sp>
      <p:graphicFrame>
        <p:nvGraphicFramePr>
          <p:cNvPr id="4" name="Table 3">
            <a:extLst>
              <a:ext uri="{FF2B5EF4-FFF2-40B4-BE49-F238E27FC236}">
                <a16:creationId xmlns:a16="http://schemas.microsoft.com/office/drawing/2014/main" id="{95210BD3-A5C0-D463-2A7F-95CAD3BC94C3}"/>
              </a:ext>
            </a:extLst>
          </p:cNvPr>
          <p:cNvGraphicFramePr>
            <a:graphicFrameLocks noGrp="1"/>
          </p:cNvGraphicFramePr>
          <p:nvPr/>
        </p:nvGraphicFramePr>
        <p:xfrm>
          <a:off x="1003182" y="1634806"/>
          <a:ext cx="9969617" cy="4642460"/>
        </p:xfrm>
        <a:graphic>
          <a:graphicData uri="http://schemas.openxmlformats.org/drawingml/2006/table">
            <a:tbl>
              <a:tblPr firstRow="1" bandRow="1"/>
              <a:tblGrid>
                <a:gridCol w="1445140">
                  <a:extLst>
                    <a:ext uri="{9D8B030D-6E8A-4147-A177-3AD203B41FA5}">
                      <a16:colId xmlns:a16="http://schemas.microsoft.com/office/drawing/2014/main" val="3312679512"/>
                    </a:ext>
                  </a:extLst>
                </a:gridCol>
                <a:gridCol w="960067">
                  <a:extLst>
                    <a:ext uri="{9D8B030D-6E8A-4147-A177-3AD203B41FA5}">
                      <a16:colId xmlns:a16="http://schemas.microsoft.com/office/drawing/2014/main" val="2345032647"/>
                    </a:ext>
                  </a:extLst>
                </a:gridCol>
                <a:gridCol w="1119914">
                  <a:extLst>
                    <a:ext uri="{9D8B030D-6E8A-4147-A177-3AD203B41FA5}">
                      <a16:colId xmlns:a16="http://schemas.microsoft.com/office/drawing/2014/main" val="2932806313"/>
                    </a:ext>
                  </a:extLst>
                </a:gridCol>
                <a:gridCol w="3222248">
                  <a:extLst>
                    <a:ext uri="{9D8B030D-6E8A-4147-A177-3AD203B41FA5}">
                      <a16:colId xmlns:a16="http://schemas.microsoft.com/office/drawing/2014/main" val="304613354"/>
                    </a:ext>
                  </a:extLst>
                </a:gridCol>
                <a:gridCol w="3222248">
                  <a:extLst>
                    <a:ext uri="{9D8B030D-6E8A-4147-A177-3AD203B41FA5}">
                      <a16:colId xmlns:a16="http://schemas.microsoft.com/office/drawing/2014/main" val="3944866748"/>
                    </a:ext>
                  </a:extLst>
                </a:gridCol>
              </a:tblGrid>
              <a:tr h="766362">
                <a:tc>
                  <a:txBody>
                    <a:bodyPr/>
                    <a:lstStyle/>
                    <a:p>
                      <a:pPr algn="ctr" fontAlgn="b"/>
                      <a:r>
                        <a:rPr lang="en-CA" sz="1600" b="0" i="0" u="none" strike="noStrike" dirty="0">
                          <a:solidFill>
                            <a:schemeClr val="bg2"/>
                          </a:solidFill>
                          <a:effectLst/>
                          <a:latin typeface="Aptos Narrow" panose="020B0004020202020204" pitchFamily="34" charset="0"/>
                        </a:rPr>
                        <a:t># City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Month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Passengers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Repeat Passengers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Monthly Passengers Repeat Rate (%)</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384525">
                <a:tc>
                  <a:txBody>
                    <a:bodyPr/>
                    <a:lstStyle/>
                    <a:p>
                      <a:pPr algn="ctr" fontAlgn="b"/>
                      <a:r>
                        <a:rPr lang="en-CA" sz="1600" b="0" i="0" u="none" strike="noStrike" dirty="0">
                          <a:solidFill>
                            <a:schemeClr val="bg2"/>
                          </a:solidFill>
                          <a:effectLst/>
                          <a:latin typeface="Aptos Narrow" panose="020B0004020202020204" pitchFamily="34" charset="0"/>
                        </a:rPr>
                        <a:t>Chandigarh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3699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969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26.2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384525">
                <a:tc>
                  <a:txBody>
                    <a:bodyPr/>
                    <a:lstStyle/>
                    <a:p>
                      <a:pPr algn="ctr" fontAlgn="b"/>
                      <a:r>
                        <a:rPr lang="en-CA" sz="1600" b="0" i="0" u="none" strike="noStrike">
                          <a:solidFill>
                            <a:schemeClr val="bg2"/>
                          </a:solidFill>
                          <a:effectLst/>
                          <a:latin typeface="Aptos Narrow" panose="020B0004020202020204" pitchFamily="34" charset="0"/>
                        </a:rPr>
                        <a:t>Coimbatore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1543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504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32.66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384525">
                <a:tc>
                  <a:txBody>
                    <a:bodyPr/>
                    <a:lstStyle/>
                    <a:p>
                      <a:pPr algn="ctr" fontAlgn="b"/>
                      <a:r>
                        <a:rPr lang="en-CA" sz="1600" b="0" i="0" u="none" strike="noStrike">
                          <a:solidFill>
                            <a:schemeClr val="bg2"/>
                          </a:solidFill>
                          <a:effectLst/>
                          <a:latin typeface="Aptos Narrow" panose="020B0004020202020204" pitchFamily="34" charset="0"/>
                        </a:rPr>
                        <a:t>Indore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3591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1563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43.53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40293326"/>
                  </a:ext>
                </a:extLst>
              </a:tr>
              <a:tr h="415373">
                <a:tc>
                  <a:txBody>
                    <a:bodyPr/>
                    <a:lstStyle/>
                    <a:p>
                      <a:pPr algn="ctr" fontAlgn="b"/>
                      <a:r>
                        <a:rPr lang="en-CA" sz="1600" b="0" i="0" u="none" strike="noStrike">
                          <a:solidFill>
                            <a:schemeClr val="bg2"/>
                          </a:solidFill>
                          <a:effectLst/>
                          <a:latin typeface="Aptos Narrow" panose="020B0004020202020204" pitchFamily="34" charset="0"/>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7174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1842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25.68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384525">
                <a:tc>
                  <a:txBody>
                    <a:bodyPr/>
                    <a:lstStyle/>
                    <a:p>
                      <a:pPr algn="ctr" fontAlgn="b"/>
                      <a:r>
                        <a:rPr lang="en-CA" sz="1600" b="0" i="0" u="none" strike="noStrike">
                          <a:solidFill>
                            <a:schemeClr val="bg2"/>
                          </a:solidFill>
                          <a:effectLst/>
                          <a:latin typeface="Aptos Narrow" panose="020B0004020202020204" pitchFamily="34" charset="0"/>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6222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1853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29.78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2199417"/>
                  </a:ext>
                </a:extLst>
              </a:tr>
              <a:tr h="384525">
                <a:tc>
                  <a:txBody>
                    <a:bodyPr/>
                    <a:lstStyle/>
                    <a:p>
                      <a:pPr algn="ctr" fontAlgn="b"/>
                      <a:r>
                        <a:rPr lang="en-CA" sz="1600" b="0" i="0" u="none" strike="noStrike">
                          <a:solidFill>
                            <a:schemeClr val="bg2"/>
                          </a:solidFill>
                          <a:effectLst/>
                          <a:latin typeface="Aptos Narrow" panose="020B0004020202020204" pitchFamily="34" charset="0"/>
                        </a:rPr>
                        <a:t>Lucknow</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3487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1662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47.66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8276590"/>
                  </a:ext>
                </a:extLst>
              </a:tr>
              <a:tr h="384525">
                <a:tc>
                  <a:txBody>
                    <a:bodyPr/>
                    <a:lstStyle/>
                    <a:p>
                      <a:pPr algn="ctr" fontAlgn="b"/>
                      <a:r>
                        <a:rPr lang="en-CA" sz="1600" b="0" i="0" u="none" strike="noStrike">
                          <a:solidFill>
                            <a:schemeClr val="bg2"/>
                          </a:solidFill>
                          <a:effectLst/>
                          <a:latin typeface="Aptos Narrow" panose="020B0004020202020204" pitchFamily="34" charset="0"/>
                        </a:rPr>
                        <a:t>Mysore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2270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349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15.37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2760262"/>
                  </a:ext>
                </a:extLst>
              </a:tr>
              <a:tr h="384525">
                <a:tc>
                  <a:txBody>
                    <a:bodyPr/>
                    <a:lstStyle/>
                    <a:p>
                      <a:pPr algn="ctr" fontAlgn="b"/>
                      <a:r>
                        <a:rPr lang="en-CA" sz="1600" b="0" i="0" u="none" strike="noStrike">
                          <a:solidFill>
                            <a:schemeClr val="bg2"/>
                          </a:solidFill>
                          <a:effectLst/>
                          <a:latin typeface="Aptos Narrow" panose="020B0004020202020204" pitchFamily="34" charset="0"/>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3217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1606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49.92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0590757"/>
                  </a:ext>
                </a:extLst>
              </a:tr>
              <a:tr h="384525">
                <a:tc>
                  <a:txBody>
                    <a:bodyPr/>
                    <a:lstStyle/>
                    <a:p>
                      <a:pPr algn="ctr" fontAlgn="b"/>
                      <a:r>
                        <a:rPr lang="en-CA" sz="1600" b="0" i="0" u="none" strike="noStrike">
                          <a:solidFill>
                            <a:schemeClr val="bg2"/>
                          </a:solidFill>
                          <a:effectLst/>
                          <a:latin typeface="Aptos Narrow" panose="020B0004020202020204" pitchFamily="34" charset="0"/>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2256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868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38.48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85987152"/>
                  </a:ext>
                </a:extLst>
              </a:tr>
              <a:tr h="384525">
                <a:tc>
                  <a:txBody>
                    <a:bodyPr/>
                    <a:lstStyle/>
                    <a:p>
                      <a:pPr algn="ctr" fontAlgn="b"/>
                      <a:r>
                        <a:rPr lang="en-CA" sz="1600" b="0" i="0" u="none" strike="noStrike">
                          <a:solidFill>
                            <a:schemeClr val="bg2"/>
                          </a:solidFill>
                          <a:effectLst/>
                          <a:latin typeface="Aptos Narrow" panose="020B0004020202020204" pitchFamily="34" charset="0"/>
                        </a:rPr>
                        <a:t>Visakhapatnam</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 May 2024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2890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951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32.91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85881156"/>
                  </a:ext>
                </a:extLst>
              </a:tr>
            </a:tbl>
          </a:graphicData>
        </a:graphic>
      </p:graphicFrame>
      <p:sp>
        <p:nvSpPr>
          <p:cNvPr id="5" name="TextBox 4">
            <a:extLst>
              <a:ext uri="{FF2B5EF4-FFF2-40B4-BE49-F238E27FC236}">
                <a16:creationId xmlns:a16="http://schemas.microsoft.com/office/drawing/2014/main" id="{F47A6207-9EDE-29C3-7CC6-330CD7534A68}"/>
              </a:ext>
            </a:extLst>
          </p:cNvPr>
          <p:cNvSpPr txBox="1"/>
          <p:nvPr/>
        </p:nvSpPr>
        <p:spPr>
          <a:xfrm>
            <a:off x="3048965" y="1063989"/>
            <a:ext cx="6094070" cy="400110"/>
          </a:xfrm>
          <a:prstGeom prst="rect">
            <a:avLst/>
          </a:prstGeom>
          <a:noFill/>
        </p:spPr>
        <p:txBody>
          <a:bodyPr wrap="square">
            <a:spAutoFit/>
          </a:bodyPr>
          <a:lstStyle/>
          <a:p>
            <a:pPr algn="ctr"/>
            <a:r>
              <a:rPr lang="en-US" sz="2000" b="1" i="1" kern="100" dirty="0">
                <a:solidFill>
                  <a:schemeClr val="bg2"/>
                </a:solidFill>
                <a:uFill>
                  <a:solidFill>
                    <a:srgbClr val="000000"/>
                  </a:solidFill>
                </a:uFill>
                <a:latin typeface="Aptos (Body)"/>
                <a:ea typeface="Calibri" panose="020F0502020204030204" pitchFamily="34" charset="0"/>
                <a:cs typeface="Calibri" panose="020F0502020204030204" pitchFamily="34" charset="0"/>
              </a:rPr>
              <a:t>Monthly Repeat Passenger Rate</a:t>
            </a:r>
            <a:endParaRPr lang="en-CA" sz="2000" i="1" dirty="0">
              <a:solidFill>
                <a:schemeClr val="bg2"/>
              </a:solidFill>
            </a:endParaRPr>
          </a:p>
        </p:txBody>
      </p:sp>
      <p:sp>
        <p:nvSpPr>
          <p:cNvPr id="6" name="Arrow: Down 5">
            <a:extLst>
              <a:ext uri="{FF2B5EF4-FFF2-40B4-BE49-F238E27FC236}">
                <a16:creationId xmlns:a16="http://schemas.microsoft.com/office/drawing/2014/main" id="{BD30D455-F0AE-DD64-5FC4-CF7FB1AA8F66}"/>
              </a:ext>
            </a:extLst>
          </p:cNvPr>
          <p:cNvSpPr/>
          <p:nvPr/>
        </p:nvSpPr>
        <p:spPr>
          <a:xfrm>
            <a:off x="5683250" y="5921775"/>
            <a:ext cx="825500" cy="710981"/>
          </a:xfrm>
          <a:prstGeom prst="downArrow">
            <a:avLst/>
          </a:prstGeom>
          <a:gradFill>
            <a:gsLst>
              <a:gs pos="0">
                <a:srgbClr val="181830"/>
              </a:gs>
              <a:gs pos="16000">
                <a:srgbClr val="181830"/>
              </a:gs>
              <a:gs pos="83000">
                <a:schemeClr val="accent1">
                  <a:lumMod val="45000"/>
                  <a:lumOff val="55000"/>
                </a:schemeClr>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Rectangle 2">
            <a:extLst>
              <a:ext uri="{FF2B5EF4-FFF2-40B4-BE49-F238E27FC236}">
                <a16:creationId xmlns:a16="http://schemas.microsoft.com/office/drawing/2014/main" id="{5EDE7283-4253-76D7-FEDB-F6712A74FD6F}"/>
              </a:ext>
            </a:extLst>
          </p:cNvPr>
          <p:cNvSpPr/>
          <p:nvPr/>
        </p:nvSpPr>
        <p:spPr>
          <a:xfrm>
            <a:off x="1003182" y="5148757"/>
            <a:ext cx="9039975"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78C51586-7F68-746B-A0A3-250BF0F2E79C}"/>
              </a:ext>
            </a:extLst>
          </p:cNvPr>
          <p:cNvSpPr/>
          <p:nvPr/>
        </p:nvSpPr>
        <p:spPr>
          <a:xfrm>
            <a:off x="1003183" y="3214617"/>
            <a:ext cx="9039976" cy="308610"/>
          </a:xfrm>
          <a:prstGeom prst="rect">
            <a:avLst/>
          </a:prstGeom>
          <a:solidFill>
            <a:srgbClr val="A9A2CE">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5EDAEFA1-FB22-9970-90B2-2995995A5EFB}"/>
              </a:ext>
            </a:extLst>
          </p:cNvPr>
          <p:cNvSpPr/>
          <p:nvPr/>
        </p:nvSpPr>
        <p:spPr>
          <a:xfrm>
            <a:off x="1003182" y="4007795"/>
            <a:ext cx="9039975" cy="308610"/>
          </a:xfrm>
          <a:prstGeom prst="rect">
            <a:avLst/>
          </a:prstGeom>
          <a:solidFill>
            <a:srgbClr val="A9A2CE">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E251165F-86E8-1D3F-6AB2-DF9F1FE3CDC7}"/>
              </a:ext>
            </a:extLst>
          </p:cNvPr>
          <p:cNvSpPr/>
          <p:nvPr/>
        </p:nvSpPr>
        <p:spPr>
          <a:xfrm>
            <a:off x="1003182" y="5911456"/>
            <a:ext cx="9039975" cy="308610"/>
          </a:xfrm>
          <a:prstGeom prst="rect">
            <a:avLst/>
          </a:prstGeom>
          <a:solidFill>
            <a:srgbClr val="A9A2CE">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56003FB-1C60-3C4A-01EB-BCC7056316A6}"/>
              </a:ext>
            </a:extLst>
          </p:cNvPr>
          <p:cNvSpPr/>
          <p:nvPr/>
        </p:nvSpPr>
        <p:spPr>
          <a:xfrm>
            <a:off x="1003181" y="4782947"/>
            <a:ext cx="9039975" cy="308610"/>
          </a:xfrm>
          <a:prstGeom prst="rect">
            <a:avLst/>
          </a:prstGeom>
          <a:solidFill>
            <a:srgbClr val="92D05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540B95BD-C8E4-8A36-7AE4-5F15B4039D2D}"/>
              </a:ext>
            </a:extLst>
          </p:cNvPr>
          <p:cNvSpPr/>
          <p:nvPr/>
        </p:nvSpPr>
        <p:spPr>
          <a:xfrm>
            <a:off x="1003180" y="3606301"/>
            <a:ext cx="9039975" cy="308610"/>
          </a:xfrm>
          <a:prstGeom prst="rect">
            <a:avLst/>
          </a:prstGeom>
          <a:solidFill>
            <a:srgbClr val="92D05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8DD9C1DB-4C28-1078-9656-2440AD16C7DC}"/>
              </a:ext>
            </a:extLst>
          </p:cNvPr>
          <p:cNvSpPr/>
          <p:nvPr/>
        </p:nvSpPr>
        <p:spPr>
          <a:xfrm>
            <a:off x="1003179" y="4402606"/>
            <a:ext cx="9039975" cy="308610"/>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311544063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8" grpId="0" animBg="1"/>
      <p:bldP spid="9" grpId="0" animBg="1"/>
      <p:bldP spid="10" grpId="0" animBg="1"/>
      <p:bldP spid="11" grpId="0" animBg="1"/>
      <p:bldP spid="12"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9E03F-3062-737F-6854-B75E92AC6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8E485-93CD-EA04-02A7-BEEBEBDABDF7}"/>
              </a:ext>
            </a:extLst>
          </p:cNvPr>
          <p:cNvSpPr>
            <a:spLocks noGrp="1"/>
          </p:cNvSpPr>
          <p:nvPr>
            <p:ph type="title"/>
          </p:nvPr>
        </p:nvSpPr>
        <p:spPr>
          <a:xfrm>
            <a:off x="439679" y="313784"/>
            <a:ext cx="11312642" cy="833754"/>
          </a:xfrm>
        </p:spPr>
        <p:txBody>
          <a:bodyPr>
            <a:normAutofit/>
          </a:bodyPr>
          <a:lstStyle/>
          <a:p>
            <a:pPr algn="ctr"/>
            <a:r>
              <a:rPr lang="en-US" sz="16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Business Request - 6</a:t>
            </a:r>
            <a:b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b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Repeat Passenger Rate Analysis</a:t>
            </a:r>
            <a:endParaRPr lang="en-CA" sz="5400" b="1" dirty="0">
              <a:solidFill>
                <a:schemeClr val="bg1">
                  <a:lumMod val="95000"/>
                </a:schemeClr>
              </a:solidFill>
              <a:latin typeface="Aptos (Body)"/>
            </a:endParaRPr>
          </a:p>
        </p:txBody>
      </p:sp>
      <p:graphicFrame>
        <p:nvGraphicFramePr>
          <p:cNvPr id="4" name="Table 3">
            <a:extLst>
              <a:ext uri="{FF2B5EF4-FFF2-40B4-BE49-F238E27FC236}">
                <a16:creationId xmlns:a16="http://schemas.microsoft.com/office/drawing/2014/main" id="{3319D784-21EC-06FC-070B-4D6FC7F2978F}"/>
              </a:ext>
            </a:extLst>
          </p:cNvPr>
          <p:cNvGraphicFramePr>
            <a:graphicFrameLocks noGrp="1"/>
          </p:cNvGraphicFramePr>
          <p:nvPr/>
        </p:nvGraphicFramePr>
        <p:xfrm>
          <a:off x="978083" y="1657955"/>
          <a:ext cx="10235834" cy="4611612"/>
        </p:xfrm>
        <a:graphic>
          <a:graphicData uri="http://schemas.openxmlformats.org/drawingml/2006/table">
            <a:tbl>
              <a:tblPr firstRow="1" bandRow="1"/>
              <a:tblGrid>
                <a:gridCol w="1883741">
                  <a:extLst>
                    <a:ext uri="{9D8B030D-6E8A-4147-A177-3AD203B41FA5}">
                      <a16:colId xmlns:a16="http://schemas.microsoft.com/office/drawing/2014/main" val="3312679512"/>
                    </a:ext>
                  </a:extLst>
                </a:gridCol>
                <a:gridCol w="1459807">
                  <a:extLst>
                    <a:ext uri="{9D8B030D-6E8A-4147-A177-3AD203B41FA5}">
                      <a16:colId xmlns:a16="http://schemas.microsoft.com/office/drawing/2014/main" val="2345032647"/>
                    </a:ext>
                  </a:extLst>
                </a:gridCol>
                <a:gridCol w="2335965">
                  <a:extLst>
                    <a:ext uri="{9D8B030D-6E8A-4147-A177-3AD203B41FA5}">
                      <a16:colId xmlns:a16="http://schemas.microsoft.com/office/drawing/2014/main" val="2932806313"/>
                    </a:ext>
                  </a:extLst>
                </a:gridCol>
                <a:gridCol w="4556321">
                  <a:extLst>
                    <a:ext uri="{9D8B030D-6E8A-4147-A177-3AD203B41FA5}">
                      <a16:colId xmlns:a16="http://schemas.microsoft.com/office/drawing/2014/main" val="304613354"/>
                    </a:ext>
                  </a:extLst>
                </a:gridCol>
              </a:tblGrid>
              <a:tr h="766362">
                <a:tc>
                  <a:txBody>
                    <a:bodyPr/>
                    <a:lstStyle/>
                    <a:p>
                      <a:pPr algn="ctr" fontAlgn="b"/>
                      <a:r>
                        <a:rPr lang="en-CA" sz="1800" b="1" i="0" u="none" strike="noStrike" dirty="0">
                          <a:solidFill>
                            <a:schemeClr val="bg2"/>
                          </a:solidFill>
                          <a:effectLst/>
                          <a:latin typeface="Aptos Narrow" panose="020B0004020202020204" pitchFamily="34" charset="0"/>
                        </a:rPr>
                        <a:t># City</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2"/>
                          </a:solidFill>
                          <a:effectLst/>
                          <a:latin typeface="Aptos Narrow" panose="020B0004020202020204" pitchFamily="34" charset="0"/>
                        </a:rPr>
                        <a:t> Passengers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2"/>
                          </a:solidFill>
                          <a:effectLst/>
                          <a:latin typeface="Aptos Narrow" panose="020B0004020202020204" pitchFamily="34" charset="0"/>
                        </a:rPr>
                        <a:t> Repeat Passengers</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800" b="1" i="0" u="none" strike="noStrike" dirty="0">
                          <a:solidFill>
                            <a:schemeClr val="bg2"/>
                          </a:solidFill>
                          <a:effectLst/>
                          <a:latin typeface="Aptos Narrow" panose="020B0004020202020204" pitchFamily="34" charset="0"/>
                        </a:rPr>
                        <a:t> City-wise Passengers Repeat Rate (%)</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92090220"/>
                  </a:ext>
                </a:extLst>
              </a:tr>
              <a:tr h="384525">
                <a:tc>
                  <a:txBody>
                    <a:bodyPr/>
                    <a:lstStyle/>
                    <a:p>
                      <a:pPr algn="ctr" fontAlgn="b"/>
                      <a:r>
                        <a:rPr lang="en-CA" sz="1600" b="0" i="0" u="none" strike="noStrike">
                          <a:solidFill>
                            <a:schemeClr val="bg2"/>
                          </a:solidFill>
                          <a:effectLst/>
                          <a:latin typeface="Aptos Narrow" panose="020B0004020202020204" pitchFamily="34" charset="0"/>
                        </a:rPr>
                        <a:t>Surat</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20264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8638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42.63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77406594"/>
                  </a:ext>
                </a:extLst>
              </a:tr>
              <a:tr h="384525">
                <a:tc>
                  <a:txBody>
                    <a:bodyPr/>
                    <a:lstStyle/>
                    <a:p>
                      <a:pPr algn="ctr" fontAlgn="b"/>
                      <a:r>
                        <a:rPr lang="en-CA" sz="1600" b="0" i="0" u="none" strike="noStrike">
                          <a:solidFill>
                            <a:schemeClr val="bg2"/>
                          </a:solidFill>
                          <a:effectLst/>
                          <a:latin typeface="Aptos Narrow" panose="020B0004020202020204" pitchFamily="34" charset="0"/>
                        </a:rPr>
                        <a:t>Lucknow</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25857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9597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37.12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3139656"/>
                  </a:ext>
                </a:extLst>
              </a:tr>
              <a:tr h="384525">
                <a:tc>
                  <a:txBody>
                    <a:bodyPr/>
                    <a:lstStyle/>
                    <a:p>
                      <a:pPr algn="ctr" fontAlgn="b"/>
                      <a:r>
                        <a:rPr lang="en-CA" sz="1600" b="0" i="0" u="none" strike="noStrike">
                          <a:solidFill>
                            <a:schemeClr val="bg2"/>
                          </a:solidFill>
                          <a:effectLst/>
                          <a:latin typeface="Aptos Narrow" panose="020B0004020202020204" pitchFamily="34" charset="0"/>
                        </a:rPr>
                        <a:t>Indore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22079</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7216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32.68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40293326"/>
                  </a:ext>
                </a:extLst>
              </a:tr>
              <a:tr h="384525">
                <a:tc>
                  <a:txBody>
                    <a:bodyPr/>
                    <a:lstStyle/>
                    <a:p>
                      <a:pPr algn="ctr" fontAlgn="b"/>
                      <a:r>
                        <a:rPr lang="en-CA" sz="1600" b="0" i="0" u="none" strike="noStrike">
                          <a:solidFill>
                            <a:schemeClr val="bg2"/>
                          </a:solidFill>
                          <a:effectLst/>
                          <a:latin typeface="Aptos Narrow" panose="020B0004020202020204" pitchFamily="34" charset="0"/>
                        </a:rPr>
                        <a:t>Vadodara</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14473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4346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30.03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20018832"/>
                  </a:ext>
                </a:extLst>
              </a:tr>
              <a:tr h="384525">
                <a:tc>
                  <a:txBody>
                    <a:bodyPr/>
                    <a:lstStyle/>
                    <a:p>
                      <a:pPr algn="ctr" fontAlgn="b"/>
                      <a:r>
                        <a:rPr lang="en-CA" sz="1600" b="0" i="0" u="none" strike="noStrike">
                          <a:solidFill>
                            <a:schemeClr val="bg2"/>
                          </a:solidFill>
                          <a:effectLst/>
                          <a:latin typeface="Aptos Narrow" panose="020B0004020202020204" pitchFamily="34" charset="0"/>
                        </a:rPr>
                        <a:t>Visakhapatnam</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17855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5108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28.61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2199417"/>
                  </a:ext>
                </a:extLst>
              </a:tr>
              <a:tr h="384525">
                <a:tc>
                  <a:txBody>
                    <a:bodyPr/>
                    <a:lstStyle/>
                    <a:p>
                      <a:pPr algn="ctr" fontAlgn="b"/>
                      <a:r>
                        <a:rPr lang="en-CA" sz="1600" b="0" i="0" u="none" strike="noStrike">
                          <a:solidFill>
                            <a:schemeClr val="bg2"/>
                          </a:solidFill>
                          <a:effectLst/>
                          <a:latin typeface="Aptos Narrow" panose="020B0004020202020204" pitchFamily="34" charset="0"/>
                        </a:rPr>
                        <a:t>Coimbatore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11065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2551</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23.05</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8276590"/>
                  </a:ext>
                </a:extLst>
              </a:tr>
              <a:tr h="384525">
                <a:tc>
                  <a:txBody>
                    <a:bodyPr/>
                    <a:lstStyle/>
                    <a:p>
                      <a:pPr algn="ctr" fontAlgn="b"/>
                      <a:r>
                        <a:rPr lang="en-CA" sz="1600" b="0" i="0" u="none" strike="noStrike">
                          <a:solidFill>
                            <a:schemeClr val="bg2"/>
                          </a:solidFill>
                          <a:effectLst/>
                          <a:latin typeface="Aptos Narrow" panose="020B0004020202020204" pitchFamily="34" charset="0"/>
                        </a:rPr>
                        <a:t>Kochi</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34042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7626</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22.4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2760262"/>
                  </a:ext>
                </a:extLst>
              </a:tr>
              <a:tr h="384525">
                <a:tc>
                  <a:txBody>
                    <a:bodyPr/>
                    <a:lstStyle/>
                    <a:p>
                      <a:pPr algn="ctr" fontAlgn="b"/>
                      <a:r>
                        <a:rPr lang="en-CA" sz="1600" b="0" i="0" u="none" strike="noStrike">
                          <a:solidFill>
                            <a:schemeClr val="bg2"/>
                          </a:solidFill>
                          <a:effectLst/>
                          <a:latin typeface="Aptos Narrow" panose="020B0004020202020204" pitchFamily="34" charset="0"/>
                        </a:rPr>
                        <a:t>Chandigarh</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23978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5070</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21.14</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0590757"/>
                  </a:ext>
                </a:extLst>
              </a:tr>
              <a:tr h="384525">
                <a:tc>
                  <a:txBody>
                    <a:bodyPr/>
                    <a:lstStyle/>
                    <a:p>
                      <a:pPr algn="ctr" fontAlgn="b"/>
                      <a:r>
                        <a:rPr lang="en-CA" sz="1600" b="0" i="0" u="none" strike="noStrike">
                          <a:solidFill>
                            <a:schemeClr val="bg2"/>
                          </a:solidFill>
                          <a:effectLst/>
                          <a:latin typeface="Aptos Narrow" panose="020B0004020202020204" pitchFamily="34" charset="0"/>
                        </a:rPr>
                        <a:t>Jaipur</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55538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9682</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17.43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85987152"/>
                  </a:ext>
                </a:extLst>
              </a:tr>
              <a:tr h="384525">
                <a:tc>
                  <a:txBody>
                    <a:bodyPr/>
                    <a:lstStyle/>
                    <a:p>
                      <a:pPr algn="ctr" fontAlgn="b"/>
                      <a:r>
                        <a:rPr lang="en-CA" sz="1600" b="0" i="0" u="none" strike="noStrike">
                          <a:solidFill>
                            <a:schemeClr val="bg2"/>
                          </a:solidFill>
                          <a:effectLst/>
                          <a:latin typeface="Aptos Narrow" panose="020B0004020202020204" pitchFamily="34" charset="0"/>
                        </a:rPr>
                        <a:t>Mysore</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13158</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a:solidFill>
                            <a:schemeClr val="bg2"/>
                          </a:solidFill>
                          <a:effectLst/>
                          <a:latin typeface="Aptos Narrow" panose="020B0004020202020204" pitchFamily="34" charset="0"/>
                        </a:rPr>
                        <a:t>1477</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fontAlgn="b"/>
                      <a:r>
                        <a:rPr lang="en-CA" sz="1600" b="0" i="0" u="none" strike="noStrike" dirty="0">
                          <a:solidFill>
                            <a:schemeClr val="bg2"/>
                          </a:solidFill>
                          <a:effectLst/>
                          <a:latin typeface="Aptos Narrow" panose="020B0004020202020204" pitchFamily="34" charset="0"/>
                        </a:rPr>
                        <a:t>11.23</a:t>
                      </a:r>
                    </a:p>
                  </a:txBody>
                  <a:tcPr marL="7620" marR="7620" marT="762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85881156"/>
                  </a:ext>
                </a:extLst>
              </a:tr>
            </a:tbl>
          </a:graphicData>
        </a:graphic>
      </p:graphicFrame>
      <p:sp>
        <p:nvSpPr>
          <p:cNvPr id="5" name="TextBox 4">
            <a:extLst>
              <a:ext uri="{FF2B5EF4-FFF2-40B4-BE49-F238E27FC236}">
                <a16:creationId xmlns:a16="http://schemas.microsoft.com/office/drawing/2014/main" id="{3CE09CBE-52DF-D036-DAF6-4940EC9BDC4E}"/>
              </a:ext>
            </a:extLst>
          </p:cNvPr>
          <p:cNvSpPr txBox="1"/>
          <p:nvPr/>
        </p:nvSpPr>
        <p:spPr>
          <a:xfrm>
            <a:off x="3048965" y="1063989"/>
            <a:ext cx="6094070" cy="400110"/>
          </a:xfrm>
          <a:prstGeom prst="rect">
            <a:avLst/>
          </a:prstGeom>
          <a:noFill/>
        </p:spPr>
        <p:txBody>
          <a:bodyPr wrap="square">
            <a:spAutoFit/>
          </a:bodyPr>
          <a:lstStyle/>
          <a:p>
            <a:pPr algn="ctr"/>
            <a:r>
              <a:rPr lang="en-US" sz="2000" b="1" i="1" kern="100" dirty="0">
                <a:solidFill>
                  <a:schemeClr val="bg2"/>
                </a:solidFill>
                <a:uFill>
                  <a:solidFill>
                    <a:srgbClr val="000000"/>
                  </a:solidFill>
                </a:uFill>
                <a:latin typeface="Aptos (Body)"/>
                <a:ea typeface="Calibri" panose="020F0502020204030204" pitchFamily="34" charset="0"/>
                <a:cs typeface="Calibri" panose="020F0502020204030204" pitchFamily="34" charset="0"/>
              </a:rPr>
              <a:t>City Wide Repeat Passenger Rate</a:t>
            </a:r>
            <a:endParaRPr lang="en-CA" sz="2000" i="1" dirty="0">
              <a:solidFill>
                <a:schemeClr val="bg2"/>
              </a:solidFill>
            </a:endParaRPr>
          </a:p>
        </p:txBody>
      </p:sp>
      <p:sp>
        <p:nvSpPr>
          <p:cNvPr id="3" name="Rectangle 2">
            <a:extLst>
              <a:ext uri="{FF2B5EF4-FFF2-40B4-BE49-F238E27FC236}">
                <a16:creationId xmlns:a16="http://schemas.microsoft.com/office/drawing/2014/main" id="{4A6DBE8B-B110-3B5D-ABFB-F0984BF5832F}"/>
              </a:ext>
            </a:extLst>
          </p:cNvPr>
          <p:cNvSpPr/>
          <p:nvPr/>
        </p:nvSpPr>
        <p:spPr>
          <a:xfrm>
            <a:off x="1173479" y="2458048"/>
            <a:ext cx="8225163" cy="724989"/>
          </a:xfrm>
          <a:prstGeom prst="rect">
            <a:avLst/>
          </a:prstGeom>
          <a:solidFill>
            <a:srgbClr val="92D05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1350801C-3CB6-D7E9-D850-F4AAB21DAAB6}"/>
              </a:ext>
            </a:extLst>
          </p:cNvPr>
          <p:cNvSpPr/>
          <p:nvPr/>
        </p:nvSpPr>
        <p:spPr>
          <a:xfrm>
            <a:off x="1173479" y="3234991"/>
            <a:ext cx="8225163" cy="724989"/>
          </a:xfrm>
          <a:prstGeom prst="rect">
            <a:avLst/>
          </a:prstGeom>
          <a:solidFill>
            <a:srgbClr val="00B0F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0998975F-DE8E-3B7C-6507-3C458A3CAFBA}"/>
              </a:ext>
            </a:extLst>
          </p:cNvPr>
          <p:cNvSpPr/>
          <p:nvPr/>
        </p:nvSpPr>
        <p:spPr>
          <a:xfrm>
            <a:off x="1173479" y="4791250"/>
            <a:ext cx="8225163" cy="1432017"/>
          </a:xfrm>
          <a:prstGeom prst="rect">
            <a:avLst/>
          </a:prstGeom>
          <a:solidFill>
            <a:srgbClr val="FF000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10118806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8BAF1-DD25-D76E-10DC-0E4611EF0F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C4B230-B5FA-C8CB-4C77-DE56D6004D75}"/>
              </a:ext>
            </a:extLst>
          </p:cNvPr>
          <p:cNvSpPr txBox="1"/>
          <p:nvPr/>
        </p:nvSpPr>
        <p:spPr>
          <a:xfrm>
            <a:off x="0" y="3167390"/>
            <a:ext cx="12192000" cy="523220"/>
          </a:xfrm>
          <a:prstGeom prst="rect">
            <a:avLst/>
          </a:prstGeom>
          <a:noFill/>
        </p:spPr>
        <p:txBody>
          <a:bodyPr wrap="square">
            <a:spAutoFit/>
          </a:bodyPr>
          <a:lstStyle/>
          <a:p>
            <a:pPr algn="ctr"/>
            <a:r>
              <a:rPr lang="en-CA" sz="2800" b="1" dirty="0">
                <a:solidFill>
                  <a:schemeClr val="bg1"/>
                </a:solidFill>
              </a:rPr>
              <a:t>Further Analysis &amp; Recommendations</a:t>
            </a:r>
          </a:p>
        </p:txBody>
      </p:sp>
    </p:spTree>
    <p:extLst>
      <p:ext uri="{BB962C8B-B14F-4D97-AF65-F5344CB8AC3E}">
        <p14:creationId xmlns:p14="http://schemas.microsoft.com/office/powerpoint/2010/main" val="27854077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F1752478-2E49-C103-AE4D-2A247127D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84723-7DB4-9B4D-BE23-5007B43B812B}"/>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1. Factors Influencing Repeat Passenger Rates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93A3BDF4-E652-CFB2-9125-35529E3474B9}"/>
              </a:ext>
            </a:extLst>
          </p:cNvPr>
          <p:cNvSpPr txBox="1"/>
          <p:nvPr/>
        </p:nvSpPr>
        <p:spPr>
          <a:xfrm>
            <a:off x="566096" y="1256154"/>
            <a:ext cx="11154050" cy="4855432"/>
          </a:xfrm>
          <a:prstGeom prst="rect">
            <a:avLst/>
          </a:prstGeom>
          <a:noFill/>
        </p:spPr>
        <p:txBody>
          <a:bodyPr wrap="square" rtlCol="0">
            <a:spAutoFit/>
          </a:bodyPr>
          <a:lstStyle/>
          <a:p>
            <a:pPr marL="342900" indent="-342900" algn="just">
              <a:lnSpc>
                <a:spcPct val="150000"/>
              </a:lnSpc>
              <a:buFont typeface="+mj-lt"/>
              <a:buAutoNum type="arabicPeriod"/>
            </a:pPr>
            <a:r>
              <a:rPr lang="en-US" sz="1600" b="1" dirty="0">
                <a:solidFill>
                  <a:schemeClr val="bg1"/>
                </a:solidFill>
              </a:rPr>
              <a:t>Quality of Service:</a:t>
            </a:r>
          </a:p>
          <a:p>
            <a:pPr marL="800100" lvl="1" indent="-342900" algn="just">
              <a:lnSpc>
                <a:spcPct val="150000"/>
              </a:lnSpc>
              <a:buFont typeface="Arial" panose="020B0604020202020204" pitchFamily="34" charset="0"/>
              <a:buChar char="•"/>
            </a:pPr>
            <a:r>
              <a:rPr lang="en-US" sz="1600" dirty="0">
                <a:solidFill>
                  <a:schemeClr val="bg1"/>
                </a:solidFill>
              </a:rPr>
              <a:t>Cities with higher RPR% (e.g., Surat: 42.63%, Lucknow: 37.12%) likely offer reliable service (e.g., punctuality, cleanliness, and professionalism).</a:t>
            </a:r>
          </a:p>
          <a:p>
            <a:pPr marL="800100" lvl="1" indent="-342900" algn="just">
              <a:lnSpc>
                <a:spcPct val="150000"/>
              </a:lnSpc>
              <a:buFont typeface="Arial" panose="020B0604020202020204" pitchFamily="34" charset="0"/>
              <a:buChar char="•"/>
            </a:pPr>
            <a:r>
              <a:rPr lang="en-US" sz="1600" dirty="0">
                <a:solidFill>
                  <a:schemeClr val="bg1"/>
                </a:solidFill>
              </a:rPr>
              <a:t>Cities with lower RPR% (e.g., Jaipur: 17.43%, Mysore: 11.23%) may face service inconsistency or customer dissatisfaction.</a:t>
            </a:r>
          </a:p>
          <a:p>
            <a:pPr marL="342900" indent="-342900" algn="just">
              <a:lnSpc>
                <a:spcPct val="150000"/>
              </a:lnSpc>
              <a:buFont typeface="+mj-lt"/>
              <a:buAutoNum type="arabicPeriod"/>
            </a:pPr>
            <a:endParaRPr lang="en-US" sz="1600" dirty="0">
              <a:solidFill>
                <a:schemeClr val="bg1"/>
              </a:solidFill>
            </a:endParaRPr>
          </a:p>
          <a:p>
            <a:pPr marL="342900" indent="-342900" algn="just">
              <a:lnSpc>
                <a:spcPct val="150000"/>
              </a:lnSpc>
              <a:buFont typeface="+mj-lt"/>
              <a:buAutoNum type="arabicPeriod"/>
            </a:pPr>
            <a:r>
              <a:rPr lang="en-US" sz="1600" b="1" dirty="0">
                <a:solidFill>
                  <a:schemeClr val="bg1"/>
                </a:solidFill>
              </a:rPr>
              <a:t>Competitive Pricing:</a:t>
            </a:r>
          </a:p>
          <a:p>
            <a:pPr marL="800100" lvl="1" indent="-342900" algn="just">
              <a:lnSpc>
                <a:spcPct val="150000"/>
              </a:lnSpc>
              <a:buFont typeface="Arial" panose="020B0604020202020204" pitchFamily="34" charset="0"/>
              <a:buChar char="•"/>
            </a:pPr>
            <a:r>
              <a:rPr lang="en-US" sz="1600" dirty="0">
                <a:solidFill>
                  <a:schemeClr val="bg1"/>
                </a:solidFill>
              </a:rPr>
              <a:t>Surat (₹11/km) and Vadodara (₹12/km) have affordable fares, correlating with higher RPR%.</a:t>
            </a:r>
          </a:p>
          <a:p>
            <a:pPr marL="800100" lvl="1" indent="-342900" algn="just">
              <a:lnSpc>
                <a:spcPct val="150000"/>
              </a:lnSpc>
              <a:buFont typeface="Arial" panose="020B0604020202020204" pitchFamily="34" charset="0"/>
              <a:buChar char="•"/>
            </a:pPr>
            <a:r>
              <a:rPr lang="en-US" sz="1600" dirty="0">
                <a:solidFill>
                  <a:schemeClr val="bg1"/>
                </a:solidFill>
              </a:rPr>
              <a:t>Jaipur (₹16/km) has higher fares, which may deter repeat usage despite its popularity.</a:t>
            </a:r>
          </a:p>
          <a:p>
            <a:pPr marL="342900" indent="-342900" algn="just">
              <a:lnSpc>
                <a:spcPct val="150000"/>
              </a:lnSpc>
              <a:buFont typeface="+mj-lt"/>
              <a:buAutoNum type="arabicPeriod"/>
            </a:pPr>
            <a:endParaRPr lang="en-US" sz="1600" dirty="0">
              <a:solidFill>
                <a:schemeClr val="bg1"/>
              </a:solidFill>
            </a:endParaRPr>
          </a:p>
          <a:p>
            <a:pPr marL="342900" indent="-342900" algn="just">
              <a:lnSpc>
                <a:spcPct val="150000"/>
              </a:lnSpc>
              <a:buFont typeface="+mj-lt"/>
              <a:buAutoNum type="arabicPeriod"/>
            </a:pPr>
            <a:r>
              <a:rPr lang="en-US" sz="1600" b="1" dirty="0">
                <a:solidFill>
                  <a:schemeClr val="bg1"/>
                </a:solidFill>
              </a:rPr>
              <a:t>City Demographics:</a:t>
            </a:r>
          </a:p>
          <a:p>
            <a:pPr marL="800100" lvl="1" indent="-342900" algn="just">
              <a:lnSpc>
                <a:spcPct val="150000"/>
              </a:lnSpc>
              <a:buFont typeface="Arial" panose="020B0604020202020204" pitchFamily="34" charset="0"/>
              <a:buChar char="•"/>
            </a:pPr>
            <a:r>
              <a:rPr lang="en-US" sz="1600" dirty="0">
                <a:solidFill>
                  <a:schemeClr val="bg1"/>
                </a:solidFill>
              </a:rPr>
              <a:t>Business-focused cities (e.g., Surat, Indore) show consistent repeat usage due to frequent commuting needs.</a:t>
            </a:r>
          </a:p>
          <a:p>
            <a:pPr marL="800100" lvl="1" indent="-342900" algn="just">
              <a:lnSpc>
                <a:spcPct val="150000"/>
              </a:lnSpc>
              <a:buFont typeface="Arial" panose="020B0604020202020204" pitchFamily="34" charset="0"/>
              <a:buChar char="•"/>
            </a:pPr>
            <a:r>
              <a:rPr lang="en-US" sz="1600" dirty="0">
                <a:solidFill>
                  <a:schemeClr val="bg1"/>
                </a:solidFill>
              </a:rPr>
              <a:t>Tourism-focused cities (e.g., Jaipur, Mysore) see seasonal repeat patterns, with peaks during travel seasons.</a:t>
            </a:r>
          </a:p>
          <a:p>
            <a:pPr marL="342900" indent="-342900" algn="just">
              <a:lnSpc>
                <a:spcPct val="150000"/>
              </a:lnSpc>
              <a:buFont typeface="+mj-lt"/>
              <a:buAutoNum type="arabicPeriod"/>
            </a:pPr>
            <a:endParaRPr lang="en-US" sz="1600" dirty="0">
              <a:solidFill>
                <a:schemeClr val="bg1"/>
              </a:solidFill>
            </a:endParaRPr>
          </a:p>
        </p:txBody>
      </p:sp>
    </p:spTree>
    <p:custDataLst>
      <p:tags r:id="rId1"/>
    </p:custDataLst>
    <p:extLst>
      <p:ext uri="{BB962C8B-B14F-4D97-AF65-F5344CB8AC3E}">
        <p14:creationId xmlns:p14="http://schemas.microsoft.com/office/powerpoint/2010/main" val="148210694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614B7229-FCD6-D355-A1B6-B831FD5A6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82C867-CEAD-6771-B100-200785457865}"/>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1. Factors Influencing Repeat Passenger Rates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89F52D1F-95C8-08B3-71E0-CE3194A20A4C}"/>
              </a:ext>
            </a:extLst>
          </p:cNvPr>
          <p:cNvSpPr txBox="1"/>
          <p:nvPr/>
        </p:nvSpPr>
        <p:spPr>
          <a:xfrm>
            <a:off x="566096" y="1256154"/>
            <a:ext cx="11154050" cy="3747436"/>
          </a:xfrm>
          <a:prstGeom prst="rect">
            <a:avLst/>
          </a:prstGeom>
          <a:noFill/>
        </p:spPr>
        <p:txBody>
          <a:bodyPr wrap="square" rtlCol="0">
            <a:spAutoFit/>
          </a:bodyPr>
          <a:lstStyle/>
          <a:p>
            <a:pPr marL="342900" indent="-342900" algn="just">
              <a:lnSpc>
                <a:spcPct val="150000"/>
              </a:lnSpc>
              <a:buFont typeface="+mj-lt"/>
              <a:buAutoNum type="arabicPeriod" startAt="4"/>
            </a:pPr>
            <a:r>
              <a:rPr lang="en-US" sz="1600" b="1" dirty="0">
                <a:solidFill>
                  <a:schemeClr val="bg1"/>
                </a:solidFill>
              </a:rPr>
              <a:t>Socioeconomic Patterns:</a:t>
            </a:r>
          </a:p>
          <a:p>
            <a:pPr marL="800100" lvl="1" indent="-342900" algn="just">
              <a:lnSpc>
                <a:spcPct val="150000"/>
              </a:lnSpc>
              <a:buFont typeface="Arial" panose="020B0604020202020204" pitchFamily="34" charset="0"/>
              <a:buChar char="•"/>
            </a:pPr>
            <a:r>
              <a:rPr lang="en-US" sz="1600" dirty="0">
                <a:solidFill>
                  <a:schemeClr val="bg1"/>
                </a:solidFill>
              </a:rPr>
              <a:t>Cities with higher disposable income (e.g., Jaipur) attract repeat passengers during peak months.</a:t>
            </a:r>
          </a:p>
          <a:p>
            <a:pPr marL="800100" lvl="1" indent="-342900" algn="just">
              <a:lnSpc>
                <a:spcPct val="150000"/>
              </a:lnSpc>
              <a:buFont typeface="Arial" panose="020B0604020202020204" pitchFamily="34" charset="0"/>
              <a:buChar char="•"/>
            </a:pPr>
            <a:r>
              <a:rPr lang="en-US" sz="1600" dirty="0">
                <a:solidFill>
                  <a:schemeClr val="bg1"/>
                </a:solidFill>
              </a:rPr>
              <a:t>In Mysore and Coimbatore, lower income levels or reliance on public transport may reduce RPR%.</a:t>
            </a:r>
          </a:p>
          <a:p>
            <a:pPr marL="342900" indent="-342900" algn="just">
              <a:lnSpc>
                <a:spcPct val="150000"/>
              </a:lnSpc>
              <a:buFont typeface="+mj-lt"/>
              <a:buAutoNum type="arabicPeriod" startAt="4"/>
            </a:pPr>
            <a:endParaRPr lang="en-US" sz="1600" dirty="0">
              <a:solidFill>
                <a:schemeClr val="bg1"/>
              </a:solidFill>
            </a:endParaRPr>
          </a:p>
          <a:p>
            <a:pPr marL="342900" indent="-342900" algn="just">
              <a:lnSpc>
                <a:spcPct val="150000"/>
              </a:lnSpc>
              <a:buFont typeface="+mj-lt"/>
              <a:buAutoNum type="arabicPeriod" startAt="4"/>
            </a:pPr>
            <a:r>
              <a:rPr lang="en-US" sz="1600" b="1" dirty="0">
                <a:solidFill>
                  <a:schemeClr val="bg1"/>
                </a:solidFill>
              </a:rPr>
              <a:t>Seasonal Demand:</a:t>
            </a:r>
          </a:p>
          <a:p>
            <a:pPr marL="800100" lvl="1" indent="-342900" algn="just">
              <a:lnSpc>
                <a:spcPct val="150000"/>
              </a:lnSpc>
              <a:buFont typeface="Arial" panose="020B0604020202020204" pitchFamily="34" charset="0"/>
              <a:buChar char="•"/>
            </a:pPr>
            <a:r>
              <a:rPr lang="en-US" sz="1600" dirty="0">
                <a:solidFill>
                  <a:schemeClr val="bg1"/>
                </a:solidFill>
              </a:rPr>
              <a:t>February, May, and April are peak months for most cities, aligning with higher RPR%.</a:t>
            </a:r>
          </a:p>
          <a:p>
            <a:pPr marL="800100" lvl="1" indent="-342900" algn="just">
              <a:lnSpc>
                <a:spcPct val="150000"/>
              </a:lnSpc>
              <a:buFont typeface="Arial" panose="020B0604020202020204" pitchFamily="34" charset="0"/>
              <a:buChar char="•"/>
            </a:pPr>
            <a:r>
              <a:rPr lang="en-US" sz="1600" dirty="0">
                <a:solidFill>
                  <a:schemeClr val="bg1"/>
                </a:solidFill>
              </a:rPr>
              <a:t>June and January show lower demand, particularly in cities like Jaipur and Kochi.</a:t>
            </a:r>
          </a:p>
          <a:p>
            <a:pPr marL="342900" indent="-342900" algn="just">
              <a:lnSpc>
                <a:spcPct val="150000"/>
              </a:lnSpc>
              <a:buFont typeface="+mj-lt"/>
              <a:buAutoNum type="arabicPeriod" startAt="4"/>
            </a:pPr>
            <a:endParaRPr lang="en-US" sz="1600" b="1" dirty="0">
              <a:solidFill>
                <a:schemeClr val="bg1"/>
              </a:solidFill>
            </a:endParaRPr>
          </a:p>
          <a:p>
            <a:pPr marL="342900" indent="-342900" algn="just">
              <a:lnSpc>
                <a:spcPct val="150000"/>
              </a:lnSpc>
              <a:buFont typeface="+mj-lt"/>
              <a:buAutoNum type="arabicPeriod" startAt="4"/>
            </a:pPr>
            <a:r>
              <a:rPr lang="en-US" sz="1600" b="1" dirty="0">
                <a:solidFill>
                  <a:schemeClr val="bg1"/>
                </a:solidFill>
              </a:rPr>
              <a:t>Customer Loyalty Programs:</a:t>
            </a:r>
          </a:p>
          <a:p>
            <a:pPr marL="800100" lvl="1" indent="-342900" algn="just">
              <a:lnSpc>
                <a:spcPct val="150000"/>
              </a:lnSpc>
              <a:buFont typeface="Arial" panose="020B0604020202020204" pitchFamily="34" charset="0"/>
              <a:buChar char="•"/>
            </a:pPr>
            <a:r>
              <a:rPr lang="en-US" sz="1600" dirty="0">
                <a:solidFill>
                  <a:schemeClr val="bg1"/>
                </a:solidFill>
              </a:rPr>
              <a:t>Incentives like discounts or rewards may boost RPR% in cities with competitive markets (e.g., Surat).</a:t>
            </a:r>
            <a:endParaRPr lang="en-US" sz="1600" dirty="0">
              <a:solidFill>
                <a:schemeClr val="bg1">
                  <a:lumMod val="85000"/>
                </a:schemeClr>
              </a:solidFill>
            </a:endParaRPr>
          </a:p>
        </p:txBody>
      </p:sp>
    </p:spTree>
    <p:custDataLst>
      <p:tags r:id="rId1"/>
    </p:custDataLst>
    <p:extLst>
      <p:ext uri="{BB962C8B-B14F-4D97-AF65-F5344CB8AC3E}">
        <p14:creationId xmlns:p14="http://schemas.microsoft.com/office/powerpoint/2010/main" val="42620256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40CF5CF6-4A54-3C6D-FC22-05EC09559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97244-2F47-8B40-3BA9-C6D2688610F5}"/>
              </a:ext>
            </a:extLst>
          </p:cNvPr>
          <p:cNvSpPr>
            <a:spLocks noGrp="1"/>
          </p:cNvSpPr>
          <p:nvPr>
            <p:ph type="title"/>
          </p:nvPr>
        </p:nvSpPr>
        <p:spPr>
          <a:xfrm>
            <a:off x="407504" y="365126"/>
            <a:ext cx="11312642" cy="539336"/>
          </a:xfrm>
        </p:spPr>
        <p:txBody>
          <a:bodyPr>
            <a:normAutofit fontScale="90000"/>
          </a:bodyPr>
          <a:lstStyle/>
          <a:p>
            <a:pPr algn="ctr">
              <a:lnSpc>
                <a:spcPct val="150000"/>
              </a:lnSpc>
            </a:pP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2. Tourism vs. Business Demand Impact</a:t>
            </a:r>
            <a:b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br>
            <a:r>
              <a:rPr lang="en-US" sz="2200" b="1" dirty="0">
                <a:solidFill>
                  <a:schemeClr val="bg1"/>
                </a:solidFill>
                <a:latin typeface="Aptos (Body)"/>
              </a:rPr>
              <a:t>Tourism-Oriented Cities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1704CBBE-876B-60FF-DA64-85439ED49F7E}"/>
              </a:ext>
            </a:extLst>
          </p:cNvPr>
          <p:cNvSpPr txBox="1"/>
          <p:nvPr/>
        </p:nvSpPr>
        <p:spPr>
          <a:xfrm>
            <a:off x="846079" y="1347594"/>
            <a:ext cx="9689841" cy="4619854"/>
          </a:xfrm>
          <a:prstGeom prst="rect">
            <a:avLst/>
          </a:prstGeom>
          <a:noFill/>
        </p:spPr>
        <p:txBody>
          <a:bodyPr wrap="square" rtlCol="0">
            <a:spAutoFit/>
          </a:bodyPr>
          <a:lstStyle/>
          <a:p>
            <a:pPr marL="342900" indent="-342900" algn="just">
              <a:lnSpc>
                <a:spcPct val="150000"/>
              </a:lnSpc>
              <a:buFont typeface="+mj-lt"/>
              <a:buAutoNum type="arabicPeriod"/>
            </a:pPr>
            <a:r>
              <a:rPr lang="en-US" sz="1600" dirty="0">
                <a:solidFill>
                  <a:schemeClr val="bg1"/>
                </a:solidFill>
              </a:rPr>
              <a:t>Jaipur:</a:t>
            </a:r>
          </a:p>
          <a:p>
            <a:pPr marL="800100" lvl="1" indent="-342900" algn="just">
              <a:lnSpc>
                <a:spcPct val="150000"/>
              </a:lnSpc>
              <a:buFont typeface="Arial" panose="020B0604020202020204" pitchFamily="34" charset="0"/>
              <a:buChar char="•"/>
            </a:pPr>
            <a:r>
              <a:rPr lang="en-US" sz="1600" dirty="0">
                <a:solidFill>
                  <a:schemeClr val="bg1"/>
                </a:solidFill>
              </a:rPr>
              <a:t>January: Jaipur Literature Festival boosts transportation demand.</a:t>
            </a:r>
          </a:p>
          <a:p>
            <a:pPr marL="800100" lvl="1" indent="-342900" algn="just">
              <a:lnSpc>
                <a:spcPct val="150000"/>
              </a:lnSpc>
              <a:buFont typeface="Arial" panose="020B0604020202020204" pitchFamily="34" charset="0"/>
              <a:buChar char="•"/>
            </a:pPr>
            <a:r>
              <a:rPr lang="en-US" sz="1600" dirty="0">
                <a:solidFill>
                  <a:schemeClr val="bg1"/>
                </a:solidFill>
              </a:rPr>
              <a:t>March/April: Holi Festival increases footfall, raising demand for rides to heritage sites.</a:t>
            </a:r>
          </a:p>
          <a:p>
            <a:pPr marL="342900" indent="-342900" algn="just">
              <a:lnSpc>
                <a:spcPct val="150000"/>
              </a:lnSpc>
              <a:buFont typeface="+mj-lt"/>
              <a:buAutoNum type="arabicPeriod"/>
            </a:pPr>
            <a:r>
              <a:rPr lang="en-US" sz="1600" dirty="0">
                <a:solidFill>
                  <a:schemeClr val="bg1"/>
                </a:solidFill>
              </a:rPr>
              <a:t>Kochi:</a:t>
            </a:r>
          </a:p>
          <a:p>
            <a:pPr marL="800100" lvl="1" indent="-342900" algn="just">
              <a:lnSpc>
                <a:spcPct val="150000"/>
              </a:lnSpc>
              <a:buFont typeface="Arial" panose="020B0604020202020204" pitchFamily="34" charset="0"/>
              <a:buChar char="•"/>
            </a:pPr>
            <a:r>
              <a:rPr lang="en-US" sz="1600" dirty="0">
                <a:solidFill>
                  <a:schemeClr val="bg1"/>
                </a:solidFill>
              </a:rPr>
              <a:t>January: Kochi-</a:t>
            </a:r>
            <a:r>
              <a:rPr lang="en-US" sz="1600" dirty="0" err="1">
                <a:solidFill>
                  <a:schemeClr val="bg1"/>
                </a:solidFill>
              </a:rPr>
              <a:t>Muziris</a:t>
            </a:r>
            <a:r>
              <a:rPr lang="en-US" sz="1600" dirty="0">
                <a:solidFill>
                  <a:schemeClr val="bg1"/>
                </a:solidFill>
              </a:rPr>
              <a:t> Biennale attracts international visitors, increasing transportation needs.</a:t>
            </a:r>
          </a:p>
          <a:p>
            <a:pPr marL="800100" lvl="1" indent="-342900" algn="just">
              <a:lnSpc>
                <a:spcPct val="150000"/>
              </a:lnSpc>
              <a:buFont typeface="Arial" panose="020B0604020202020204" pitchFamily="34" charset="0"/>
              <a:buChar char="•"/>
            </a:pPr>
            <a:r>
              <a:rPr lang="en-US" sz="1600" dirty="0">
                <a:solidFill>
                  <a:schemeClr val="bg1"/>
                </a:solidFill>
              </a:rPr>
              <a:t>April: Easter celebrations drive demand for travel to religious sites.</a:t>
            </a:r>
          </a:p>
          <a:p>
            <a:pPr marL="342900" indent="-342900" algn="just">
              <a:lnSpc>
                <a:spcPct val="150000"/>
              </a:lnSpc>
              <a:buFont typeface="+mj-lt"/>
              <a:buAutoNum type="arabicPeriod"/>
            </a:pPr>
            <a:r>
              <a:rPr lang="en-US" sz="1600" dirty="0">
                <a:solidFill>
                  <a:schemeClr val="bg1"/>
                </a:solidFill>
              </a:rPr>
              <a:t>Mysore:</a:t>
            </a:r>
          </a:p>
          <a:p>
            <a:pPr marL="800100" lvl="1" indent="-342900" algn="just">
              <a:lnSpc>
                <a:spcPct val="150000"/>
              </a:lnSpc>
              <a:buFont typeface="Arial" panose="020B0604020202020204" pitchFamily="34" charset="0"/>
              <a:buChar char="•"/>
            </a:pPr>
            <a:r>
              <a:rPr lang="en-US" sz="1600" dirty="0">
                <a:solidFill>
                  <a:schemeClr val="bg1"/>
                </a:solidFill>
              </a:rPr>
              <a:t>March/April: Increased demand during Holi and early Dasara Festival preparations.</a:t>
            </a:r>
          </a:p>
          <a:p>
            <a:pPr marL="342900" indent="-342900" algn="just">
              <a:lnSpc>
                <a:spcPct val="150000"/>
              </a:lnSpc>
              <a:buFont typeface="+mj-lt"/>
              <a:buAutoNum type="arabicPeriod"/>
            </a:pPr>
            <a:r>
              <a:rPr lang="en-US" sz="1600" dirty="0">
                <a:solidFill>
                  <a:schemeClr val="bg1"/>
                </a:solidFill>
              </a:rPr>
              <a:t>Chandigarh:</a:t>
            </a:r>
          </a:p>
          <a:p>
            <a:pPr marL="800100" lvl="1" indent="-342900" algn="just">
              <a:lnSpc>
                <a:spcPct val="150000"/>
              </a:lnSpc>
              <a:buFont typeface="Arial" panose="020B0604020202020204" pitchFamily="34" charset="0"/>
              <a:buChar char="•"/>
            </a:pPr>
            <a:r>
              <a:rPr lang="en-US" sz="1600" dirty="0">
                <a:solidFill>
                  <a:schemeClr val="bg1"/>
                </a:solidFill>
              </a:rPr>
              <a:t>April/May: Baisakhi and Cultural Festivals raise demand for trips to temples and local events.</a:t>
            </a:r>
          </a:p>
          <a:p>
            <a:pPr marL="342900" indent="-342900" algn="just">
              <a:lnSpc>
                <a:spcPct val="150000"/>
              </a:lnSpc>
              <a:buFont typeface="+mj-lt"/>
              <a:buAutoNum type="arabicPeriod"/>
            </a:pPr>
            <a:r>
              <a:rPr lang="en-US" sz="1600" dirty="0">
                <a:solidFill>
                  <a:schemeClr val="bg1"/>
                </a:solidFill>
              </a:rPr>
              <a:t>Visakhapatnam:</a:t>
            </a:r>
          </a:p>
          <a:p>
            <a:pPr marL="800100" lvl="1" indent="-342900" algn="just">
              <a:lnSpc>
                <a:spcPct val="150000"/>
              </a:lnSpc>
              <a:buFont typeface="Arial" panose="020B0604020202020204" pitchFamily="34" charset="0"/>
              <a:buChar char="•"/>
            </a:pPr>
            <a:r>
              <a:rPr lang="en-US" sz="1600" dirty="0">
                <a:solidFill>
                  <a:schemeClr val="bg1"/>
                </a:solidFill>
              </a:rPr>
              <a:t>April/May: Summer holidays lead to higher demand for beach vacations and local attractions.</a:t>
            </a:r>
            <a:endParaRPr lang="en-US" sz="1600" dirty="0">
              <a:solidFill>
                <a:schemeClr val="bg1">
                  <a:lumMod val="85000"/>
                </a:schemeClr>
              </a:solidFill>
            </a:endParaRPr>
          </a:p>
        </p:txBody>
      </p:sp>
    </p:spTree>
    <p:custDataLst>
      <p:tags r:id="rId1"/>
    </p:custDataLst>
    <p:extLst>
      <p:ext uri="{BB962C8B-B14F-4D97-AF65-F5344CB8AC3E}">
        <p14:creationId xmlns:p14="http://schemas.microsoft.com/office/powerpoint/2010/main" val="191136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417AAAAF-6119-10ED-F617-FE345B7791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66DE6F-8638-1B26-794C-BAF579A95FB1}"/>
              </a:ext>
            </a:extLst>
          </p:cNvPr>
          <p:cNvSpPr txBox="1"/>
          <p:nvPr/>
        </p:nvSpPr>
        <p:spPr>
          <a:xfrm>
            <a:off x="828040" y="1370616"/>
            <a:ext cx="10535920" cy="4116768"/>
          </a:xfrm>
          <a:prstGeom prst="rect">
            <a:avLst/>
          </a:prstGeom>
          <a:noFill/>
        </p:spPr>
        <p:txBody>
          <a:bodyPr wrap="square" rtlCol="0">
            <a:spAutoFit/>
          </a:bodyPr>
          <a:lstStyle/>
          <a:p>
            <a:pPr marL="342900" indent="-342900" algn="just">
              <a:lnSpc>
                <a:spcPct val="150000"/>
              </a:lnSpc>
              <a:buFont typeface="+mj-lt"/>
              <a:buAutoNum type="arabicPeriod"/>
            </a:pPr>
            <a:r>
              <a:rPr lang="en-US" sz="1600" dirty="0">
                <a:solidFill>
                  <a:schemeClr val="bg1"/>
                </a:solidFill>
              </a:rPr>
              <a:t>Indore:</a:t>
            </a:r>
          </a:p>
          <a:p>
            <a:pPr marL="800100" lvl="1" indent="-342900" algn="just">
              <a:lnSpc>
                <a:spcPct val="150000"/>
              </a:lnSpc>
              <a:buFont typeface="Arial" panose="020B0604020202020204" pitchFamily="34" charset="0"/>
              <a:buChar char="•"/>
            </a:pPr>
            <a:r>
              <a:rPr lang="en-US" sz="1600" dirty="0">
                <a:solidFill>
                  <a:schemeClr val="bg1"/>
                </a:solidFill>
              </a:rPr>
              <a:t>January: Business conferences and trade fairs, especially in textiles and industry.</a:t>
            </a:r>
          </a:p>
          <a:p>
            <a:pPr marL="800100" lvl="1" indent="-342900" algn="just">
              <a:lnSpc>
                <a:spcPct val="150000"/>
              </a:lnSpc>
              <a:buFont typeface="Arial" panose="020B0604020202020204" pitchFamily="34" charset="0"/>
              <a:buChar char="•"/>
            </a:pPr>
            <a:r>
              <a:rPr lang="en-US" sz="1600" dirty="0">
                <a:solidFill>
                  <a:schemeClr val="bg1"/>
                </a:solidFill>
              </a:rPr>
              <a:t>March: Holi celebrations increase demand for business travel.</a:t>
            </a:r>
          </a:p>
          <a:p>
            <a:pPr marL="342900" indent="-342900" algn="just">
              <a:lnSpc>
                <a:spcPct val="150000"/>
              </a:lnSpc>
              <a:buFont typeface="+mj-lt"/>
              <a:buAutoNum type="arabicPeriod"/>
            </a:pPr>
            <a:r>
              <a:rPr lang="en-US" sz="1600" dirty="0">
                <a:solidFill>
                  <a:schemeClr val="bg1"/>
                </a:solidFill>
              </a:rPr>
              <a:t>Coimbatore:</a:t>
            </a:r>
          </a:p>
          <a:p>
            <a:pPr marL="800100" lvl="1" indent="-342900" algn="just">
              <a:lnSpc>
                <a:spcPct val="150000"/>
              </a:lnSpc>
              <a:buFont typeface="Arial" panose="020B0604020202020204" pitchFamily="34" charset="0"/>
              <a:buChar char="•"/>
            </a:pPr>
            <a:r>
              <a:rPr lang="en-US" sz="1600" dirty="0">
                <a:solidFill>
                  <a:schemeClr val="bg1"/>
                </a:solidFill>
              </a:rPr>
              <a:t>January/February: Coimbatore </a:t>
            </a:r>
            <a:r>
              <a:rPr lang="en-US" sz="1600" dirty="0" err="1">
                <a:solidFill>
                  <a:schemeClr val="bg1"/>
                </a:solidFill>
              </a:rPr>
              <a:t>Vizha</a:t>
            </a:r>
            <a:r>
              <a:rPr lang="en-US" sz="1600" dirty="0">
                <a:solidFill>
                  <a:schemeClr val="bg1"/>
                </a:solidFill>
              </a:rPr>
              <a:t> boosts demand for business trips and sightseeing.</a:t>
            </a:r>
          </a:p>
          <a:p>
            <a:pPr marL="342900" indent="-342900" algn="just">
              <a:lnSpc>
                <a:spcPct val="150000"/>
              </a:lnSpc>
              <a:buFont typeface="+mj-lt"/>
              <a:buAutoNum type="arabicPeriod"/>
            </a:pPr>
            <a:r>
              <a:rPr lang="en-US" sz="1600" dirty="0">
                <a:solidFill>
                  <a:schemeClr val="bg1"/>
                </a:solidFill>
              </a:rPr>
              <a:t>Vadodara:</a:t>
            </a:r>
          </a:p>
          <a:p>
            <a:pPr marL="800100" lvl="1" indent="-342900" algn="just">
              <a:lnSpc>
                <a:spcPct val="150000"/>
              </a:lnSpc>
              <a:buFont typeface="Arial" panose="020B0604020202020204" pitchFamily="34" charset="0"/>
              <a:buChar char="•"/>
            </a:pPr>
            <a:r>
              <a:rPr lang="en-US" sz="1600" dirty="0">
                <a:solidFill>
                  <a:schemeClr val="bg1"/>
                </a:solidFill>
              </a:rPr>
              <a:t>March/April: Holi and business events raise demand for local and tourist travel.</a:t>
            </a:r>
          </a:p>
          <a:p>
            <a:pPr marL="342900" indent="-342900" algn="just">
              <a:lnSpc>
                <a:spcPct val="150000"/>
              </a:lnSpc>
              <a:buFont typeface="+mj-lt"/>
              <a:buAutoNum type="arabicPeriod"/>
            </a:pPr>
            <a:r>
              <a:rPr lang="en-US" sz="1600" dirty="0">
                <a:solidFill>
                  <a:schemeClr val="bg1"/>
                </a:solidFill>
              </a:rPr>
              <a:t>Surat:</a:t>
            </a:r>
          </a:p>
          <a:p>
            <a:pPr marL="800100" lvl="1" indent="-342900" algn="just">
              <a:lnSpc>
                <a:spcPct val="150000"/>
              </a:lnSpc>
              <a:buFont typeface="Arial" panose="020B0604020202020204" pitchFamily="34" charset="0"/>
              <a:buChar char="•"/>
            </a:pPr>
            <a:r>
              <a:rPr lang="en-US" sz="1600" dirty="0">
                <a:solidFill>
                  <a:schemeClr val="bg1"/>
                </a:solidFill>
              </a:rPr>
              <a:t>January/February: Business exhibitions in the textile industry cause a slight uptick in demand.</a:t>
            </a:r>
          </a:p>
          <a:p>
            <a:pPr marL="342900" indent="-342900" algn="just">
              <a:lnSpc>
                <a:spcPct val="150000"/>
              </a:lnSpc>
              <a:buFont typeface="+mj-lt"/>
              <a:buAutoNum type="arabicPeriod"/>
            </a:pPr>
            <a:r>
              <a:rPr lang="en-US" sz="1600" dirty="0">
                <a:solidFill>
                  <a:schemeClr val="bg1"/>
                </a:solidFill>
              </a:rPr>
              <a:t>Lucknow:</a:t>
            </a:r>
          </a:p>
          <a:p>
            <a:pPr marL="800100" lvl="1" indent="-342900" algn="just">
              <a:lnSpc>
                <a:spcPct val="150000"/>
              </a:lnSpc>
              <a:buFont typeface="Arial" panose="020B0604020202020204" pitchFamily="34" charset="0"/>
              <a:buChar char="•"/>
            </a:pPr>
            <a:r>
              <a:rPr lang="en-US" sz="1600" dirty="0">
                <a:solidFill>
                  <a:schemeClr val="bg1"/>
                </a:solidFill>
              </a:rPr>
              <a:t>February/March: Business conferences and cultural events, along with Holi celebrations, drive weekday demand.</a:t>
            </a:r>
          </a:p>
        </p:txBody>
      </p:sp>
      <p:sp>
        <p:nvSpPr>
          <p:cNvPr id="8" name="Title 1">
            <a:extLst>
              <a:ext uri="{FF2B5EF4-FFF2-40B4-BE49-F238E27FC236}">
                <a16:creationId xmlns:a16="http://schemas.microsoft.com/office/drawing/2014/main" id="{77971A42-4D65-36A7-F30D-DCE1E18C6765}"/>
              </a:ext>
            </a:extLst>
          </p:cNvPr>
          <p:cNvSpPr>
            <a:spLocks noGrp="1"/>
          </p:cNvSpPr>
          <p:nvPr>
            <p:ph type="title"/>
          </p:nvPr>
        </p:nvSpPr>
        <p:spPr>
          <a:xfrm>
            <a:off x="407504" y="365126"/>
            <a:ext cx="11312642" cy="539336"/>
          </a:xfrm>
        </p:spPr>
        <p:txBody>
          <a:bodyPr>
            <a:normAutofit fontScale="90000"/>
          </a:bodyPr>
          <a:lstStyle/>
          <a:p>
            <a:pPr algn="ctr">
              <a:lnSpc>
                <a:spcPct val="150000"/>
              </a:lnSpc>
            </a:pPr>
            <a:r>
              <a:rPr lang="en-US" sz="2400" b="1" u="none" strike="noStrike" kern="100" dirty="0">
                <a:solidFill>
                  <a:schemeClr val="bg1">
                    <a:lumMod val="95000"/>
                  </a:schemeClr>
                </a:solidFill>
                <a:effectLst/>
                <a:uFill>
                  <a:solidFill>
                    <a:srgbClr val="000000"/>
                  </a:solidFill>
                </a:uFill>
                <a:latin typeface="Apots"/>
                <a:ea typeface="Calibri" panose="020F0502020204030204" pitchFamily="34" charset="0"/>
                <a:cs typeface="Calibri" panose="020F0502020204030204" pitchFamily="34" charset="0"/>
              </a:rPr>
              <a:t>2. Tourism vs. Business Demand Impact</a:t>
            </a:r>
            <a:br>
              <a:rPr lang="en-US" sz="2400" b="1" u="none" strike="noStrike" kern="100" dirty="0">
                <a:solidFill>
                  <a:schemeClr val="bg1">
                    <a:lumMod val="95000"/>
                  </a:schemeClr>
                </a:solidFill>
                <a:effectLst/>
                <a:uFill>
                  <a:solidFill>
                    <a:srgbClr val="000000"/>
                  </a:solidFill>
                </a:uFill>
                <a:latin typeface="Apots"/>
                <a:ea typeface="Calibri" panose="020F0502020204030204" pitchFamily="34" charset="0"/>
                <a:cs typeface="Calibri" panose="020F0502020204030204" pitchFamily="34" charset="0"/>
              </a:rPr>
            </a:br>
            <a:r>
              <a:rPr lang="en-US" sz="2200" b="1" dirty="0">
                <a:solidFill>
                  <a:schemeClr val="bg1"/>
                </a:solidFill>
                <a:latin typeface="Apots"/>
              </a:rPr>
              <a:t>Business-Oriented Cities</a:t>
            </a:r>
            <a:endParaRPr lang="en-CA" sz="5400" b="1" dirty="0">
              <a:solidFill>
                <a:schemeClr val="bg1">
                  <a:lumMod val="95000"/>
                </a:schemeClr>
              </a:solidFill>
              <a:latin typeface="Apots"/>
            </a:endParaRPr>
          </a:p>
        </p:txBody>
      </p:sp>
    </p:spTree>
    <p:custDataLst>
      <p:tags r:id="rId1"/>
    </p:custDataLst>
    <p:extLst>
      <p:ext uri="{BB962C8B-B14F-4D97-AF65-F5344CB8AC3E}">
        <p14:creationId xmlns:p14="http://schemas.microsoft.com/office/powerpoint/2010/main" val="3792373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33C5636D-DE52-A070-9F1E-295E58931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50DF7-DB53-EF42-7CBC-9BAE3812B385}"/>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2. Tourism vs. Business Demand Impact</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E97058FC-D195-56EA-40A8-BBCB0A6A0CA6}"/>
              </a:ext>
            </a:extLst>
          </p:cNvPr>
          <p:cNvSpPr txBox="1"/>
          <p:nvPr/>
        </p:nvSpPr>
        <p:spPr>
          <a:xfrm>
            <a:off x="407504" y="1256154"/>
            <a:ext cx="11312642" cy="4209101"/>
          </a:xfrm>
          <a:prstGeom prst="rect">
            <a:avLst/>
          </a:prstGeom>
          <a:noFill/>
        </p:spPr>
        <p:txBody>
          <a:bodyPr wrap="square" rtlCol="0">
            <a:spAutoFit/>
          </a:bodyPr>
          <a:lstStyle/>
          <a:p>
            <a:pPr algn="ctr">
              <a:lnSpc>
                <a:spcPct val="150000"/>
              </a:lnSpc>
            </a:pPr>
            <a:r>
              <a:rPr lang="en-US" sz="2000" b="1" dirty="0">
                <a:solidFill>
                  <a:schemeClr val="bg1"/>
                </a:solidFill>
              </a:rPr>
              <a:t>Tailoring Marketing Efforts</a:t>
            </a:r>
          </a:p>
          <a:p>
            <a:pPr marL="342900" indent="-342900">
              <a:lnSpc>
                <a:spcPct val="150000"/>
              </a:lnSpc>
              <a:buFont typeface="+mj-lt"/>
              <a:buAutoNum type="arabicPeriod"/>
            </a:pPr>
            <a:r>
              <a:rPr lang="en-US" sz="1600" b="1" dirty="0">
                <a:solidFill>
                  <a:schemeClr val="bg1"/>
                </a:solidFill>
              </a:rPr>
              <a:t>Tourism-Oriented Cities:</a:t>
            </a:r>
          </a:p>
          <a:p>
            <a:pPr marL="800100" lvl="1" indent="-342900">
              <a:lnSpc>
                <a:spcPct val="150000"/>
              </a:lnSpc>
              <a:buFont typeface="Arial" panose="020B0604020202020204" pitchFamily="34" charset="0"/>
              <a:buChar char="•"/>
            </a:pPr>
            <a:r>
              <a:rPr lang="en-US" sz="1600" dirty="0">
                <a:solidFill>
                  <a:schemeClr val="bg1"/>
                </a:solidFill>
              </a:rPr>
              <a:t>During peak tourist seasons and festivals, </a:t>
            </a:r>
            <a:r>
              <a:rPr lang="en-US" sz="1600" dirty="0" err="1">
                <a:solidFill>
                  <a:schemeClr val="bg1"/>
                </a:solidFill>
              </a:rPr>
              <a:t>Goodcabs</a:t>
            </a:r>
            <a:r>
              <a:rPr lang="en-US" sz="1600" dirty="0">
                <a:solidFill>
                  <a:schemeClr val="bg1"/>
                </a:solidFill>
              </a:rPr>
              <a:t> can tailor marketing efforts by offering special packages or discounted rides for tourists attending major events like the Jaipur Literature Festival or Kochi-</a:t>
            </a:r>
            <a:r>
              <a:rPr lang="en-US" sz="1600" dirty="0" err="1">
                <a:solidFill>
                  <a:schemeClr val="bg1"/>
                </a:solidFill>
              </a:rPr>
              <a:t>Muziris</a:t>
            </a:r>
            <a:r>
              <a:rPr lang="en-US" sz="1600" dirty="0">
                <a:solidFill>
                  <a:schemeClr val="bg1"/>
                </a:solidFill>
              </a:rPr>
              <a:t> Biennale.</a:t>
            </a:r>
          </a:p>
          <a:p>
            <a:pPr marL="800100" lvl="1" indent="-342900">
              <a:lnSpc>
                <a:spcPct val="150000"/>
              </a:lnSpc>
              <a:buFont typeface="Arial" panose="020B0604020202020204" pitchFamily="34" charset="0"/>
              <a:buChar char="•"/>
            </a:pPr>
            <a:r>
              <a:rPr lang="en-US" sz="1600" dirty="0">
                <a:solidFill>
                  <a:schemeClr val="bg1"/>
                </a:solidFill>
              </a:rPr>
              <a:t>Partnering with local event organizers or tourist agencies to offer transportation bundles (e.g., rides to and from events or tourist destinations) could increase trip volume in these cities.</a:t>
            </a:r>
          </a:p>
          <a:p>
            <a:pPr lvl="1">
              <a:lnSpc>
                <a:spcPct val="150000"/>
              </a:lnSpc>
            </a:pPr>
            <a:endParaRPr lang="en-US" sz="1600" dirty="0">
              <a:solidFill>
                <a:schemeClr val="bg1"/>
              </a:solidFill>
            </a:endParaRPr>
          </a:p>
          <a:p>
            <a:pPr marL="342900" indent="-342900">
              <a:lnSpc>
                <a:spcPct val="150000"/>
              </a:lnSpc>
              <a:buFont typeface="+mj-lt"/>
              <a:buAutoNum type="arabicPeriod"/>
            </a:pPr>
            <a:r>
              <a:rPr lang="en-US" sz="1600" b="1" dirty="0">
                <a:solidFill>
                  <a:schemeClr val="bg1"/>
                </a:solidFill>
              </a:rPr>
              <a:t>Business-Oriented Cities:</a:t>
            </a:r>
          </a:p>
          <a:p>
            <a:pPr marL="742950" lvl="1" indent="-285750">
              <a:lnSpc>
                <a:spcPct val="150000"/>
              </a:lnSpc>
              <a:buFont typeface="Arial" panose="020B0604020202020204" pitchFamily="34" charset="0"/>
              <a:buChar char="•"/>
            </a:pPr>
            <a:r>
              <a:rPr lang="en-US" sz="1600" dirty="0">
                <a:solidFill>
                  <a:schemeClr val="bg1"/>
                </a:solidFill>
              </a:rPr>
              <a:t>For cities with a strong business focus, </a:t>
            </a:r>
            <a:r>
              <a:rPr lang="en-US" sz="1600" dirty="0" err="1">
                <a:solidFill>
                  <a:schemeClr val="bg1"/>
                </a:solidFill>
              </a:rPr>
              <a:t>Goodcabs</a:t>
            </a:r>
            <a:r>
              <a:rPr lang="en-US" sz="1600" dirty="0">
                <a:solidFill>
                  <a:schemeClr val="bg1"/>
                </a:solidFill>
              </a:rPr>
              <a:t> can promote corporate packages or business trip offers around key events like trade fairs or conferences. Offering discounts or loyalty programs for business travelers could help maintain a steady demand for rides throughout the weekdays.</a:t>
            </a:r>
          </a:p>
        </p:txBody>
      </p:sp>
    </p:spTree>
    <p:custDataLst>
      <p:tags r:id="rId1"/>
    </p:custDataLst>
    <p:extLst>
      <p:ext uri="{BB962C8B-B14F-4D97-AF65-F5344CB8AC3E}">
        <p14:creationId xmlns:p14="http://schemas.microsoft.com/office/powerpoint/2010/main" val="31017159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E63274AA-D3EB-E320-C0F8-419137A20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73439-65DA-4055-46BE-F0F4F84E14ED}"/>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3. Emerging Mobility Trends and </a:t>
            </a:r>
            <a:r>
              <a:rPr lang="en-US" sz="2400" b="1" u="none" strike="noStrike" kern="100" dirty="0" err="1">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Goodcabs</a:t>
            </a: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 Adaptation</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DB9A5B26-7E60-0CA1-0EA1-9721C45EF4BC}"/>
              </a:ext>
            </a:extLst>
          </p:cNvPr>
          <p:cNvSpPr txBox="1"/>
          <p:nvPr/>
        </p:nvSpPr>
        <p:spPr>
          <a:xfrm>
            <a:off x="721360" y="1296794"/>
            <a:ext cx="10530577" cy="3501215"/>
          </a:xfrm>
          <a:prstGeom prst="rect">
            <a:avLst/>
          </a:prstGeom>
          <a:noFill/>
        </p:spPr>
        <p:txBody>
          <a:bodyPr wrap="square" rtlCol="0">
            <a:spAutoFit/>
          </a:bodyPr>
          <a:lstStyle/>
          <a:p>
            <a:pPr algn="just">
              <a:lnSpc>
                <a:spcPct val="150000"/>
              </a:lnSpc>
            </a:pPr>
            <a:r>
              <a:rPr lang="en-US" sz="1600" dirty="0">
                <a:solidFill>
                  <a:schemeClr val="bg1"/>
                </a:solidFill>
              </a:rPr>
              <a:t>Emerging trends like electric vehicle (EV) adoption and green energy are gaining traction in tier-2 cities. Key factors driving this shift include:</a:t>
            </a:r>
          </a:p>
          <a:p>
            <a:pPr algn="just">
              <a:lnSpc>
                <a:spcPct val="150000"/>
              </a:lnSpc>
            </a:pPr>
            <a:endParaRPr lang="en-US" sz="1600" dirty="0">
              <a:solidFill>
                <a:schemeClr val="bg1"/>
              </a:solidFill>
            </a:endParaRPr>
          </a:p>
          <a:p>
            <a:pPr marL="342900" indent="-342900" algn="just">
              <a:lnSpc>
                <a:spcPct val="200000"/>
              </a:lnSpc>
              <a:buFont typeface="+mj-lt"/>
              <a:buAutoNum type="arabicPeriod"/>
            </a:pPr>
            <a:r>
              <a:rPr lang="en-US" sz="1600" dirty="0">
                <a:solidFill>
                  <a:schemeClr val="bg1"/>
                </a:solidFill>
              </a:rPr>
              <a:t>Government Incentives: Subsidies and tax breaks for EVs make them more affordable.</a:t>
            </a:r>
          </a:p>
          <a:p>
            <a:pPr marL="342900" indent="-342900" algn="just">
              <a:lnSpc>
                <a:spcPct val="200000"/>
              </a:lnSpc>
              <a:buFont typeface="+mj-lt"/>
              <a:buAutoNum type="arabicPeriod"/>
            </a:pPr>
            <a:r>
              <a:rPr lang="en-US" sz="1600" dirty="0">
                <a:solidFill>
                  <a:schemeClr val="bg1"/>
                </a:solidFill>
              </a:rPr>
              <a:t>Environmental Awareness: Growing concern over pollution is pushing demand for eco-friendly transport.</a:t>
            </a:r>
          </a:p>
          <a:p>
            <a:pPr marL="342900" indent="-342900" algn="just">
              <a:lnSpc>
                <a:spcPct val="200000"/>
              </a:lnSpc>
              <a:buFont typeface="+mj-lt"/>
              <a:buAutoNum type="arabicPeriod"/>
            </a:pPr>
            <a:r>
              <a:rPr lang="en-US" sz="1600" dirty="0">
                <a:solidFill>
                  <a:schemeClr val="bg1"/>
                </a:solidFill>
              </a:rPr>
              <a:t>Cost Efficiency: EVs have lower operating costs compared to fuel-powered vehicles, offering long-term savings.</a:t>
            </a:r>
          </a:p>
          <a:p>
            <a:pPr marL="342900" indent="-342900" algn="just">
              <a:lnSpc>
                <a:spcPct val="200000"/>
              </a:lnSpc>
              <a:buFont typeface="+mj-lt"/>
              <a:buAutoNum type="arabicPeriod"/>
            </a:pPr>
            <a:r>
              <a:rPr lang="en-US" sz="1600" dirty="0">
                <a:solidFill>
                  <a:schemeClr val="bg1"/>
                </a:solidFill>
              </a:rPr>
              <a:t>Consumer Preference: Increasing demand for sustainable services is encouraging businesses to adopt green solutions.</a:t>
            </a:r>
          </a:p>
          <a:p>
            <a:pPr algn="just">
              <a:lnSpc>
                <a:spcPct val="150000"/>
              </a:lnSpc>
            </a:pPr>
            <a:endParaRPr lang="en-US" sz="1600" dirty="0">
              <a:solidFill>
                <a:schemeClr val="bg1"/>
              </a:solidFill>
            </a:endParaRPr>
          </a:p>
        </p:txBody>
      </p:sp>
    </p:spTree>
    <p:custDataLst>
      <p:tags r:id="rId1"/>
    </p:custDataLst>
    <p:extLst>
      <p:ext uri="{BB962C8B-B14F-4D97-AF65-F5344CB8AC3E}">
        <p14:creationId xmlns:p14="http://schemas.microsoft.com/office/powerpoint/2010/main" val="11507488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2D16A982-2D73-9B1D-1B03-FD04446AD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53C8F-CD52-2E11-A7C8-5EFE16880BB9}"/>
              </a:ext>
            </a:extLst>
          </p:cNvPr>
          <p:cNvSpPr>
            <a:spLocks noGrp="1"/>
          </p:cNvSpPr>
          <p:nvPr>
            <p:ph type="title"/>
          </p:nvPr>
        </p:nvSpPr>
        <p:spPr>
          <a:xfrm>
            <a:off x="407504" y="365126"/>
            <a:ext cx="10890416"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3. Should </a:t>
            </a:r>
            <a:r>
              <a:rPr lang="en-US" sz="2400" b="1" u="none" strike="noStrike" kern="100" dirty="0" err="1">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Goodcabs</a:t>
            </a: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 Integrate Electric Vehicles or Eco-Friendly Initiatives?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8E8FA231-458A-A6F5-FC69-9D213FAF2BF1}"/>
              </a:ext>
            </a:extLst>
          </p:cNvPr>
          <p:cNvSpPr txBox="1"/>
          <p:nvPr/>
        </p:nvSpPr>
        <p:spPr>
          <a:xfrm>
            <a:off x="708104" y="1493726"/>
            <a:ext cx="10775792" cy="3870547"/>
          </a:xfrm>
          <a:prstGeom prst="rect">
            <a:avLst/>
          </a:prstGeom>
          <a:noFill/>
        </p:spPr>
        <p:txBody>
          <a:bodyPr wrap="square" rtlCol="0">
            <a:spAutoFit/>
          </a:bodyPr>
          <a:lstStyle/>
          <a:p>
            <a:pPr algn="just">
              <a:lnSpc>
                <a:spcPct val="150000"/>
              </a:lnSpc>
            </a:pPr>
            <a:r>
              <a:rPr lang="en-US" sz="1600" dirty="0" err="1">
                <a:solidFill>
                  <a:schemeClr val="bg1"/>
                </a:solidFill>
              </a:rPr>
              <a:t>Goodcabs</a:t>
            </a:r>
            <a:r>
              <a:rPr lang="en-US" sz="1600" dirty="0">
                <a:solidFill>
                  <a:schemeClr val="bg1"/>
                </a:solidFill>
              </a:rPr>
              <a:t> should consider integrating electric vehicles (EVs) and eco-friendly initiatives to stay competitive in tier-2 cities. Benefits include:</a:t>
            </a:r>
          </a:p>
          <a:p>
            <a:pPr algn="just">
              <a:lnSpc>
                <a:spcPct val="150000"/>
              </a:lnSpc>
            </a:pPr>
            <a:endParaRPr lang="en-US" sz="1600" dirty="0">
              <a:solidFill>
                <a:schemeClr val="bg1"/>
              </a:solidFill>
            </a:endParaRPr>
          </a:p>
          <a:p>
            <a:pPr marL="342900" indent="-342900" algn="just">
              <a:lnSpc>
                <a:spcPct val="200000"/>
              </a:lnSpc>
              <a:buFont typeface="+mj-lt"/>
              <a:buAutoNum type="arabicPeriod"/>
            </a:pPr>
            <a:r>
              <a:rPr lang="en-US" sz="1600" dirty="0">
                <a:solidFill>
                  <a:schemeClr val="bg1"/>
                </a:solidFill>
              </a:rPr>
              <a:t>Market Differentiation: Offering EVs can set </a:t>
            </a:r>
            <a:r>
              <a:rPr lang="en-US" sz="1600" dirty="0" err="1">
                <a:solidFill>
                  <a:schemeClr val="bg1"/>
                </a:solidFill>
              </a:rPr>
              <a:t>Goodcabs</a:t>
            </a:r>
            <a:r>
              <a:rPr lang="en-US" sz="1600" dirty="0">
                <a:solidFill>
                  <a:schemeClr val="bg1"/>
                </a:solidFill>
              </a:rPr>
              <a:t> apart from competitors.</a:t>
            </a:r>
          </a:p>
          <a:p>
            <a:pPr marL="342900" indent="-342900" algn="just">
              <a:lnSpc>
                <a:spcPct val="200000"/>
              </a:lnSpc>
              <a:buFont typeface="+mj-lt"/>
              <a:buAutoNum type="arabicPeriod"/>
            </a:pPr>
            <a:r>
              <a:rPr lang="en-US" sz="1600" dirty="0">
                <a:solidFill>
                  <a:schemeClr val="bg1"/>
                </a:solidFill>
              </a:rPr>
              <a:t>Cost Savings: EVs reduce fuel and maintenance costs.</a:t>
            </a:r>
          </a:p>
          <a:p>
            <a:pPr marL="342900" indent="-342900" algn="just">
              <a:lnSpc>
                <a:spcPct val="200000"/>
              </a:lnSpc>
              <a:buFont typeface="+mj-lt"/>
              <a:buAutoNum type="arabicPeriod"/>
            </a:pPr>
            <a:r>
              <a:rPr lang="en-US" sz="1600" dirty="0">
                <a:solidFill>
                  <a:schemeClr val="bg1"/>
                </a:solidFill>
              </a:rPr>
              <a:t>Government Support: Aligning with EV policies could provide financial incentives.</a:t>
            </a:r>
          </a:p>
          <a:p>
            <a:pPr marL="342900" indent="-342900" algn="just">
              <a:lnSpc>
                <a:spcPct val="200000"/>
              </a:lnSpc>
              <a:buFont typeface="+mj-lt"/>
              <a:buAutoNum type="arabicPeriod"/>
            </a:pPr>
            <a:r>
              <a:rPr lang="en-US" sz="1600" dirty="0">
                <a:solidFill>
                  <a:schemeClr val="bg1"/>
                </a:solidFill>
              </a:rPr>
              <a:t>Brand Loyalty: Eco-friendly services attract environmentally conscious customers.</a:t>
            </a:r>
          </a:p>
          <a:p>
            <a:pPr algn="just">
              <a:lnSpc>
                <a:spcPct val="150000"/>
              </a:lnSpc>
            </a:pPr>
            <a:endParaRPr lang="en-US" sz="1600" dirty="0">
              <a:solidFill>
                <a:schemeClr val="bg1"/>
              </a:solidFill>
            </a:endParaRPr>
          </a:p>
          <a:p>
            <a:pPr algn="just">
              <a:lnSpc>
                <a:spcPct val="150000"/>
              </a:lnSpc>
            </a:pPr>
            <a:r>
              <a:rPr lang="en-US" sz="1600" dirty="0">
                <a:solidFill>
                  <a:schemeClr val="bg1"/>
                </a:solidFill>
              </a:rPr>
              <a:t>Integrating EVs and green initiatives would align </a:t>
            </a:r>
            <a:r>
              <a:rPr lang="en-US" sz="1600" dirty="0" err="1">
                <a:solidFill>
                  <a:schemeClr val="bg1"/>
                </a:solidFill>
              </a:rPr>
              <a:t>Goodcabs</a:t>
            </a:r>
            <a:r>
              <a:rPr lang="en-US" sz="1600" dirty="0">
                <a:solidFill>
                  <a:schemeClr val="bg1"/>
                </a:solidFill>
              </a:rPr>
              <a:t> with emerging trends and provide long-term benefits.</a:t>
            </a:r>
          </a:p>
        </p:txBody>
      </p:sp>
    </p:spTree>
    <p:custDataLst>
      <p:tags r:id="rId1"/>
    </p:custDataLst>
    <p:extLst>
      <p:ext uri="{BB962C8B-B14F-4D97-AF65-F5344CB8AC3E}">
        <p14:creationId xmlns:p14="http://schemas.microsoft.com/office/powerpoint/2010/main" val="233639011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1C8DF99-D590-F6F6-5525-D86B1E44FCCB}"/>
              </a:ext>
            </a:extLst>
          </p:cNvPr>
          <p:cNvSpPr txBox="1"/>
          <p:nvPr/>
        </p:nvSpPr>
        <p:spPr>
          <a:xfrm>
            <a:off x="597879" y="2303589"/>
            <a:ext cx="1517401" cy="1862048"/>
          </a:xfrm>
          <a:prstGeom prst="rect">
            <a:avLst/>
          </a:prstGeom>
          <a:noFill/>
        </p:spPr>
        <p:txBody>
          <a:bodyPr wrap="square" rtlCol="0">
            <a:spAutoFit/>
          </a:bodyPr>
          <a:lstStyle/>
          <a:p>
            <a:r>
              <a:rPr lang="en-US" sz="11500" b="1" dirty="0">
                <a:solidFill>
                  <a:schemeClr val="bg1"/>
                </a:solidFill>
              </a:rPr>
              <a:t>W</a:t>
            </a:r>
            <a:endParaRPr lang="en-CA" sz="11500" b="1" dirty="0">
              <a:solidFill>
                <a:schemeClr val="bg1"/>
              </a:solidFill>
            </a:endParaRPr>
          </a:p>
        </p:txBody>
      </p:sp>
      <p:sp>
        <p:nvSpPr>
          <p:cNvPr id="14" name="TextBox 13">
            <a:extLst>
              <a:ext uri="{FF2B5EF4-FFF2-40B4-BE49-F238E27FC236}">
                <a16:creationId xmlns:a16="http://schemas.microsoft.com/office/drawing/2014/main" id="{1388DA10-20D3-924C-FD31-86F9F2DBC7CE}"/>
              </a:ext>
            </a:extLst>
          </p:cNvPr>
          <p:cNvSpPr txBox="1"/>
          <p:nvPr/>
        </p:nvSpPr>
        <p:spPr>
          <a:xfrm>
            <a:off x="2115282" y="2633475"/>
            <a:ext cx="909589" cy="461665"/>
          </a:xfrm>
          <a:prstGeom prst="rect">
            <a:avLst/>
          </a:prstGeom>
          <a:noFill/>
        </p:spPr>
        <p:txBody>
          <a:bodyPr wrap="square">
            <a:spAutoFit/>
          </a:bodyPr>
          <a:lstStyle/>
          <a:p>
            <a:r>
              <a:rPr lang="en-US" sz="2400" b="1" dirty="0">
                <a:solidFill>
                  <a:schemeClr val="bg1"/>
                </a:solidFill>
              </a:rPr>
              <a:t>HY</a:t>
            </a:r>
          </a:p>
        </p:txBody>
      </p:sp>
      <p:sp>
        <p:nvSpPr>
          <p:cNvPr id="16" name="TextBox 15">
            <a:extLst>
              <a:ext uri="{FF2B5EF4-FFF2-40B4-BE49-F238E27FC236}">
                <a16:creationId xmlns:a16="http://schemas.microsoft.com/office/drawing/2014/main" id="{2BE7DD12-5CF9-51D3-5961-33F55010821B}"/>
              </a:ext>
            </a:extLst>
          </p:cNvPr>
          <p:cNvSpPr txBox="1"/>
          <p:nvPr/>
        </p:nvSpPr>
        <p:spPr>
          <a:xfrm>
            <a:off x="4070838" y="1096880"/>
            <a:ext cx="7095393" cy="1200329"/>
          </a:xfrm>
          <a:prstGeom prst="rect">
            <a:avLst/>
          </a:prstGeom>
          <a:noFill/>
        </p:spPr>
        <p:txBody>
          <a:bodyPr wrap="square">
            <a:spAutoFit/>
          </a:bodyPr>
          <a:lstStyle/>
          <a:p>
            <a:pPr algn="ctr"/>
            <a:r>
              <a:rPr lang="en-US" dirty="0" err="1">
                <a:solidFill>
                  <a:schemeClr val="bg2"/>
                </a:solidFill>
              </a:rPr>
              <a:t>Goodcabs</a:t>
            </a:r>
            <a:r>
              <a:rPr lang="en-US" dirty="0">
                <a:solidFill>
                  <a:schemeClr val="bg2"/>
                </a:solidFill>
              </a:rPr>
              <a:t> aims to assess its performance in 2024 to drive growth and improve passenger satisfaction, focusing on key metrics like trip volume, passenger satisfaction, repeat passenger rate, and the balance between new and repeat passengers.</a:t>
            </a:r>
            <a:endParaRPr lang="en-CA" dirty="0">
              <a:solidFill>
                <a:schemeClr val="bg2"/>
              </a:solidFill>
            </a:endParaRPr>
          </a:p>
        </p:txBody>
      </p:sp>
      <p:sp>
        <p:nvSpPr>
          <p:cNvPr id="18" name="TextBox 17">
            <a:extLst>
              <a:ext uri="{FF2B5EF4-FFF2-40B4-BE49-F238E27FC236}">
                <a16:creationId xmlns:a16="http://schemas.microsoft.com/office/drawing/2014/main" id="{F4C2C819-35D5-D500-4D4F-BA7192E41F9C}"/>
              </a:ext>
            </a:extLst>
          </p:cNvPr>
          <p:cNvSpPr txBox="1"/>
          <p:nvPr/>
        </p:nvSpPr>
        <p:spPr>
          <a:xfrm>
            <a:off x="4070838" y="3074701"/>
            <a:ext cx="7095393" cy="923330"/>
          </a:xfrm>
          <a:prstGeom prst="rect">
            <a:avLst/>
          </a:prstGeom>
          <a:noFill/>
        </p:spPr>
        <p:txBody>
          <a:bodyPr wrap="square">
            <a:spAutoFit/>
          </a:bodyPr>
          <a:lstStyle/>
          <a:p>
            <a:pPr algn="ctr"/>
            <a:r>
              <a:rPr lang="en-US" dirty="0">
                <a:solidFill>
                  <a:schemeClr val="bg2"/>
                </a:solidFill>
              </a:rPr>
              <a:t>The Chief of Operations seeks an assessment of key metrics: trip volume, passenger satisfaction, repeat passenger rate, trip distribution, and the balance between new and repeat passengers.</a:t>
            </a:r>
            <a:endParaRPr lang="en-CA" dirty="0">
              <a:solidFill>
                <a:schemeClr val="bg2"/>
              </a:solidFill>
            </a:endParaRPr>
          </a:p>
        </p:txBody>
      </p:sp>
      <p:sp>
        <p:nvSpPr>
          <p:cNvPr id="20" name="TextBox 19">
            <a:extLst>
              <a:ext uri="{FF2B5EF4-FFF2-40B4-BE49-F238E27FC236}">
                <a16:creationId xmlns:a16="http://schemas.microsoft.com/office/drawing/2014/main" id="{E8B8B400-A9EF-DCF4-95DA-A0B6F018E52A}"/>
              </a:ext>
            </a:extLst>
          </p:cNvPr>
          <p:cNvSpPr txBox="1"/>
          <p:nvPr/>
        </p:nvSpPr>
        <p:spPr>
          <a:xfrm>
            <a:off x="4070838" y="4923583"/>
            <a:ext cx="7095393" cy="923330"/>
          </a:xfrm>
          <a:prstGeom prst="rect">
            <a:avLst/>
          </a:prstGeom>
          <a:noFill/>
        </p:spPr>
        <p:txBody>
          <a:bodyPr wrap="square">
            <a:spAutoFit/>
          </a:bodyPr>
          <a:lstStyle/>
          <a:p>
            <a:pPr algn="ctr"/>
            <a:r>
              <a:rPr lang="en-US" dirty="0">
                <a:solidFill>
                  <a:schemeClr val="bg2"/>
                </a:solidFill>
              </a:rPr>
              <a:t>analyze the data, generate insights, and report findings directly to the Chief of Operations, following the notes provided by the analytics manager.</a:t>
            </a:r>
            <a:endParaRPr lang="en-CA" dirty="0">
              <a:solidFill>
                <a:schemeClr val="bg2"/>
              </a:solidFill>
            </a:endParaRPr>
          </a:p>
        </p:txBody>
      </p:sp>
      <p:sp>
        <p:nvSpPr>
          <p:cNvPr id="23" name="TextBox 22">
            <a:extLst>
              <a:ext uri="{FF2B5EF4-FFF2-40B4-BE49-F238E27FC236}">
                <a16:creationId xmlns:a16="http://schemas.microsoft.com/office/drawing/2014/main" id="{E693EFAD-4F3D-1B53-4B3B-007DCD650600}"/>
              </a:ext>
            </a:extLst>
          </p:cNvPr>
          <p:cNvSpPr txBox="1"/>
          <p:nvPr/>
        </p:nvSpPr>
        <p:spPr>
          <a:xfrm>
            <a:off x="2115282" y="3003780"/>
            <a:ext cx="909589" cy="461665"/>
          </a:xfrm>
          <a:prstGeom prst="rect">
            <a:avLst/>
          </a:prstGeom>
          <a:noFill/>
        </p:spPr>
        <p:txBody>
          <a:bodyPr wrap="square">
            <a:spAutoFit/>
          </a:bodyPr>
          <a:lstStyle/>
          <a:p>
            <a:r>
              <a:rPr lang="en-US" sz="2400" b="1" dirty="0">
                <a:solidFill>
                  <a:schemeClr val="bg1"/>
                </a:solidFill>
              </a:rPr>
              <a:t>HAT </a:t>
            </a:r>
          </a:p>
        </p:txBody>
      </p:sp>
      <p:sp>
        <p:nvSpPr>
          <p:cNvPr id="24" name="TextBox 23">
            <a:extLst>
              <a:ext uri="{FF2B5EF4-FFF2-40B4-BE49-F238E27FC236}">
                <a16:creationId xmlns:a16="http://schemas.microsoft.com/office/drawing/2014/main" id="{06CAF2DB-A259-AB71-77B0-CCEABEA4E82A}"/>
              </a:ext>
            </a:extLst>
          </p:cNvPr>
          <p:cNvSpPr txBox="1"/>
          <p:nvPr/>
        </p:nvSpPr>
        <p:spPr>
          <a:xfrm>
            <a:off x="2115281" y="3353875"/>
            <a:ext cx="909589" cy="461665"/>
          </a:xfrm>
          <a:prstGeom prst="rect">
            <a:avLst/>
          </a:prstGeom>
          <a:noFill/>
        </p:spPr>
        <p:txBody>
          <a:bodyPr wrap="square">
            <a:spAutoFit/>
          </a:bodyPr>
          <a:lstStyle/>
          <a:p>
            <a:r>
              <a:rPr lang="en-US" sz="2400" b="1" dirty="0">
                <a:solidFill>
                  <a:schemeClr val="bg1"/>
                </a:solidFill>
              </a:rPr>
              <a:t>AYS </a:t>
            </a:r>
          </a:p>
        </p:txBody>
      </p:sp>
      <p:pic>
        <p:nvPicPr>
          <p:cNvPr id="25" name="Picture 24">
            <a:extLst>
              <a:ext uri="{FF2B5EF4-FFF2-40B4-BE49-F238E27FC236}">
                <a16:creationId xmlns:a16="http://schemas.microsoft.com/office/drawing/2014/main" id="{A428E6C2-ED5D-90F1-2A76-A2E3DF904272}"/>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rot="550709">
            <a:off x="2793395" y="1413450"/>
            <a:ext cx="1179972" cy="131683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18F6B42E-D255-03CF-98FA-39E953D12054}"/>
              </a:ext>
            </a:extLst>
          </p:cNvPr>
          <p:cNvPicPr>
            <a:picLocks noChangeAspect="1" noChangeArrowheads="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rot="4704564" flipV="1">
            <a:off x="2319711" y="3944179"/>
            <a:ext cx="1683072" cy="12684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15816851-77AA-6A46-D287-61559CEE8D4D}"/>
              </a:ext>
            </a:extLst>
          </p:cNvPr>
          <p:cNvPicPr>
            <a:picLocks noChangeAspect="1" noChangeArrowheads="1"/>
          </p:cNvPicPr>
          <p:nvPr/>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rot="1975454" flipH="1">
            <a:off x="2944474" y="3035205"/>
            <a:ext cx="1091438" cy="56686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ED5FE3D-0F0D-C991-00DC-54F2124D1AD6}"/>
              </a:ext>
            </a:extLst>
          </p:cNvPr>
          <p:cNvSpPr txBox="1"/>
          <p:nvPr/>
        </p:nvSpPr>
        <p:spPr>
          <a:xfrm>
            <a:off x="369277" y="305587"/>
            <a:ext cx="11467123" cy="523220"/>
          </a:xfrm>
          <a:prstGeom prst="rect">
            <a:avLst/>
          </a:prstGeom>
          <a:noFill/>
        </p:spPr>
        <p:txBody>
          <a:bodyPr wrap="square">
            <a:spAutoFit/>
          </a:bodyPr>
          <a:lstStyle/>
          <a:p>
            <a:pPr algn="ctr"/>
            <a:r>
              <a:rPr lang="en-US" sz="2800" b="1" dirty="0">
                <a:solidFill>
                  <a:schemeClr val="bg1"/>
                </a:solidFill>
                <a:latin typeface="Aptos (Body)"/>
              </a:rPr>
              <a:t>What , Why and Ways</a:t>
            </a:r>
            <a:endParaRPr lang="en-CA" sz="2800" b="1" dirty="0">
              <a:solidFill>
                <a:schemeClr val="bg1"/>
              </a:solidFill>
              <a:latin typeface="Aptos (Body)"/>
            </a:endParaRPr>
          </a:p>
        </p:txBody>
      </p:sp>
    </p:spTree>
    <p:custDataLst>
      <p:tags r:id="rId1"/>
    </p:custDataLst>
    <p:extLst>
      <p:ext uri="{BB962C8B-B14F-4D97-AF65-F5344CB8AC3E}">
        <p14:creationId xmlns:p14="http://schemas.microsoft.com/office/powerpoint/2010/main" val="317957532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fade">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up)">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20" grpId="0"/>
      <p:bldP spid="23" grpId="0"/>
      <p:bldP spid="24"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F5D5EA90-077B-E319-6903-930416F39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486C-9A6A-2998-53CF-B14852F6B3CC}"/>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4. Partnership Opportunities with Local Businesses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E8444CD4-2802-ED17-3C56-6B58126E37DA}"/>
              </a:ext>
            </a:extLst>
          </p:cNvPr>
          <p:cNvSpPr txBox="1"/>
          <p:nvPr/>
        </p:nvSpPr>
        <p:spPr>
          <a:xfrm>
            <a:off x="643728" y="1245994"/>
            <a:ext cx="10904544" cy="4578433"/>
          </a:xfrm>
          <a:prstGeom prst="rect">
            <a:avLst/>
          </a:prstGeom>
          <a:noFill/>
        </p:spPr>
        <p:txBody>
          <a:bodyPr wrap="square" rtlCol="0">
            <a:spAutoFit/>
          </a:bodyPr>
          <a:lstStyle/>
          <a:p>
            <a:pPr algn="just">
              <a:lnSpc>
                <a:spcPct val="150000"/>
              </a:lnSpc>
            </a:pPr>
            <a:r>
              <a:rPr lang="en-US" sz="1600" dirty="0" err="1">
                <a:solidFill>
                  <a:schemeClr val="bg1"/>
                </a:solidFill>
              </a:rPr>
              <a:t>Goodcabs</a:t>
            </a:r>
            <a:r>
              <a:rPr lang="en-US" sz="1600" dirty="0">
                <a:solidFill>
                  <a:schemeClr val="bg1"/>
                </a:solidFill>
              </a:rPr>
              <a:t> can benefit from partnerships with local businesses, particularly in tourism-heavy and high-footfall areas, to boost demand and improve customer loyalty:</a:t>
            </a:r>
          </a:p>
          <a:p>
            <a:pPr algn="just">
              <a:lnSpc>
                <a:spcPct val="150000"/>
              </a:lnSpc>
            </a:pPr>
            <a:endParaRPr lang="en-US" sz="1600" dirty="0">
              <a:solidFill>
                <a:schemeClr val="bg1"/>
              </a:solidFill>
            </a:endParaRPr>
          </a:p>
          <a:p>
            <a:pPr marL="342900" indent="-342900" algn="just">
              <a:lnSpc>
                <a:spcPct val="200000"/>
              </a:lnSpc>
              <a:buFont typeface="+mj-lt"/>
              <a:buAutoNum type="arabicPeriod"/>
            </a:pPr>
            <a:r>
              <a:rPr lang="en-US" sz="1600" b="1" dirty="0">
                <a:solidFill>
                  <a:schemeClr val="bg1"/>
                </a:solidFill>
              </a:rPr>
              <a:t>Tourism Cities (e.g., Jaipur, Kochi, Mysore): </a:t>
            </a:r>
            <a:r>
              <a:rPr lang="en-US" sz="1600" dirty="0">
                <a:solidFill>
                  <a:schemeClr val="bg1"/>
                </a:solidFill>
              </a:rPr>
              <a:t>Partnering with hotels, resorts, and tourist attractions can offer seamless transportation options for tourists. Bundled packages or discounts for hotel guests can increase trip volumes, especially during peak tourist seasons.</a:t>
            </a:r>
          </a:p>
          <a:p>
            <a:pPr marL="342900" indent="-342900" algn="just">
              <a:lnSpc>
                <a:spcPct val="200000"/>
              </a:lnSpc>
              <a:buFont typeface="+mj-lt"/>
              <a:buAutoNum type="arabicPeriod"/>
            </a:pPr>
            <a:r>
              <a:rPr lang="en-US" sz="1600" b="1" dirty="0">
                <a:solidFill>
                  <a:schemeClr val="bg1"/>
                </a:solidFill>
              </a:rPr>
              <a:t>Business Cities (e.g., Indore, Surat, Vadodara): </a:t>
            </a:r>
            <a:r>
              <a:rPr lang="en-US" sz="1600" dirty="0">
                <a:solidFill>
                  <a:schemeClr val="bg1"/>
                </a:solidFill>
              </a:rPr>
              <a:t>Collaborating with business hotels, corporate offices, and event venues can cater to business travelers, offering exclusive rides and corporate packages, especially for weekday trips.</a:t>
            </a:r>
          </a:p>
          <a:p>
            <a:pPr marL="342900" indent="-342900" algn="just">
              <a:lnSpc>
                <a:spcPct val="200000"/>
              </a:lnSpc>
              <a:buFont typeface="+mj-lt"/>
              <a:buAutoNum type="arabicPeriod"/>
            </a:pPr>
            <a:r>
              <a:rPr lang="en-US" sz="1600" b="1" dirty="0">
                <a:solidFill>
                  <a:schemeClr val="bg1"/>
                </a:solidFill>
              </a:rPr>
              <a:t>Event &amp; Seasonal Opportunities: </a:t>
            </a:r>
            <a:r>
              <a:rPr lang="en-US" sz="1600" dirty="0">
                <a:solidFill>
                  <a:schemeClr val="bg1"/>
                </a:solidFill>
              </a:rPr>
              <a:t>Partnering with event organizers for conferences, exhibitions, and festivals in cities like Chandigarh and Visakhapatnam can drive demand during specific months and improve loyalty.</a:t>
            </a:r>
          </a:p>
        </p:txBody>
      </p:sp>
    </p:spTree>
    <p:custDataLst>
      <p:tags r:id="rId1"/>
    </p:custDataLst>
    <p:extLst>
      <p:ext uri="{BB962C8B-B14F-4D97-AF65-F5344CB8AC3E}">
        <p14:creationId xmlns:p14="http://schemas.microsoft.com/office/powerpoint/2010/main" val="205764344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67DA0433-5C77-93A4-2D42-1CE95A5A6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04ED5-C541-4530-7CA9-21AD144DFC6C}"/>
              </a:ext>
            </a:extLst>
          </p:cNvPr>
          <p:cNvSpPr>
            <a:spLocks noGrp="1"/>
          </p:cNvSpPr>
          <p:nvPr>
            <p:ph type="title"/>
          </p:nvPr>
        </p:nvSpPr>
        <p:spPr>
          <a:xfrm>
            <a:off x="407504" y="365126"/>
            <a:ext cx="11312642"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4. Partnership Opportunities with Local Businesses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D1964358-0C56-6023-D50C-BE1A8A093D18}"/>
              </a:ext>
            </a:extLst>
          </p:cNvPr>
          <p:cNvSpPr txBox="1"/>
          <p:nvPr/>
        </p:nvSpPr>
        <p:spPr>
          <a:xfrm>
            <a:off x="690880" y="1256154"/>
            <a:ext cx="10922000" cy="3131883"/>
          </a:xfrm>
          <a:prstGeom prst="rect">
            <a:avLst/>
          </a:prstGeom>
          <a:noFill/>
        </p:spPr>
        <p:txBody>
          <a:bodyPr wrap="square" rtlCol="0">
            <a:spAutoFit/>
          </a:bodyPr>
          <a:lstStyle/>
          <a:p>
            <a:pPr marL="342900" indent="-342900" algn="just">
              <a:lnSpc>
                <a:spcPct val="200000"/>
              </a:lnSpc>
              <a:buFont typeface="+mj-lt"/>
              <a:buAutoNum type="arabicPeriod" startAt="4"/>
            </a:pPr>
            <a:r>
              <a:rPr lang="en-US" sz="1600" b="1" dirty="0">
                <a:solidFill>
                  <a:schemeClr val="bg1"/>
                </a:solidFill>
              </a:rPr>
              <a:t>High-Footfall Locations: </a:t>
            </a:r>
            <a:r>
              <a:rPr lang="en-US" sz="1600" dirty="0">
                <a:solidFill>
                  <a:schemeClr val="bg1"/>
                </a:solidFill>
              </a:rPr>
              <a:t>Collaborations with shopping malls or transport hubs in cities like Surat and Jaipur can increase visibility and trip volumes, offering special discounts for frequent trips to these locations.</a:t>
            </a:r>
          </a:p>
          <a:p>
            <a:pPr marL="342900" indent="-342900" algn="just">
              <a:lnSpc>
                <a:spcPct val="200000"/>
              </a:lnSpc>
              <a:buFont typeface="+mj-lt"/>
              <a:buAutoNum type="arabicPeriod" startAt="4"/>
            </a:pPr>
            <a:r>
              <a:rPr lang="en-US" sz="1600" b="1" dirty="0">
                <a:solidFill>
                  <a:schemeClr val="bg1"/>
                </a:solidFill>
              </a:rPr>
              <a:t>Loyalty Programs: </a:t>
            </a:r>
            <a:r>
              <a:rPr lang="en-US" sz="1600" dirty="0">
                <a:solidFill>
                  <a:schemeClr val="bg1"/>
                </a:solidFill>
              </a:rPr>
              <a:t>Cross-promotions with local businesses (e.g., discounts at malls or restaurants for </a:t>
            </a:r>
            <a:r>
              <a:rPr lang="en-US" sz="1600" dirty="0" err="1">
                <a:solidFill>
                  <a:schemeClr val="bg1"/>
                </a:solidFill>
              </a:rPr>
              <a:t>Goodcabs</a:t>
            </a:r>
            <a:r>
              <a:rPr lang="en-US" sz="1600" dirty="0">
                <a:solidFill>
                  <a:schemeClr val="bg1"/>
                </a:solidFill>
              </a:rPr>
              <a:t> passengers) can enhance customer loyalty and attract new users.</a:t>
            </a:r>
          </a:p>
          <a:p>
            <a:pPr algn="just">
              <a:lnSpc>
                <a:spcPct val="150000"/>
              </a:lnSpc>
            </a:pPr>
            <a:endParaRPr lang="en-US" sz="1600" dirty="0">
              <a:solidFill>
                <a:schemeClr val="bg1"/>
              </a:solidFill>
            </a:endParaRPr>
          </a:p>
          <a:p>
            <a:pPr algn="just">
              <a:lnSpc>
                <a:spcPct val="150000"/>
              </a:lnSpc>
            </a:pPr>
            <a:r>
              <a:rPr lang="en-US" sz="1600" dirty="0">
                <a:solidFill>
                  <a:schemeClr val="bg1"/>
                </a:solidFill>
              </a:rPr>
              <a:t>These partnerships can drive both tourism and business demand, expanding </a:t>
            </a:r>
            <a:r>
              <a:rPr lang="en-US" sz="1600" dirty="0" err="1">
                <a:solidFill>
                  <a:schemeClr val="bg1"/>
                </a:solidFill>
              </a:rPr>
              <a:t>Goodcabs</a:t>
            </a:r>
            <a:r>
              <a:rPr lang="en-US" sz="1600" dirty="0">
                <a:solidFill>
                  <a:schemeClr val="bg1"/>
                </a:solidFill>
              </a:rPr>
              <a:t>' reach and strengthening customer retention.</a:t>
            </a:r>
          </a:p>
        </p:txBody>
      </p:sp>
    </p:spTree>
    <p:custDataLst>
      <p:tags r:id="rId1"/>
    </p:custDataLst>
    <p:extLst>
      <p:ext uri="{BB962C8B-B14F-4D97-AF65-F5344CB8AC3E}">
        <p14:creationId xmlns:p14="http://schemas.microsoft.com/office/powerpoint/2010/main" val="309615060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9B2C5A1B-6DB7-2335-14D6-75576A6FB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0F0BE-EDE9-4957-039D-E51D3EE1EBEC}"/>
              </a:ext>
            </a:extLst>
          </p:cNvPr>
          <p:cNvSpPr>
            <a:spLocks noGrp="1"/>
          </p:cNvSpPr>
          <p:nvPr>
            <p:ph type="title"/>
          </p:nvPr>
        </p:nvSpPr>
        <p:spPr>
          <a:xfrm>
            <a:off x="407504" y="365126"/>
            <a:ext cx="11312642" cy="539336"/>
          </a:xfrm>
        </p:spPr>
        <p:txBody>
          <a:bodyPr>
            <a:normAutofit/>
          </a:bodyPr>
          <a:lstStyle/>
          <a:p>
            <a:pPr algn="ct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5. </a:t>
            </a: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Data Collection for Enhanced Data-Driven Decisions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1F42E934-ACF5-DACE-39C1-3B2244B26FDD}"/>
              </a:ext>
            </a:extLst>
          </p:cNvPr>
          <p:cNvSpPr txBox="1"/>
          <p:nvPr/>
        </p:nvSpPr>
        <p:spPr>
          <a:xfrm>
            <a:off x="439679" y="1163538"/>
            <a:ext cx="11312642" cy="4855432"/>
          </a:xfrm>
          <a:prstGeom prst="rect">
            <a:avLst/>
          </a:prstGeom>
          <a:noFill/>
        </p:spPr>
        <p:txBody>
          <a:bodyPr wrap="square" rtlCol="0">
            <a:spAutoFit/>
          </a:bodyPr>
          <a:lstStyle/>
          <a:p>
            <a:pPr marL="342900" indent="-342900" algn="just">
              <a:lnSpc>
                <a:spcPct val="150000"/>
              </a:lnSpc>
              <a:buFont typeface="+mj-lt"/>
              <a:buAutoNum type="arabicPeriod"/>
            </a:pPr>
            <a:r>
              <a:rPr lang="en-US" sz="1600" b="1" dirty="0">
                <a:solidFill>
                  <a:schemeClr val="bg1"/>
                </a:solidFill>
              </a:rPr>
              <a:t>Customer Demographics</a:t>
            </a:r>
            <a:r>
              <a:rPr lang="en-US" sz="1600" dirty="0">
                <a:solidFill>
                  <a:schemeClr val="bg1"/>
                </a:solidFill>
              </a:rPr>
              <a:t>: Age, gender, income, occupation, and passenger type (tourist vs. business) to understand demand patterns and personalize marketing.</a:t>
            </a:r>
          </a:p>
          <a:p>
            <a:pPr marL="342900" indent="-342900" algn="just">
              <a:lnSpc>
                <a:spcPct val="150000"/>
              </a:lnSpc>
              <a:buFont typeface="+mj-lt"/>
              <a:buAutoNum type="arabicPeriod"/>
            </a:pPr>
            <a:r>
              <a:rPr lang="en-US" sz="1600" b="1" dirty="0">
                <a:solidFill>
                  <a:schemeClr val="bg1"/>
                </a:solidFill>
              </a:rPr>
              <a:t>Trip Behavior</a:t>
            </a:r>
            <a:r>
              <a:rPr lang="en-US" sz="1600" dirty="0">
                <a:solidFill>
                  <a:schemeClr val="bg1"/>
                </a:solidFill>
              </a:rPr>
              <a:t>: Data on trip duration, distance, time of day, frequency, and popular routes to optimize pricing and service offerings.</a:t>
            </a:r>
          </a:p>
          <a:p>
            <a:pPr marL="342900" indent="-342900" algn="just">
              <a:lnSpc>
                <a:spcPct val="150000"/>
              </a:lnSpc>
              <a:buFont typeface="+mj-lt"/>
              <a:buAutoNum type="arabicPeriod"/>
            </a:pPr>
            <a:r>
              <a:rPr lang="en-US" sz="1600" b="1" dirty="0">
                <a:solidFill>
                  <a:schemeClr val="bg1"/>
                </a:solidFill>
              </a:rPr>
              <a:t>Customer Satisfaction</a:t>
            </a:r>
            <a:r>
              <a:rPr lang="en-US" sz="1600" dirty="0">
                <a:solidFill>
                  <a:schemeClr val="bg1"/>
                </a:solidFill>
              </a:rPr>
              <a:t>: Feedback, ratings, and survey data to identify service improvement areas and enhance the customer experience.</a:t>
            </a:r>
          </a:p>
          <a:p>
            <a:pPr marL="342900" indent="-342900" algn="just">
              <a:lnSpc>
                <a:spcPct val="150000"/>
              </a:lnSpc>
              <a:buFont typeface="+mj-lt"/>
              <a:buAutoNum type="arabicPeriod"/>
            </a:pPr>
            <a:r>
              <a:rPr lang="en-US" sz="1600" b="1" dirty="0">
                <a:solidFill>
                  <a:schemeClr val="bg1"/>
                </a:solidFill>
              </a:rPr>
              <a:t>Operational Efficiency</a:t>
            </a:r>
            <a:r>
              <a:rPr lang="en-US" sz="1600" dirty="0">
                <a:solidFill>
                  <a:schemeClr val="bg1"/>
                </a:solidFill>
              </a:rPr>
              <a:t>: Driver performance, vehicle utilization, trip cancellations, and no-shows to improve fleet management and reduce costs.</a:t>
            </a:r>
          </a:p>
          <a:p>
            <a:pPr marL="342900" indent="-342900" algn="just">
              <a:lnSpc>
                <a:spcPct val="150000"/>
              </a:lnSpc>
              <a:buFont typeface="+mj-lt"/>
              <a:buAutoNum type="arabicPeriod"/>
            </a:pPr>
            <a:r>
              <a:rPr lang="en-US" sz="1600" b="1" dirty="0">
                <a:solidFill>
                  <a:schemeClr val="bg1"/>
                </a:solidFill>
              </a:rPr>
              <a:t>Market Trends</a:t>
            </a:r>
            <a:r>
              <a:rPr lang="en-US" sz="1600" dirty="0">
                <a:solidFill>
                  <a:schemeClr val="bg1"/>
                </a:solidFill>
              </a:rPr>
              <a:t>: Competitor pricing, local events, and emerging mobility trends (e.g., electric vehicles) to stay competitive and adjust strategies.</a:t>
            </a:r>
          </a:p>
          <a:p>
            <a:pPr marL="342900" indent="-342900" algn="just">
              <a:lnSpc>
                <a:spcPct val="150000"/>
              </a:lnSpc>
              <a:buFont typeface="+mj-lt"/>
              <a:buAutoNum type="arabicPeriod"/>
            </a:pPr>
            <a:r>
              <a:rPr lang="en-US" sz="1600" b="1" dirty="0">
                <a:solidFill>
                  <a:schemeClr val="bg1"/>
                </a:solidFill>
              </a:rPr>
              <a:t>Real-Time Data</a:t>
            </a:r>
            <a:r>
              <a:rPr lang="en-US" sz="1600" dirty="0">
                <a:solidFill>
                  <a:schemeClr val="bg1"/>
                </a:solidFill>
              </a:rPr>
              <a:t>: Trip tracking, route optimization, and demand forecasting to improve operational efficiency and resource allocation.</a:t>
            </a:r>
          </a:p>
          <a:p>
            <a:pPr marL="342900" indent="-342900" algn="just">
              <a:lnSpc>
                <a:spcPct val="150000"/>
              </a:lnSpc>
              <a:buFont typeface="+mj-lt"/>
              <a:buAutoNum type="arabicPeriod"/>
            </a:pPr>
            <a:r>
              <a:rPr lang="en-US" sz="1600" b="1" dirty="0">
                <a:solidFill>
                  <a:schemeClr val="bg1"/>
                </a:solidFill>
              </a:rPr>
              <a:t>Loyalty Program Data</a:t>
            </a:r>
            <a:r>
              <a:rPr lang="en-US" sz="1600" dirty="0">
                <a:solidFill>
                  <a:schemeClr val="bg1"/>
                </a:solidFill>
              </a:rPr>
              <a:t>: Participation in loyalty programs and promotion effectiveness to drive repeat business and improve retention.</a:t>
            </a:r>
          </a:p>
        </p:txBody>
      </p:sp>
    </p:spTree>
    <p:custDataLst>
      <p:tags r:id="rId1"/>
    </p:custDataLst>
    <p:extLst>
      <p:ext uri="{BB962C8B-B14F-4D97-AF65-F5344CB8AC3E}">
        <p14:creationId xmlns:p14="http://schemas.microsoft.com/office/powerpoint/2010/main" val="22975637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5E13E277-0B6B-F0FC-17AF-C88C1E887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162D3-32C4-081E-6074-EDD3521792AD}"/>
              </a:ext>
            </a:extLst>
          </p:cNvPr>
          <p:cNvSpPr>
            <a:spLocks noGrp="1"/>
          </p:cNvSpPr>
          <p:nvPr>
            <p:ph type="title"/>
          </p:nvPr>
        </p:nvSpPr>
        <p:spPr>
          <a:xfrm>
            <a:off x="407504" y="365126"/>
            <a:ext cx="11312642" cy="539336"/>
          </a:xfrm>
        </p:spPr>
        <p:txBody>
          <a:bodyPr>
            <a:normAutofit/>
          </a:bodyPr>
          <a:lstStyle/>
          <a:p>
            <a:pPr algn="ctr"/>
            <a:r>
              <a:rPr lang="en-US"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Final Note : End-of-Year Targets</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EC048895-F98A-41F8-8AB9-2643F5CFE2C1}"/>
              </a:ext>
            </a:extLst>
          </p:cNvPr>
          <p:cNvSpPr txBox="1"/>
          <p:nvPr/>
        </p:nvSpPr>
        <p:spPr>
          <a:xfrm>
            <a:off x="439679" y="1163538"/>
            <a:ext cx="11312642" cy="4486100"/>
          </a:xfrm>
          <a:prstGeom prst="rect">
            <a:avLst/>
          </a:prstGeom>
          <a:noFill/>
        </p:spPr>
        <p:txBody>
          <a:bodyPr wrap="square" rtlCol="0">
            <a:spAutoFit/>
          </a:bodyPr>
          <a:lstStyle/>
          <a:p>
            <a:pPr marL="342900" indent="-342900">
              <a:lnSpc>
                <a:spcPct val="150000"/>
              </a:lnSpc>
              <a:buFont typeface="+mj-lt"/>
              <a:buAutoNum type="arabicPeriod"/>
            </a:pPr>
            <a:r>
              <a:rPr lang="en-US" sz="1600" dirty="0">
                <a:solidFill>
                  <a:schemeClr val="bg1"/>
                </a:solidFill>
              </a:rPr>
              <a:t>Increase Repeat Passenger Rate (RPR%)</a:t>
            </a:r>
          </a:p>
          <a:p>
            <a:pPr marL="800100" lvl="1" indent="-342900">
              <a:lnSpc>
                <a:spcPct val="150000"/>
              </a:lnSpc>
              <a:buFont typeface="Arial" panose="020B0604020202020204" pitchFamily="34" charset="0"/>
              <a:buChar char="•"/>
            </a:pPr>
            <a:r>
              <a:rPr lang="en-US" sz="1600" dirty="0">
                <a:solidFill>
                  <a:schemeClr val="bg1"/>
                </a:solidFill>
              </a:rPr>
              <a:t>Target: 5% increase in RPR% in Jaipur and Mysore.</a:t>
            </a:r>
          </a:p>
          <a:p>
            <a:pPr marL="800100" lvl="1" indent="-342900">
              <a:lnSpc>
                <a:spcPct val="150000"/>
              </a:lnSpc>
              <a:buFont typeface="Arial" panose="020B0604020202020204" pitchFamily="34" charset="0"/>
              <a:buChar char="•"/>
            </a:pPr>
            <a:r>
              <a:rPr lang="en-US" sz="1600" dirty="0">
                <a:solidFill>
                  <a:schemeClr val="bg1"/>
                </a:solidFill>
              </a:rPr>
              <a:t>Focus: Improve service consistency and implement loyalty programs.</a:t>
            </a:r>
          </a:p>
          <a:p>
            <a:pPr marL="342900" indent="-342900">
              <a:lnSpc>
                <a:spcPct val="150000"/>
              </a:lnSpc>
              <a:buFont typeface="+mj-lt"/>
              <a:buAutoNum type="arabicPeriod"/>
            </a:pPr>
            <a:r>
              <a:rPr lang="en-US" sz="1600" dirty="0">
                <a:solidFill>
                  <a:schemeClr val="bg1"/>
                </a:solidFill>
              </a:rPr>
              <a:t>Optimize Marketing Campaigns</a:t>
            </a:r>
          </a:p>
          <a:p>
            <a:pPr marL="800100" lvl="1" indent="-342900">
              <a:lnSpc>
                <a:spcPct val="150000"/>
              </a:lnSpc>
              <a:buFont typeface="Arial" panose="020B0604020202020204" pitchFamily="34" charset="0"/>
              <a:buChar char="•"/>
            </a:pPr>
            <a:r>
              <a:rPr lang="en-US" sz="1600" dirty="0">
                <a:solidFill>
                  <a:schemeClr val="bg1"/>
                </a:solidFill>
              </a:rPr>
              <a:t>Target: 10% increase in demand in tourism cities like Jaipur and Kochi during key festivals.</a:t>
            </a:r>
          </a:p>
          <a:p>
            <a:pPr marL="800100" lvl="1" indent="-342900">
              <a:lnSpc>
                <a:spcPct val="150000"/>
              </a:lnSpc>
              <a:buFont typeface="Arial" panose="020B0604020202020204" pitchFamily="34" charset="0"/>
              <a:buChar char="•"/>
            </a:pPr>
            <a:r>
              <a:rPr lang="en-US" sz="1600" dirty="0">
                <a:solidFill>
                  <a:schemeClr val="bg1"/>
                </a:solidFill>
              </a:rPr>
              <a:t>Focus: Tailor campaigns and partner with local event organizers for special ride packages.</a:t>
            </a:r>
          </a:p>
          <a:p>
            <a:pPr marL="342900" indent="-342900">
              <a:lnSpc>
                <a:spcPct val="150000"/>
              </a:lnSpc>
              <a:buFont typeface="+mj-lt"/>
              <a:buAutoNum type="arabicPeriod"/>
            </a:pPr>
            <a:r>
              <a:rPr lang="en-US" sz="1600" dirty="0">
                <a:solidFill>
                  <a:schemeClr val="bg1"/>
                </a:solidFill>
              </a:rPr>
              <a:t>Expand Electric Vehicle (EV) Integration</a:t>
            </a:r>
          </a:p>
          <a:p>
            <a:pPr marL="800100" lvl="1" indent="-342900">
              <a:lnSpc>
                <a:spcPct val="150000"/>
              </a:lnSpc>
              <a:buFont typeface="Arial" panose="020B0604020202020204" pitchFamily="34" charset="0"/>
              <a:buChar char="•"/>
            </a:pPr>
            <a:r>
              <a:rPr lang="en-US" sz="1600" dirty="0">
                <a:solidFill>
                  <a:schemeClr val="bg1"/>
                </a:solidFill>
              </a:rPr>
              <a:t>Target: 10% of fleet in tier-2 cities to be electric by year-end.</a:t>
            </a:r>
          </a:p>
          <a:p>
            <a:pPr marL="800100" lvl="1" indent="-342900">
              <a:lnSpc>
                <a:spcPct val="150000"/>
              </a:lnSpc>
              <a:buFont typeface="Arial" panose="020B0604020202020204" pitchFamily="34" charset="0"/>
              <a:buChar char="•"/>
            </a:pPr>
            <a:r>
              <a:rPr lang="en-US" sz="1600" dirty="0">
                <a:solidFill>
                  <a:schemeClr val="bg1"/>
                </a:solidFill>
              </a:rPr>
              <a:t>Focus: Launch EV pilots in Surat and Vadodara with eco-friendly services and government incentives.</a:t>
            </a:r>
          </a:p>
          <a:p>
            <a:pPr marL="342900" indent="-342900">
              <a:lnSpc>
                <a:spcPct val="150000"/>
              </a:lnSpc>
              <a:buFont typeface="+mj-lt"/>
              <a:buAutoNum type="arabicPeriod"/>
            </a:pPr>
            <a:r>
              <a:rPr lang="en-US" sz="1600" dirty="0">
                <a:solidFill>
                  <a:schemeClr val="bg1"/>
                </a:solidFill>
              </a:rPr>
              <a:t>Partnerships with Local Businesses</a:t>
            </a:r>
          </a:p>
          <a:p>
            <a:pPr marL="800100" lvl="1" indent="-342900">
              <a:lnSpc>
                <a:spcPct val="150000"/>
              </a:lnSpc>
              <a:buFont typeface="Arial" panose="020B0604020202020204" pitchFamily="34" charset="0"/>
              <a:buChar char="•"/>
            </a:pPr>
            <a:r>
              <a:rPr lang="en-US" sz="1600" dirty="0">
                <a:solidFill>
                  <a:schemeClr val="bg1"/>
                </a:solidFill>
              </a:rPr>
              <a:t>Target: 5 new strategic partnerships with hotels, resorts, and event organizers.</a:t>
            </a:r>
          </a:p>
          <a:p>
            <a:pPr marL="800100" lvl="1" indent="-342900">
              <a:lnSpc>
                <a:spcPct val="150000"/>
              </a:lnSpc>
              <a:buFont typeface="Arial" panose="020B0604020202020204" pitchFamily="34" charset="0"/>
              <a:buChar char="•"/>
            </a:pPr>
            <a:r>
              <a:rPr lang="en-US" sz="1600" dirty="0">
                <a:solidFill>
                  <a:schemeClr val="bg1"/>
                </a:solidFill>
              </a:rPr>
              <a:t>Focus: Offer bundled packages for tourists and corporate clients during peak seasons.</a:t>
            </a:r>
          </a:p>
        </p:txBody>
      </p:sp>
    </p:spTree>
    <p:custDataLst>
      <p:tags r:id="rId1"/>
    </p:custDataLst>
    <p:extLst>
      <p:ext uri="{BB962C8B-B14F-4D97-AF65-F5344CB8AC3E}">
        <p14:creationId xmlns:p14="http://schemas.microsoft.com/office/powerpoint/2010/main" val="2804045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902148-7EF9-3D3E-E34F-2CB9DBC56D34}"/>
              </a:ext>
            </a:extLst>
          </p:cNvPr>
          <p:cNvSpPr txBox="1"/>
          <p:nvPr/>
        </p:nvSpPr>
        <p:spPr>
          <a:xfrm>
            <a:off x="4157905" y="334329"/>
            <a:ext cx="3876189" cy="584775"/>
          </a:xfrm>
          <a:prstGeom prst="rect">
            <a:avLst/>
          </a:prstGeom>
          <a:noFill/>
        </p:spPr>
        <p:txBody>
          <a:bodyPr wrap="none" rtlCol="0">
            <a:spAutoFit/>
          </a:bodyPr>
          <a:lstStyle/>
          <a:p>
            <a:pPr algn="ctr"/>
            <a:r>
              <a:rPr lang="en-CA" sz="3200" b="1" dirty="0">
                <a:solidFill>
                  <a:schemeClr val="bg1"/>
                </a:solidFill>
              </a:rPr>
              <a:t>Special Thanks to . .</a:t>
            </a:r>
          </a:p>
        </p:txBody>
      </p:sp>
      <p:grpSp>
        <p:nvGrpSpPr>
          <p:cNvPr id="14" name="Group 13">
            <a:extLst>
              <a:ext uri="{FF2B5EF4-FFF2-40B4-BE49-F238E27FC236}">
                <a16:creationId xmlns:a16="http://schemas.microsoft.com/office/drawing/2014/main" id="{4A8C7066-778D-FF4D-3E44-4C6154BD5247}"/>
              </a:ext>
            </a:extLst>
          </p:cNvPr>
          <p:cNvGrpSpPr/>
          <p:nvPr/>
        </p:nvGrpSpPr>
        <p:grpSpPr>
          <a:xfrm>
            <a:off x="6126988" y="1693441"/>
            <a:ext cx="2289817" cy="2339819"/>
            <a:chOff x="6214872" y="1666451"/>
            <a:chExt cx="2197608" cy="2339819"/>
          </a:xfrm>
        </p:grpSpPr>
        <p:pic>
          <p:nvPicPr>
            <p:cNvPr id="13316" name="Picture 4" descr="Hemanand Vadivel - Atliq">
              <a:extLst>
                <a:ext uri="{FF2B5EF4-FFF2-40B4-BE49-F238E27FC236}">
                  <a16:creationId xmlns:a16="http://schemas.microsoft.com/office/drawing/2014/main" id="{1C3BBA22-BBBD-F124-F69A-6E1B707E7C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81" t="9935" r="2990" b="10040"/>
            <a:stretch/>
          </p:blipFill>
          <p:spPr bwMode="auto">
            <a:xfrm>
              <a:off x="6332033" y="1666451"/>
              <a:ext cx="1740616" cy="1793367"/>
            </a:xfrm>
            <a:prstGeom prst="ellipse">
              <a:avLst/>
            </a:prstGeom>
            <a:ln w="63500" cap="rnd">
              <a:solidFill>
                <a:srgbClr val="A9A2CE"/>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2FD592A-B520-7628-4D9D-2D15751D6ACD}"/>
                </a:ext>
              </a:extLst>
            </p:cNvPr>
            <p:cNvSpPr txBox="1"/>
            <p:nvPr/>
          </p:nvSpPr>
          <p:spPr>
            <a:xfrm>
              <a:off x="6214872" y="3636938"/>
              <a:ext cx="2197608" cy="369332"/>
            </a:xfrm>
            <a:prstGeom prst="rect">
              <a:avLst/>
            </a:prstGeom>
            <a:noFill/>
            <a:ln>
              <a:noFill/>
            </a:ln>
          </p:spPr>
          <p:txBody>
            <a:bodyPr wrap="square">
              <a:spAutoFit/>
            </a:bodyPr>
            <a:lstStyle/>
            <a:p>
              <a:pPr algn="ctr"/>
              <a:r>
                <a:rPr lang="en-CA" b="1" dirty="0" err="1">
                  <a:solidFill>
                    <a:schemeClr val="bg1"/>
                  </a:solidFill>
                </a:rPr>
                <a:t>Hemanand</a:t>
              </a:r>
              <a:r>
                <a:rPr lang="en-CA" b="1" dirty="0">
                  <a:solidFill>
                    <a:schemeClr val="bg1"/>
                  </a:solidFill>
                </a:rPr>
                <a:t> Vadivel</a:t>
              </a:r>
            </a:p>
          </p:txBody>
        </p:sp>
      </p:grpSp>
      <p:grpSp>
        <p:nvGrpSpPr>
          <p:cNvPr id="16" name="Group 15">
            <a:extLst>
              <a:ext uri="{FF2B5EF4-FFF2-40B4-BE49-F238E27FC236}">
                <a16:creationId xmlns:a16="http://schemas.microsoft.com/office/drawing/2014/main" id="{6563B569-CA8D-1E09-897A-D591F66A8B19}"/>
              </a:ext>
            </a:extLst>
          </p:cNvPr>
          <p:cNvGrpSpPr/>
          <p:nvPr/>
        </p:nvGrpSpPr>
        <p:grpSpPr>
          <a:xfrm>
            <a:off x="4011049" y="1698080"/>
            <a:ext cx="1813374" cy="2335180"/>
            <a:chOff x="3855850" y="1666452"/>
            <a:chExt cx="1813374" cy="2335180"/>
          </a:xfrm>
        </p:grpSpPr>
        <p:pic>
          <p:nvPicPr>
            <p:cNvPr id="17" name="Picture 6">
              <a:extLst>
                <a:ext uri="{FF2B5EF4-FFF2-40B4-BE49-F238E27FC236}">
                  <a16:creationId xmlns:a16="http://schemas.microsoft.com/office/drawing/2014/main" id="{4E887CCB-A929-6569-DC65-D48EDDFCD4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70" r="18436"/>
            <a:stretch/>
          </p:blipFill>
          <p:spPr bwMode="auto">
            <a:xfrm>
              <a:off x="3875857" y="1666452"/>
              <a:ext cx="1793367" cy="1793367"/>
            </a:xfrm>
            <a:prstGeom prst="ellipse">
              <a:avLst/>
            </a:prstGeom>
            <a:ln w="63500" cap="rnd">
              <a:solidFill>
                <a:srgbClr val="A9A2CE"/>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7848364-0CC3-DD94-226A-A2636FD9BFFA}"/>
                </a:ext>
              </a:extLst>
            </p:cNvPr>
            <p:cNvSpPr txBox="1"/>
            <p:nvPr/>
          </p:nvSpPr>
          <p:spPr>
            <a:xfrm>
              <a:off x="3855850" y="3632300"/>
              <a:ext cx="1813374" cy="369332"/>
            </a:xfrm>
            <a:prstGeom prst="rect">
              <a:avLst/>
            </a:prstGeom>
            <a:noFill/>
          </p:spPr>
          <p:txBody>
            <a:bodyPr wrap="square">
              <a:spAutoFit/>
            </a:bodyPr>
            <a:lstStyle/>
            <a:p>
              <a:pPr algn="ctr"/>
              <a:r>
                <a:rPr lang="en-CA" b="1" dirty="0">
                  <a:solidFill>
                    <a:schemeClr val="bg1"/>
                  </a:solidFill>
                </a:rPr>
                <a:t>Dhaval Patel</a:t>
              </a:r>
            </a:p>
          </p:txBody>
        </p:sp>
      </p:grpSp>
      <p:grpSp>
        <p:nvGrpSpPr>
          <p:cNvPr id="20" name="Group 19">
            <a:extLst>
              <a:ext uri="{FF2B5EF4-FFF2-40B4-BE49-F238E27FC236}">
                <a16:creationId xmlns:a16="http://schemas.microsoft.com/office/drawing/2014/main" id="{E61F6E93-AD08-4D3D-77D8-D54A61CCFA9A}"/>
              </a:ext>
            </a:extLst>
          </p:cNvPr>
          <p:cNvGrpSpPr/>
          <p:nvPr/>
        </p:nvGrpSpPr>
        <p:grpSpPr>
          <a:xfrm>
            <a:off x="5014259" y="4920035"/>
            <a:ext cx="2031672" cy="1260036"/>
            <a:chOff x="4888415" y="4370833"/>
            <a:chExt cx="2415166" cy="1447395"/>
          </a:xfrm>
        </p:grpSpPr>
        <p:pic>
          <p:nvPicPr>
            <p:cNvPr id="15" name="Picture 14" descr="A white text on a black background&#10;&#10;Description automatically generated">
              <a:extLst>
                <a:ext uri="{FF2B5EF4-FFF2-40B4-BE49-F238E27FC236}">
                  <a16:creationId xmlns:a16="http://schemas.microsoft.com/office/drawing/2014/main" id="{796528C4-80CC-9B82-7D63-C7822580666A}"/>
                </a:ext>
              </a:extLst>
            </p:cNvPr>
            <p:cNvPicPr>
              <a:picLocks noChangeAspect="1"/>
            </p:cNvPicPr>
            <p:nvPr/>
          </p:nvPicPr>
          <p:blipFill rotWithShape="1">
            <a:blip r:embed="rId6">
              <a:extLst>
                <a:ext uri="{28A0092B-C50C-407E-A947-70E740481C1C}">
                  <a14:useLocalDpi xmlns:a14="http://schemas.microsoft.com/office/drawing/2010/main" val="0"/>
                </a:ext>
              </a:extLst>
            </a:blip>
            <a:srcRect l="12849" t="32365" r="10272" b="30986"/>
            <a:stretch/>
          </p:blipFill>
          <p:spPr>
            <a:xfrm>
              <a:off x="5034031" y="4370833"/>
              <a:ext cx="2197609" cy="1047598"/>
            </a:xfrm>
            <a:prstGeom prst="rect">
              <a:avLst/>
            </a:prstGeom>
          </p:spPr>
        </p:pic>
        <p:sp>
          <p:nvSpPr>
            <p:cNvPr id="19" name="TextBox 18">
              <a:extLst>
                <a:ext uri="{FF2B5EF4-FFF2-40B4-BE49-F238E27FC236}">
                  <a16:creationId xmlns:a16="http://schemas.microsoft.com/office/drawing/2014/main" id="{3336390F-4237-1522-1B5A-6D04BB93DE68}"/>
                </a:ext>
              </a:extLst>
            </p:cNvPr>
            <p:cNvSpPr txBox="1"/>
            <p:nvPr/>
          </p:nvSpPr>
          <p:spPr>
            <a:xfrm>
              <a:off x="4888415" y="5448896"/>
              <a:ext cx="2415166" cy="369332"/>
            </a:xfrm>
            <a:prstGeom prst="rect">
              <a:avLst/>
            </a:prstGeom>
            <a:noFill/>
          </p:spPr>
          <p:txBody>
            <a:bodyPr wrap="square" rtlCol="0">
              <a:spAutoFit/>
            </a:bodyPr>
            <a:lstStyle/>
            <a:p>
              <a:pPr algn="ctr"/>
              <a:r>
                <a:rPr lang="en-CA" b="1" dirty="0">
                  <a:solidFill>
                    <a:schemeClr val="bg1"/>
                  </a:solidFill>
                </a:rPr>
                <a:t>T  E  A  M</a:t>
              </a:r>
            </a:p>
          </p:txBody>
        </p:sp>
      </p:grpSp>
      <p:sp>
        <p:nvSpPr>
          <p:cNvPr id="2" name="TextBox 1">
            <a:extLst>
              <a:ext uri="{FF2B5EF4-FFF2-40B4-BE49-F238E27FC236}">
                <a16:creationId xmlns:a16="http://schemas.microsoft.com/office/drawing/2014/main" id="{7C498728-8EB9-290B-93C9-B2C4648CE513}"/>
              </a:ext>
            </a:extLst>
          </p:cNvPr>
          <p:cNvSpPr txBox="1"/>
          <p:nvPr/>
        </p:nvSpPr>
        <p:spPr>
          <a:xfrm>
            <a:off x="5811125" y="4111554"/>
            <a:ext cx="437940" cy="523220"/>
          </a:xfrm>
          <a:prstGeom prst="rect">
            <a:avLst/>
          </a:prstGeom>
          <a:noFill/>
        </p:spPr>
        <p:txBody>
          <a:bodyPr wrap="none" rtlCol="0">
            <a:spAutoFit/>
          </a:bodyPr>
          <a:lstStyle/>
          <a:p>
            <a:r>
              <a:rPr lang="en-CA" sz="2800" b="1" dirty="0">
                <a:solidFill>
                  <a:schemeClr val="bg2"/>
                </a:solidFill>
              </a:rPr>
              <a:t>&amp;</a:t>
            </a:r>
          </a:p>
        </p:txBody>
      </p:sp>
    </p:spTree>
    <p:custDataLst>
      <p:tags r:id="rId1"/>
    </p:custDataLst>
    <p:extLst>
      <p:ext uri="{BB962C8B-B14F-4D97-AF65-F5344CB8AC3E}">
        <p14:creationId xmlns:p14="http://schemas.microsoft.com/office/powerpoint/2010/main" val="163578304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4A6C6-D42F-1155-CD76-5F3F603B00E3}"/>
              </a:ext>
            </a:extLst>
          </p:cNvPr>
          <p:cNvSpPr txBox="1"/>
          <p:nvPr/>
        </p:nvSpPr>
        <p:spPr>
          <a:xfrm>
            <a:off x="4224754" y="3136612"/>
            <a:ext cx="3742499" cy="1015663"/>
          </a:xfrm>
          <a:prstGeom prst="rect">
            <a:avLst/>
          </a:prstGeom>
          <a:noFill/>
        </p:spPr>
        <p:txBody>
          <a:bodyPr wrap="none" rtlCol="0">
            <a:spAutoFit/>
          </a:bodyPr>
          <a:lstStyle/>
          <a:p>
            <a:pPr algn="ctr"/>
            <a:r>
              <a:rPr lang="en-CA" sz="6000" b="1" dirty="0">
                <a:solidFill>
                  <a:schemeClr val="bg1"/>
                </a:solidFill>
              </a:rPr>
              <a:t>Thank You</a:t>
            </a:r>
          </a:p>
        </p:txBody>
      </p:sp>
      <p:pic>
        <p:nvPicPr>
          <p:cNvPr id="4" name="Picture 3" descr="A black and yellow car&#10;&#10;Description automatically generated">
            <a:extLst>
              <a:ext uri="{FF2B5EF4-FFF2-40B4-BE49-F238E27FC236}">
                <a16:creationId xmlns:a16="http://schemas.microsoft.com/office/drawing/2014/main" id="{E3868204-A397-D0AB-33AC-A375D0791910}"/>
              </a:ext>
            </a:extLst>
          </p:cNvPr>
          <p:cNvPicPr>
            <a:picLocks noChangeAspect="1"/>
          </p:cNvPicPr>
          <p:nvPr/>
        </p:nvPicPr>
        <p:blipFill>
          <a:blip r:embed="rId3">
            <a:extLst>
              <a:ext uri="{28A0092B-C50C-407E-A947-70E740481C1C}">
                <a14:useLocalDpi xmlns:a14="http://schemas.microsoft.com/office/drawing/2010/main" val="0"/>
              </a:ext>
            </a:extLst>
          </a:blip>
          <a:srcRect t="160" b="51939"/>
          <a:stretch/>
        </p:blipFill>
        <p:spPr>
          <a:xfrm>
            <a:off x="2615918" y="3576541"/>
            <a:ext cx="2403836" cy="1151467"/>
          </a:xfrm>
          <a:prstGeom prst="rect">
            <a:avLst/>
          </a:prstGeom>
        </p:spPr>
      </p:pic>
      <p:pic>
        <p:nvPicPr>
          <p:cNvPr id="5" name="Picture 4" descr="A black and yellow car&#10;&#10;Description automatically generated">
            <a:extLst>
              <a:ext uri="{FF2B5EF4-FFF2-40B4-BE49-F238E27FC236}">
                <a16:creationId xmlns:a16="http://schemas.microsoft.com/office/drawing/2014/main" id="{28C29118-70F2-2AB6-BE00-29CE06C1B0C9}"/>
              </a:ext>
            </a:extLst>
          </p:cNvPr>
          <p:cNvPicPr>
            <a:picLocks noChangeAspect="1"/>
          </p:cNvPicPr>
          <p:nvPr/>
        </p:nvPicPr>
        <p:blipFill>
          <a:blip r:embed="rId3">
            <a:extLst>
              <a:ext uri="{28A0092B-C50C-407E-A947-70E740481C1C}">
                <a14:useLocalDpi xmlns:a14="http://schemas.microsoft.com/office/drawing/2010/main" val="0"/>
              </a:ext>
            </a:extLst>
          </a:blip>
          <a:srcRect t="51000"/>
          <a:stretch/>
        </p:blipFill>
        <p:spPr>
          <a:xfrm>
            <a:off x="6930862" y="2558050"/>
            <a:ext cx="2072782" cy="1015663"/>
          </a:xfrm>
          <a:prstGeom prst="rect">
            <a:avLst/>
          </a:prstGeom>
        </p:spPr>
      </p:pic>
    </p:spTree>
    <p:extLst>
      <p:ext uri="{BB962C8B-B14F-4D97-AF65-F5344CB8AC3E}">
        <p14:creationId xmlns:p14="http://schemas.microsoft.com/office/powerpoint/2010/main" val="8472228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A8F8F36-8F1E-9C2C-332D-9E798E6A1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89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2DCBA15-0DD0-3BDB-F8B7-E180A44017F1}"/>
              </a:ext>
            </a:extLst>
          </p:cNvPr>
          <p:cNvPicPr>
            <a:picLocks noChangeAspect="1"/>
          </p:cNvPicPr>
          <p:nvPr/>
        </p:nvPicPr>
        <p:blipFill>
          <a:blip r:embed="rId3"/>
          <a:stretch>
            <a:fillRect/>
          </a:stretch>
        </p:blipFill>
        <p:spPr>
          <a:xfrm>
            <a:off x="1731077" y="1068161"/>
            <a:ext cx="8729846" cy="5490469"/>
          </a:xfrm>
          <a:prstGeom prst="rect">
            <a:avLst/>
          </a:prstGeom>
        </p:spPr>
      </p:pic>
      <p:sp>
        <p:nvSpPr>
          <p:cNvPr id="4" name="Title 1">
            <a:extLst>
              <a:ext uri="{FF2B5EF4-FFF2-40B4-BE49-F238E27FC236}">
                <a16:creationId xmlns:a16="http://schemas.microsoft.com/office/drawing/2014/main" id="{2ACD1558-0EFC-2450-D524-56A70690B780}"/>
              </a:ext>
            </a:extLst>
          </p:cNvPr>
          <p:cNvSpPr txBox="1">
            <a:spLocks/>
          </p:cNvSpPr>
          <p:nvPr/>
        </p:nvSpPr>
        <p:spPr>
          <a:xfrm>
            <a:off x="407504" y="365126"/>
            <a:ext cx="11285750" cy="5393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400" b="1" kern="100" dirty="0">
                <a:solidFill>
                  <a:schemeClr val="bg1">
                    <a:lumMod val="95000"/>
                  </a:schemeClr>
                </a:solidFill>
                <a:uFill>
                  <a:solidFill>
                    <a:srgbClr val="000000"/>
                  </a:solidFill>
                </a:uFill>
                <a:latin typeface="Aptos (Body)"/>
                <a:ea typeface="Calibri" panose="020F0502020204030204" pitchFamily="34" charset="0"/>
                <a:cs typeface="Calibri" panose="020F0502020204030204" pitchFamily="34" charset="0"/>
              </a:rPr>
              <a:t>Data Model View</a:t>
            </a:r>
            <a:endParaRPr lang="en-CA" sz="5400" b="1" dirty="0">
              <a:solidFill>
                <a:schemeClr val="bg1">
                  <a:lumMod val="95000"/>
                </a:schemeClr>
              </a:solidFill>
              <a:latin typeface="Aptos (Body)"/>
            </a:endParaRPr>
          </a:p>
        </p:txBody>
      </p:sp>
    </p:spTree>
    <p:extLst>
      <p:ext uri="{BB962C8B-B14F-4D97-AF65-F5344CB8AC3E}">
        <p14:creationId xmlns:p14="http://schemas.microsoft.com/office/powerpoint/2010/main" val="7066806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2E7875-CD61-F10F-17A3-4E206AF21CA4}"/>
              </a:ext>
            </a:extLst>
          </p:cNvPr>
          <p:cNvSpPr txBox="1"/>
          <p:nvPr/>
        </p:nvSpPr>
        <p:spPr>
          <a:xfrm>
            <a:off x="0" y="3167390"/>
            <a:ext cx="12192000" cy="523220"/>
          </a:xfrm>
          <a:prstGeom prst="rect">
            <a:avLst/>
          </a:prstGeom>
          <a:noFill/>
        </p:spPr>
        <p:txBody>
          <a:bodyPr wrap="square">
            <a:spAutoFit/>
          </a:bodyPr>
          <a:lstStyle/>
          <a:p>
            <a:pPr algn="ctr"/>
            <a:r>
              <a:rPr lang="en-CA" sz="2800" b="1" dirty="0">
                <a:solidFill>
                  <a:schemeClr val="bg1"/>
                </a:solidFill>
              </a:rPr>
              <a:t>Primary Analysis</a:t>
            </a:r>
          </a:p>
        </p:txBody>
      </p:sp>
    </p:spTree>
    <p:extLst>
      <p:ext uri="{BB962C8B-B14F-4D97-AF65-F5344CB8AC3E}">
        <p14:creationId xmlns:p14="http://schemas.microsoft.com/office/powerpoint/2010/main" val="1817142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E31C-9542-7A1D-3973-E9696FAF7DF6}"/>
              </a:ext>
            </a:extLst>
          </p:cNvPr>
          <p:cNvSpPr>
            <a:spLocks noGrp="1"/>
          </p:cNvSpPr>
          <p:nvPr>
            <p:ph type="title"/>
          </p:nvPr>
        </p:nvSpPr>
        <p:spPr>
          <a:xfrm>
            <a:off x="407504" y="365126"/>
            <a:ext cx="11285750" cy="539336"/>
          </a:xfrm>
        </p:spPr>
        <p:txBody>
          <a:bodyPr>
            <a:normAutofit/>
          </a:bodyPr>
          <a:lstStyle/>
          <a:p>
            <a:pPr algn="ctr"/>
            <a:r>
              <a:rPr lang="en-CA"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Top and Bottom Performing Cities</a:t>
            </a:r>
            <a:endParaRPr lang="en-CA" sz="5400" b="1" dirty="0">
              <a:solidFill>
                <a:schemeClr val="bg1">
                  <a:lumMod val="95000"/>
                </a:schemeClr>
              </a:solidFill>
              <a:latin typeface="Aptos (Body)"/>
            </a:endParaRPr>
          </a:p>
        </p:txBody>
      </p:sp>
      <p:pic>
        <p:nvPicPr>
          <p:cNvPr id="11" name="Picture 10">
            <a:extLst>
              <a:ext uri="{FF2B5EF4-FFF2-40B4-BE49-F238E27FC236}">
                <a16:creationId xmlns:a16="http://schemas.microsoft.com/office/drawing/2014/main" id="{A860A417-A38B-AC86-BC6E-CA25E5617190}"/>
              </a:ext>
            </a:extLst>
          </p:cNvPr>
          <p:cNvPicPr>
            <a:picLocks noChangeAspect="1"/>
          </p:cNvPicPr>
          <p:nvPr/>
        </p:nvPicPr>
        <p:blipFill>
          <a:blip r:embed="rId5"/>
          <a:srcRect r="69623"/>
          <a:stretch/>
        </p:blipFill>
        <p:spPr>
          <a:xfrm>
            <a:off x="899632" y="1469492"/>
            <a:ext cx="3278830" cy="3919016"/>
          </a:xfrm>
          <a:prstGeom prst="rect">
            <a:avLst/>
          </a:prstGeom>
        </p:spPr>
      </p:pic>
      <p:sp>
        <p:nvSpPr>
          <p:cNvPr id="3" name="TextBox 2">
            <a:extLst>
              <a:ext uri="{FF2B5EF4-FFF2-40B4-BE49-F238E27FC236}">
                <a16:creationId xmlns:a16="http://schemas.microsoft.com/office/drawing/2014/main" id="{700E510E-4D41-2C3B-3EA1-6FC28ACE35B0}"/>
              </a:ext>
            </a:extLst>
          </p:cNvPr>
          <p:cNvSpPr txBox="1"/>
          <p:nvPr/>
        </p:nvSpPr>
        <p:spPr>
          <a:xfrm>
            <a:off x="407504" y="5767753"/>
            <a:ext cx="11285750" cy="584775"/>
          </a:xfrm>
          <a:prstGeom prst="rect">
            <a:avLst/>
          </a:prstGeom>
          <a:noFill/>
        </p:spPr>
        <p:txBody>
          <a:bodyPr wrap="square" rtlCol="0">
            <a:spAutoFit/>
          </a:bodyPr>
          <a:lstStyle/>
          <a:p>
            <a:pPr algn="ctr"/>
            <a:r>
              <a:rPr lang="en-US" sz="1600" dirty="0">
                <a:solidFill>
                  <a:schemeClr val="bg1">
                    <a:lumMod val="85000"/>
                  </a:schemeClr>
                </a:solidFill>
              </a:rPr>
              <a:t>Jaipur, Lucknow, and Surat rank as the top three cities with the highest number of trips, while Visakhapatnam, Coimbatore, and Mysore remain at the bottom of the list.</a:t>
            </a:r>
            <a:endParaRPr lang="en-CA" sz="1600" dirty="0">
              <a:solidFill>
                <a:schemeClr val="bg1">
                  <a:lumMod val="85000"/>
                </a:schemeClr>
              </a:solidFill>
            </a:endParaRPr>
          </a:p>
        </p:txBody>
      </p:sp>
      <p:pic>
        <p:nvPicPr>
          <p:cNvPr id="4" name="Picture 3">
            <a:extLst>
              <a:ext uri="{FF2B5EF4-FFF2-40B4-BE49-F238E27FC236}">
                <a16:creationId xmlns:a16="http://schemas.microsoft.com/office/drawing/2014/main" id="{7554AE2A-1E7A-D334-937D-466D1F90DFDF}"/>
              </a:ext>
            </a:extLst>
          </p:cNvPr>
          <p:cNvPicPr>
            <a:picLocks noChangeAspect="1"/>
          </p:cNvPicPr>
          <p:nvPr/>
        </p:nvPicPr>
        <p:blipFill>
          <a:blip r:embed="rId5"/>
          <a:srcRect l="30378"/>
          <a:stretch/>
        </p:blipFill>
        <p:spPr>
          <a:xfrm>
            <a:off x="4178462" y="1469492"/>
            <a:ext cx="7514792" cy="3919016"/>
          </a:xfrm>
          <a:prstGeom prst="rect">
            <a:avLst/>
          </a:prstGeom>
        </p:spPr>
      </p:pic>
    </p:spTree>
    <p:custDataLst>
      <p:tags r:id="rId1"/>
    </p:custDataLst>
    <p:extLst>
      <p:ext uri="{BB962C8B-B14F-4D97-AF65-F5344CB8AC3E}">
        <p14:creationId xmlns:p14="http://schemas.microsoft.com/office/powerpoint/2010/main" val="36894523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4A66787E-349D-151C-E02E-48502DF24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84300-E59C-64D6-0F55-27EFA0684002}"/>
              </a:ext>
            </a:extLst>
          </p:cNvPr>
          <p:cNvSpPr>
            <a:spLocks noGrp="1"/>
          </p:cNvSpPr>
          <p:nvPr>
            <p:ph type="title"/>
          </p:nvPr>
        </p:nvSpPr>
        <p:spPr>
          <a:xfrm>
            <a:off x="407504" y="365126"/>
            <a:ext cx="11270974"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Average Fare per Trip by City</a:t>
            </a:r>
            <a:endParaRPr lang="en-CA" sz="5400" b="1" dirty="0">
              <a:solidFill>
                <a:schemeClr val="bg1">
                  <a:lumMod val="95000"/>
                </a:schemeClr>
              </a:solidFill>
              <a:latin typeface="Aptos (Body)"/>
            </a:endParaRPr>
          </a:p>
        </p:txBody>
      </p:sp>
      <p:pic>
        <p:nvPicPr>
          <p:cNvPr id="11" name="Picture 10">
            <a:extLst>
              <a:ext uri="{FF2B5EF4-FFF2-40B4-BE49-F238E27FC236}">
                <a16:creationId xmlns:a16="http://schemas.microsoft.com/office/drawing/2014/main" id="{5AE3E9C6-5932-2FC2-877D-47A968EDD9AB}"/>
              </a:ext>
            </a:extLst>
          </p:cNvPr>
          <p:cNvPicPr>
            <a:picLocks noChangeAspect="1"/>
          </p:cNvPicPr>
          <p:nvPr/>
        </p:nvPicPr>
        <p:blipFill>
          <a:blip r:embed="rId5"/>
          <a:srcRect r="5190"/>
          <a:stretch/>
        </p:blipFill>
        <p:spPr>
          <a:xfrm>
            <a:off x="2796816" y="1145407"/>
            <a:ext cx="5836368" cy="3915592"/>
          </a:xfrm>
          <a:prstGeom prst="rect">
            <a:avLst/>
          </a:prstGeom>
        </p:spPr>
      </p:pic>
      <p:sp>
        <p:nvSpPr>
          <p:cNvPr id="16" name="Rectangle 15">
            <a:extLst>
              <a:ext uri="{FF2B5EF4-FFF2-40B4-BE49-F238E27FC236}">
                <a16:creationId xmlns:a16="http://schemas.microsoft.com/office/drawing/2014/main" id="{8A7DED6B-2019-9F07-F535-6BA48B999898}"/>
              </a:ext>
            </a:extLst>
          </p:cNvPr>
          <p:cNvSpPr/>
          <p:nvPr/>
        </p:nvSpPr>
        <p:spPr>
          <a:xfrm>
            <a:off x="2875280" y="1748789"/>
            <a:ext cx="5757904" cy="268853"/>
          </a:xfrm>
          <a:prstGeom prst="rect">
            <a:avLst/>
          </a:prstGeom>
          <a:solidFill>
            <a:srgbClr val="00B05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EEB54CFE-025A-9A45-7146-8E21E72F15DF}"/>
              </a:ext>
            </a:extLst>
          </p:cNvPr>
          <p:cNvSpPr/>
          <p:nvPr/>
        </p:nvSpPr>
        <p:spPr>
          <a:xfrm>
            <a:off x="2875280" y="4699836"/>
            <a:ext cx="5757904" cy="268853"/>
          </a:xfrm>
          <a:prstGeom prst="rect">
            <a:avLst/>
          </a:prstGeom>
          <a:solidFill>
            <a:srgbClr val="FF000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A41CD9AB-541A-632A-F6D1-47F22ABAB75C}"/>
              </a:ext>
            </a:extLst>
          </p:cNvPr>
          <p:cNvSpPr txBox="1"/>
          <p:nvPr/>
        </p:nvSpPr>
        <p:spPr>
          <a:xfrm>
            <a:off x="400116" y="5556737"/>
            <a:ext cx="11285750" cy="1077218"/>
          </a:xfrm>
          <a:prstGeom prst="rect">
            <a:avLst/>
          </a:prstGeom>
          <a:noFill/>
        </p:spPr>
        <p:txBody>
          <a:bodyPr wrap="square" rtlCol="0">
            <a:spAutoFit/>
          </a:bodyPr>
          <a:lstStyle/>
          <a:p>
            <a:pPr algn="ctr"/>
            <a:r>
              <a:rPr lang="en-US" sz="1600" dirty="0">
                <a:solidFill>
                  <a:schemeClr val="bg1">
                    <a:lumMod val="85000"/>
                  </a:schemeClr>
                </a:solidFill>
              </a:rPr>
              <a:t>Jaipur records the highest average fare of 484 ₹ for a 30 KM trip, while Surat has the lowest at 117 ₹ for 11 KM. Similarly, Vadodara's average fare is close to Surat, at 119 ₹ for 12 KM.</a:t>
            </a:r>
          </a:p>
          <a:p>
            <a:pPr algn="ctr"/>
            <a:endParaRPr lang="en-US" sz="1600" dirty="0">
              <a:solidFill>
                <a:schemeClr val="bg1">
                  <a:lumMod val="85000"/>
                </a:schemeClr>
              </a:solidFill>
            </a:endParaRPr>
          </a:p>
          <a:p>
            <a:pPr algn="ctr"/>
            <a:r>
              <a:rPr lang="en-US" sz="1600" b="1" dirty="0">
                <a:solidFill>
                  <a:schemeClr val="bg1">
                    <a:lumMod val="85000"/>
                  </a:schemeClr>
                </a:solidFill>
              </a:rPr>
              <a:t>For a one-kilometer cab ride, Jaipur's fare is 16 ₹, while Surat's is lower at 11 ₹.</a:t>
            </a:r>
            <a:endParaRPr lang="en-CA" sz="1600" b="1" dirty="0">
              <a:solidFill>
                <a:schemeClr val="bg1">
                  <a:lumMod val="85000"/>
                </a:schemeClr>
              </a:solidFill>
            </a:endParaRPr>
          </a:p>
        </p:txBody>
      </p:sp>
      <p:sp>
        <p:nvSpPr>
          <p:cNvPr id="8" name="Rectangle 7">
            <a:extLst>
              <a:ext uri="{FF2B5EF4-FFF2-40B4-BE49-F238E27FC236}">
                <a16:creationId xmlns:a16="http://schemas.microsoft.com/office/drawing/2014/main" id="{624B6F76-BA6B-3E00-149A-F2C1DECF40E8}"/>
              </a:ext>
            </a:extLst>
          </p:cNvPr>
          <p:cNvSpPr/>
          <p:nvPr/>
        </p:nvSpPr>
        <p:spPr>
          <a:xfrm>
            <a:off x="2875280" y="4338673"/>
            <a:ext cx="5757904" cy="268853"/>
          </a:xfrm>
          <a:prstGeom prst="rect">
            <a:avLst/>
          </a:prstGeom>
          <a:solidFill>
            <a:srgbClr val="FF0000">
              <a:alpha val="4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40595906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11CEE8BB-3790-1BF7-1E88-C3B7F888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3DE33D-012C-5097-0976-3497077AAB6F}"/>
              </a:ext>
            </a:extLst>
          </p:cNvPr>
          <p:cNvSpPr>
            <a:spLocks noGrp="1"/>
          </p:cNvSpPr>
          <p:nvPr>
            <p:ph type="title"/>
          </p:nvPr>
        </p:nvSpPr>
        <p:spPr>
          <a:xfrm>
            <a:off x="407504" y="365126"/>
            <a:ext cx="11270974"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Average Ratings by City and Passenger Type</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9E4E40F7-3020-87DA-E0CC-6EDF7CE13F7E}"/>
              </a:ext>
            </a:extLst>
          </p:cNvPr>
          <p:cNvSpPr txBox="1"/>
          <p:nvPr/>
        </p:nvSpPr>
        <p:spPr>
          <a:xfrm>
            <a:off x="407504" y="5767753"/>
            <a:ext cx="11285750" cy="584775"/>
          </a:xfrm>
          <a:prstGeom prst="rect">
            <a:avLst/>
          </a:prstGeom>
          <a:noFill/>
        </p:spPr>
        <p:txBody>
          <a:bodyPr wrap="square" rtlCol="0">
            <a:spAutoFit/>
          </a:bodyPr>
          <a:lstStyle/>
          <a:p>
            <a:pPr algn="ctr"/>
            <a:r>
              <a:rPr lang="en-US" sz="1600" dirty="0">
                <a:solidFill>
                  <a:schemeClr val="bg1">
                    <a:lumMod val="85000"/>
                  </a:schemeClr>
                </a:solidFill>
              </a:rPr>
              <a:t>Kochi, Jaipur, and Mysore shine with top ratings of 8.98 for both new and returning passengers, while Surat, Vadodara, and Lucknow lag behind, with ratings as low as 5.99 for drivers and passengers.</a:t>
            </a:r>
          </a:p>
        </p:txBody>
      </p:sp>
      <p:pic>
        <p:nvPicPr>
          <p:cNvPr id="4" name="Picture 3">
            <a:extLst>
              <a:ext uri="{FF2B5EF4-FFF2-40B4-BE49-F238E27FC236}">
                <a16:creationId xmlns:a16="http://schemas.microsoft.com/office/drawing/2014/main" id="{1C399142-89E5-9A30-BE83-86DA05506B52}"/>
              </a:ext>
            </a:extLst>
          </p:cNvPr>
          <p:cNvPicPr>
            <a:picLocks noChangeAspect="1"/>
          </p:cNvPicPr>
          <p:nvPr/>
        </p:nvPicPr>
        <p:blipFill>
          <a:blip r:embed="rId5"/>
          <a:stretch>
            <a:fillRect/>
          </a:stretch>
        </p:blipFill>
        <p:spPr>
          <a:xfrm>
            <a:off x="813327" y="1443467"/>
            <a:ext cx="10209169" cy="4146289"/>
          </a:xfrm>
          <a:prstGeom prst="rect">
            <a:avLst/>
          </a:prstGeom>
        </p:spPr>
      </p:pic>
      <p:sp>
        <p:nvSpPr>
          <p:cNvPr id="5" name="TextBox 4">
            <a:extLst>
              <a:ext uri="{FF2B5EF4-FFF2-40B4-BE49-F238E27FC236}">
                <a16:creationId xmlns:a16="http://schemas.microsoft.com/office/drawing/2014/main" id="{2FD5BD0D-7A1F-0299-4AA0-3FE8F1016BAD}"/>
              </a:ext>
            </a:extLst>
          </p:cNvPr>
          <p:cNvSpPr txBox="1"/>
          <p:nvPr/>
        </p:nvSpPr>
        <p:spPr>
          <a:xfrm>
            <a:off x="934497" y="1185192"/>
            <a:ext cx="4732774" cy="338554"/>
          </a:xfrm>
          <a:prstGeom prst="rect">
            <a:avLst/>
          </a:prstGeom>
          <a:noFill/>
        </p:spPr>
        <p:txBody>
          <a:bodyPr wrap="square" rtlCol="0">
            <a:spAutoFit/>
          </a:bodyPr>
          <a:lstStyle/>
          <a:p>
            <a:pPr algn="ctr"/>
            <a:r>
              <a:rPr lang="en-CA" sz="1600" b="1" dirty="0">
                <a:solidFill>
                  <a:schemeClr val="bg1">
                    <a:lumMod val="85000"/>
                  </a:schemeClr>
                </a:solidFill>
              </a:rPr>
              <a:t>New Passenger</a:t>
            </a:r>
          </a:p>
        </p:txBody>
      </p:sp>
      <p:sp>
        <p:nvSpPr>
          <p:cNvPr id="6" name="TextBox 5">
            <a:extLst>
              <a:ext uri="{FF2B5EF4-FFF2-40B4-BE49-F238E27FC236}">
                <a16:creationId xmlns:a16="http://schemas.microsoft.com/office/drawing/2014/main" id="{64856BE8-FC62-511E-09D9-A1C5FC8CDAAA}"/>
              </a:ext>
            </a:extLst>
          </p:cNvPr>
          <p:cNvSpPr txBox="1"/>
          <p:nvPr/>
        </p:nvSpPr>
        <p:spPr>
          <a:xfrm>
            <a:off x="6042991" y="1185192"/>
            <a:ext cx="4732774" cy="338554"/>
          </a:xfrm>
          <a:prstGeom prst="rect">
            <a:avLst/>
          </a:prstGeom>
          <a:noFill/>
        </p:spPr>
        <p:txBody>
          <a:bodyPr wrap="square" rtlCol="0">
            <a:spAutoFit/>
          </a:bodyPr>
          <a:lstStyle/>
          <a:p>
            <a:pPr algn="ctr"/>
            <a:r>
              <a:rPr lang="en-CA" sz="1600" b="1" dirty="0">
                <a:solidFill>
                  <a:schemeClr val="bg1">
                    <a:lumMod val="85000"/>
                  </a:schemeClr>
                </a:solidFill>
              </a:rPr>
              <a:t>Returning Passenger</a:t>
            </a:r>
          </a:p>
        </p:txBody>
      </p:sp>
      <p:sp>
        <p:nvSpPr>
          <p:cNvPr id="8" name="Rectangle 7">
            <a:extLst>
              <a:ext uri="{FF2B5EF4-FFF2-40B4-BE49-F238E27FC236}">
                <a16:creationId xmlns:a16="http://schemas.microsoft.com/office/drawing/2014/main" id="{2C599377-0E62-AF76-086D-E1FD02D103B5}"/>
              </a:ext>
            </a:extLst>
          </p:cNvPr>
          <p:cNvSpPr/>
          <p:nvPr/>
        </p:nvSpPr>
        <p:spPr>
          <a:xfrm>
            <a:off x="1034422" y="2143761"/>
            <a:ext cx="1155560" cy="911859"/>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71779F3B-E9EC-1032-683E-F847DEB6CD3E}"/>
              </a:ext>
            </a:extLst>
          </p:cNvPr>
          <p:cNvSpPr/>
          <p:nvPr/>
        </p:nvSpPr>
        <p:spPr>
          <a:xfrm>
            <a:off x="6101582" y="2143761"/>
            <a:ext cx="1155560" cy="589279"/>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83BE8E1C-6416-2B70-F245-86FBB0943425}"/>
              </a:ext>
            </a:extLst>
          </p:cNvPr>
          <p:cNvSpPr/>
          <p:nvPr/>
        </p:nvSpPr>
        <p:spPr>
          <a:xfrm>
            <a:off x="1029844" y="4358641"/>
            <a:ext cx="1155560" cy="9398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E00F292E-B66C-FF3B-A0FD-C9C542904CD3}"/>
              </a:ext>
            </a:extLst>
          </p:cNvPr>
          <p:cNvSpPr/>
          <p:nvPr/>
        </p:nvSpPr>
        <p:spPr>
          <a:xfrm>
            <a:off x="6096000" y="4358641"/>
            <a:ext cx="1155560" cy="9398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8460159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animBg="1"/>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a:extLst>
            <a:ext uri="{FF2B5EF4-FFF2-40B4-BE49-F238E27FC236}">
              <a16:creationId xmlns:a16="http://schemas.microsoft.com/office/drawing/2014/main" id="{3BE3BB49-2437-BFC5-1002-5045EC2DE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D4FC0-072F-6677-79E9-450384A84433}"/>
              </a:ext>
            </a:extLst>
          </p:cNvPr>
          <p:cNvSpPr>
            <a:spLocks noGrp="1"/>
          </p:cNvSpPr>
          <p:nvPr>
            <p:ph type="title"/>
          </p:nvPr>
        </p:nvSpPr>
        <p:spPr>
          <a:xfrm>
            <a:off x="407504" y="365126"/>
            <a:ext cx="11320670" cy="539336"/>
          </a:xfrm>
        </p:spPr>
        <p:txBody>
          <a:bodyPr>
            <a:normAutofit/>
          </a:bodyPr>
          <a:lstStyle/>
          <a:p>
            <a:pPr algn="ctr"/>
            <a:r>
              <a:rPr lang="en-US" sz="2400" b="1" u="none" strike="noStrike" kern="100" dirty="0">
                <a:solidFill>
                  <a:schemeClr val="bg1">
                    <a:lumMod val="95000"/>
                  </a:schemeClr>
                </a:solidFill>
                <a:effectLst/>
                <a:uFill>
                  <a:solidFill>
                    <a:srgbClr val="000000"/>
                  </a:solidFill>
                </a:uFill>
                <a:latin typeface="Aptos (Body)"/>
                <a:ea typeface="Calibri" panose="020F0502020204030204" pitchFamily="34" charset="0"/>
                <a:cs typeface="Calibri" panose="020F0502020204030204" pitchFamily="34" charset="0"/>
              </a:rPr>
              <a:t>Peak and Low Demand Months by City</a:t>
            </a:r>
            <a:endParaRPr lang="en-CA" sz="5400" b="1" dirty="0">
              <a:solidFill>
                <a:schemeClr val="bg1">
                  <a:lumMod val="95000"/>
                </a:schemeClr>
              </a:solidFill>
              <a:latin typeface="Aptos (Body)"/>
            </a:endParaRPr>
          </a:p>
        </p:txBody>
      </p:sp>
      <p:sp>
        <p:nvSpPr>
          <p:cNvPr id="3" name="TextBox 2">
            <a:extLst>
              <a:ext uri="{FF2B5EF4-FFF2-40B4-BE49-F238E27FC236}">
                <a16:creationId xmlns:a16="http://schemas.microsoft.com/office/drawing/2014/main" id="{4C7F115E-6F2E-E855-12B6-C4D7CAB71478}"/>
              </a:ext>
            </a:extLst>
          </p:cNvPr>
          <p:cNvSpPr txBox="1"/>
          <p:nvPr/>
        </p:nvSpPr>
        <p:spPr>
          <a:xfrm>
            <a:off x="453125" y="5251107"/>
            <a:ext cx="11285750" cy="1323439"/>
          </a:xfrm>
          <a:prstGeom prst="rect">
            <a:avLst/>
          </a:prstGeom>
          <a:noFill/>
        </p:spPr>
        <p:txBody>
          <a:bodyPr wrap="square" rtlCol="0">
            <a:spAutoFit/>
          </a:bodyPr>
          <a:lstStyle/>
          <a:p>
            <a:pPr algn="ctr"/>
            <a:r>
              <a:rPr lang="en-US" sz="1600" dirty="0">
                <a:solidFill>
                  <a:schemeClr val="bg1">
                    <a:lumMod val="85000"/>
                  </a:schemeClr>
                </a:solidFill>
              </a:rPr>
              <a:t>Jaipur, Lucknow, and Chandigarh experienced the highest trip volumes in February, with May and April also standing out as peak months for other cities. On the flip side, June and January marked the lowest trip counts, particularly in Jaipur, Kochi, Indore, Vadodara, and Coimbatore. </a:t>
            </a:r>
          </a:p>
          <a:p>
            <a:pPr algn="ctr"/>
            <a:endParaRPr lang="en-US" sz="1600" dirty="0">
              <a:solidFill>
                <a:schemeClr val="bg1">
                  <a:lumMod val="85000"/>
                </a:schemeClr>
              </a:solidFill>
            </a:endParaRPr>
          </a:p>
          <a:p>
            <a:pPr algn="ctr"/>
            <a:r>
              <a:rPr lang="en-US" sz="1600" b="1" dirty="0">
                <a:solidFill>
                  <a:schemeClr val="bg1">
                    <a:lumMod val="85000"/>
                  </a:schemeClr>
                </a:solidFill>
              </a:rPr>
              <a:t>In conclusion, February, May, and April are the busiest months, while June and January see the least demand across the cities.</a:t>
            </a:r>
            <a:endParaRPr lang="en-CA" sz="1600" b="1" dirty="0">
              <a:solidFill>
                <a:schemeClr val="bg1">
                  <a:lumMod val="85000"/>
                </a:schemeClr>
              </a:solidFill>
            </a:endParaRPr>
          </a:p>
        </p:txBody>
      </p:sp>
      <p:pic>
        <p:nvPicPr>
          <p:cNvPr id="5" name="Picture 4">
            <a:extLst>
              <a:ext uri="{FF2B5EF4-FFF2-40B4-BE49-F238E27FC236}">
                <a16:creationId xmlns:a16="http://schemas.microsoft.com/office/drawing/2014/main" id="{0245A132-2341-CE72-D87D-A264694789D4}"/>
              </a:ext>
            </a:extLst>
          </p:cNvPr>
          <p:cNvPicPr>
            <a:picLocks noChangeAspect="1"/>
          </p:cNvPicPr>
          <p:nvPr/>
        </p:nvPicPr>
        <p:blipFill>
          <a:blip r:embed="rId5"/>
          <a:stretch>
            <a:fillRect/>
          </a:stretch>
        </p:blipFill>
        <p:spPr>
          <a:xfrm>
            <a:off x="2944660" y="1004332"/>
            <a:ext cx="6302680" cy="4158979"/>
          </a:xfrm>
          <a:prstGeom prst="rect">
            <a:avLst/>
          </a:prstGeom>
        </p:spPr>
      </p:pic>
      <p:sp>
        <p:nvSpPr>
          <p:cNvPr id="6" name="Rectangle 5">
            <a:extLst>
              <a:ext uri="{FF2B5EF4-FFF2-40B4-BE49-F238E27FC236}">
                <a16:creationId xmlns:a16="http://schemas.microsoft.com/office/drawing/2014/main" id="{21706E27-D3C5-F883-EFD0-2BEE6A652593}"/>
              </a:ext>
            </a:extLst>
          </p:cNvPr>
          <p:cNvSpPr/>
          <p:nvPr/>
        </p:nvSpPr>
        <p:spPr>
          <a:xfrm>
            <a:off x="4599986" y="1694689"/>
            <a:ext cx="835152" cy="282447"/>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B4927BC2-EBF8-7E3A-B5CA-D5AD3A6116A6}"/>
              </a:ext>
            </a:extLst>
          </p:cNvPr>
          <p:cNvSpPr/>
          <p:nvPr/>
        </p:nvSpPr>
        <p:spPr>
          <a:xfrm>
            <a:off x="4599986" y="2014759"/>
            <a:ext cx="835152" cy="282447"/>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4BE0B35-11C7-1FE7-2AD8-D2CD1E267EA6}"/>
              </a:ext>
            </a:extLst>
          </p:cNvPr>
          <p:cNvSpPr/>
          <p:nvPr/>
        </p:nvSpPr>
        <p:spPr>
          <a:xfrm>
            <a:off x="4599986" y="3332177"/>
            <a:ext cx="835152" cy="282447"/>
          </a:xfrm>
          <a:prstGeom prst="rect">
            <a:avLst/>
          </a:prstGeom>
          <a:no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87931D6-1D99-5235-FEE3-AEBAF5AFAC50}"/>
              </a:ext>
            </a:extLst>
          </p:cNvPr>
          <p:cNvSpPr/>
          <p:nvPr/>
        </p:nvSpPr>
        <p:spPr>
          <a:xfrm>
            <a:off x="7945166" y="1687068"/>
            <a:ext cx="835152" cy="282447"/>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A5087B16-1918-9DBA-8AA6-9320B73C85FC}"/>
              </a:ext>
            </a:extLst>
          </p:cNvPr>
          <p:cNvSpPr/>
          <p:nvPr/>
        </p:nvSpPr>
        <p:spPr>
          <a:xfrm>
            <a:off x="7945166" y="2362373"/>
            <a:ext cx="835152" cy="969804"/>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455CF4BC-17CF-EA69-18C5-FF6BAACE14FA}"/>
              </a:ext>
            </a:extLst>
          </p:cNvPr>
          <p:cNvSpPr/>
          <p:nvPr/>
        </p:nvSpPr>
        <p:spPr>
          <a:xfrm>
            <a:off x="7945166" y="3675188"/>
            <a:ext cx="835152" cy="1282892"/>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Left Bracket 18">
            <a:extLst>
              <a:ext uri="{FF2B5EF4-FFF2-40B4-BE49-F238E27FC236}">
                <a16:creationId xmlns:a16="http://schemas.microsoft.com/office/drawing/2014/main" id="{0FED143C-3FB1-78E7-062E-68300817892A}"/>
              </a:ext>
            </a:extLst>
          </p:cNvPr>
          <p:cNvSpPr/>
          <p:nvPr/>
        </p:nvSpPr>
        <p:spPr>
          <a:xfrm>
            <a:off x="4461811" y="2461195"/>
            <a:ext cx="83312" cy="772160"/>
          </a:xfrm>
          <a:prstGeom prst="leftBracket">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Left Bracket 19">
            <a:extLst>
              <a:ext uri="{FF2B5EF4-FFF2-40B4-BE49-F238E27FC236}">
                <a16:creationId xmlns:a16="http://schemas.microsoft.com/office/drawing/2014/main" id="{2BB5322E-8D7D-34B0-A9EE-35FEAA5C3211}"/>
              </a:ext>
            </a:extLst>
          </p:cNvPr>
          <p:cNvSpPr/>
          <p:nvPr/>
        </p:nvSpPr>
        <p:spPr>
          <a:xfrm>
            <a:off x="4461811" y="3811062"/>
            <a:ext cx="83312" cy="372826"/>
          </a:xfrm>
          <a:prstGeom prst="leftBracket">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1613384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15" grpId="0" animBg="1"/>
      <p:bldP spid="17" grpId="0" animBg="1"/>
      <p:bldP spid="18" grpId="0" animBg="1"/>
      <p:bldP spid="19"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1.4"/>
</p:tagLst>
</file>

<file path=ppt/tags/tag10.xml><?xml version="1.0" encoding="utf-8"?>
<p:tagLst xmlns:a="http://schemas.openxmlformats.org/drawingml/2006/main" xmlns:r="http://schemas.openxmlformats.org/officeDocument/2006/relationships" xmlns:p="http://schemas.openxmlformats.org/presentationml/2006/main">
  <p:tag name="TIMING" val="|4.5|1.1|9.1"/>
</p:tagLst>
</file>

<file path=ppt/tags/tag11.xml><?xml version="1.0" encoding="utf-8"?>
<p:tagLst xmlns:a="http://schemas.openxmlformats.org/drawingml/2006/main" xmlns:r="http://schemas.openxmlformats.org/officeDocument/2006/relationships" xmlns:p="http://schemas.openxmlformats.org/presentationml/2006/main">
  <p:tag name="TIMING" val="|4.1|0.8|8.3|5.4|7.3|2.8|6"/>
</p:tagLst>
</file>

<file path=ppt/tags/tag12.xml><?xml version="1.0" encoding="utf-8"?>
<p:tagLst xmlns:a="http://schemas.openxmlformats.org/drawingml/2006/main" xmlns:r="http://schemas.openxmlformats.org/officeDocument/2006/relationships" xmlns:p="http://schemas.openxmlformats.org/presentationml/2006/main">
  <p:tag name="TIMING" val="|4.8|1|10.9"/>
</p:tagLst>
</file>

<file path=ppt/tags/tag13.xml><?xml version="1.0" encoding="utf-8"?>
<p:tagLst xmlns:a="http://schemas.openxmlformats.org/drawingml/2006/main" xmlns:r="http://schemas.openxmlformats.org/officeDocument/2006/relationships" xmlns:p="http://schemas.openxmlformats.org/presentationml/2006/main">
  <p:tag name="TIMING" val="|5.8|1|8.6"/>
</p:tagLst>
</file>

<file path=ppt/tags/tag14.xml><?xml version="1.0" encoding="utf-8"?>
<p:tagLst xmlns:a="http://schemas.openxmlformats.org/drawingml/2006/main" xmlns:r="http://schemas.openxmlformats.org/officeDocument/2006/relationships" xmlns:p="http://schemas.openxmlformats.org/presentationml/2006/main">
  <p:tag name="TIMING" val="|4.1|0.9|13.4"/>
</p:tagLst>
</file>

<file path=ppt/tags/tag15.xml><?xml version="1.0" encoding="utf-8"?>
<p:tagLst xmlns:a="http://schemas.openxmlformats.org/drawingml/2006/main" xmlns:r="http://schemas.openxmlformats.org/officeDocument/2006/relationships" xmlns:p="http://schemas.openxmlformats.org/presentationml/2006/main">
  <p:tag name="TIMING" val="|5.6"/>
</p:tagLst>
</file>

<file path=ppt/tags/tag16.xml><?xml version="1.0" encoding="utf-8"?>
<p:tagLst xmlns:a="http://schemas.openxmlformats.org/drawingml/2006/main" xmlns:r="http://schemas.openxmlformats.org/officeDocument/2006/relationships" xmlns:p="http://schemas.openxmlformats.org/presentationml/2006/main">
  <p:tag name="TIMING" val="|6.2|8.3|6.2"/>
</p:tagLst>
</file>

<file path=ppt/tags/tag17.xml><?xml version="1.0" encoding="utf-8"?>
<p:tagLst xmlns:a="http://schemas.openxmlformats.org/drawingml/2006/main" xmlns:r="http://schemas.openxmlformats.org/officeDocument/2006/relationships" xmlns:p="http://schemas.openxmlformats.org/presentationml/2006/main">
  <p:tag name="TIMING" val="|4.2|6.7|9.1"/>
</p:tagLst>
</file>

<file path=ppt/tags/tag18.xml><?xml version="1.0" encoding="utf-8"?>
<p:tagLst xmlns:a="http://schemas.openxmlformats.org/drawingml/2006/main" xmlns:r="http://schemas.openxmlformats.org/officeDocument/2006/relationships" xmlns:p="http://schemas.openxmlformats.org/presentationml/2006/main">
  <p:tag name="TIMING" val="|4.9|12|4"/>
</p:tagLst>
</file>

<file path=ppt/tags/tag19.xml><?xml version="1.0" encoding="utf-8"?>
<p:tagLst xmlns:a="http://schemas.openxmlformats.org/drawingml/2006/main" xmlns:r="http://schemas.openxmlformats.org/officeDocument/2006/relationships" xmlns:p="http://schemas.openxmlformats.org/presentationml/2006/main">
  <p:tag name="TIMING" val="|9.4|16|19.4"/>
</p:tagLst>
</file>

<file path=ppt/tags/tag2.xml><?xml version="1.0" encoding="utf-8"?>
<p:tagLst xmlns:a="http://schemas.openxmlformats.org/drawingml/2006/main" xmlns:r="http://schemas.openxmlformats.org/officeDocument/2006/relationships" xmlns:p="http://schemas.openxmlformats.org/presentationml/2006/main">
  <p:tag name="TIMING" val="|2.4|2.7|3.7|3.5|4.4|4.7"/>
</p:tagLst>
</file>

<file path=ppt/tags/tag20.xml><?xml version="1.0" encoding="utf-8"?>
<p:tagLst xmlns:a="http://schemas.openxmlformats.org/drawingml/2006/main" xmlns:r="http://schemas.openxmlformats.org/officeDocument/2006/relationships" xmlns:p="http://schemas.openxmlformats.org/presentationml/2006/main">
  <p:tag name="TIMING" val="|0.6|21.4|12.7"/>
</p:tagLst>
</file>

<file path=ppt/tags/tag21.xml><?xml version="1.0" encoding="utf-8"?>
<p:tagLst xmlns:a="http://schemas.openxmlformats.org/drawingml/2006/main" xmlns:r="http://schemas.openxmlformats.org/officeDocument/2006/relationships" xmlns:p="http://schemas.openxmlformats.org/presentationml/2006/main">
  <p:tag name="TIMING" val="|5.7|10.1|6.6|0|17.3"/>
</p:tagLst>
</file>

<file path=ppt/tags/tag22.xml><?xml version="1.0" encoding="utf-8"?>
<p:tagLst xmlns:a="http://schemas.openxmlformats.org/drawingml/2006/main" xmlns:r="http://schemas.openxmlformats.org/officeDocument/2006/relationships" xmlns:p="http://schemas.openxmlformats.org/presentationml/2006/main">
  <p:tag name="TIMING" val="|2|13.3|6.2|5.5"/>
</p:tagLst>
</file>

<file path=ppt/tags/tag23.xml><?xml version="1.0" encoding="utf-8"?>
<p:tagLst xmlns:a="http://schemas.openxmlformats.org/drawingml/2006/main" xmlns:r="http://schemas.openxmlformats.org/officeDocument/2006/relationships" xmlns:p="http://schemas.openxmlformats.org/presentationml/2006/main">
  <p:tag name="TIMING" val="|2.9|22.3"/>
</p:tagLst>
</file>

<file path=ppt/tags/tag24.xml><?xml version="1.0" encoding="utf-8"?>
<p:tagLst xmlns:a="http://schemas.openxmlformats.org/drawingml/2006/main" xmlns:r="http://schemas.openxmlformats.org/officeDocument/2006/relationships" xmlns:p="http://schemas.openxmlformats.org/presentationml/2006/main">
  <p:tag name="TIMING" val="|4.3"/>
</p:tagLst>
</file>

<file path=ppt/tags/tag25.xml><?xml version="1.0" encoding="utf-8"?>
<p:tagLst xmlns:a="http://schemas.openxmlformats.org/drawingml/2006/main" xmlns:r="http://schemas.openxmlformats.org/officeDocument/2006/relationships" xmlns:p="http://schemas.openxmlformats.org/presentationml/2006/main">
  <p:tag name="TIMING" val="|6.2"/>
</p:tagLst>
</file>

<file path=ppt/tags/tag26.xml><?xml version="1.0" encoding="utf-8"?>
<p:tagLst xmlns:a="http://schemas.openxmlformats.org/drawingml/2006/main" xmlns:r="http://schemas.openxmlformats.org/officeDocument/2006/relationships" xmlns:p="http://schemas.openxmlformats.org/presentationml/2006/main">
  <p:tag name="TIMING" val="|5.5|12.6|18.7"/>
</p:tagLst>
</file>

<file path=ppt/tags/tag27.xml><?xml version="1.0" encoding="utf-8"?>
<p:tagLst xmlns:a="http://schemas.openxmlformats.org/drawingml/2006/main" xmlns:r="http://schemas.openxmlformats.org/officeDocument/2006/relationships" xmlns:p="http://schemas.openxmlformats.org/presentationml/2006/main">
  <p:tag name="TIMING" val="|4.1|15.6"/>
</p:tagLst>
</file>

<file path=ppt/tags/tag28.xml><?xml version="1.0" encoding="utf-8"?>
<p:tagLst xmlns:a="http://schemas.openxmlformats.org/drawingml/2006/main" xmlns:r="http://schemas.openxmlformats.org/officeDocument/2006/relationships" xmlns:p="http://schemas.openxmlformats.org/presentationml/2006/main">
  <p:tag name="TIMING" val="|4.1|12.8|7.9|9.3|10.4|12|5.3"/>
</p:tagLst>
</file>

<file path=ppt/tags/tag29.xml><?xml version="1.0" encoding="utf-8"?>
<p:tagLst xmlns:a="http://schemas.openxmlformats.org/drawingml/2006/main" xmlns:r="http://schemas.openxmlformats.org/officeDocument/2006/relationships" xmlns:p="http://schemas.openxmlformats.org/presentationml/2006/main">
  <p:tag name="TIMING" val="|12.1|15.8|8.9|9.2"/>
</p:tagLst>
</file>

<file path=ppt/tags/tag3.xml><?xml version="1.0" encoding="utf-8"?>
<p:tagLst xmlns:a="http://schemas.openxmlformats.org/drawingml/2006/main" xmlns:r="http://schemas.openxmlformats.org/officeDocument/2006/relationships" xmlns:p="http://schemas.openxmlformats.org/presentationml/2006/main">
  <p:tag name="TIMING" val="|1.4|5.2|0.7|2.2|0.7|15|1.9|2.4|9.2|2.6|2.4"/>
</p:tagLst>
</file>

<file path=ppt/tags/tag30.xml><?xml version="1.0" encoding="utf-8"?>
<p:tagLst xmlns:a="http://schemas.openxmlformats.org/drawingml/2006/main" xmlns:r="http://schemas.openxmlformats.org/officeDocument/2006/relationships" xmlns:p="http://schemas.openxmlformats.org/presentationml/2006/main">
  <p:tag name="TIMING" val="|4.9|1.7"/>
</p:tagLst>
</file>

<file path=ppt/tags/tag4.xml><?xml version="1.0" encoding="utf-8"?>
<p:tagLst xmlns:a="http://schemas.openxmlformats.org/drawingml/2006/main" xmlns:r="http://schemas.openxmlformats.org/officeDocument/2006/relationships" xmlns:p="http://schemas.openxmlformats.org/presentationml/2006/main">
  <p:tag name="TIMING" val="|3.3|6.3|1.1"/>
</p:tagLst>
</file>

<file path=ppt/tags/tag5.xml><?xml version="1.0" encoding="utf-8"?>
<p:tagLst xmlns:a="http://schemas.openxmlformats.org/drawingml/2006/main" xmlns:r="http://schemas.openxmlformats.org/officeDocument/2006/relationships" xmlns:p="http://schemas.openxmlformats.org/presentationml/2006/main">
  <p:tag name="TIMING" val="|4|0.6|6|1|5.7"/>
</p:tagLst>
</file>

<file path=ppt/tags/tag6.xml><?xml version="1.0" encoding="utf-8"?>
<p:tagLst xmlns:a="http://schemas.openxmlformats.org/drawingml/2006/main" xmlns:r="http://schemas.openxmlformats.org/officeDocument/2006/relationships" xmlns:p="http://schemas.openxmlformats.org/presentationml/2006/main">
  <p:tag name="TIMING" val="|2.7|1.1|2.7|1.7|8|2.2"/>
</p:tagLst>
</file>

<file path=ppt/tags/tag7.xml><?xml version="1.0" encoding="utf-8"?>
<p:tagLst xmlns:a="http://schemas.openxmlformats.org/drawingml/2006/main" xmlns:r="http://schemas.openxmlformats.org/officeDocument/2006/relationships" xmlns:p="http://schemas.openxmlformats.org/presentationml/2006/main">
  <p:tag name="TIMING" val="|4.3|1|5.8|6.1"/>
</p:tagLst>
</file>

<file path=ppt/tags/tag8.xml><?xml version="1.0" encoding="utf-8"?>
<p:tagLst xmlns:a="http://schemas.openxmlformats.org/drawingml/2006/main" xmlns:r="http://schemas.openxmlformats.org/officeDocument/2006/relationships" xmlns:p="http://schemas.openxmlformats.org/presentationml/2006/main">
  <p:tag name="TIMING" val="|4.3|1.1"/>
</p:tagLst>
</file>

<file path=ppt/tags/tag9.xml><?xml version="1.0" encoding="utf-8"?>
<p:tagLst xmlns:a="http://schemas.openxmlformats.org/drawingml/2006/main" xmlns:r="http://schemas.openxmlformats.org/officeDocument/2006/relationships" xmlns:p="http://schemas.openxmlformats.org/presentationml/2006/main">
  <p:tag name="TIMING" val="|3.7|1.4|3.2|1.3|1.2|8.4|2.7|9.9"/>
</p:tagLst>
</file>

<file path=ppt/theme/theme1.xml><?xml version="1.0" encoding="utf-8"?>
<a:theme xmlns:a="http://schemas.openxmlformats.org/drawingml/2006/main" name="Theme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B648E0B-3023-42DF-A212-A506B1C737A5}" vid="{25457BA3-3DD7-4547-835A-472AF4827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6637</TotalTime>
  <Words>2841</Words>
  <Application>Microsoft Office PowerPoint</Application>
  <PresentationFormat>Widescreen</PresentationFormat>
  <Paragraphs>584</Paragraphs>
  <Slides>35</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Apots</vt:lpstr>
      <vt:lpstr>Aptos</vt:lpstr>
      <vt:lpstr>Aptos (Body)</vt:lpstr>
      <vt:lpstr>Aptos Narrow</vt:lpstr>
      <vt:lpstr>Arial</vt:lpstr>
      <vt:lpstr>Calibri</vt:lpstr>
      <vt:lpstr>Calibri Light</vt:lpstr>
      <vt:lpstr>Theme1</vt:lpstr>
      <vt:lpstr>PowerPoint Presentation</vt:lpstr>
      <vt:lpstr>PowerPoint Presentation</vt:lpstr>
      <vt:lpstr>PowerPoint Presentation</vt:lpstr>
      <vt:lpstr>PowerPoint Presentation</vt:lpstr>
      <vt:lpstr>PowerPoint Presentation</vt:lpstr>
      <vt:lpstr>Top and Bottom Performing Cities</vt:lpstr>
      <vt:lpstr>Average Fare per Trip by City</vt:lpstr>
      <vt:lpstr>Average Ratings by City and Passenger Type</vt:lpstr>
      <vt:lpstr>Peak and Low Demand Months by City</vt:lpstr>
      <vt:lpstr>Weekend vs. Weekday Trip Demand by City</vt:lpstr>
      <vt:lpstr>Repeat Passenger Frequency &amp; City Contribution Analysis</vt:lpstr>
      <vt:lpstr>Monthly Target Achievement Analysis for Key Metrics</vt:lpstr>
      <vt:lpstr>Highest and Lowest Repeat Passenger Rate (RPR%) by City and Month</vt:lpstr>
      <vt:lpstr>PowerPoint Presentation</vt:lpstr>
      <vt:lpstr>Business Request - 1   City-Level Fare and Trip Summary Report</vt:lpstr>
      <vt:lpstr>Business Request - 2   Monthly City-Level Trips Target Performance Report</vt:lpstr>
      <vt:lpstr>Business Request - 3 City-Level Repeat Passenger Trip Frequency Report</vt:lpstr>
      <vt:lpstr>Business Request - 4 Identify Cities with Highest and Lowest Total New Passengers</vt:lpstr>
      <vt:lpstr>Business Request - 5 Identify Month with Highest Revenue for Each City</vt:lpstr>
      <vt:lpstr>Business Request - 6 Repeat Passenger Rate Analysis</vt:lpstr>
      <vt:lpstr>Business Request - 6 Repeat Passenger Rate Analysis</vt:lpstr>
      <vt:lpstr>PowerPoint Presentation</vt:lpstr>
      <vt:lpstr>1. Factors Influencing Repeat Passenger Rates</vt:lpstr>
      <vt:lpstr>1. Factors Influencing Repeat Passenger Rates</vt:lpstr>
      <vt:lpstr>2. Tourism vs. Business Demand Impact Tourism-Oriented Cities</vt:lpstr>
      <vt:lpstr>2. Tourism vs. Business Demand Impact Business-Oriented Cities</vt:lpstr>
      <vt:lpstr>2. Tourism vs. Business Demand Impact</vt:lpstr>
      <vt:lpstr>3. Emerging Mobility Trends and Goodcabs' Adaptation</vt:lpstr>
      <vt:lpstr>3. Should Goodcabs Integrate Electric Vehicles or Eco-Friendly Initiatives?</vt:lpstr>
      <vt:lpstr>4. Partnership Opportunities with Local Businesses</vt:lpstr>
      <vt:lpstr>4. Partnership Opportunities with Local Businesses</vt:lpstr>
      <vt:lpstr>5. Data Collection for Enhanced Data-Driven Decisions</vt:lpstr>
      <vt:lpstr>Final Note : End-of-Year Targets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 Hareshkumar Rana</dc:creator>
  <cp:lastModifiedBy>Smit Hareshkumar Rana</cp:lastModifiedBy>
  <cp:revision>108</cp:revision>
  <dcterms:created xsi:type="dcterms:W3CDTF">2024-12-24T16:34:24Z</dcterms:created>
  <dcterms:modified xsi:type="dcterms:W3CDTF">2025-01-04T20:49:19Z</dcterms:modified>
</cp:coreProperties>
</file>