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9" r:id="rId22"/>
    <p:sldId id="280"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alraj gentil" initials="hg" lastIdx="1" clrIdx="0">
    <p:extLst>
      <p:ext uri="{19B8F6BF-5375-455C-9EA6-DF929625EA0E}">
        <p15:presenceInfo xmlns:p15="http://schemas.microsoft.com/office/powerpoint/2012/main" userId="fd0a87c04f953a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i.org/10.1016/j.procs.2018.05.050" TargetMode="External"/><Relationship Id="rId3" Type="http://schemas.openxmlformats.org/officeDocument/2006/relationships/hyperlink" Target="https://doi.org/10.1109/icnit.2010.5508505" TargetMode="External"/><Relationship Id="rId7" Type="http://schemas.openxmlformats.org/officeDocument/2006/relationships/hyperlink" Target="https://doi.org/10.1109/ciss.2017.7926112" TargetMode="External"/><Relationship Id="rId12" Type="http://schemas.openxmlformats.org/officeDocument/2006/relationships/hyperlink" Target="https://doi.org/10.1016/j.eswa.2011.02.068" TargetMode="External"/><Relationship Id="rId2" Type="http://schemas.openxmlformats.org/officeDocument/2006/relationships/hyperlink" Target="https://doi.org/10.1109/icisce.2017.41" TargetMode="External"/><Relationship Id="rId1" Type="http://schemas.openxmlformats.org/officeDocument/2006/relationships/slideLayout" Target="../slideLayouts/slideLayout2.xml"/><Relationship Id="rId6" Type="http://schemas.openxmlformats.org/officeDocument/2006/relationships/hyperlink" Target="https://pandas-datareader.readthedocs.io/en/latest/" TargetMode="External"/><Relationship Id="rId11" Type="http://schemas.openxmlformats.org/officeDocument/2006/relationships/hyperlink" Target="https://arxiv.org/abs/1211.5063v2" TargetMode="External"/><Relationship Id="rId5" Type="http://schemas.openxmlformats.org/officeDocument/2006/relationships/hyperlink" Target="https://doi.org/10.1016/j.najef.2018.06.013" TargetMode="External"/><Relationship Id="rId10" Type="http://schemas.openxmlformats.org/officeDocument/2006/relationships/hyperlink" Target="https://doi.org/10.1016/j.autcon.2018.11.013" TargetMode="External"/><Relationship Id="rId4" Type="http://schemas.openxmlformats.org/officeDocument/2006/relationships/hyperlink" Target="https://doi.org/10.1016/j.procs.2018.05.182" TargetMode="External"/><Relationship Id="rId9" Type="http://schemas.openxmlformats.org/officeDocument/2006/relationships/hyperlink" Target="https://arxiv.org/abs/1506.00019v4"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oi.org/10.2139/ssrn.2838013" TargetMode="External"/><Relationship Id="rId3" Type="http://schemas.openxmlformats.org/officeDocument/2006/relationships/hyperlink" Target="https://doi.org/10.3115/v1/d14-1179" TargetMode="External"/><Relationship Id="rId7" Type="http://schemas.openxmlformats.org/officeDocument/2006/relationships/hyperlink" Target="https://doi.org/10.1111/jtsa.12194" TargetMode="External"/><Relationship Id="rId2" Type="http://schemas.openxmlformats.org/officeDocument/2006/relationships/hyperlink" Target="https://doi.org/10.1016/j.procs.2018.04.298" TargetMode="External"/><Relationship Id="rId1" Type="http://schemas.openxmlformats.org/officeDocument/2006/relationships/slideLayout" Target="../slideLayouts/slideLayout2.xml"/><Relationship Id="rId6" Type="http://schemas.openxmlformats.org/officeDocument/2006/relationships/hyperlink" Target="https://doi.org/10.1007/978-3-319-40973-3_13" TargetMode="External"/><Relationship Id="rId5" Type="http://schemas.openxmlformats.org/officeDocument/2006/relationships/hyperlink" Target="https://doi.org/10.1016/j.ijforecast.2006.01.001" TargetMode="External"/><Relationship Id="rId4" Type="http://schemas.openxmlformats.org/officeDocument/2006/relationships/hyperlink" Target="https://doi.org/10.3390/en11082163" TargetMode="External"/><Relationship Id="rId9" Type="http://schemas.openxmlformats.org/officeDocument/2006/relationships/hyperlink" Target="https://doi.org/10.1109/hicss.1996.495431"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www.cs.orst.edu/~tgd" TargetMode="External"/><Relationship Id="rId3" Type="http://schemas.openxmlformats.org/officeDocument/2006/relationships/hyperlink" Target="https://doi.org/10.3390/jrfm13020023" TargetMode="External"/><Relationship Id="rId7" Type="http://schemas.openxmlformats.org/officeDocument/2006/relationships/hyperlink" Target="https://scikitlearn.org/stable/modules/generated/sklearn.preprocessing.MinMaxScaler.html" TargetMode="External"/><Relationship Id="rId2" Type="http://schemas.openxmlformats.org/officeDocument/2006/relationships/hyperlink" Target="https://doi.org/10.1109/cisim.2010.5643675" TargetMode="External"/><Relationship Id="rId1" Type="http://schemas.openxmlformats.org/officeDocument/2006/relationships/slideLayout" Target="../slideLayouts/slideLayout2.xml"/><Relationship Id="rId6" Type="http://schemas.openxmlformats.org/officeDocument/2006/relationships/hyperlink" Target="https://pandas-datareader.readthedocs.io/en/latest/" TargetMode="External"/><Relationship Id="rId5" Type="http://schemas.openxmlformats.org/officeDocument/2006/relationships/hyperlink" Target="https://finance.yahoo.com/" TargetMode="External"/><Relationship Id="rId4" Type="http://schemas.openxmlformats.org/officeDocument/2006/relationships/hyperlink" Target="https://keras.io/api/"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109/rteict.2017.8256643"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Short Term STOCK Price Prediction Using LSTM and GRU : A comparative Study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3" y="4111490"/>
            <a:ext cx="8791575" cy="1655762"/>
          </a:xfrm>
        </p:spPr>
        <p:txBody>
          <a:bodyPr>
            <a:normAutofit fontScale="92500" lnSpcReduction="20000"/>
          </a:bodyPr>
          <a:lstStyle/>
          <a:p>
            <a:pPr algn="ctr"/>
            <a:r>
              <a:rPr lang="en-US" dirty="0" smtClean="0"/>
              <a:t>Central </a:t>
            </a:r>
            <a:r>
              <a:rPr lang="en-US" dirty="0" err="1" smtClean="0"/>
              <a:t>DepartMent</a:t>
            </a:r>
            <a:r>
              <a:rPr lang="en-US" dirty="0" smtClean="0"/>
              <a:t> of </a:t>
            </a:r>
            <a:r>
              <a:rPr lang="en-US" dirty="0" err="1" smtClean="0"/>
              <a:t>CompUter</a:t>
            </a:r>
            <a:r>
              <a:rPr lang="en-US" dirty="0" smtClean="0"/>
              <a:t> SCIENCE and </a:t>
            </a:r>
            <a:r>
              <a:rPr lang="en-US" dirty="0" err="1" smtClean="0"/>
              <a:t>INFORmation</a:t>
            </a:r>
            <a:r>
              <a:rPr lang="en-US" dirty="0" smtClean="0"/>
              <a:t> Technology</a:t>
            </a:r>
          </a:p>
          <a:p>
            <a:pPr algn="ctr"/>
            <a:r>
              <a:rPr lang="en-US" dirty="0" smtClean="0"/>
              <a:t>Submitted BY :</a:t>
            </a:r>
          </a:p>
          <a:p>
            <a:pPr algn="ctr"/>
            <a:r>
              <a:rPr lang="en-US" dirty="0" smtClean="0"/>
              <a:t>HIMAL Raj Gentil</a:t>
            </a:r>
          </a:p>
          <a:p>
            <a:pPr algn="ctr"/>
            <a:r>
              <a:rPr lang="en-US" dirty="0" smtClean="0"/>
              <a:t>Roll No: 6/075</a:t>
            </a:r>
            <a:endParaRPr lang="en-US" dirty="0"/>
          </a:p>
        </p:txBody>
      </p:sp>
    </p:spTree>
    <p:extLst>
      <p:ext uri="{BB962C8B-B14F-4D97-AF65-F5344CB8AC3E}">
        <p14:creationId xmlns:p14="http://schemas.microsoft.com/office/powerpoint/2010/main" val="1252094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058091"/>
          </a:xfrm>
        </p:spPr>
        <p:txBody>
          <a:bodyPr/>
          <a:lstStyle/>
          <a:p>
            <a:r>
              <a:rPr lang="en-US" dirty="0" smtClean="0"/>
              <a:t>Methodology</a:t>
            </a:r>
            <a:endParaRPr lang="en-US" dirty="0"/>
          </a:p>
        </p:txBody>
      </p:sp>
      <p:pic>
        <p:nvPicPr>
          <p:cNvPr id="4" name="Content Placeholder 3"/>
          <p:cNvPicPr>
            <a:picLocks noGrp="1" noChangeAspect="1"/>
          </p:cNvPicPr>
          <p:nvPr>
            <p:ph idx="1"/>
          </p:nvPr>
        </p:nvPicPr>
        <p:blipFill>
          <a:blip r:embed="rId2"/>
          <a:stretch>
            <a:fillRect/>
          </a:stretch>
        </p:blipFill>
        <p:spPr>
          <a:xfrm>
            <a:off x="3003139" y="1058091"/>
            <a:ext cx="5422403" cy="4761806"/>
          </a:xfrm>
          <a:prstGeom prst="rect">
            <a:avLst/>
          </a:prstGeom>
        </p:spPr>
      </p:pic>
      <p:sp>
        <p:nvSpPr>
          <p:cNvPr id="5" name="TextBox 4"/>
          <p:cNvSpPr txBox="1"/>
          <p:nvPr/>
        </p:nvSpPr>
        <p:spPr>
          <a:xfrm>
            <a:off x="4045527" y="5965697"/>
            <a:ext cx="3119843" cy="400110"/>
          </a:xfrm>
          <a:prstGeom prst="rect">
            <a:avLst/>
          </a:prstGeom>
          <a:noFill/>
        </p:spPr>
        <p:txBody>
          <a:bodyPr wrap="square" rtlCol="0">
            <a:spAutoFit/>
          </a:bodyPr>
          <a:lstStyle/>
          <a:p>
            <a:pPr algn="ctr"/>
            <a:r>
              <a:rPr lang="en-US" sz="2000" dirty="0" smtClean="0"/>
              <a:t>Fig 6: Methodology</a:t>
            </a:r>
            <a:endParaRPr lang="en-US" sz="2000" dirty="0"/>
          </a:p>
        </p:txBody>
      </p:sp>
    </p:spTree>
    <p:extLst>
      <p:ext uri="{BB962C8B-B14F-4D97-AF65-F5344CB8AC3E}">
        <p14:creationId xmlns:p14="http://schemas.microsoft.com/office/powerpoint/2010/main" val="1718177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992777"/>
          </a:xfrm>
        </p:spPr>
        <p:txBody>
          <a:bodyPr/>
          <a:lstStyle/>
          <a:p>
            <a:r>
              <a:rPr lang="en-US" dirty="0" smtClean="0"/>
              <a:t>Dataset</a:t>
            </a:r>
            <a:endParaRPr lang="en-US" dirty="0"/>
          </a:p>
        </p:txBody>
      </p:sp>
      <p:sp>
        <p:nvSpPr>
          <p:cNvPr id="3" name="Content Placeholder 2"/>
          <p:cNvSpPr>
            <a:spLocks noGrp="1"/>
          </p:cNvSpPr>
          <p:nvPr>
            <p:ph idx="1"/>
          </p:nvPr>
        </p:nvSpPr>
        <p:spPr>
          <a:xfrm>
            <a:off x="1141413" y="992777"/>
            <a:ext cx="9905999" cy="3541714"/>
          </a:xfrm>
        </p:spPr>
        <p:txBody>
          <a:bodyPr>
            <a:noAutofit/>
          </a:bodyPr>
          <a:lstStyle/>
          <a:p>
            <a:r>
              <a:rPr lang="en-US" dirty="0"/>
              <a:t>Dataset is taken from highly traded stocks of three different sectors which are Tech, E-commerce and Manufacturing sector. The corresponding stocks from these sectors are Apple Inc., Amazon.com Inc., and Ford Motors </a:t>
            </a:r>
            <a:r>
              <a:rPr lang="en-US" dirty="0" err="1"/>
              <a:t>Coompany</a:t>
            </a:r>
            <a:r>
              <a:rPr lang="en-US" dirty="0"/>
              <a:t>. </a:t>
            </a:r>
            <a:endParaRPr lang="en-US" dirty="0" smtClean="0"/>
          </a:p>
          <a:p>
            <a:r>
              <a:rPr lang="en-US" dirty="0" smtClean="0"/>
              <a:t>Each </a:t>
            </a:r>
            <a:r>
              <a:rPr lang="en-US" dirty="0"/>
              <a:t>contains information like trading day date, Open, High, Low, Close, </a:t>
            </a:r>
            <a:r>
              <a:rPr lang="en-US" dirty="0" err="1"/>
              <a:t>Adj.Close</a:t>
            </a:r>
            <a:r>
              <a:rPr lang="en-US" dirty="0"/>
              <a:t>, and Volume. The data sets contain the data from 2012-Jan-03 to 2020-Nov-24. </a:t>
            </a:r>
            <a:endParaRPr lang="en-US" dirty="0" smtClean="0"/>
          </a:p>
          <a:p>
            <a:r>
              <a:rPr lang="en-US" dirty="0" smtClean="0"/>
              <a:t>The </a:t>
            </a:r>
            <a:r>
              <a:rPr lang="en-US" dirty="0"/>
              <a:t>data sets were made available from yahoo finance </a:t>
            </a:r>
            <a:r>
              <a:rPr lang="en-US" dirty="0" err="1"/>
              <a:t>api</a:t>
            </a:r>
            <a:r>
              <a:rPr lang="en-US" dirty="0"/>
              <a:t> </a:t>
            </a:r>
            <a:r>
              <a:rPr lang="en-US" dirty="0" smtClean="0"/>
              <a:t> </a:t>
            </a:r>
            <a:r>
              <a:rPr lang="en-US" dirty="0"/>
              <a:t>and fetched using pandas </a:t>
            </a:r>
            <a:r>
              <a:rPr lang="en-US" dirty="0" smtClean="0"/>
              <a:t>data reader </a:t>
            </a:r>
            <a:r>
              <a:rPr lang="en-US" dirty="0"/>
              <a:t>python </a:t>
            </a:r>
            <a:r>
              <a:rPr lang="en-US" dirty="0" smtClean="0"/>
              <a:t>library.</a:t>
            </a:r>
            <a:endParaRPr lang="en-US" dirty="0"/>
          </a:p>
        </p:txBody>
      </p:sp>
    </p:spTree>
    <p:extLst>
      <p:ext uri="{BB962C8B-B14F-4D97-AF65-F5344CB8AC3E}">
        <p14:creationId xmlns:p14="http://schemas.microsoft.com/office/powerpoint/2010/main" val="2942888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110343"/>
          </a:xfrm>
        </p:spPr>
        <p:txBody>
          <a:bodyPr/>
          <a:lstStyle/>
          <a:p>
            <a:r>
              <a:rPr lang="en-US" dirty="0" smtClean="0"/>
              <a:t>Data Preprocessing and Feature Selection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2" y="982390"/>
                <a:ext cx="9905999" cy="5627416"/>
              </a:xfrm>
            </p:spPr>
            <p:txBody>
              <a:bodyPr>
                <a:normAutofit fontScale="92500" lnSpcReduction="10000"/>
              </a:bodyPr>
              <a:lstStyle/>
              <a:p>
                <a:r>
                  <a:rPr lang="en-US" sz="2600" dirty="0"/>
                  <a:t>The data was normalized into the range of [0, 1] </a:t>
                </a:r>
                <a:endParaRPr lang="en-US" sz="2600" dirty="0" smtClean="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𝑠𝑡𝑑</m:t>
                          </m:r>
                        </m:sub>
                      </m:sSub>
                      <m:r>
                        <a:rPr lang="en-US" sz="2600" i="1">
                          <a:latin typeface="Cambria Math" panose="02040503050406030204" pitchFamily="18" charset="0"/>
                        </a:rPr>
                        <m:t>=</m:t>
                      </m:r>
                      <m:f>
                        <m:fPr>
                          <m:ctrlPr>
                            <a:rPr lang="en-US" sz="2600" i="1">
                              <a:latin typeface="Cambria Math" panose="02040503050406030204" pitchFamily="18" charset="0"/>
                            </a:rPr>
                          </m:ctrlPr>
                        </m:fPr>
                        <m:num>
                          <m:r>
                            <a:rPr lang="en-US" sz="2600" i="1">
                              <a:latin typeface="Cambria Math" panose="02040503050406030204" pitchFamily="18" charset="0"/>
                            </a:rPr>
                            <m:t>𝑋</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𝑠𝑡𝑑</m:t>
                              </m:r>
                            </m:sub>
                          </m:sSub>
                        </m:num>
                        <m:den>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𝑚𝑎𝑥</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𝑚𝑖𝑛</m:t>
                              </m:r>
                            </m:sub>
                          </m:sSub>
                        </m:den>
                      </m:f>
                    </m:oMath>
                  </m:oMathPara>
                </a14:m>
                <a:endParaRPr lang="en-US" sz="2600"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𝑠𝑐𝑎𝑙𝑒𝑑</m:t>
                          </m:r>
                        </m:sub>
                      </m:sSub>
                      <m:r>
                        <a:rPr lang="en-US" sz="2600" i="1">
                          <a:latin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𝑋</m:t>
                          </m:r>
                        </m:e>
                        <m:sub>
                          <m:r>
                            <a:rPr lang="en-US" sz="2600" i="1">
                              <a:latin typeface="Cambria Math" panose="02040503050406030204" pitchFamily="18" charset="0"/>
                            </a:rPr>
                            <m:t>𝑠𝑡𝑑</m:t>
                          </m:r>
                        </m:sub>
                      </m:sSub>
                      <m:r>
                        <a:rPr lang="en-US" sz="2600" i="1">
                          <a:latin typeface="Cambria Math" panose="02040503050406030204" pitchFamily="18" charset="0"/>
                        </a:rPr>
                        <m:t>∗</m:t>
                      </m:r>
                      <m:d>
                        <m:dPr>
                          <m:ctrlPr>
                            <a:rPr lang="en-US" sz="2600" i="1">
                              <a:latin typeface="Cambria Math" panose="02040503050406030204" pitchFamily="18" charset="0"/>
                            </a:rPr>
                          </m:ctrlPr>
                        </m:dPr>
                        <m:e>
                          <m:r>
                            <a:rPr lang="en-US" sz="2600" i="1">
                              <a:latin typeface="Cambria Math" panose="02040503050406030204" pitchFamily="18" charset="0"/>
                            </a:rPr>
                            <m:t>𝑚𝑎𝑥</m:t>
                          </m:r>
                          <m:r>
                            <a:rPr lang="en-US" sz="2600" i="1">
                              <a:latin typeface="Cambria Math" panose="02040503050406030204" pitchFamily="18" charset="0"/>
                            </a:rPr>
                            <m:t>−</m:t>
                          </m:r>
                          <m:r>
                            <a:rPr lang="en-US" sz="2600" i="1">
                              <a:latin typeface="Cambria Math" panose="02040503050406030204" pitchFamily="18" charset="0"/>
                            </a:rPr>
                            <m:t>𝑚𝑖𝑛</m:t>
                          </m:r>
                        </m:e>
                      </m:d>
                      <m:r>
                        <a:rPr lang="en-US" sz="2600" i="1">
                          <a:latin typeface="Cambria Math" panose="02040503050406030204" pitchFamily="18" charset="0"/>
                        </a:rPr>
                        <m:t>+</m:t>
                      </m:r>
                      <m:r>
                        <a:rPr lang="en-US" sz="2600" i="1">
                          <a:latin typeface="Cambria Math" panose="02040503050406030204" pitchFamily="18" charset="0"/>
                        </a:rPr>
                        <m:t>𝑚𝑖𝑛</m:t>
                      </m:r>
                    </m:oMath>
                  </m:oMathPara>
                </a14:m>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𝑊h𝑒𝑟𝑒</m:t>
                      </m:r>
                      <m:r>
                        <a:rPr lang="en-US" sz="2600" i="1">
                          <a:latin typeface="Cambria Math" panose="02040503050406030204" pitchFamily="18" charset="0"/>
                        </a:rPr>
                        <m:t> </m:t>
                      </m:r>
                      <m:r>
                        <a:rPr lang="en-US" sz="2600" i="1">
                          <a:latin typeface="Cambria Math" panose="02040503050406030204" pitchFamily="18" charset="0"/>
                        </a:rPr>
                        <m:t>𝑚𝑖𝑛</m:t>
                      </m:r>
                      <m:r>
                        <a:rPr lang="en-US" sz="2600" i="1">
                          <a:latin typeface="Cambria Math" panose="02040503050406030204" pitchFamily="18" charset="0"/>
                        </a:rPr>
                        <m:t>=0 </m:t>
                      </m:r>
                      <m:r>
                        <a:rPr lang="en-US" sz="2600" i="1">
                          <a:latin typeface="Cambria Math" panose="02040503050406030204" pitchFamily="18" charset="0"/>
                        </a:rPr>
                        <m:t>𝑎𝑛𝑑</m:t>
                      </m:r>
                      <m:r>
                        <a:rPr lang="en-US" sz="2600" i="1">
                          <a:latin typeface="Cambria Math" panose="02040503050406030204" pitchFamily="18" charset="0"/>
                        </a:rPr>
                        <m:t> </m:t>
                      </m:r>
                      <m:r>
                        <a:rPr lang="en-US" sz="2600" i="1">
                          <a:latin typeface="Cambria Math" panose="02040503050406030204" pitchFamily="18" charset="0"/>
                        </a:rPr>
                        <m:t>𝑚𝑎𝑥</m:t>
                      </m:r>
                      <m:r>
                        <a:rPr lang="en-US" sz="2600" i="1">
                          <a:latin typeface="Cambria Math" panose="02040503050406030204" pitchFamily="18" charset="0"/>
                        </a:rPr>
                        <m:t> =1 </m:t>
                      </m:r>
                    </m:oMath>
                  </m:oMathPara>
                </a14:m>
                <a:endParaRPr lang="en-US" sz="2600" dirty="0" smtClean="0"/>
              </a:p>
              <a:p>
                <a:r>
                  <a:rPr lang="en-US" sz="2600" dirty="0" smtClean="0"/>
                  <a:t>Pearson </a:t>
                </a:r>
                <a:r>
                  <a:rPr lang="en-US" sz="2600" dirty="0"/>
                  <a:t>Correlation Coefficient was used for finding the correlation between data.</a:t>
                </a:r>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𝑟</m:t>
                          </m:r>
                        </m:e>
                        <m:sub>
                          <m:r>
                            <a:rPr lang="en-US" sz="2600" i="1">
                              <a:latin typeface="Cambria Math" panose="02040503050406030204" pitchFamily="18" charset="0"/>
                            </a:rPr>
                            <m:t>𝑥</m:t>
                          </m:r>
                          <m:r>
                            <a:rPr lang="en-US" sz="2600" i="1">
                              <a:latin typeface="Cambria Math" panose="02040503050406030204" pitchFamily="18" charset="0"/>
                            </a:rPr>
                            <m:t>,</m:t>
                          </m:r>
                          <m:r>
                            <a:rPr lang="en-US" sz="2600" i="1">
                              <a:latin typeface="Cambria Math" panose="02040503050406030204" pitchFamily="18" charset="0"/>
                            </a:rPr>
                            <m:t>𝑦</m:t>
                          </m:r>
                        </m:sub>
                      </m:sSub>
                      <m:r>
                        <a:rPr lang="en-US" sz="2600" i="1">
                          <a:latin typeface="Cambria Math" panose="02040503050406030204" pitchFamily="18" charset="0"/>
                        </a:rPr>
                        <m:t>=</m:t>
                      </m:r>
                      <m:f>
                        <m:fPr>
                          <m:ctrlPr>
                            <a:rPr lang="en-US" sz="2600" i="1">
                              <a:latin typeface="Cambria Math" panose="02040503050406030204" pitchFamily="18" charset="0"/>
                            </a:rPr>
                          </m:ctrlPr>
                        </m:fPr>
                        <m:num>
                          <m:nary>
                            <m:naryPr>
                              <m:chr m:val="∑"/>
                              <m:limLoc m:val="subSup"/>
                              <m:ctrlPr>
                                <a:rPr lang="en-US" sz="2600" i="1">
                                  <a:latin typeface="Cambria Math" panose="02040503050406030204" pitchFamily="18" charset="0"/>
                                </a:rPr>
                              </m:ctrlPr>
                            </m:naryPr>
                            <m:sub>
                              <m: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r>
                                <a:rPr lang="en-US" sz="2600" i="1">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rPr>
                                    <m:t>𝑥</m:t>
                                  </m:r>
                                </m:e>
                              </m:acc>
                              <m:r>
                                <a:rPr lang="en-US" sz="2600" i="1">
                                  <a:latin typeface="Cambria Math" panose="02040503050406030204" pitchFamily="18" charset="0"/>
                                </a:rPr>
                                <m:t>)(</m:t>
                              </m:r>
                            </m:e>
                          </m:nary>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rPr>
                                <m:t>𝑦</m:t>
                              </m:r>
                            </m:e>
                          </m:acc>
                          <m:r>
                            <a:rPr lang="en-US" sz="2600" i="1">
                              <a:latin typeface="Cambria Math" panose="02040503050406030204" pitchFamily="18" charset="0"/>
                            </a:rPr>
                            <m:t>)</m:t>
                          </m:r>
                        </m:num>
                        <m:den>
                          <m:rad>
                            <m:radPr>
                              <m:degHide m:val="on"/>
                              <m:ctrlPr>
                                <a:rPr lang="en-US" sz="2600" i="1">
                                  <a:latin typeface="Cambria Math" panose="02040503050406030204" pitchFamily="18" charset="0"/>
                                </a:rPr>
                              </m:ctrlPr>
                            </m:radPr>
                            <m:deg/>
                            <m:e>
                              <m:sSup>
                                <m:sSupPr>
                                  <m:ctrlPr>
                                    <a:rPr lang="en-US" sz="2600" i="1">
                                      <a:latin typeface="Cambria Math" panose="02040503050406030204" pitchFamily="18" charset="0"/>
                                    </a:rPr>
                                  </m:ctrlPr>
                                </m:sSupPr>
                                <m:e>
                                  <m:nary>
                                    <m:naryPr>
                                      <m:chr m:val="∑"/>
                                      <m:limLoc m:val="subSup"/>
                                      <m:ctrlPr>
                                        <a:rPr lang="en-US" sz="2600" i="1">
                                          <a:latin typeface="Cambria Math" panose="02040503050406030204" pitchFamily="18" charset="0"/>
                                        </a:rPr>
                                      </m:ctrlPr>
                                    </m:naryPr>
                                    <m:sub>
                                      <m: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r>
                                        <a:rPr lang="en-US" sz="2600" i="1">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rPr>
                                            <m:t>𝑥</m:t>
                                          </m:r>
                                        </m:e>
                                      </m:acc>
                                      <m:r>
                                        <a:rPr lang="en-US" sz="2600" i="1">
                                          <a:latin typeface="Cambria Math" panose="02040503050406030204" pitchFamily="18" charset="0"/>
                                        </a:rPr>
                                        <m:t>)</m:t>
                                      </m:r>
                                    </m:e>
                                  </m:nary>
                                </m:e>
                                <m:sup>
                                  <m:r>
                                    <a:rPr lang="en-US" sz="2600" i="1">
                                      <a:latin typeface="Cambria Math" panose="02040503050406030204" pitchFamily="18" charset="0"/>
                                    </a:rPr>
                                    <m:t>2</m:t>
                                  </m:r>
                                </m:sup>
                              </m:sSup>
                            </m:e>
                          </m:rad>
                          <m:rad>
                            <m:radPr>
                              <m:degHide m:val="on"/>
                              <m:ctrlPr>
                                <a:rPr lang="en-US" sz="2600" i="1">
                                  <a:latin typeface="Cambria Math" panose="02040503050406030204" pitchFamily="18" charset="0"/>
                                </a:rPr>
                              </m:ctrlPr>
                            </m:radPr>
                            <m:deg/>
                            <m:e>
                              <m:sSup>
                                <m:sSupPr>
                                  <m:ctrlPr>
                                    <a:rPr lang="en-US" sz="2600" i="1">
                                      <a:latin typeface="Cambria Math" panose="02040503050406030204" pitchFamily="18" charset="0"/>
                                    </a:rPr>
                                  </m:ctrlPr>
                                </m:sSupPr>
                                <m:e>
                                  <m:nary>
                                    <m:naryPr>
                                      <m:chr m:val="∑"/>
                                      <m:limLoc m:val="subSup"/>
                                      <m:ctrlPr>
                                        <a:rPr lang="en-US" sz="2600" i="1">
                                          <a:latin typeface="Cambria Math" panose="02040503050406030204" pitchFamily="18" charset="0"/>
                                        </a:rPr>
                                      </m:ctrlPr>
                                    </m:naryPr>
                                    <m:sub>
                                      <m: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rPr>
                                            <m:t>𝑦</m:t>
                                          </m:r>
                                        </m:e>
                                      </m:acc>
                                      <m:r>
                                        <a:rPr lang="en-US" sz="2600" i="1">
                                          <a:latin typeface="Cambria Math" panose="02040503050406030204" pitchFamily="18" charset="0"/>
                                        </a:rPr>
                                        <m:t>)</m:t>
                                      </m:r>
                                    </m:e>
                                  </m:nary>
                                </m:e>
                                <m:sup>
                                  <m:r>
                                    <a:rPr lang="en-US" sz="2600" i="1">
                                      <a:latin typeface="Cambria Math" panose="02040503050406030204" pitchFamily="18" charset="0"/>
                                    </a:rPr>
                                    <m:t>2</m:t>
                                  </m:r>
                                </m:sup>
                              </m:sSup>
                            </m:e>
                          </m:rad>
                        </m:den>
                      </m:f>
                    </m:oMath>
                  </m:oMathPara>
                </a14:m>
                <a:endParaRPr lang="en-US" sz="2600" dirty="0"/>
              </a:p>
              <a:p>
                <a:r>
                  <a:rPr lang="en-US" sz="2600" i="1" dirty="0"/>
                  <a:t>Where, </a:t>
                </a:r>
                <a14:m>
                  <m:oMath xmlns:m="http://schemas.openxmlformats.org/officeDocument/2006/math">
                    <m:r>
                      <a:rPr lang="en-US" sz="2600" i="1">
                        <a:latin typeface="Cambria Math" panose="02040503050406030204" pitchFamily="18" charset="0"/>
                      </a:rPr>
                      <m:t>𝑛</m:t>
                    </m:r>
                  </m:oMath>
                </a14:m>
                <a:r>
                  <a:rPr lang="en-US" sz="2600" i="1" dirty="0"/>
                  <a:t> is the sample size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i="1">
                            <a:latin typeface="Cambria Math" panose="02040503050406030204" pitchFamily="18" charset="0"/>
                          </a:rPr>
                          <m:t>𝑖</m:t>
                        </m:r>
                      </m:sub>
                    </m:sSub>
                  </m:oMath>
                </a14:m>
                <a:r>
                  <a:rPr lang="en-US" sz="2600" i="1" dirty="0"/>
                  <a:t> are individual sample points indexed with </a:t>
                </a:r>
                <a14:m>
                  <m:oMath xmlns:m="http://schemas.openxmlformats.org/officeDocument/2006/math">
                    <m:r>
                      <a:rPr lang="en-US" sz="2600" i="1">
                        <a:latin typeface="Cambria Math" panose="02040503050406030204" pitchFamily="18" charset="0"/>
                      </a:rPr>
                      <m:t>𝑖</m:t>
                    </m:r>
                  </m:oMath>
                </a14:m>
                <a:r>
                  <a:rPr lang="en-US" sz="2600" i="1" dirty="0"/>
                  <a:t>, </a:t>
                </a:r>
                <a14:m>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𝑥</m:t>
                        </m:r>
                      </m:e>
                    </m:acc>
                  </m:oMath>
                </a14:m>
                <a:r>
                  <a:rPr lang="en-US" sz="2600" i="1" dirty="0"/>
                  <a:t> is the sample mean</a:t>
                </a:r>
                <a:endParaRPr lang="en-US" sz="2600"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2" y="982390"/>
                <a:ext cx="9905999" cy="5627416"/>
              </a:xfrm>
              <a:blipFill>
                <a:blip r:embed="rId2"/>
                <a:stretch>
                  <a:fillRect l="-1231" t="-1842" r="-3323" b="-542"/>
                </a:stretch>
              </a:blipFill>
            </p:spPr>
            <p:txBody>
              <a:bodyPr/>
              <a:lstStyle/>
              <a:p>
                <a:r>
                  <a:rPr lang="en-US">
                    <a:noFill/>
                  </a:rPr>
                  <a:t> </a:t>
                </a:r>
              </a:p>
            </p:txBody>
          </p:sp>
        </mc:Fallback>
      </mc:AlternateContent>
    </p:spTree>
    <p:extLst>
      <p:ext uri="{BB962C8B-B14F-4D97-AF65-F5344CB8AC3E}">
        <p14:creationId xmlns:p14="http://schemas.microsoft.com/office/powerpoint/2010/main" val="3954168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558" y="0"/>
            <a:ext cx="9905998" cy="1251846"/>
          </a:xfrm>
        </p:spPr>
        <p:txBody>
          <a:bodyPr/>
          <a:lstStyle/>
          <a:p>
            <a:r>
              <a:rPr lang="en-US" dirty="0"/>
              <a:t>Data Preprocessing and Feature </a:t>
            </a:r>
            <a:r>
              <a:rPr lang="en-US" dirty="0" smtClean="0"/>
              <a:t>Selection (</a:t>
            </a:r>
            <a:r>
              <a:rPr lang="en-US" dirty="0" err="1" smtClean="0"/>
              <a:t>Contd</a:t>
            </a:r>
            <a:r>
              <a:rPr lang="en-US" dirty="0" smtClean="0"/>
              <a:t>…)</a:t>
            </a:r>
            <a:endParaRPr lang="en-US" dirty="0"/>
          </a:p>
        </p:txBody>
      </p:sp>
      <p:pic>
        <p:nvPicPr>
          <p:cNvPr id="4" name="Content Placeholder 3"/>
          <p:cNvPicPr>
            <a:picLocks noGrp="1"/>
          </p:cNvPicPr>
          <p:nvPr>
            <p:ph idx="1"/>
          </p:nvPr>
        </p:nvPicPr>
        <p:blipFill>
          <a:blip r:embed="rId2"/>
          <a:stretch>
            <a:fillRect/>
          </a:stretch>
        </p:blipFill>
        <p:spPr>
          <a:xfrm>
            <a:off x="1728494" y="1825120"/>
            <a:ext cx="8704126" cy="3421539"/>
          </a:xfrm>
          <a:prstGeom prst="rect">
            <a:avLst/>
          </a:prstGeom>
        </p:spPr>
      </p:pic>
      <p:sp>
        <p:nvSpPr>
          <p:cNvPr id="5" name="TextBox 4"/>
          <p:cNvSpPr txBox="1"/>
          <p:nvPr/>
        </p:nvSpPr>
        <p:spPr>
          <a:xfrm>
            <a:off x="3458736" y="5819933"/>
            <a:ext cx="5271351" cy="400110"/>
          </a:xfrm>
          <a:prstGeom prst="rect">
            <a:avLst/>
          </a:prstGeom>
          <a:noFill/>
        </p:spPr>
        <p:txBody>
          <a:bodyPr wrap="square" rtlCol="0">
            <a:spAutoFit/>
          </a:bodyPr>
          <a:lstStyle/>
          <a:p>
            <a:pPr algn="ctr"/>
            <a:r>
              <a:rPr lang="en-US" sz="2000" dirty="0" smtClean="0"/>
              <a:t>Table 1 : Correlation Test for Apple Inc. Dataset  </a:t>
            </a:r>
            <a:endParaRPr lang="en-US" sz="2000" dirty="0"/>
          </a:p>
        </p:txBody>
      </p:sp>
    </p:spTree>
    <p:extLst>
      <p:ext uri="{BB962C8B-B14F-4D97-AF65-F5344CB8AC3E}">
        <p14:creationId xmlns:p14="http://schemas.microsoft.com/office/powerpoint/2010/main" val="1352388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a:t>Data Preprocessing and Feature Selection (</a:t>
            </a:r>
            <a:r>
              <a:rPr lang="en-US" dirty="0" err="1"/>
              <a:t>Contd</a:t>
            </a:r>
            <a:r>
              <a:rPr lang="en-US" dirty="0"/>
              <a:t>…)</a:t>
            </a:r>
          </a:p>
        </p:txBody>
      </p:sp>
      <p:pic>
        <p:nvPicPr>
          <p:cNvPr id="4" name="Picture 3"/>
          <p:cNvPicPr/>
          <p:nvPr/>
        </p:nvPicPr>
        <p:blipFill>
          <a:blip r:embed="rId2"/>
          <a:stretch>
            <a:fillRect/>
          </a:stretch>
        </p:blipFill>
        <p:spPr>
          <a:xfrm>
            <a:off x="1718354" y="1709159"/>
            <a:ext cx="8752115" cy="3585211"/>
          </a:xfrm>
          <a:prstGeom prst="rect">
            <a:avLst/>
          </a:prstGeom>
        </p:spPr>
      </p:pic>
      <p:sp>
        <p:nvSpPr>
          <p:cNvPr id="5" name="TextBox 4"/>
          <p:cNvSpPr txBox="1"/>
          <p:nvPr/>
        </p:nvSpPr>
        <p:spPr>
          <a:xfrm>
            <a:off x="3562644" y="5524959"/>
            <a:ext cx="5733755" cy="400110"/>
          </a:xfrm>
          <a:prstGeom prst="rect">
            <a:avLst/>
          </a:prstGeom>
          <a:noFill/>
        </p:spPr>
        <p:txBody>
          <a:bodyPr wrap="square" rtlCol="0">
            <a:spAutoFit/>
          </a:bodyPr>
          <a:lstStyle/>
          <a:p>
            <a:pPr algn="ctr"/>
            <a:r>
              <a:rPr lang="en-US" sz="2000" dirty="0" smtClean="0"/>
              <a:t>Table 2: Correlation Test for Amazon.com Inc. Dataset</a:t>
            </a:r>
            <a:endParaRPr lang="en-US" sz="2000" dirty="0"/>
          </a:p>
        </p:txBody>
      </p:sp>
    </p:spTree>
    <p:extLst>
      <p:ext uri="{BB962C8B-B14F-4D97-AF65-F5344CB8AC3E}">
        <p14:creationId xmlns:p14="http://schemas.microsoft.com/office/powerpoint/2010/main" val="2974137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063" y="0"/>
            <a:ext cx="9905998" cy="1288473"/>
          </a:xfrm>
        </p:spPr>
        <p:txBody>
          <a:bodyPr/>
          <a:lstStyle/>
          <a:p>
            <a:r>
              <a:rPr lang="en-US" dirty="0"/>
              <a:t>Data Preprocessing and Feature Selection (</a:t>
            </a:r>
            <a:r>
              <a:rPr lang="en-US" dirty="0" err="1"/>
              <a:t>Contd</a:t>
            </a:r>
            <a:r>
              <a:rPr lang="en-US" dirty="0"/>
              <a:t>…)</a:t>
            </a:r>
          </a:p>
        </p:txBody>
      </p:sp>
      <p:pic>
        <p:nvPicPr>
          <p:cNvPr id="4" name="Content Placeholder 3"/>
          <p:cNvPicPr>
            <a:picLocks noGrp="1"/>
          </p:cNvPicPr>
          <p:nvPr>
            <p:ph idx="1"/>
          </p:nvPr>
        </p:nvPicPr>
        <p:blipFill>
          <a:blip r:embed="rId2"/>
          <a:stretch>
            <a:fillRect/>
          </a:stretch>
        </p:blipFill>
        <p:spPr>
          <a:xfrm>
            <a:off x="1792650" y="1482437"/>
            <a:ext cx="8696824" cy="3592582"/>
          </a:xfrm>
          <a:prstGeom prst="rect">
            <a:avLst/>
          </a:prstGeom>
        </p:spPr>
      </p:pic>
      <p:sp>
        <p:nvSpPr>
          <p:cNvPr id="5" name="TextBox 4"/>
          <p:cNvSpPr txBox="1"/>
          <p:nvPr/>
        </p:nvSpPr>
        <p:spPr>
          <a:xfrm>
            <a:off x="2677647" y="5414122"/>
            <a:ext cx="6926829" cy="400110"/>
          </a:xfrm>
          <a:prstGeom prst="rect">
            <a:avLst/>
          </a:prstGeom>
          <a:noFill/>
        </p:spPr>
        <p:txBody>
          <a:bodyPr wrap="square" rtlCol="0">
            <a:spAutoFit/>
          </a:bodyPr>
          <a:lstStyle/>
          <a:p>
            <a:pPr algn="ctr"/>
            <a:r>
              <a:rPr lang="en-US" sz="2000" dirty="0" smtClean="0"/>
              <a:t>Table 3: Correlation Test for Ford Motors Company Dataset</a:t>
            </a:r>
            <a:endParaRPr lang="en-US" sz="2000" dirty="0"/>
          </a:p>
        </p:txBody>
      </p:sp>
    </p:spTree>
    <p:extLst>
      <p:ext uri="{BB962C8B-B14F-4D97-AF65-F5344CB8AC3E}">
        <p14:creationId xmlns:p14="http://schemas.microsoft.com/office/powerpoint/2010/main" val="1588740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as Supervised Learning</a:t>
            </a:r>
            <a:endParaRPr lang="en-US" dirty="0"/>
          </a:p>
        </p:txBody>
      </p:sp>
      <p:sp>
        <p:nvSpPr>
          <p:cNvPr id="3" name="Content Placeholder 2"/>
          <p:cNvSpPr>
            <a:spLocks noGrp="1"/>
          </p:cNvSpPr>
          <p:nvPr>
            <p:ph idx="1"/>
          </p:nvPr>
        </p:nvSpPr>
        <p:spPr>
          <a:xfrm>
            <a:off x="1141412" y="1711234"/>
            <a:ext cx="9905999" cy="4362995"/>
          </a:xfrm>
        </p:spPr>
        <p:txBody>
          <a:bodyPr>
            <a:normAutofit/>
          </a:bodyPr>
          <a:lstStyle/>
          <a:p>
            <a:endParaRPr lang="en-US" dirty="0" smtClean="0"/>
          </a:p>
          <a:p>
            <a:r>
              <a:rPr lang="en-US" dirty="0" smtClean="0"/>
              <a:t>The </a:t>
            </a:r>
            <a:r>
              <a:rPr lang="en-US" dirty="0"/>
              <a:t>dataset is split into training and testing set. For training set first 80% of the dataset is allocated and for testing rest 20% of the dataset is chosen. </a:t>
            </a:r>
            <a:endParaRPr lang="en-US" dirty="0" smtClean="0"/>
          </a:p>
          <a:p>
            <a:r>
              <a:rPr lang="en-US" dirty="0" smtClean="0"/>
              <a:t> </a:t>
            </a:r>
            <a:r>
              <a:rPr lang="en-US" dirty="0"/>
              <a:t>dataset was framed as per the sliding window method and single step forecasting models of RNN with LSTM and GRU are adopted for prediction. In single step forecasting historical observations (t-1, t-2, … t-n) forecast t. </a:t>
            </a:r>
            <a:endParaRPr lang="en-US" dirty="0" smtClean="0"/>
          </a:p>
          <a:p>
            <a:r>
              <a:rPr lang="en-US" dirty="0" smtClean="0"/>
              <a:t>Window </a:t>
            </a:r>
            <a:r>
              <a:rPr lang="en-US" dirty="0"/>
              <a:t>size of 60 is taken for the sliding window. </a:t>
            </a:r>
          </a:p>
        </p:txBody>
      </p:sp>
    </p:spTree>
    <p:extLst>
      <p:ext uri="{BB962C8B-B14F-4D97-AF65-F5344CB8AC3E}">
        <p14:creationId xmlns:p14="http://schemas.microsoft.com/office/powerpoint/2010/main" val="110582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7" y="0"/>
            <a:ext cx="9905998" cy="849086"/>
          </a:xfrm>
        </p:spPr>
        <p:txBody>
          <a:bodyPr/>
          <a:lstStyle/>
          <a:p>
            <a:r>
              <a:rPr lang="en-US" dirty="0" smtClean="0"/>
              <a:t>Model Architecture and Fitting the Model</a:t>
            </a:r>
            <a:endParaRPr lang="en-US" dirty="0"/>
          </a:p>
        </p:txBody>
      </p:sp>
      <p:sp>
        <p:nvSpPr>
          <p:cNvPr id="3" name="Content Placeholder 2"/>
          <p:cNvSpPr>
            <a:spLocks noGrp="1"/>
          </p:cNvSpPr>
          <p:nvPr>
            <p:ph idx="1"/>
          </p:nvPr>
        </p:nvSpPr>
        <p:spPr>
          <a:xfrm>
            <a:off x="1258976" y="4310743"/>
            <a:ext cx="9905999" cy="3082833"/>
          </a:xfrm>
        </p:spPr>
        <p:txBody>
          <a:bodyPr>
            <a:noAutofit/>
          </a:bodyPr>
          <a:lstStyle/>
          <a:p>
            <a:r>
              <a:rPr lang="en-US" dirty="0" smtClean="0"/>
              <a:t>Two </a:t>
            </a:r>
            <a:r>
              <a:rPr lang="en-US" dirty="0"/>
              <a:t>LSTM/GRU layers with 50 neurons and two Dense layers, one with 25 neurons and the other with 1 </a:t>
            </a:r>
            <a:r>
              <a:rPr lang="en-US" dirty="0" smtClean="0"/>
              <a:t>neuron</a:t>
            </a:r>
            <a:endParaRPr lang="en-US" dirty="0"/>
          </a:p>
          <a:p>
            <a:r>
              <a:rPr lang="en-US" dirty="0" smtClean="0"/>
              <a:t>Moreover</a:t>
            </a:r>
            <a:r>
              <a:rPr lang="en-US" dirty="0"/>
              <a:t>, Adam optimizer </a:t>
            </a:r>
            <a:r>
              <a:rPr lang="en-US" dirty="0" smtClean="0"/>
              <a:t> </a:t>
            </a:r>
            <a:r>
              <a:rPr lang="en-US" dirty="0"/>
              <a:t>is used, learning rate is set to 0.001. </a:t>
            </a:r>
            <a:endParaRPr lang="en-US" dirty="0" smtClean="0"/>
          </a:p>
          <a:p>
            <a:r>
              <a:rPr lang="en-US" dirty="0" smtClean="0"/>
              <a:t>Appropriate </a:t>
            </a:r>
            <a:r>
              <a:rPr lang="en-US" dirty="0"/>
              <a:t>epochs are used to train the models on Google </a:t>
            </a:r>
            <a:r>
              <a:rPr lang="en-US" dirty="0" err="1"/>
              <a:t>Colab</a:t>
            </a:r>
            <a:r>
              <a:rPr lang="en-US" dirty="0"/>
              <a:t>, running over Google Cloud Platform (GCP) to obtain the best fit for each model. </a:t>
            </a:r>
            <a:endParaRPr lang="en-US" dirty="0" smtClean="0"/>
          </a:p>
          <a:p>
            <a:endParaRPr lang="en-US" sz="2000" dirty="0"/>
          </a:p>
        </p:txBody>
      </p:sp>
      <p:pic>
        <p:nvPicPr>
          <p:cNvPr id="4" name="Picture 3"/>
          <p:cNvPicPr/>
          <p:nvPr/>
        </p:nvPicPr>
        <p:blipFill>
          <a:blip r:embed="rId2"/>
          <a:stretch>
            <a:fillRect/>
          </a:stretch>
        </p:blipFill>
        <p:spPr>
          <a:xfrm>
            <a:off x="3331029" y="849086"/>
            <a:ext cx="4532811" cy="2612571"/>
          </a:xfrm>
          <a:prstGeom prst="rect">
            <a:avLst/>
          </a:prstGeom>
        </p:spPr>
      </p:pic>
      <p:sp>
        <p:nvSpPr>
          <p:cNvPr id="5" name="TextBox 4"/>
          <p:cNvSpPr txBox="1"/>
          <p:nvPr/>
        </p:nvSpPr>
        <p:spPr>
          <a:xfrm>
            <a:off x="3065668" y="3686145"/>
            <a:ext cx="5063532" cy="400110"/>
          </a:xfrm>
          <a:prstGeom prst="rect">
            <a:avLst/>
          </a:prstGeom>
          <a:noFill/>
        </p:spPr>
        <p:txBody>
          <a:bodyPr wrap="square" rtlCol="0">
            <a:spAutoFit/>
          </a:bodyPr>
          <a:lstStyle/>
          <a:p>
            <a:pPr algn="ctr"/>
            <a:r>
              <a:rPr lang="en-US" sz="2000" dirty="0" smtClean="0"/>
              <a:t>Fig 7: Model </a:t>
            </a:r>
            <a:r>
              <a:rPr lang="en-US" sz="2000" dirty="0" err="1" smtClean="0"/>
              <a:t>Archotecture</a:t>
            </a:r>
            <a:endParaRPr lang="en-US" sz="2000" dirty="0"/>
          </a:p>
        </p:txBody>
      </p:sp>
    </p:spTree>
    <p:extLst>
      <p:ext uri="{BB962C8B-B14F-4D97-AF65-F5344CB8AC3E}">
        <p14:creationId xmlns:p14="http://schemas.microsoft.com/office/powerpoint/2010/main" val="948267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163782"/>
          </a:xfrm>
        </p:spPr>
        <p:txBody>
          <a:bodyPr/>
          <a:lstStyle/>
          <a:p>
            <a:r>
              <a:rPr lang="en-US" dirty="0" smtClean="0"/>
              <a:t>Results and Analysis</a:t>
            </a:r>
            <a:endParaRPr lang="en-US" dirty="0"/>
          </a:p>
        </p:txBody>
      </p:sp>
      <p:pic>
        <p:nvPicPr>
          <p:cNvPr id="4" name="Content Placeholder 3"/>
          <p:cNvPicPr>
            <a:picLocks noGrp="1" noChangeAspect="1"/>
          </p:cNvPicPr>
          <p:nvPr>
            <p:ph idx="1"/>
          </p:nvPr>
        </p:nvPicPr>
        <p:blipFill>
          <a:blip r:embed="rId2"/>
          <a:stretch>
            <a:fillRect/>
          </a:stretch>
        </p:blipFill>
        <p:spPr>
          <a:xfrm>
            <a:off x="642059" y="1163782"/>
            <a:ext cx="10904703" cy="3068298"/>
          </a:xfrm>
          <a:prstGeom prst="rect">
            <a:avLst/>
          </a:prstGeom>
        </p:spPr>
      </p:pic>
      <p:sp>
        <p:nvSpPr>
          <p:cNvPr id="5" name="TextBox 4"/>
          <p:cNvSpPr txBox="1"/>
          <p:nvPr/>
        </p:nvSpPr>
        <p:spPr>
          <a:xfrm>
            <a:off x="3562644" y="4995752"/>
            <a:ext cx="5063532" cy="400110"/>
          </a:xfrm>
          <a:prstGeom prst="rect">
            <a:avLst/>
          </a:prstGeom>
          <a:noFill/>
        </p:spPr>
        <p:txBody>
          <a:bodyPr wrap="square" rtlCol="0">
            <a:spAutoFit/>
          </a:bodyPr>
          <a:lstStyle/>
          <a:p>
            <a:pPr algn="ctr"/>
            <a:r>
              <a:rPr lang="en-US" sz="2000" dirty="0" smtClean="0"/>
              <a:t>Table  4: Results and Analysis</a:t>
            </a:r>
            <a:endParaRPr lang="en-US" sz="2000" dirty="0"/>
          </a:p>
        </p:txBody>
      </p:sp>
    </p:spTree>
    <p:extLst>
      <p:ext uri="{BB962C8B-B14F-4D97-AF65-F5344CB8AC3E}">
        <p14:creationId xmlns:p14="http://schemas.microsoft.com/office/powerpoint/2010/main" val="1237840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27018"/>
          </a:xfrm>
        </p:spPr>
        <p:txBody>
          <a:bodyPr/>
          <a:lstStyle/>
          <a:p>
            <a:r>
              <a:rPr lang="en-US" dirty="0" smtClean="0"/>
              <a:t>CONCLUSION</a:t>
            </a:r>
            <a:endParaRPr lang="en-US" dirty="0"/>
          </a:p>
        </p:txBody>
      </p:sp>
      <p:sp>
        <p:nvSpPr>
          <p:cNvPr id="3" name="Content Placeholder 2"/>
          <p:cNvSpPr>
            <a:spLocks noGrp="1"/>
          </p:cNvSpPr>
          <p:nvPr>
            <p:ph idx="1"/>
          </p:nvPr>
        </p:nvSpPr>
        <p:spPr>
          <a:xfrm>
            <a:off x="1141412" y="1584468"/>
            <a:ext cx="9905999" cy="3541714"/>
          </a:xfrm>
        </p:spPr>
        <p:txBody>
          <a:bodyPr/>
          <a:lstStyle/>
          <a:p>
            <a:r>
              <a:rPr lang="en-US" dirty="0" smtClean="0"/>
              <a:t>From the comparison of both models, its found that GRU outperforms LSTM during both training and testing phase.</a:t>
            </a:r>
          </a:p>
          <a:p>
            <a:r>
              <a:rPr lang="en-US" dirty="0" smtClean="0"/>
              <a:t>The GRU model takes 74.41% less epochs during training than LSTM and also performs 26.77 % more accurate prediction than LSTM.</a:t>
            </a:r>
          </a:p>
          <a:p>
            <a:r>
              <a:rPr lang="en-US" dirty="0" smtClean="0"/>
              <a:t>Future Works .</a:t>
            </a:r>
          </a:p>
          <a:p>
            <a:endParaRPr lang="en-US" dirty="0" smtClean="0"/>
          </a:p>
        </p:txBody>
      </p:sp>
    </p:spTree>
    <p:extLst>
      <p:ext uri="{BB962C8B-B14F-4D97-AF65-F5344CB8AC3E}">
        <p14:creationId xmlns:p14="http://schemas.microsoft.com/office/powerpoint/2010/main" val="3462537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570"/>
            <a:ext cx="9905998" cy="1478570"/>
          </a:xfrm>
        </p:spPr>
        <p:txBody>
          <a:bodyPr/>
          <a:lstStyle/>
          <a:p>
            <a:r>
              <a:rPr lang="en-US" dirty="0" smtClean="0"/>
              <a:t>Introduction</a:t>
            </a:r>
            <a:endParaRPr lang="en-US" dirty="0"/>
          </a:p>
        </p:txBody>
      </p:sp>
      <p:sp>
        <p:nvSpPr>
          <p:cNvPr id="3" name="Content Placeholder 2"/>
          <p:cNvSpPr>
            <a:spLocks noGrp="1"/>
          </p:cNvSpPr>
          <p:nvPr>
            <p:ph idx="1"/>
          </p:nvPr>
        </p:nvSpPr>
        <p:spPr>
          <a:xfrm>
            <a:off x="1141412" y="1322024"/>
            <a:ext cx="9905999" cy="5170216"/>
          </a:xfrm>
        </p:spPr>
        <p:txBody>
          <a:bodyPr>
            <a:normAutofit/>
          </a:bodyPr>
          <a:lstStyle/>
          <a:p>
            <a:r>
              <a:rPr lang="en-US" dirty="0" smtClean="0"/>
              <a:t>Stock Market is a place where shares or stock of firm are traded.</a:t>
            </a:r>
          </a:p>
          <a:p>
            <a:r>
              <a:rPr lang="en-US" dirty="0" smtClean="0"/>
              <a:t> </a:t>
            </a:r>
            <a:r>
              <a:rPr lang="en-US" dirty="0"/>
              <a:t>I</a:t>
            </a:r>
            <a:r>
              <a:rPr lang="en-US" dirty="0" smtClean="0"/>
              <a:t>nteresting and very important study area but due to its complexity and dynamicity</a:t>
            </a:r>
            <a:r>
              <a:rPr lang="en-US" dirty="0"/>
              <a:t>.</a:t>
            </a:r>
            <a:endParaRPr lang="en-US" dirty="0" smtClean="0"/>
          </a:p>
          <a:p>
            <a:r>
              <a:rPr lang="en-US" dirty="0" smtClean="0"/>
              <a:t>Many researchers have worked and proposed their ideas to forecast the market price, various techniques such as statistical and technical analysis.</a:t>
            </a:r>
          </a:p>
          <a:p>
            <a:r>
              <a:rPr lang="en-US" dirty="0"/>
              <a:t>F</a:t>
            </a:r>
            <a:r>
              <a:rPr lang="en-US" dirty="0" smtClean="0"/>
              <a:t>actors influencing the market value in a day includes country’s economic change, product value, investor’s sentiments, weather, political affairs, etc.</a:t>
            </a:r>
          </a:p>
          <a:p>
            <a:r>
              <a:rPr lang="en-US" dirty="0" smtClean="0"/>
              <a:t>In this seminar project, two variants of RNN i.e. LSTM and GRU are used to predict short term stock price prediction.</a:t>
            </a:r>
          </a:p>
          <a:p>
            <a:endParaRPr lang="en-US" dirty="0" smtClean="0"/>
          </a:p>
          <a:p>
            <a:endParaRPr lang="en-US" dirty="0"/>
          </a:p>
        </p:txBody>
      </p:sp>
    </p:spTree>
    <p:extLst>
      <p:ext uri="{BB962C8B-B14F-4D97-AF65-F5344CB8AC3E}">
        <p14:creationId xmlns:p14="http://schemas.microsoft.com/office/powerpoint/2010/main" val="2472331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066800"/>
          </a:xfrm>
        </p:spPr>
        <p:txBody>
          <a:bodyPr/>
          <a:lstStyle/>
          <a:p>
            <a:r>
              <a:rPr lang="en-US" dirty="0" smtClean="0"/>
              <a:t>References</a:t>
            </a:r>
            <a:endParaRPr lang="en-US" dirty="0"/>
          </a:p>
        </p:txBody>
      </p:sp>
      <p:sp>
        <p:nvSpPr>
          <p:cNvPr id="3" name="Content Placeholder 2"/>
          <p:cNvSpPr>
            <a:spLocks noGrp="1"/>
          </p:cNvSpPr>
          <p:nvPr>
            <p:ph idx="1"/>
          </p:nvPr>
        </p:nvSpPr>
        <p:spPr>
          <a:xfrm>
            <a:off x="1141413" y="808614"/>
            <a:ext cx="9905999" cy="5855422"/>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[1] Li, R., Fu, D., &amp; Zheng, Z. (2017). An analysis of the correlation between internet public opinion and stock market. </a:t>
            </a:r>
            <a:r>
              <a:rPr lang="en-US" sz="1200" i="1" dirty="0">
                <a:latin typeface="Times New Roman" panose="02020603050405020304" pitchFamily="18" charset="0"/>
                <a:cs typeface="Times New Roman" panose="02020603050405020304" pitchFamily="18" charset="0"/>
              </a:rPr>
              <a:t>2017 4th International Conference on Information Science and Control Engineering (ICISCE)</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2"/>
              </a:rPr>
              <a:t>https://doi.org/10.1109/icisce.2017.41</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[2] Tiwari, V., Tiwari, V., Gupta, S., &amp; Tiwari, R. (2010). Association rule mining: A graph based approach for mining frequent </a:t>
            </a:r>
            <a:r>
              <a:rPr lang="en-US" sz="1200" dirty="0" err="1">
                <a:latin typeface="Times New Roman" panose="02020603050405020304" pitchFamily="18" charset="0"/>
                <a:cs typeface="Times New Roman" panose="02020603050405020304" pitchFamily="18" charset="0"/>
              </a:rPr>
              <a:t>itemsets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2010 International Conference on Networking and Information Technology</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3"/>
              </a:rPr>
              <a:t>https://doi.org/10.1109/icnit.2010.5508505</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[3] </a:t>
            </a:r>
            <a:r>
              <a:rPr lang="en-US" sz="1200" dirty="0" err="1">
                <a:latin typeface="Times New Roman" panose="02020603050405020304" pitchFamily="18" charset="0"/>
                <a:cs typeface="Times New Roman" panose="02020603050405020304" pitchFamily="18" charset="0"/>
              </a:rPr>
              <a:t>Kunal</a:t>
            </a:r>
            <a:r>
              <a:rPr lang="en-US" sz="1200" dirty="0">
                <a:latin typeface="Times New Roman" panose="02020603050405020304" pitchFamily="18" charset="0"/>
                <a:cs typeface="Times New Roman" panose="02020603050405020304" pitchFamily="18" charset="0"/>
              </a:rPr>
              <a:t>, S., </a:t>
            </a:r>
            <a:r>
              <a:rPr lang="en-US" sz="1200" dirty="0" err="1">
                <a:latin typeface="Times New Roman" panose="02020603050405020304" pitchFamily="18" charset="0"/>
                <a:cs typeface="Times New Roman" panose="02020603050405020304" pitchFamily="18" charset="0"/>
              </a:rPr>
              <a:t>Saha</a:t>
            </a:r>
            <a:r>
              <a:rPr lang="en-US" sz="1200" dirty="0">
                <a:latin typeface="Times New Roman" panose="02020603050405020304" pitchFamily="18" charset="0"/>
                <a:cs typeface="Times New Roman" panose="02020603050405020304" pitchFamily="18" charset="0"/>
              </a:rPr>
              <a:t>, A., Varma, A., &amp; Tiwari, V. (2018). Textual dissection of live Twitter reviews using naive Bayes. </a:t>
            </a:r>
            <a:r>
              <a:rPr lang="en-US" sz="1200" i="1" dirty="0">
                <a:latin typeface="Times New Roman" panose="02020603050405020304" pitchFamily="18" charset="0"/>
                <a:cs typeface="Times New Roman" panose="02020603050405020304" pitchFamily="18" charset="0"/>
              </a:rPr>
              <a:t>Procedia Computer Science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132</a:t>
            </a:r>
            <a:r>
              <a:rPr lang="en-US" sz="1200" dirty="0">
                <a:latin typeface="Times New Roman" panose="02020603050405020304" pitchFamily="18" charset="0"/>
                <a:cs typeface="Times New Roman" panose="02020603050405020304" pitchFamily="18" charset="0"/>
              </a:rPr>
              <a:t>, 307-313. </a:t>
            </a:r>
            <a:r>
              <a:rPr lang="en-US" sz="1200" u="sng" dirty="0">
                <a:latin typeface="Times New Roman" panose="02020603050405020304" pitchFamily="18" charset="0"/>
                <a:cs typeface="Times New Roman" panose="02020603050405020304" pitchFamily="18" charset="0"/>
                <a:hlinkClick r:id="rId4"/>
              </a:rPr>
              <a:t>https://doi.org/10.1016/j.procs.2018.05.182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[4] </a:t>
            </a:r>
            <a:r>
              <a:rPr lang="en-US" sz="1200" dirty="0" err="1">
                <a:latin typeface="Times New Roman" panose="02020603050405020304" pitchFamily="18" charset="0"/>
                <a:cs typeface="Times New Roman" panose="02020603050405020304" pitchFamily="18" charset="0"/>
              </a:rPr>
              <a:t>Basak</a:t>
            </a:r>
            <a:r>
              <a:rPr lang="en-US" sz="1200" dirty="0">
                <a:latin typeface="Times New Roman" panose="02020603050405020304" pitchFamily="18" charset="0"/>
                <a:cs typeface="Times New Roman" panose="02020603050405020304" pitchFamily="18" charset="0"/>
              </a:rPr>
              <a:t>, S., </a:t>
            </a:r>
            <a:r>
              <a:rPr lang="en-US" sz="1200" dirty="0" err="1">
                <a:latin typeface="Times New Roman" panose="02020603050405020304" pitchFamily="18" charset="0"/>
                <a:cs typeface="Times New Roman" panose="02020603050405020304" pitchFamily="18" charset="0"/>
              </a:rPr>
              <a:t>Kar</a:t>
            </a:r>
            <a:r>
              <a:rPr lang="en-US" sz="1200" dirty="0">
                <a:latin typeface="Times New Roman" panose="02020603050405020304" pitchFamily="18" charset="0"/>
                <a:cs typeface="Times New Roman" panose="02020603050405020304" pitchFamily="18" charset="0"/>
              </a:rPr>
              <a:t>, S., </a:t>
            </a:r>
            <a:r>
              <a:rPr lang="en-US" sz="1200" dirty="0" err="1">
                <a:latin typeface="Times New Roman" panose="02020603050405020304" pitchFamily="18" charset="0"/>
                <a:cs typeface="Times New Roman" panose="02020603050405020304" pitchFamily="18" charset="0"/>
              </a:rPr>
              <a:t>Saha</a:t>
            </a:r>
            <a:r>
              <a:rPr lang="en-US" sz="1200" dirty="0">
                <a:latin typeface="Times New Roman" panose="02020603050405020304" pitchFamily="18" charset="0"/>
                <a:cs typeface="Times New Roman" panose="02020603050405020304" pitchFamily="18" charset="0"/>
              </a:rPr>
              <a:t>, S., </a:t>
            </a:r>
            <a:r>
              <a:rPr lang="en-US" sz="1200" dirty="0" err="1">
                <a:latin typeface="Times New Roman" panose="02020603050405020304" pitchFamily="18" charset="0"/>
                <a:cs typeface="Times New Roman" panose="02020603050405020304" pitchFamily="18" charset="0"/>
              </a:rPr>
              <a:t>Khaidem</a:t>
            </a:r>
            <a:r>
              <a:rPr lang="en-US" sz="1200" dirty="0">
                <a:latin typeface="Times New Roman" panose="02020603050405020304" pitchFamily="18" charset="0"/>
                <a:cs typeface="Times New Roman" panose="02020603050405020304" pitchFamily="18" charset="0"/>
              </a:rPr>
              <a:t>, L., &amp; </a:t>
            </a:r>
            <a:r>
              <a:rPr lang="en-US" sz="1200" dirty="0" err="1">
                <a:latin typeface="Times New Roman" panose="02020603050405020304" pitchFamily="18" charset="0"/>
                <a:cs typeface="Times New Roman" panose="02020603050405020304" pitchFamily="18" charset="0"/>
              </a:rPr>
              <a:t>Dey</a:t>
            </a:r>
            <a:r>
              <a:rPr lang="en-US" sz="1200" dirty="0">
                <a:latin typeface="Times New Roman" panose="02020603050405020304" pitchFamily="18" charset="0"/>
                <a:cs typeface="Times New Roman" panose="02020603050405020304" pitchFamily="18" charset="0"/>
              </a:rPr>
              <a:t>, S. R. (2019). Predicting the direction of stock market prices using tree-based classifiers. </a:t>
            </a:r>
            <a:r>
              <a:rPr lang="en-US" sz="1200" i="1" dirty="0">
                <a:latin typeface="Times New Roman" panose="02020603050405020304" pitchFamily="18" charset="0"/>
                <a:cs typeface="Times New Roman" panose="02020603050405020304" pitchFamily="18" charset="0"/>
              </a:rPr>
              <a:t>The North American Journal of Economics and Finance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47</a:t>
            </a:r>
            <a:r>
              <a:rPr lang="en-US" sz="1200" dirty="0">
                <a:latin typeface="Times New Roman" panose="02020603050405020304" pitchFamily="18" charset="0"/>
                <a:cs typeface="Times New Roman" panose="02020603050405020304" pitchFamily="18" charset="0"/>
              </a:rPr>
              <a:t>, 552-567. </a:t>
            </a:r>
            <a:r>
              <a:rPr lang="en-US" sz="1200" u="sng" dirty="0">
                <a:latin typeface="Times New Roman" panose="02020603050405020304" pitchFamily="18" charset="0"/>
                <a:cs typeface="Times New Roman" panose="02020603050405020304" pitchFamily="18" charset="0"/>
                <a:hlinkClick r:id="rId5"/>
              </a:rPr>
              <a:t>https://doi.org/10.1016/j.najef.2018.06.013</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[5] </a:t>
            </a:r>
            <a:r>
              <a:rPr lang="en-US" sz="1200" i="1" dirty="0">
                <a:latin typeface="Times New Roman" panose="02020603050405020304" pitchFamily="18" charset="0"/>
                <a:cs typeface="Times New Roman" panose="02020603050405020304" pitchFamily="18" charset="0"/>
              </a:rPr>
              <a:t>Pandas-</a:t>
            </a:r>
            <a:r>
              <a:rPr lang="en-US" sz="1200" i="1" dirty="0" err="1">
                <a:latin typeface="Times New Roman" panose="02020603050405020304" pitchFamily="18" charset="0"/>
                <a:cs typeface="Times New Roman" panose="02020603050405020304" pitchFamily="18" charset="0"/>
              </a:rPr>
              <a:t>datareader</a:t>
            </a:r>
            <a:r>
              <a:rPr lang="en-US" sz="1200" i="1" dirty="0">
                <a:latin typeface="Times New Roman" panose="02020603050405020304" pitchFamily="18" charset="0"/>
                <a:cs typeface="Times New Roman" panose="02020603050405020304" pitchFamily="18" charset="0"/>
              </a:rPr>
              <a:t> — pandas-</a:t>
            </a:r>
            <a:r>
              <a:rPr lang="en-US" sz="1200" i="1" dirty="0" err="1">
                <a:latin typeface="Times New Roman" panose="02020603050405020304" pitchFamily="18" charset="0"/>
                <a:cs typeface="Times New Roman" panose="02020603050405020304" pitchFamily="18" charset="0"/>
              </a:rPr>
              <a:t>datareader</a:t>
            </a:r>
            <a:r>
              <a:rPr lang="en-US" sz="1200" i="1" dirty="0">
                <a:latin typeface="Times New Roman" panose="02020603050405020304" pitchFamily="18" charset="0"/>
                <a:cs typeface="Times New Roman" panose="02020603050405020304" pitchFamily="18" charset="0"/>
              </a:rPr>
              <a:t> 0.9.0rc1+2.g427f658 documentation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pandas-</a:t>
            </a:r>
            <a:r>
              <a:rPr lang="en-US" sz="1200" dirty="0" err="1">
                <a:latin typeface="Times New Roman" panose="02020603050405020304" pitchFamily="18" charset="0"/>
                <a:cs typeface="Times New Roman" panose="02020603050405020304" pitchFamily="18" charset="0"/>
              </a:rPr>
              <a:t>datareader</a:t>
            </a:r>
            <a:r>
              <a:rPr lang="en-US" sz="1200" dirty="0">
                <a:latin typeface="Times New Roman" panose="02020603050405020304" pitchFamily="18" charset="0"/>
                <a:cs typeface="Times New Roman" panose="02020603050405020304" pitchFamily="18" charset="0"/>
              </a:rPr>
              <a:t> — pandas-</a:t>
            </a:r>
            <a:r>
              <a:rPr lang="en-US" sz="1200" dirty="0" err="1">
                <a:latin typeface="Times New Roman" panose="02020603050405020304" pitchFamily="18" charset="0"/>
                <a:cs typeface="Times New Roman" panose="02020603050405020304" pitchFamily="18" charset="0"/>
              </a:rPr>
              <a:t>datareader</a:t>
            </a:r>
            <a:r>
              <a:rPr lang="en-US" sz="1200" dirty="0">
                <a:latin typeface="Times New Roman" panose="02020603050405020304" pitchFamily="18" charset="0"/>
                <a:cs typeface="Times New Roman" panose="02020603050405020304" pitchFamily="18" charset="0"/>
              </a:rPr>
              <a:t> 0.9.0rc1+2.g427f658 documentation. </a:t>
            </a:r>
            <a:r>
              <a:rPr lang="en-US" sz="1200" u="sng" dirty="0">
                <a:latin typeface="Times New Roman" panose="02020603050405020304" pitchFamily="18" charset="0"/>
                <a:cs typeface="Times New Roman" panose="02020603050405020304" pitchFamily="18" charset="0"/>
                <a:hlinkClick r:id="rId6"/>
              </a:rPr>
              <a:t>https://pandas-datareader.readthedocs.io/en/latest/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[6] Jian Zheng, </a:t>
            </a:r>
            <a:r>
              <a:rPr lang="en-US" sz="1200" dirty="0" err="1">
                <a:latin typeface="Times New Roman" panose="02020603050405020304" pitchFamily="18" charset="0"/>
                <a:cs typeface="Times New Roman" panose="02020603050405020304" pitchFamily="18" charset="0"/>
              </a:rPr>
              <a:t>Cencen</a:t>
            </a:r>
            <a:r>
              <a:rPr lang="en-US" sz="1200" dirty="0">
                <a:latin typeface="Times New Roman" panose="02020603050405020304" pitchFamily="18" charset="0"/>
                <a:cs typeface="Times New Roman" panose="02020603050405020304" pitchFamily="18" charset="0"/>
              </a:rPr>
              <a:t> Xu, </a:t>
            </a:r>
            <a:r>
              <a:rPr lang="en-US" sz="1200" dirty="0" err="1">
                <a:latin typeface="Times New Roman" panose="02020603050405020304" pitchFamily="18" charset="0"/>
                <a:cs typeface="Times New Roman" panose="02020603050405020304" pitchFamily="18" charset="0"/>
              </a:rPr>
              <a:t>Ziang</a:t>
            </a:r>
            <a:r>
              <a:rPr lang="en-US" sz="1200" dirty="0">
                <a:latin typeface="Times New Roman" panose="02020603050405020304" pitchFamily="18" charset="0"/>
                <a:cs typeface="Times New Roman" panose="02020603050405020304" pitchFamily="18" charset="0"/>
              </a:rPr>
              <a:t> Zhang, &amp; </a:t>
            </a:r>
            <a:r>
              <a:rPr lang="en-US" sz="1200" dirty="0" err="1">
                <a:latin typeface="Times New Roman" panose="02020603050405020304" pitchFamily="18" charset="0"/>
                <a:cs typeface="Times New Roman" panose="02020603050405020304" pitchFamily="18" charset="0"/>
              </a:rPr>
              <a:t>Xiaohua</a:t>
            </a:r>
            <a:r>
              <a:rPr lang="en-US" sz="1200" dirty="0">
                <a:latin typeface="Times New Roman" panose="02020603050405020304" pitchFamily="18" charset="0"/>
                <a:cs typeface="Times New Roman" panose="02020603050405020304" pitchFamily="18" charset="0"/>
              </a:rPr>
              <a:t> Li. (2017). Electric load forecasting in smart grids using long-short-Term-Memory based recurrent neural network. </a:t>
            </a:r>
            <a:r>
              <a:rPr lang="en-US" sz="1200" i="1" dirty="0">
                <a:latin typeface="Times New Roman" panose="02020603050405020304" pitchFamily="18" charset="0"/>
                <a:cs typeface="Times New Roman" panose="02020603050405020304" pitchFamily="18" charset="0"/>
              </a:rPr>
              <a:t>2017 51st Annual Conference on Information Sciences and Systems (CISS)</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7"/>
              </a:rPr>
              <a:t>https://doi.org/10.1109/ciss.2017.7926112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[7] M, H., E.A., G., Menon, V. K., &amp; K.P., S. (2018). NSE stock market prediction using deep-learning models. </a:t>
            </a:r>
            <a:r>
              <a:rPr lang="en-US" sz="1200" i="1" dirty="0">
                <a:latin typeface="Times New Roman" panose="02020603050405020304" pitchFamily="18" charset="0"/>
                <a:cs typeface="Times New Roman" panose="02020603050405020304" pitchFamily="18" charset="0"/>
              </a:rPr>
              <a:t>International Conference on Computational Intelligence and Data Science (ICCIDS 2018),Procedia Computer Science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132</a:t>
            </a:r>
            <a:r>
              <a:rPr lang="en-US" sz="1200" dirty="0">
                <a:latin typeface="Times New Roman" panose="02020603050405020304" pitchFamily="18" charset="0"/>
                <a:cs typeface="Times New Roman" panose="02020603050405020304" pitchFamily="18" charset="0"/>
              </a:rPr>
              <a:t>, 1351-1362. </a:t>
            </a:r>
            <a:r>
              <a:rPr lang="en-US" sz="1200" u="sng" dirty="0">
                <a:latin typeface="Times New Roman" panose="02020603050405020304" pitchFamily="18" charset="0"/>
                <a:cs typeface="Times New Roman" panose="02020603050405020304" pitchFamily="18" charset="0"/>
                <a:hlinkClick r:id="rId8"/>
              </a:rPr>
              <a:t>https://doi.org/10.1016/j.procs.2018.05.050</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[8] Zachary C. Lipton, John Berkowitz, &amp; Charles Elkan. (</a:t>
            </a:r>
            <a:r>
              <a:rPr lang="en-US" sz="1200" dirty="0" err="1">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A critical review of recurrent neural networks for sequence learning</a:t>
            </a:r>
            <a:r>
              <a:rPr lang="en-US" sz="1200" dirty="0">
                <a:latin typeface="Times New Roman" panose="02020603050405020304" pitchFamily="18" charset="0"/>
                <a:cs typeface="Times New Roman" panose="02020603050405020304" pitchFamily="18" charset="0"/>
              </a:rPr>
              <a:t>. arXiv.org. </a:t>
            </a:r>
            <a:r>
              <a:rPr lang="en-US" sz="1200" u="sng" dirty="0">
                <a:latin typeface="Times New Roman" panose="02020603050405020304" pitchFamily="18" charset="0"/>
                <a:cs typeface="Times New Roman" panose="02020603050405020304" pitchFamily="18" charset="0"/>
                <a:hlinkClick r:id="rId9"/>
              </a:rPr>
              <a:t>https://arxiv.org/abs/1506.00019v4</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[9] Gao, X., Shi, M., Song, X., Zhang, C., &amp; Zhang, H. (2019). Recurrent neural networks for real-time prediction of TBM operating parameters. </a:t>
            </a:r>
            <a:r>
              <a:rPr lang="en-US" sz="1200" i="1" dirty="0">
                <a:latin typeface="Times New Roman" panose="02020603050405020304" pitchFamily="18" charset="0"/>
                <a:cs typeface="Times New Roman" panose="02020603050405020304" pitchFamily="18" charset="0"/>
              </a:rPr>
              <a:t>Automation in Construction</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98</a:t>
            </a:r>
            <a:r>
              <a:rPr lang="en-US" sz="1200" dirty="0">
                <a:latin typeface="Times New Roman" panose="02020603050405020304" pitchFamily="18" charset="0"/>
                <a:cs typeface="Times New Roman" panose="02020603050405020304" pitchFamily="18" charset="0"/>
              </a:rPr>
              <a:t>, 225-235. </a:t>
            </a:r>
            <a:r>
              <a:rPr lang="en-US" sz="1200" u="sng" dirty="0">
                <a:latin typeface="Times New Roman" panose="02020603050405020304" pitchFamily="18" charset="0"/>
                <a:cs typeface="Times New Roman" panose="02020603050405020304" pitchFamily="18" charset="0"/>
                <a:hlinkClick r:id="rId10"/>
              </a:rPr>
              <a:t>https://doi.org/10.1016/j.autcon.2018.11.013</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[10] </a:t>
            </a:r>
            <a:r>
              <a:rPr lang="en-US" sz="1200" dirty="0" err="1">
                <a:latin typeface="Times New Roman" panose="02020603050405020304" pitchFamily="18" charset="0"/>
                <a:cs typeface="Times New Roman" panose="02020603050405020304" pitchFamily="18" charset="0"/>
              </a:rPr>
              <a:t>Pascanu</a:t>
            </a:r>
            <a:r>
              <a:rPr lang="en-US" sz="1200" dirty="0">
                <a:latin typeface="Times New Roman" panose="02020603050405020304" pitchFamily="18" charset="0"/>
                <a:cs typeface="Times New Roman" panose="02020603050405020304" pitchFamily="18" charset="0"/>
              </a:rPr>
              <a:t>, R., </a:t>
            </a:r>
            <a:r>
              <a:rPr lang="en-US" sz="1200" dirty="0" err="1">
                <a:latin typeface="Times New Roman" panose="02020603050405020304" pitchFamily="18" charset="0"/>
                <a:cs typeface="Times New Roman" panose="02020603050405020304" pitchFamily="18" charset="0"/>
              </a:rPr>
              <a:t>Mikolov</a:t>
            </a:r>
            <a:r>
              <a:rPr lang="en-US" sz="1200" dirty="0">
                <a:latin typeface="Times New Roman" panose="02020603050405020304" pitchFamily="18" charset="0"/>
                <a:cs typeface="Times New Roman" panose="02020603050405020304" pitchFamily="18" charset="0"/>
              </a:rPr>
              <a:t>, T., &amp; </a:t>
            </a:r>
            <a:r>
              <a:rPr lang="en-US" sz="1200" dirty="0" err="1">
                <a:latin typeface="Times New Roman" panose="02020603050405020304" pitchFamily="18" charset="0"/>
                <a:cs typeface="Times New Roman" panose="02020603050405020304" pitchFamily="18" charset="0"/>
              </a:rPr>
              <a:t>Bengio</a:t>
            </a:r>
            <a:r>
              <a:rPr lang="en-US" sz="1200" dirty="0">
                <a:latin typeface="Times New Roman" panose="02020603050405020304" pitchFamily="18" charset="0"/>
                <a:cs typeface="Times New Roman" panose="02020603050405020304" pitchFamily="18" charset="0"/>
              </a:rPr>
              <a:t>, Y. (</a:t>
            </a:r>
            <a:r>
              <a:rPr lang="en-US" sz="1200" dirty="0" err="1">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On the difficulty of training recurrent neural networks</a:t>
            </a:r>
            <a:r>
              <a:rPr lang="en-US" sz="1200" dirty="0">
                <a:latin typeface="Times New Roman" panose="02020603050405020304" pitchFamily="18" charset="0"/>
                <a:cs typeface="Times New Roman" panose="02020603050405020304" pitchFamily="18" charset="0"/>
              </a:rPr>
              <a:t>. arXiv.org. </a:t>
            </a:r>
            <a:r>
              <a:rPr lang="en-US" sz="1200" u="sng" dirty="0">
                <a:latin typeface="Times New Roman" panose="02020603050405020304" pitchFamily="18" charset="0"/>
                <a:cs typeface="Times New Roman" panose="02020603050405020304" pitchFamily="18" charset="0"/>
                <a:hlinkClick r:id="rId11"/>
              </a:rPr>
              <a:t>https://arxiv.org/abs/1211.5063v2</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[11] </a:t>
            </a:r>
            <a:r>
              <a:rPr lang="en-US" sz="1200" dirty="0" err="1">
                <a:latin typeface="Times New Roman" panose="02020603050405020304" pitchFamily="18" charset="0"/>
                <a:cs typeface="Times New Roman" panose="02020603050405020304" pitchFamily="18" charset="0"/>
              </a:rPr>
              <a:t>Guresen</a:t>
            </a:r>
            <a:r>
              <a:rPr lang="en-US" sz="1200" dirty="0">
                <a:latin typeface="Times New Roman" panose="02020603050405020304" pitchFamily="18" charset="0"/>
                <a:cs typeface="Times New Roman" panose="02020603050405020304" pitchFamily="18" charset="0"/>
              </a:rPr>
              <a:t>, E., </a:t>
            </a:r>
            <a:r>
              <a:rPr lang="en-US" sz="1200" dirty="0" err="1">
                <a:latin typeface="Times New Roman" panose="02020603050405020304" pitchFamily="18" charset="0"/>
                <a:cs typeface="Times New Roman" panose="02020603050405020304" pitchFamily="18" charset="0"/>
              </a:rPr>
              <a:t>Kayakutlu</a:t>
            </a:r>
            <a:r>
              <a:rPr lang="en-US" sz="1200" dirty="0">
                <a:latin typeface="Times New Roman" panose="02020603050405020304" pitchFamily="18" charset="0"/>
                <a:cs typeface="Times New Roman" panose="02020603050405020304" pitchFamily="18" charset="0"/>
              </a:rPr>
              <a:t>, G., &amp; </a:t>
            </a:r>
            <a:r>
              <a:rPr lang="en-US" sz="1200" dirty="0" err="1">
                <a:latin typeface="Times New Roman" panose="02020603050405020304" pitchFamily="18" charset="0"/>
                <a:cs typeface="Times New Roman" panose="02020603050405020304" pitchFamily="18" charset="0"/>
              </a:rPr>
              <a:t>Daim</a:t>
            </a:r>
            <a:r>
              <a:rPr lang="en-US" sz="1200" dirty="0">
                <a:latin typeface="Times New Roman" panose="02020603050405020304" pitchFamily="18" charset="0"/>
                <a:cs typeface="Times New Roman" panose="02020603050405020304" pitchFamily="18" charset="0"/>
              </a:rPr>
              <a:t>, T. U. (2011). Using artificial neural network models in stock market index prediction. </a:t>
            </a:r>
            <a:r>
              <a:rPr lang="en-US" sz="1200" i="1" dirty="0">
                <a:latin typeface="Times New Roman" panose="02020603050405020304" pitchFamily="18" charset="0"/>
                <a:cs typeface="Times New Roman" panose="02020603050405020304" pitchFamily="18" charset="0"/>
              </a:rPr>
              <a:t>Expert Systems with Applications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38</a:t>
            </a:r>
            <a:r>
              <a:rPr lang="en-US" sz="1200" dirty="0">
                <a:latin typeface="Times New Roman" panose="02020603050405020304" pitchFamily="18" charset="0"/>
                <a:cs typeface="Times New Roman" panose="02020603050405020304" pitchFamily="18" charset="0"/>
              </a:rPr>
              <a:t>(8), 10389-10397. </a:t>
            </a:r>
            <a:r>
              <a:rPr lang="en-US" sz="1200" u="sng" dirty="0">
                <a:latin typeface="Times New Roman" panose="02020603050405020304" pitchFamily="18" charset="0"/>
                <a:cs typeface="Times New Roman" panose="02020603050405020304" pitchFamily="18" charset="0"/>
                <a:hlinkClick r:id="rId12"/>
              </a:rPr>
              <a:t>https://</a:t>
            </a:r>
            <a:r>
              <a:rPr lang="en-US" sz="1200" u="sng" dirty="0" smtClean="0">
                <a:latin typeface="Times New Roman" panose="02020603050405020304" pitchFamily="18" charset="0"/>
                <a:cs typeface="Times New Roman" panose="02020603050405020304" pitchFamily="18" charset="0"/>
                <a:hlinkClick r:id="rId12"/>
              </a:rPr>
              <a:t>doi.org/10.1016/j.eswa.2011.02.068</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348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066800"/>
          </a:xfrm>
        </p:spPr>
        <p:txBody>
          <a:bodyPr/>
          <a:lstStyle/>
          <a:p>
            <a:r>
              <a:rPr lang="en-US" dirty="0" smtClean="0"/>
              <a:t>References (CONTD…) </a:t>
            </a:r>
            <a:endParaRPr lang="en-US" dirty="0"/>
          </a:p>
        </p:txBody>
      </p:sp>
      <p:sp>
        <p:nvSpPr>
          <p:cNvPr id="3" name="Content Placeholder 2"/>
          <p:cNvSpPr>
            <a:spLocks noGrp="1"/>
          </p:cNvSpPr>
          <p:nvPr>
            <p:ph idx="1"/>
          </p:nvPr>
        </p:nvSpPr>
        <p:spPr>
          <a:xfrm>
            <a:off x="1141413" y="808614"/>
            <a:ext cx="9905999" cy="5855422"/>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[12] Shen, G., Tan, Q., Zhang, H., Zeng, P., &amp; Xu, J. (2018). Deep learning with gated recurrent unit networks for financial sequence predictions. </a:t>
            </a:r>
            <a:r>
              <a:rPr lang="en-US" sz="1200" i="1" dirty="0">
                <a:latin typeface="Times New Roman" panose="02020603050405020304" pitchFamily="18" charset="0"/>
                <a:cs typeface="Times New Roman" panose="02020603050405020304" pitchFamily="18" charset="0"/>
              </a:rPr>
              <a:t>Procedia Computer Science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131</a:t>
            </a:r>
            <a:r>
              <a:rPr lang="en-US" sz="1200" dirty="0">
                <a:latin typeface="Times New Roman" panose="02020603050405020304" pitchFamily="18" charset="0"/>
                <a:cs typeface="Times New Roman" panose="02020603050405020304" pitchFamily="18" charset="0"/>
              </a:rPr>
              <a:t>, 895-903. </a:t>
            </a:r>
            <a:r>
              <a:rPr lang="en-US" sz="1200" u="sng" dirty="0">
                <a:latin typeface="Times New Roman" panose="02020603050405020304" pitchFamily="18" charset="0"/>
                <a:cs typeface="Times New Roman" panose="02020603050405020304" pitchFamily="18" charset="0"/>
                <a:hlinkClick r:id="rId2"/>
              </a:rPr>
              <a:t>https://doi.org/10.1016/j.procs.2018.04.298</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[13] Cho, K., Van </a:t>
            </a:r>
            <a:r>
              <a:rPr lang="en-US" sz="1200" dirty="0" err="1">
                <a:latin typeface="Times New Roman" panose="02020603050405020304" pitchFamily="18" charset="0"/>
                <a:cs typeface="Times New Roman" panose="02020603050405020304" pitchFamily="18" charset="0"/>
              </a:rPr>
              <a:t>Merrienboer</a:t>
            </a:r>
            <a:r>
              <a:rPr lang="en-US" sz="1200" dirty="0">
                <a:latin typeface="Times New Roman" panose="02020603050405020304" pitchFamily="18" charset="0"/>
                <a:cs typeface="Times New Roman" panose="02020603050405020304" pitchFamily="18" charset="0"/>
              </a:rPr>
              <a:t>, B., </a:t>
            </a:r>
            <a:r>
              <a:rPr lang="en-US" sz="1200" dirty="0" err="1">
                <a:latin typeface="Times New Roman" panose="02020603050405020304" pitchFamily="18" charset="0"/>
                <a:cs typeface="Times New Roman" panose="02020603050405020304" pitchFamily="18" charset="0"/>
              </a:rPr>
              <a:t>Gulcehre</a:t>
            </a:r>
            <a:r>
              <a:rPr lang="en-US" sz="1200" dirty="0">
                <a:latin typeface="Times New Roman" panose="02020603050405020304" pitchFamily="18" charset="0"/>
                <a:cs typeface="Times New Roman" panose="02020603050405020304" pitchFamily="18" charset="0"/>
              </a:rPr>
              <a:t>, C., </a:t>
            </a:r>
            <a:r>
              <a:rPr lang="en-US" sz="1200" dirty="0" err="1">
                <a:latin typeface="Times New Roman" panose="02020603050405020304" pitchFamily="18" charset="0"/>
                <a:cs typeface="Times New Roman" panose="02020603050405020304" pitchFamily="18" charset="0"/>
              </a:rPr>
              <a:t>Bahdanau</a:t>
            </a:r>
            <a:r>
              <a:rPr lang="en-US" sz="1200" dirty="0">
                <a:latin typeface="Times New Roman" panose="02020603050405020304" pitchFamily="18" charset="0"/>
                <a:cs typeface="Times New Roman" panose="02020603050405020304" pitchFamily="18" charset="0"/>
              </a:rPr>
              <a:t>, D., </a:t>
            </a:r>
            <a:r>
              <a:rPr lang="en-US" sz="1200" dirty="0" err="1">
                <a:latin typeface="Times New Roman" panose="02020603050405020304" pitchFamily="18" charset="0"/>
                <a:cs typeface="Times New Roman" panose="02020603050405020304" pitchFamily="18" charset="0"/>
              </a:rPr>
              <a:t>Bougares</a:t>
            </a:r>
            <a:r>
              <a:rPr lang="en-US" sz="1200" dirty="0">
                <a:latin typeface="Times New Roman" panose="02020603050405020304" pitchFamily="18" charset="0"/>
                <a:cs typeface="Times New Roman" panose="02020603050405020304" pitchFamily="18" charset="0"/>
              </a:rPr>
              <a:t>, F., </a:t>
            </a:r>
            <a:r>
              <a:rPr lang="en-US" sz="1200" dirty="0" err="1">
                <a:latin typeface="Times New Roman" panose="02020603050405020304" pitchFamily="18" charset="0"/>
                <a:cs typeface="Times New Roman" panose="02020603050405020304" pitchFamily="18" charset="0"/>
              </a:rPr>
              <a:t>Schwenk</a:t>
            </a:r>
            <a:r>
              <a:rPr lang="en-US" sz="1200" dirty="0">
                <a:latin typeface="Times New Roman" panose="02020603050405020304" pitchFamily="18" charset="0"/>
                <a:cs typeface="Times New Roman" panose="02020603050405020304" pitchFamily="18" charset="0"/>
              </a:rPr>
              <a:t>, H., &amp; </a:t>
            </a:r>
            <a:r>
              <a:rPr lang="en-US" sz="1200" dirty="0" err="1">
                <a:latin typeface="Times New Roman" panose="02020603050405020304" pitchFamily="18" charset="0"/>
                <a:cs typeface="Times New Roman" panose="02020603050405020304" pitchFamily="18" charset="0"/>
              </a:rPr>
              <a:t>Bengio</a:t>
            </a:r>
            <a:r>
              <a:rPr lang="en-US" sz="1200" dirty="0">
                <a:latin typeface="Times New Roman" panose="02020603050405020304" pitchFamily="18" charset="0"/>
                <a:cs typeface="Times New Roman" panose="02020603050405020304" pitchFamily="18" charset="0"/>
              </a:rPr>
              <a:t>, Y. (2014). Learning phrase representations using RNN encoder–decoder for statistical machine translation. </a:t>
            </a:r>
            <a:r>
              <a:rPr lang="en-US" sz="1200" i="1" dirty="0">
                <a:latin typeface="Times New Roman" panose="02020603050405020304" pitchFamily="18" charset="0"/>
                <a:cs typeface="Times New Roman" panose="02020603050405020304" pitchFamily="18" charset="0"/>
              </a:rPr>
              <a:t>Proceedings of the 2014 Conference on Empirical Methods in Natural Language Processing (EMNLP)</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3"/>
              </a:rPr>
              <a:t>https://doi.org/10.3115/v1/d14-1179</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[14] Wang, Y., Liao, W., &amp; Chang, Y. (2018). Gated recurrent unit network-based short-term photovoltaic forecasting. </a:t>
            </a:r>
            <a:r>
              <a:rPr lang="en-US" sz="1200" i="1" dirty="0">
                <a:latin typeface="Times New Roman" panose="02020603050405020304" pitchFamily="18" charset="0"/>
                <a:cs typeface="Times New Roman" panose="02020603050405020304" pitchFamily="18" charset="0"/>
              </a:rPr>
              <a:t>Energies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11</a:t>
            </a:r>
            <a:r>
              <a:rPr lang="en-US" sz="1200" dirty="0">
                <a:latin typeface="Times New Roman" panose="02020603050405020304" pitchFamily="18" charset="0"/>
                <a:cs typeface="Times New Roman" panose="02020603050405020304" pitchFamily="18" charset="0"/>
              </a:rPr>
              <a:t>(8), 2163. </a:t>
            </a:r>
            <a:r>
              <a:rPr lang="en-US" sz="1200" u="sng" dirty="0">
                <a:latin typeface="Times New Roman" panose="02020603050405020304" pitchFamily="18" charset="0"/>
                <a:cs typeface="Times New Roman" panose="02020603050405020304" pitchFamily="18" charset="0"/>
                <a:hlinkClick r:id="rId4"/>
              </a:rPr>
              <a:t>https://doi.org/10.3390/en11082163</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[15] Box, G. Box and </a:t>
            </a:r>
            <a:r>
              <a:rPr lang="en-US" sz="1200" dirty="0" err="1">
                <a:latin typeface="Times New Roman" panose="02020603050405020304" pitchFamily="18" charset="0"/>
                <a:cs typeface="Times New Roman" panose="02020603050405020304" pitchFamily="18" charset="0"/>
              </a:rPr>
              <a:t>jenkins</a:t>
            </a:r>
            <a:r>
              <a:rPr lang="en-US" sz="1200" dirty="0">
                <a:latin typeface="Times New Roman" panose="02020603050405020304" pitchFamily="18" charset="0"/>
                <a:cs typeface="Times New Roman" panose="02020603050405020304" pitchFamily="18" charset="0"/>
              </a:rPr>
              <a:t>: Time series analysis, forecasting and control. </a:t>
            </a:r>
            <a:r>
              <a:rPr lang="en-US" sz="1200" i="1" dirty="0">
                <a:latin typeface="Times New Roman" panose="02020603050405020304" pitchFamily="18" charset="0"/>
                <a:cs typeface="Times New Roman" panose="02020603050405020304" pitchFamily="18" charset="0"/>
              </a:rPr>
              <a:t>In A Very British Affair: Six Britons and the Development of Time Series Analysis during the 20th Century</a:t>
            </a:r>
            <a:r>
              <a:rPr lang="en-US" sz="1200" dirty="0">
                <a:latin typeface="Times New Roman" panose="02020603050405020304" pitchFamily="18" charset="0"/>
                <a:cs typeface="Times New Roman" panose="02020603050405020304" pitchFamily="18" charset="0"/>
              </a:rPr>
              <a:t>; Palgrave Macmillan: London, UK, 2013; pp. 161–215, ISBN 978-1-137-29126-4.</a:t>
            </a:r>
          </a:p>
          <a:p>
            <a:pPr marL="0" indent="0">
              <a:buNone/>
            </a:pPr>
            <a:r>
              <a:rPr lang="en-US" sz="1200" dirty="0">
                <a:latin typeface="Times New Roman" panose="02020603050405020304" pitchFamily="18" charset="0"/>
                <a:cs typeface="Times New Roman" panose="02020603050405020304" pitchFamily="18" charset="0"/>
              </a:rPr>
              <a:t>[16] De </a:t>
            </a:r>
            <a:r>
              <a:rPr lang="en-US" sz="1200" dirty="0" err="1">
                <a:latin typeface="Times New Roman" panose="02020603050405020304" pitchFamily="18" charset="0"/>
                <a:cs typeface="Times New Roman" panose="02020603050405020304" pitchFamily="18" charset="0"/>
              </a:rPr>
              <a:t>Gooijer</a:t>
            </a:r>
            <a:r>
              <a:rPr lang="en-US" sz="1200" dirty="0">
                <a:latin typeface="Times New Roman" panose="02020603050405020304" pitchFamily="18" charset="0"/>
                <a:cs typeface="Times New Roman" panose="02020603050405020304" pitchFamily="18" charset="0"/>
              </a:rPr>
              <a:t>, J. G., &amp; Hyndman, R. J. (2006). 25 years of time series forecasting. </a:t>
            </a:r>
            <a:r>
              <a:rPr lang="en-US" sz="1200" i="1" dirty="0">
                <a:latin typeface="Times New Roman" panose="02020603050405020304" pitchFamily="18" charset="0"/>
                <a:cs typeface="Times New Roman" panose="02020603050405020304" pitchFamily="18" charset="0"/>
              </a:rPr>
              <a:t>International Journal of Forecasting</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22</a:t>
            </a:r>
            <a:r>
              <a:rPr lang="en-US" sz="1200" dirty="0">
                <a:latin typeface="Times New Roman" panose="02020603050405020304" pitchFamily="18" charset="0"/>
                <a:cs typeface="Times New Roman" panose="02020603050405020304" pitchFamily="18" charset="0"/>
              </a:rPr>
              <a:t>(3), 443-473. </a:t>
            </a:r>
            <a:r>
              <a:rPr lang="en-US" sz="1200" u="sng" dirty="0">
                <a:latin typeface="Times New Roman" panose="02020603050405020304" pitchFamily="18" charset="0"/>
                <a:cs typeface="Times New Roman" panose="02020603050405020304" pitchFamily="18" charset="0"/>
                <a:hlinkClick r:id="rId5"/>
              </a:rPr>
              <a:t>https://doi.org/10.1016/j.ijforecast.2006.01.001</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[17] Menon, V. K., </a:t>
            </a:r>
            <a:r>
              <a:rPr lang="en-US" sz="1200" dirty="0" err="1">
                <a:latin typeface="Times New Roman" panose="02020603050405020304" pitchFamily="18" charset="0"/>
                <a:cs typeface="Times New Roman" panose="02020603050405020304" pitchFamily="18" charset="0"/>
              </a:rPr>
              <a:t>Chekravarthi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Vasireddy</a:t>
            </a:r>
            <a:r>
              <a:rPr lang="en-US" sz="1200" dirty="0">
                <a:latin typeface="Times New Roman" panose="02020603050405020304" pitchFamily="18" charset="0"/>
                <a:cs typeface="Times New Roman" panose="02020603050405020304" pitchFamily="18" charset="0"/>
              </a:rPr>
              <a:t>, N., Jami, S. A., </a:t>
            </a:r>
            <a:r>
              <a:rPr lang="en-US" sz="1200" dirty="0" err="1">
                <a:latin typeface="Times New Roman" panose="02020603050405020304" pitchFamily="18" charset="0"/>
                <a:cs typeface="Times New Roman" panose="02020603050405020304" pitchFamily="18" charset="0"/>
              </a:rPr>
              <a:t>Pedamallu</a:t>
            </a:r>
            <a:r>
              <a:rPr lang="en-US" sz="1200" dirty="0">
                <a:latin typeface="Times New Roman" panose="02020603050405020304" pitchFamily="18" charset="0"/>
                <a:cs typeface="Times New Roman" panose="02020603050405020304" pitchFamily="18" charset="0"/>
              </a:rPr>
              <a:t>, V. T., </a:t>
            </a:r>
            <a:r>
              <a:rPr lang="en-US" sz="1200" dirty="0" err="1">
                <a:latin typeface="Times New Roman" panose="02020603050405020304" pitchFamily="18" charset="0"/>
                <a:cs typeface="Times New Roman" panose="02020603050405020304" pitchFamily="18" charset="0"/>
              </a:rPr>
              <a:t>Sureshkumar</a:t>
            </a:r>
            <a:r>
              <a:rPr lang="en-US" sz="1200" dirty="0">
                <a:latin typeface="Times New Roman" panose="02020603050405020304" pitchFamily="18" charset="0"/>
                <a:cs typeface="Times New Roman" panose="02020603050405020304" pitchFamily="18" charset="0"/>
              </a:rPr>
              <a:t>, V., &amp; </a:t>
            </a:r>
            <a:r>
              <a:rPr lang="en-US" sz="1200" dirty="0" err="1">
                <a:latin typeface="Times New Roman" panose="02020603050405020304" pitchFamily="18" charset="0"/>
                <a:cs typeface="Times New Roman" panose="02020603050405020304" pitchFamily="18" charset="0"/>
              </a:rPr>
              <a:t>Soman</a:t>
            </a:r>
            <a:r>
              <a:rPr lang="en-US" sz="1200" dirty="0">
                <a:latin typeface="Times New Roman" panose="02020603050405020304" pitchFamily="18" charset="0"/>
                <a:cs typeface="Times New Roman" panose="02020603050405020304" pitchFamily="18" charset="0"/>
              </a:rPr>
              <a:t>, K. P. (2016). Bulk price forecasting using spark over NSE data set. </a:t>
            </a:r>
            <a:r>
              <a:rPr lang="en-US" sz="1200" i="1" dirty="0">
                <a:latin typeface="Times New Roman" panose="02020603050405020304" pitchFamily="18" charset="0"/>
                <a:cs typeface="Times New Roman" panose="02020603050405020304" pitchFamily="18" charset="0"/>
              </a:rPr>
              <a:t>Data Mining and Big Data</a:t>
            </a:r>
            <a:r>
              <a:rPr lang="en-US" sz="1200" dirty="0">
                <a:latin typeface="Times New Roman" panose="02020603050405020304" pitchFamily="18" charset="0"/>
                <a:cs typeface="Times New Roman" panose="02020603050405020304" pitchFamily="18" charset="0"/>
              </a:rPr>
              <a:t>, 137-146. </a:t>
            </a:r>
            <a:r>
              <a:rPr lang="en-US" sz="1200" u="sng" dirty="0">
                <a:latin typeface="Times New Roman" panose="02020603050405020304" pitchFamily="18" charset="0"/>
                <a:cs typeface="Times New Roman" panose="02020603050405020304" pitchFamily="18" charset="0"/>
                <a:hlinkClick r:id="rId6"/>
              </a:rPr>
              <a:t>https://doi.org/10.1007/978-3-319-40973-3_13</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[18] Wilson, G. T. (2016). Time series analysis: Forecasting and control, 5th edition, by George E. P. Box, </a:t>
            </a:r>
            <a:r>
              <a:rPr lang="en-US" sz="1200" dirty="0" err="1">
                <a:latin typeface="Times New Roman" panose="02020603050405020304" pitchFamily="18" charset="0"/>
                <a:cs typeface="Times New Roman" panose="02020603050405020304" pitchFamily="18" charset="0"/>
              </a:rPr>
              <a:t>Gwilym</a:t>
            </a:r>
            <a:r>
              <a:rPr lang="en-US" sz="1200" dirty="0">
                <a:latin typeface="Times New Roman" panose="02020603050405020304" pitchFamily="18" charset="0"/>
                <a:cs typeface="Times New Roman" panose="02020603050405020304" pitchFamily="18" charset="0"/>
              </a:rPr>
              <a:t> M. Jenkins, Gregory C. </a:t>
            </a:r>
            <a:r>
              <a:rPr lang="en-US" sz="1200" dirty="0" err="1">
                <a:latin typeface="Times New Roman" panose="02020603050405020304" pitchFamily="18" charset="0"/>
                <a:cs typeface="Times New Roman" panose="02020603050405020304" pitchFamily="18" charset="0"/>
              </a:rPr>
              <a:t>Reinsel</a:t>
            </a:r>
            <a:r>
              <a:rPr lang="en-US" sz="1200" dirty="0">
                <a:latin typeface="Times New Roman" panose="02020603050405020304" pitchFamily="18" charset="0"/>
                <a:cs typeface="Times New Roman" panose="02020603050405020304" pitchFamily="18" charset="0"/>
              </a:rPr>
              <a:t> and Greta M. </a:t>
            </a:r>
            <a:r>
              <a:rPr lang="en-US" sz="1200" dirty="0" err="1">
                <a:latin typeface="Times New Roman" panose="02020603050405020304" pitchFamily="18" charset="0"/>
                <a:cs typeface="Times New Roman" panose="02020603050405020304" pitchFamily="18" charset="0"/>
              </a:rPr>
              <a:t>Ljung</a:t>
            </a:r>
            <a:r>
              <a:rPr lang="en-US" sz="1200" dirty="0">
                <a:latin typeface="Times New Roman" panose="02020603050405020304" pitchFamily="18" charset="0"/>
                <a:cs typeface="Times New Roman" panose="02020603050405020304" pitchFamily="18" charset="0"/>
              </a:rPr>
              <a:t>, 2015. Published by John Wiley and sons Inc., Hoboken, New Jersey, pp. 712. ISBN: 978-1-118-67502-1. </a:t>
            </a:r>
            <a:r>
              <a:rPr lang="en-US" sz="1200" i="1" dirty="0">
                <a:latin typeface="Times New Roman" panose="02020603050405020304" pitchFamily="18" charset="0"/>
                <a:cs typeface="Times New Roman" panose="02020603050405020304" pitchFamily="18" charset="0"/>
              </a:rPr>
              <a:t>Journal of Time Series Analysis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37</a:t>
            </a:r>
            <a:r>
              <a:rPr lang="en-US" sz="1200" dirty="0">
                <a:latin typeface="Times New Roman" panose="02020603050405020304" pitchFamily="18" charset="0"/>
                <a:cs typeface="Times New Roman" panose="02020603050405020304" pitchFamily="18" charset="0"/>
              </a:rPr>
              <a:t>(5), 709-711. </a:t>
            </a:r>
            <a:r>
              <a:rPr lang="en-US" sz="1200" u="sng" dirty="0">
                <a:latin typeface="Times New Roman" panose="02020603050405020304" pitchFamily="18" charset="0"/>
                <a:cs typeface="Times New Roman" panose="02020603050405020304" pitchFamily="18" charset="0"/>
                <a:hlinkClick r:id="rId7"/>
              </a:rPr>
              <a:t>https://doi.org/10.1111/jtsa.12194</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[19] White, H.(1988). </a:t>
            </a:r>
            <a:r>
              <a:rPr lang="en-US" sz="1200" i="1" dirty="0">
                <a:latin typeface="Times New Roman" panose="02020603050405020304" pitchFamily="18" charset="0"/>
                <a:cs typeface="Times New Roman" panose="02020603050405020304" pitchFamily="18" charset="0"/>
              </a:rPr>
              <a:t>Economic Prediction Using Neural Networks: The Case of IBM Daily Stock Returns</a:t>
            </a:r>
            <a:r>
              <a:rPr lang="en-US" sz="1200" dirty="0">
                <a:latin typeface="Times New Roman" panose="02020603050405020304" pitchFamily="18" charset="0"/>
                <a:cs typeface="Times New Roman" panose="02020603050405020304" pitchFamily="18" charset="0"/>
              </a:rPr>
              <a:t>, ser. Discussion paper- Department of Economics University of California San Diego. Department of Economics, University of California.</a:t>
            </a:r>
          </a:p>
          <a:p>
            <a:pPr marL="0" indent="0">
              <a:buNone/>
            </a:pPr>
            <a:r>
              <a:rPr lang="en-US" sz="1200" dirty="0">
                <a:latin typeface="Times New Roman" panose="02020603050405020304" pitchFamily="18" charset="0"/>
                <a:cs typeface="Times New Roman" panose="02020603050405020304" pitchFamily="18" charset="0"/>
              </a:rPr>
              <a:t>[20] Heaton, J., &amp; Polson, N. (2016). Deep learning for finance: Deep portfolios. </a:t>
            </a:r>
            <a:r>
              <a:rPr lang="en-US" sz="1200" i="1" dirty="0">
                <a:latin typeface="Times New Roman" panose="02020603050405020304" pitchFamily="18" charset="0"/>
                <a:cs typeface="Times New Roman" panose="02020603050405020304" pitchFamily="18" charset="0"/>
              </a:rPr>
              <a:t>SSRN Electronic Journal</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8"/>
              </a:rPr>
              <a:t>https://doi.org/10.2139/ssrn.2838013</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[21] Roman, J., &amp; </a:t>
            </a:r>
            <a:r>
              <a:rPr lang="en-US" sz="1200" dirty="0" err="1">
                <a:latin typeface="Times New Roman" panose="02020603050405020304" pitchFamily="18" charset="0"/>
                <a:cs typeface="Times New Roman" panose="02020603050405020304" pitchFamily="18" charset="0"/>
              </a:rPr>
              <a:t>Jameel</a:t>
            </a:r>
            <a:r>
              <a:rPr lang="en-US" sz="1200" dirty="0">
                <a:latin typeface="Times New Roman" panose="02020603050405020304" pitchFamily="18" charset="0"/>
                <a:cs typeface="Times New Roman" panose="02020603050405020304" pitchFamily="18" charset="0"/>
              </a:rPr>
              <a:t>, A. (1996). Backpropagation and recurrent neural networks in financial analysis of multiple stock market returns. </a:t>
            </a:r>
            <a:r>
              <a:rPr lang="en-US" sz="1200" i="1" dirty="0">
                <a:latin typeface="Times New Roman" panose="02020603050405020304" pitchFamily="18" charset="0"/>
                <a:cs typeface="Times New Roman" panose="02020603050405020304" pitchFamily="18" charset="0"/>
              </a:rPr>
              <a:t>Proceedings of HICSS-29: 29th Hawaii International Conference on System Sciences</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9"/>
              </a:rPr>
              <a:t>https://</a:t>
            </a:r>
            <a:r>
              <a:rPr lang="en-US" sz="1200" u="sng" dirty="0" smtClean="0">
                <a:latin typeface="Times New Roman" panose="02020603050405020304" pitchFamily="18" charset="0"/>
                <a:cs typeface="Times New Roman" panose="02020603050405020304" pitchFamily="18" charset="0"/>
                <a:hlinkClick r:id="rId9"/>
              </a:rPr>
              <a:t>doi.org/10.1109/hicss.1996.495431</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118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066800"/>
          </a:xfrm>
        </p:spPr>
        <p:txBody>
          <a:bodyPr/>
          <a:lstStyle/>
          <a:p>
            <a:r>
              <a:rPr lang="en-US" dirty="0" smtClean="0"/>
              <a:t>References (</a:t>
            </a:r>
            <a:r>
              <a:rPr lang="en-US" dirty="0" err="1" smtClean="0"/>
              <a:t>Contd</a:t>
            </a:r>
            <a:r>
              <a:rPr lang="en-US" dirty="0" smtClean="0"/>
              <a:t>…)</a:t>
            </a:r>
            <a:endParaRPr lang="en-US" dirty="0"/>
          </a:p>
        </p:txBody>
      </p:sp>
      <p:sp>
        <p:nvSpPr>
          <p:cNvPr id="3" name="Content Placeholder 2"/>
          <p:cNvSpPr>
            <a:spLocks noGrp="1"/>
          </p:cNvSpPr>
          <p:nvPr>
            <p:ph idx="1"/>
          </p:nvPr>
        </p:nvSpPr>
        <p:spPr>
          <a:xfrm>
            <a:off x="1141413" y="808614"/>
            <a:ext cx="9905999" cy="5855422"/>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[22] </a:t>
            </a:r>
            <a:r>
              <a:rPr lang="en-US" sz="1200" dirty="0" err="1">
                <a:latin typeface="Times New Roman" panose="02020603050405020304" pitchFamily="18" charset="0"/>
                <a:cs typeface="Times New Roman" panose="02020603050405020304" pitchFamily="18" charset="0"/>
              </a:rPr>
              <a:t>Hengjian</a:t>
            </a:r>
            <a:r>
              <a:rPr lang="en-US" sz="1200" dirty="0">
                <a:latin typeface="Times New Roman" panose="02020603050405020304" pitchFamily="18" charset="0"/>
                <a:cs typeface="Times New Roman" panose="02020603050405020304" pitchFamily="18" charset="0"/>
              </a:rPr>
              <a:t>, J., </a:t>
            </a:r>
            <a:r>
              <a:rPr lang="en-US" sz="1200" i="1" dirty="0">
                <a:latin typeface="Times New Roman" panose="02020603050405020304" pitchFamily="18" charset="0"/>
                <a:cs typeface="Times New Roman" panose="02020603050405020304" pitchFamily="18" charset="0"/>
              </a:rPr>
              <a:t>Investigation Into The Effectiveness Of </a:t>
            </a:r>
            <a:r>
              <a:rPr lang="en-US" sz="1200" i="1" dirty="0" err="1">
                <a:latin typeface="Times New Roman" panose="02020603050405020304" pitchFamily="18" charset="0"/>
                <a:cs typeface="Times New Roman" panose="02020603050405020304" pitchFamily="18" charset="0"/>
              </a:rPr>
              <a:t>LongShort</a:t>
            </a:r>
            <a:r>
              <a:rPr lang="en-US" sz="1200" i="1" dirty="0">
                <a:latin typeface="Times New Roman" panose="02020603050405020304" pitchFamily="18" charset="0"/>
                <a:cs typeface="Times New Roman" panose="02020603050405020304" pitchFamily="18" charset="0"/>
              </a:rPr>
              <a:t> Term Memory Networks For Stock Price Prediction</a:t>
            </a:r>
            <a:r>
              <a:rPr lang="en-US" sz="1200" dirty="0">
                <a:latin typeface="Times New Roman" panose="02020603050405020304" pitchFamily="18" charset="0"/>
                <a:cs typeface="Times New Roman" panose="02020603050405020304" pitchFamily="18" charset="0"/>
              </a:rPr>
              <a:t>, arXiv:1603.07893v3 [cs.NE].</a:t>
            </a:r>
          </a:p>
          <a:p>
            <a:pPr marL="0" indent="0">
              <a:buNone/>
            </a:pPr>
            <a:r>
              <a:rPr lang="en-US" sz="1200" dirty="0">
                <a:latin typeface="Times New Roman" panose="02020603050405020304" pitchFamily="18" charset="0"/>
                <a:cs typeface="Times New Roman" panose="02020603050405020304" pitchFamily="18" charset="0"/>
              </a:rPr>
              <a:t>[23] </a:t>
            </a:r>
            <a:r>
              <a:rPr lang="en-US" sz="1200" dirty="0" err="1">
                <a:latin typeface="Times New Roman" panose="02020603050405020304" pitchFamily="18" charset="0"/>
                <a:cs typeface="Times New Roman" panose="02020603050405020304" pitchFamily="18" charset="0"/>
              </a:rPr>
              <a:t>Naeini</a:t>
            </a:r>
            <a:r>
              <a:rPr lang="en-US" sz="1200" dirty="0">
                <a:latin typeface="Times New Roman" panose="02020603050405020304" pitchFamily="18" charset="0"/>
                <a:cs typeface="Times New Roman" panose="02020603050405020304" pitchFamily="18" charset="0"/>
              </a:rPr>
              <a:t>, M. P., </a:t>
            </a:r>
            <a:r>
              <a:rPr lang="en-US" sz="1200" dirty="0" err="1">
                <a:latin typeface="Times New Roman" panose="02020603050405020304" pitchFamily="18" charset="0"/>
                <a:cs typeface="Times New Roman" panose="02020603050405020304" pitchFamily="18" charset="0"/>
              </a:rPr>
              <a:t>Taremian</a:t>
            </a:r>
            <a:r>
              <a:rPr lang="en-US" sz="1200" dirty="0">
                <a:latin typeface="Times New Roman" panose="02020603050405020304" pitchFamily="18" charset="0"/>
                <a:cs typeface="Times New Roman" panose="02020603050405020304" pitchFamily="18" charset="0"/>
              </a:rPr>
              <a:t>, H., &amp; </a:t>
            </a:r>
            <a:r>
              <a:rPr lang="en-US" sz="1200" dirty="0" err="1">
                <a:latin typeface="Times New Roman" panose="02020603050405020304" pitchFamily="18" charset="0"/>
                <a:cs typeface="Times New Roman" panose="02020603050405020304" pitchFamily="18" charset="0"/>
              </a:rPr>
              <a:t>Hashemi</a:t>
            </a:r>
            <a:r>
              <a:rPr lang="en-US" sz="1200" dirty="0">
                <a:latin typeface="Times New Roman" panose="02020603050405020304" pitchFamily="18" charset="0"/>
                <a:cs typeface="Times New Roman" panose="02020603050405020304" pitchFamily="18" charset="0"/>
              </a:rPr>
              <a:t>, H.B. (2010). Stock market value prediction using neural networks. </a:t>
            </a:r>
            <a:r>
              <a:rPr lang="en-US" sz="1200" i="1" dirty="0">
                <a:latin typeface="Times New Roman" panose="02020603050405020304" pitchFamily="18" charset="0"/>
                <a:cs typeface="Times New Roman" panose="02020603050405020304" pitchFamily="18" charset="0"/>
              </a:rPr>
              <a:t>2010 International Conference on Computer Information Systems and Industrial Management Applications (CISIM)</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2"/>
              </a:rPr>
              <a:t>https://doi.org/10.1109/cisim.2010.5643675</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[24] Dutta, A., Kumar, S., &amp; </a:t>
            </a:r>
            <a:r>
              <a:rPr lang="en-US" sz="1200" dirty="0" err="1">
                <a:latin typeface="Times New Roman" panose="02020603050405020304" pitchFamily="18" charset="0"/>
                <a:cs typeface="Times New Roman" panose="02020603050405020304" pitchFamily="18" charset="0"/>
              </a:rPr>
              <a:t>Basu</a:t>
            </a:r>
            <a:r>
              <a:rPr lang="en-US" sz="1200" dirty="0">
                <a:latin typeface="Times New Roman" panose="02020603050405020304" pitchFamily="18" charset="0"/>
                <a:cs typeface="Times New Roman" panose="02020603050405020304" pitchFamily="18" charset="0"/>
              </a:rPr>
              <a:t>, M. (2020). A gated recurrent unit approach to bitcoin price prediction. </a:t>
            </a:r>
            <a:r>
              <a:rPr lang="en-US" sz="1200" i="1" dirty="0">
                <a:latin typeface="Times New Roman" panose="02020603050405020304" pitchFamily="18" charset="0"/>
                <a:cs typeface="Times New Roman" panose="02020603050405020304" pitchFamily="18" charset="0"/>
              </a:rPr>
              <a:t>Journal of Risk and Financial Management</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13</a:t>
            </a:r>
            <a:r>
              <a:rPr lang="en-US" sz="1200" dirty="0">
                <a:latin typeface="Times New Roman" panose="02020603050405020304" pitchFamily="18" charset="0"/>
                <a:cs typeface="Times New Roman" panose="02020603050405020304" pitchFamily="18" charset="0"/>
              </a:rPr>
              <a:t>(2), 23. </a:t>
            </a:r>
            <a:r>
              <a:rPr lang="en-US" sz="1200" u="sng" dirty="0">
                <a:latin typeface="Times New Roman" panose="02020603050405020304" pitchFamily="18" charset="0"/>
                <a:cs typeface="Times New Roman" panose="02020603050405020304" pitchFamily="18" charset="0"/>
                <a:hlinkClick r:id="rId3"/>
              </a:rPr>
              <a:t>https://doi.org/10.3390/jrfm13020023</a:t>
            </a:r>
            <a:r>
              <a:rPr lang="en-US" sz="1200" dirty="0">
                <a:latin typeface="Times New Roman" panose="02020603050405020304" pitchFamily="18" charset="0"/>
                <a:cs typeface="Times New Roman" panose="02020603050405020304" pitchFamily="18" charset="0"/>
              </a:rPr>
              <a:t> </a:t>
            </a:r>
            <a:endParaRPr lang="en-US" sz="1200" dirty="0" smtClean="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[25] H. D. Huynh, L. M. Dang, and D. Duong, A new model for stock price movements prediction using deep neural network. </a:t>
            </a:r>
            <a:r>
              <a:rPr lang="en-US" sz="1400" i="1" dirty="0">
                <a:latin typeface="Times New Roman" panose="02020603050405020304" pitchFamily="18" charset="0"/>
                <a:cs typeface="Times New Roman" panose="02020603050405020304" pitchFamily="18" charset="0"/>
              </a:rPr>
              <a:t>Proceedings of the Eighth International Symposium on Information and Communication Technology</a:t>
            </a:r>
            <a:r>
              <a:rPr lang="en-US" sz="1400" dirty="0">
                <a:latin typeface="Times New Roman" panose="02020603050405020304" pitchFamily="18" charset="0"/>
                <a:cs typeface="Times New Roman" panose="02020603050405020304" pitchFamily="18" charset="0"/>
              </a:rPr>
              <a:t>. ACM, 2017, pp. 57–62.</a:t>
            </a:r>
          </a:p>
          <a:p>
            <a:pPr marL="0" indent="0">
              <a:buNone/>
            </a:pPr>
            <a:r>
              <a:rPr lang="en-US" sz="1400" dirty="0">
                <a:latin typeface="Times New Roman" panose="02020603050405020304" pitchFamily="18" charset="0"/>
                <a:cs typeface="Times New Roman" panose="02020603050405020304" pitchFamily="18" charset="0"/>
              </a:rPr>
              <a:t>[26] </a:t>
            </a:r>
            <a:r>
              <a:rPr lang="en-US" sz="1400" dirty="0" err="1">
                <a:latin typeface="Times New Roman" panose="02020603050405020304" pitchFamily="18" charset="0"/>
                <a:cs typeface="Times New Roman" panose="02020603050405020304" pitchFamily="18" charset="0"/>
              </a:rPr>
              <a:t>Keras</a:t>
            </a:r>
            <a:r>
              <a:rPr lang="en-US" sz="1400" dirty="0">
                <a:latin typeface="Times New Roman" panose="02020603050405020304" pitchFamily="18" charset="0"/>
                <a:cs typeface="Times New Roman" panose="02020603050405020304" pitchFamily="18" charset="0"/>
              </a:rPr>
              <a:t> Team. (</a:t>
            </a:r>
            <a:r>
              <a:rPr lang="en-US" sz="1400" dirty="0" err="1">
                <a:latin typeface="Times New Roman" panose="02020603050405020304" pitchFamily="18" charset="0"/>
                <a:cs typeface="Times New Roman" panose="02020603050405020304" pitchFamily="18" charset="0"/>
              </a:rPr>
              <a:t>n.d.</a:t>
            </a:r>
            <a:r>
              <a:rPr lang="en-US" sz="1400"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Keras</a:t>
            </a:r>
            <a:r>
              <a:rPr lang="en-US" sz="1400" i="1" dirty="0">
                <a:latin typeface="Times New Roman" panose="02020603050405020304" pitchFamily="18" charset="0"/>
                <a:cs typeface="Times New Roman" panose="02020603050405020304" pitchFamily="18" charset="0"/>
              </a:rPr>
              <a:t> documentation: </a:t>
            </a:r>
            <a:r>
              <a:rPr lang="en-US" sz="1400" i="1" dirty="0" err="1">
                <a:latin typeface="Times New Roman" panose="02020603050405020304" pitchFamily="18" charset="0"/>
                <a:cs typeface="Times New Roman" panose="02020603050405020304" pitchFamily="18" charset="0"/>
              </a:rPr>
              <a:t>Keras</a:t>
            </a:r>
            <a:r>
              <a:rPr lang="en-US" sz="1400" i="1" dirty="0">
                <a:latin typeface="Times New Roman" panose="02020603050405020304" pitchFamily="18" charset="0"/>
                <a:cs typeface="Times New Roman" panose="02020603050405020304" pitchFamily="18" charset="0"/>
              </a:rPr>
              <a:t> API reference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Keras</a:t>
            </a:r>
            <a:r>
              <a:rPr lang="en-US" sz="1400" dirty="0">
                <a:latin typeface="Times New Roman" panose="02020603050405020304" pitchFamily="18" charset="0"/>
                <a:cs typeface="Times New Roman" panose="02020603050405020304" pitchFamily="18" charset="0"/>
              </a:rPr>
              <a:t>: the Python deep learning API. </a:t>
            </a:r>
            <a:r>
              <a:rPr lang="en-US" sz="1400" u="sng" dirty="0">
                <a:latin typeface="Times New Roman" panose="02020603050405020304" pitchFamily="18" charset="0"/>
                <a:cs typeface="Times New Roman" panose="02020603050405020304" pitchFamily="18" charset="0"/>
                <a:hlinkClick r:id="rId4"/>
              </a:rPr>
              <a:t>https://keras.io/api/</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[27] D. P. </a:t>
            </a:r>
            <a:r>
              <a:rPr lang="en-US" sz="1400" dirty="0" err="1">
                <a:latin typeface="Times New Roman" panose="02020603050405020304" pitchFamily="18" charset="0"/>
                <a:cs typeface="Times New Roman" panose="02020603050405020304" pitchFamily="18" charset="0"/>
              </a:rPr>
              <a:t>Kingma</a:t>
            </a:r>
            <a:r>
              <a:rPr lang="en-US" sz="1400" dirty="0">
                <a:latin typeface="Times New Roman" panose="02020603050405020304" pitchFamily="18" charset="0"/>
                <a:cs typeface="Times New Roman" panose="02020603050405020304" pitchFamily="18" charset="0"/>
              </a:rPr>
              <a:t> and J. Ba., </a:t>
            </a:r>
            <a:r>
              <a:rPr lang="en-US" sz="1400" i="1" dirty="0">
                <a:latin typeface="Times New Roman" panose="02020603050405020304" pitchFamily="18" charset="0"/>
                <a:cs typeface="Times New Roman" panose="02020603050405020304" pitchFamily="18" charset="0"/>
              </a:rPr>
              <a:t>Adam: A method for stochastic optimization,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arXiv</a:t>
            </a:r>
            <a:r>
              <a:rPr lang="en-US" sz="1400" dirty="0">
                <a:latin typeface="Times New Roman" panose="02020603050405020304" pitchFamily="18" charset="0"/>
                <a:cs typeface="Times New Roman" panose="02020603050405020304" pitchFamily="18" charset="0"/>
              </a:rPr>
              <a:t> preprint arXiv:1412.6980, 2014.</a:t>
            </a:r>
          </a:p>
          <a:p>
            <a:pPr marL="0" indent="0">
              <a:buNone/>
            </a:pPr>
            <a:r>
              <a:rPr lang="en-US" sz="1400" dirty="0">
                <a:latin typeface="Times New Roman" panose="02020603050405020304" pitchFamily="18" charset="0"/>
                <a:cs typeface="Times New Roman" panose="02020603050405020304" pitchFamily="18" charset="0"/>
              </a:rPr>
              <a:t>[28] (</a:t>
            </a:r>
            <a:r>
              <a:rPr lang="en-US" sz="1400" dirty="0" err="1">
                <a:latin typeface="Times New Roman" panose="02020603050405020304" pitchFamily="18" charset="0"/>
                <a:cs typeface="Times New Roman" panose="02020603050405020304" pitchFamily="18" charset="0"/>
              </a:rPr>
              <a:t>n.d.</a:t>
            </a:r>
            <a:r>
              <a:rPr lang="en-US" sz="1400" dirty="0">
                <a:latin typeface="Times New Roman" panose="02020603050405020304" pitchFamily="18" charset="0"/>
                <a:cs typeface="Times New Roman" panose="02020603050405020304" pitchFamily="18" charset="0"/>
              </a:rPr>
              <a:t>). Yahoo Finance - Stock Market Live, Quotes, Business &amp; Finance News. </a:t>
            </a:r>
            <a:r>
              <a:rPr lang="en-US" sz="1400" u="sng" dirty="0">
                <a:latin typeface="Times New Roman" panose="02020603050405020304" pitchFamily="18" charset="0"/>
                <a:cs typeface="Times New Roman" panose="02020603050405020304" pitchFamily="18" charset="0"/>
                <a:hlinkClick r:id="rId5"/>
              </a:rPr>
              <a:t>https://finance.yahoo.com/</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[29] </a:t>
            </a:r>
            <a:r>
              <a:rPr lang="en-US" sz="1400" i="1" dirty="0">
                <a:latin typeface="Times New Roman" panose="02020603050405020304" pitchFamily="18" charset="0"/>
                <a:cs typeface="Times New Roman" panose="02020603050405020304" pitchFamily="18" charset="0"/>
              </a:rPr>
              <a:t>Pandas-</a:t>
            </a:r>
            <a:r>
              <a:rPr lang="en-US" sz="1400" i="1" dirty="0" err="1">
                <a:latin typeface="Times New Roman" panose="02020603050405020304" pitchFamily="18" charset="0"/>
                <a:cs typeface="Times New Roman" panose="02020603050405020304" pitchFamily="18" charset="0"/>
              </a:rPr>
              <a:t>datareader</a:t>
            </a:r>
            <a:r>
              <a:rPr lang="en-US" sz="1400" i="1" dirty="0">
                <a:latin typeface="Times New Roman" panose="02020603050405020304" pitchFamily="18" charset="0"/>
                <a:cs typeface="Times New Roman" panose="02020603050405020304" pitchFamily="18" charset="0"/>
              </a:rPr>
              <a:t> — pandas-</a:t>
            </a:r>
            <a:r>
              <a:rPr lang="en-US" sz="1400" i="1" dirty="0" err="1">
                <a:latin typeface="Times New Roman" panose="02020603050405020304" pitchFamily="18" charset="0"/>
                <a:cs typeface="Times New Roman" panose="02020603050405020304" pitchFamily="18" charset="0"/>
              </a:rPr>
              <a:t>datareader</a:t>
            </a:r>
            <a:r>
              <a:rPr lang="en-US" sz="1400" i="1" dirty="0">
                <a:latin typeface="Times New Roman" panose="02020603050405020304" pitchFamily="18" charset="0"/>
                <a:cs typeface="Times New Roman" panose="02020603050405020304" pitchFamily="18" charset="0"/>
              </a:rPr>
              <a:t> 0.9.0rc1+2.g427f658 documentation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n.d.</a:t>
            </a:r>
            <a:r>
              <a:rPr lang="en-US" sz="1400" dirty="0">
                <a:latin typeface="Times New Roman" panose="02020603050405020304" pitchFamily="18" charset="0"/>
                <a:cs typeface="Times New Roman" panose="02020603050405020304" pitchFamily="18" charset="0"/>
              </a:rPr>
              <a:t>). pandas-</a:t>
            </a:r>
            <a:r>
              <a:rPr lang="en-US" sz="1400" dirty="0" err="1">
                <a:latin typeface="Times New Roman" panose="02020603050405020304" pitchFamily="18" charset="0"/>
                <a:cs typeface="Times New Roman" panose="02020603050405020304" pitchFamily="18" charset="0"/>
              </a:rPr>
              <a:t>datareader</a:t>
            </a:r>
            <a:r>
              <a:rPr lang="en-US" sz="1400" dirty="0">
                <a:latin typeface="Times New Roman" panose="02020603050405020304" pitchFamily="18" charset="0"/>
                <a:cs typeface="Times New Roman" panose="02020603050405020304" pitchFamily="18" charset="0"/>
              </a:rPr>
              <a:t> — pandas-</a:t>
            </a:r>
            <a:r>
              <a:rPr lang="en-US" sz="1400" dirty="0" err="1">
                <a:latin typeface="Times New Roman" panose="02020603050405020304" pitchFamily="18" charset="0"/>
                <a:cs typeface="Times New Roman" panose="02020603050405020304" pitchFamily="18" charset="0"/>
              </a:rPr>
              <a:t>datareader</a:t>
            </a:r>
            <a:r>
              <a:rPr lang="en-US" sz="1400" dirty="0">
                <a:latin typeface="Times New Roman" panose="02020603050405020304" pitchFamily="18" charset="0"/>
                <a:cs typeface="Times New Roman" panose="02020603050405020304" pitchFamily="18" charset="0"/>
              </a:rPr>
              <a:t> 0.9.0rc1+2.g427f658 documentation. </a:t>
            </a:r>
            <a:r>
              <a:rPr lang="en-US" sz="1400" u="sng" dirty="0">
                <a:latin typeface="Times New Roman" panose="02020603050405020304" pitchFamily="18" charset="0"/>
                <a:cs typeface="Times New Roman" panose="02020603050405020304" pitchFamily="18" charset="0"/>
                <a:hlinkClick r:id="rId6"/>
              </a:rPr>
              <a:t>https://pandas-datareader.readthedocs.io/en/latest/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[30] </a:t>
            </a:r>
            <a:r>
              <a:rPr lang="en-US" sz="1400" i="1" dirty="0" err="1">
                <a:latin typeface="Times New Roman" panose="02020603050405020304" pitchFamily="18" charset="0"/>
                <a:cs typeface="Times New Roman" panose="02020603050405020304" pitchFamily="18" charset="0"/>
              </a:rPr>
              <a:t>Sklearn.preprocessing.MinMaxScaler</a:t>
            </a:r>
            <a:r>
              <a:rPr lang="en-US" sz="1400" i="1" dirty="0">
                <a:latin typeface="Times New Roman" panose="02020603050405020304" pitchFamily="18" charset="0"/>
                <a:cs typeface="Times New Roman" panose="02020603050405020304" pitchFamily="18" charset="0"/>
              </a:rPr>
              <a:t> — </a:t>
            </a:r>
            <a:r>
              <a:rPr lang="en-US" sz="1400" i="1" dirty="0" err="1">
                <a:latin typeface="Times New Roman" panose="02020603050405020304" pitchFamily="18" charset="0"/>
                <a:cs typeface="Times New Roman" panose="02020603050405020304" pitchFamily="18" charset="0"/>
              </a:rPr>
              <a:t>scikit</a:t>
            </a:r>
            <a:r>
              <a:rPr lang="en-US" sz="1400" i="1" dirty="0">
                <a:latin typeface="Times New Roman" panose="02020603050405020304" pitchFamily="18" charset="0"/>
                <a:cs typeface="Times New Roman" panose="02020603050405020304" pitchFamily="18" charset="0"/>
              </a:rPr>
              <a:t>-learn 0.24.1 documentation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scikit</a:t>
            </a:r>
            <a:r>
              <a:rPr lang="en-US" sz="1400" dirty="0">
                <a:latin typeface="Times New Roman" panose="02020603050405020304" pitchFamily="18" charset="0"/>
                <a:cs typeface="Times New Roman" panose="02020603050405020304" pitchFamily="18" charset="0"/>
              </a:rPr>
              <a:t>-learn: machine learning in Python — </a:t>
            </a:r>
            <a:r>
              <a:rPr lang="en-US" sz="1400" dirty="0" err="1">
                <a:latin typeface="Times New Roman" panose="02020603050405020304" pitchFamily="18" charset="0"/>
                <a:cs typeface="Times New Roman" panose="02020603050405020304" pitchFamily="18" charset="0"/>
              </a:rPr>
              <a:t>scikit</a:t>
            </a:r>
            <a:r>
              <a:rPr lang="en-US" sz="1400" dirty="0">
                <a:latin typeface="Times New Roman" panose="02020603050405020304" pitchFamily="18" charset="0"/>
                <a:cs typeface="Times New Roman" panose="02020603050405020304" pitchFamily="18" charset="0"/>
              </a:rPr>
              <a:t>-learn 0.16.1 documentation. Retrieved February 13, 2021,from </a:t>
            </a:r>
            <a:r>
              <a:rPr lang="en-US" sz="1400" u="sng" dirty="0">
                <a:latin typeface="Times New Roman" panose="02020603050405020304" pitchFamily="18" charset="0"/>
                <a:cs typeface="Times New Roman" panose="02020603050405020304" pitchFamily="18" charset="0"/>
                <a:hlinkClick r:id="rId7"/>
              </a:rPr>
              <a:t>https://scikitlearn.org/stable/modules/generated/sklearn.preprocessing.MinMaxScaler.html</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[31] </a:t>
            </a:r>
            <a:r>
              <a:rPr lang="en-US" sz="1400" dirty="0" err="1">
                <a:latin typeface="Times New Roman" panose="02020603050405020304" pitchFamily="18" charset="0"/>
                <a:cs typeface="Times New Roman" panose="02020603050405020304" pitchFamily="18" charset="0"/>
              </a:rPr>
              <a:t>Dietterich</a:t>
            </a:r>
            <a:r>
              <a:rPr lang="en-US" sz="1400" dirty="0">
                <a:latin typeface="Times New Roman" panose="02020603050405020304" pitchFamily="18" charset="0"/>
                <a:cs typeface="Times New Roman" panose="02020603050405020304" pitchFamily="18" charset="0"/>
              </a:rPr>
              <a:t>, T. G. (2002). Machine Learning for Sequential Data: A Review. </a:t>
            </a:r>
            <a:r>
              <a:rPr lang="en-US" sz="1400" i="1" dirty="0">
                <a:latin typeface="Times New Roman" panose="02020603050405020304" pitchFamily="18" charset="0"/>
                <a:cs typeface="Times New Roman" panose="02020603050405020304" pitchFamily="18" charset="0"/>
              </a:rPr>
              <a:t>Oregon State University, Corvallis, Oregon, USA,</a:t>
            </a:r>
            <a:r>
              <a:rPr lang="en-US" sz="1400" dirty="0">
                <a:latin typeface="Times New Roman" panose="02020603050405020304" pitchFamily="18" charset="0"/>
                <a:cs typeface="Times New Roman" panose="02020603050405020304" pitchFamily="18" charset="0"/>
              </a:rPr>
              <a:t>. : </a:t>
            </a:r>
            <a:r>
              <a:rPr lang="en-US" sz="1400" u="sng" dirty="0">
                <a:latin typeface="Times New Roman" panose="02020603050405020304" pitchFamily="18" charset="0"/>
                <a:cs typeface="Times New Roman" panose="02020603050405020304" pitchFamily="18" charset="0"/>
                <a:hlinkClick r:id="rId8"/>
              </a:rPr>
              <a:t>http://www.cs.orst.edu/~tgd</a:t>
            </a:r>
            <a:endParaRPr lang="en-US" sz="1400" dirty="0">
              <a:latin typeface="Times New Roman" panose="02020603050405020304" pitchFamily="18" charset="0"/>
              <a:cs typeface="Times New Roman" panose="02020603050405020304" pitchFamily="18" charset="0"/>
            </a:endParaRPr>
          </a:p>
          <a:p>
            <a:endParaRPr lang="en-US" sz="900" dirty="0"/>
          </a:p>
        </p:txBody>
      </p:sp>
    </p:spTree>
    <p:extLst>
      <p:ext uri="{BB962C8B-B14F-4D97-AF65-F5344CB8AC3E}">
        <p14:creationId xmlns:p14="http://schemas.microsoft.com/office/powerpoint/2010/main" val="336392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066800"/>
          </a:xfrm>
        </p:spPr>
        <p:txBody>
          <a:bodyPr/>
          <a:lstStyle/>
          <a:p>
            <a:r>
              <a:rPr lang="en-US" dirty="0" smtClean="0"/>
              <a:t>References (</a:t>
            </a:r>
            <a:r>
              <a:rPr lang="en-US" dirty="0" err="1" smtClean="0"/>
              <a:t>Contd</a:t>
            </a:r>
            <a:r>
              <a:rPr lang="en-US" dirty="0" smtClean="0"/>
              <a:t> …)</a:t>
            </a:r>
            <a:endParaRPr lang="en-US" dirty="0"/>
          </a:p>
        </p:txBody>
      </p:sp>
      <p:sp>
        <p:nvSpPr>
          <p:cNvPr id="3" name="Content Placeholder 2"/>
          <p:cNvSpPr>
            <a:spLocks noGrp="1"/>
          </p:cNvSpPr>
          <p:nvPr>
            <p:ph idx="1"/>
          </p:nvPr>
        </p:nvSpPr>
        <p:spPr>
          <a:xfrm>
            <a:off x="1141413" y="808614"/>
            <a:ext cx="9905999" cy="5855422"/>
          </a:xfrm>
        </p:spPr>
        <p:txBody>
          <a:bodyPr>
            <a:noAutofit/>
          </a:bodyPr>
          <a:lstStyle/>
          <a:p>
            <a:r>
              <a:rPr lang="en-US" sz="1200" dirty="0"/>
              <a:t>[</a:t>
            </a:r>
            <a:r>
              <a:rPr lang="en-US" sz="1200" dirty="0">
                <a:latin typeface="Times New Roman" panose="02020603050405020304" pitchFamily="18" charset="0"/>
                <a:cs typeface="Times New Roman" panose="02020603050405020304" pitchFamily="18" charset="0"/>
              </a:rPr>
              <a:t>32] </a:t>
            </a:r>
            <a:r>
              <a:rPr lang="en-US" sz="1200" dirty="0" err="1">
                <a:latin typeface="Times New Roman" panose="02020603050405020304" pitchFamily="18" charset="0"/>
                <a:cs typeface="Times New Roman" panose="02020603050405020304" pitchFamily="18" charset="0"/>
              </a:rPr>
              <a:t>Khare</a:t>
            </a:r>
            <a:r>
              <a:rPr lang="en-US" sz="1200" dirty="0">
                <a:latin typeface="Times New Roman" panose="02020603050405020304" pitchFamily="18" charset="0"/>
                <a:cs typeface="Times New Roman" panose="02020603050405020304" pitchFamily="18" charset="0"/>
              </a:rPr>
              <a:t>, K., </a:t>
            </a:r>
            <a:r>
              <a:rPr lang="en-US" sz="1200" dirty="0" err="1">
                <a:latin typeface="Times New Roman" panose="02020603050405020304" pitchFamily="18" charset="0"/>
                <a:cs typeface="Times New Roman" panose="02020603050405020304" pitchFamily="18" charset="0"/>
              </a:rPr>
              <a:t>Darekar</a:t>
            </a:r>
            <a:r>
              <a:rPr lang="en-US" sz="1200" dirty="0">
                <a:latin typeface="Times New Roman" panose="02020603050405020304" pitchFamily="18" charset="0"/>
                <a:cs typeface="Times New Roman" panose="02020603050405020304" pitchFamily="18" charset="0"/>
              </a:rPr>
              <a:t>, O., Gupta, P., &amp; Attar, V. Z. (2017). Short term stock price prediction using deep learning. </a:t>
            </a:r>
            <a:r>
              <a:rPr lang="en-US" sz="1200" i="1" dirty="0">
                <a:latin typeface="Times New Roman" panose="02020603050405020304" pitchFamily="18" charset="0"/>
                <a:cs typeface="Times New Roman" panose="02020603050405020304" pitchFamily="18" charset="0"/>
              </a:rPr>
              <a:t>2017 2nd IEEE International Conference on Recent Trends in Electronics, Information &amp; Communication Technology (RTEICT)</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2"/>
              </a:rPr>
              <a:t>https://doi.org/10.1109/rteict.2017.8256643</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[33] </a:t>
            </a:r>
            <a:r>
              <a:rPr lang="en-US" sz="1200" dirty="0" err="1">
                <a:latin typeface="Times New Roman" panose="02020603050405020304" pitchFamily="18" charset="0"/>
                <a:cs typeface="Times New Roman" panose="02020603050405020304" pitchFamily="18" charset="0"/>
              </a:rPr>
              <a:t>Halkjaer</a:t>
            </a:r>
            <a:r>
              <a:rPr lang="en-US" sz="1200" dirty="0">
                <a:latin typeface="Times New Roman" panose="02020603050405020304" pitchFamily="18" charset="0"/>
                <a:cs typeface="Times New Roman" panose="02020603050405020304" pitchFamily="18" charset="0"/>
              </a:rPr>
              <a:t>, S., &amp; </a:t>
            </a:r>
            <a:r>
              <a:rPr lang="en-US" sz="1200" dirty="0" err="1">
                <a:latin typeface="Times New Roman" panose="02020603050405020304" pitchFamily="18" charset="0"/>
                <a:cs typeface="Times New Roman" panose="02020603050405020304" pitchFamily="18" charset="0"/>
              </a:rPr>
              <a:t>Winther</a:t>
            </a:r>
            <a:r>
              <a:rPr lang="en-US" sz="1200" dirty="0">
                <a:latin typeface="Times New Roman" panose="02020603050405020304" pitchFamily="18" charset="0"/>
                <a:cs typeface="Times New Roman" panose="02020603050405020304" pitchFamily="18" charset="0"/>
              </a:rPr>
              <a:t>, O. (</a:t>
            </a:r>
            <a:r>
              <a:rPr lang="en-US" sz="1200" dirty="0" err="1">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The effect of correlated input data on the dynamics of learning. </a:t>
            </a:r>
            <a:r>
              <a:rPr lang="en-US" sz="1200" i="1" dirty="0">
                <a:latin typeface="Times New Roman" panose="02020603050405020304" pitchFamily="18" charset="0"/>
                <a:cs typeface="Times New Roman" panose="02020603050405020304" pitchFamily="18" charset="0"/>
              </a:rPr>
              <a:t>The Niels Bohr Institute </a:t>
            </a:r>
            <a:r>
              <a:rPr lang="en-US" sz="1200" i="1" dirty="0" err="1">
                <a:latin typeface="Times New Roman" panose="02020603050405020304" pitchFamily="18" charset="0"/>
                <a:cs typeface="Times New Roman" panose="02020603050405020304" pitchFamily="18" charset="0"/>
              </a:rPr>
              <a:t>Blegdamsvej</a:t>
            </a:r>
            <a:r>
              <a:rPr lang="en-US" sz="1200" i="1" dirty="0">
                <a:latin typeface="Times New Roman" panose="02020603050405020304" pitchFamily="18" charset="0"/>
                <a:cs typeface="Times New Roman" panose="02020603050405020304" pitchFamily="18" charset="0"/>
              </a:rPr>
              <a:t> 17 2100 Copenhagen, Denmark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halkjaer,winther@connect.nbi.dk</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[34] </a:t>
            </a:r>
            <a:r>
              <a:rPr lang="en-US" sz="1200" i="1" dirty="0">
                <a:latin typeface="Times New Roman" panose="02020603050405020304" pitchFamily="18" charset="0"/>
                <a:cs typeface="Times New Roman" panose="02020603050405020304" pitchFamily="18" charset="0"/>
              </a:rPr>
              <a:t>CS 230 - Recurrent neural networks </a:t>
            </a:r>
            <a:r>
              <a:rPr lang="en-US" sz="1200" i="1" dirty="0" err="1">
                <a:latin typeface="Times New Roman" panose="02020603050405020304" pitchFamily="18" charset="0"/>
                <a:cs typeface="Times New Roman" panose="02020603050405020304" pitchFamily="18" charset="0"/>
              </a:rPr>
              <a:t>Cheatsheet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Stanford University. https://stanford.edu/~shervine/teaching/cs-230/cheatsheet-recurrent-neural-networks</a:t>
            </a:r>
          </a:p>
          <a:p>
            <a:r>
              <a:rPr lang="en-US" sz="1200" dirty="0">
                <a:latin typeface="Times New Roman" panose="02020603050405020304" pitchFamily="18" charset="0"/>
                <a:cs typeface="Times New Roman" panose="02020603050405020304" pitchFamily="18" charset="0"/>
              </a:rPr>
              <a:t>[35] </a:t>
            </a:r>
            <a:r>
              <a:rPr lang="en-US" sz="1200" i="1" dirty="0">
                <a:latin typeface="Times New Roman" panose="02020603050405020304" pitchFamily="18" charset="0"/>
                <a:cs typeface="Times New Roman" panose="02020603050405020304" pitchFamily="18" charset="0"/>
              </a:rPr>
              <a:t> Time series data prediction using sliding window based RBF neural network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Semantic Scholar | AI-Powered Research Tool. https://www.semanticscholar.org/paper/Time-Series-Data-Prediction-Using-Sliding-Window-Hota-Handa/91037f01fd4b845eadca0b53f5dc00d9f61ac493</a:t>
            </a:r>
            <a:endParaRPr lang="en-US" sz="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30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49487"/>
            <a:ext cx="9905998" cy="147857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533014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601" y="88746"/>
            <a:ext cx="9905998" cy="825654"/>
          </a:xfrm>
        </p:spPr>
        <p:txBody>
          <a:bodyPr/>
          <a:lstStyle/>
          <a:p>
            <a:r>
              <a:rPr lang="en-US" dirty="0" smtClean="0"/>
              <a:t>RNN (Recurrent Neural Network)</a:t>
            </a:r>
            <a:endParaRPr lang="en-US" dirty="0"/>
          </a:p>
        </p:txBody>
      </p:sp>
      <p:pic>
        <p:nvPicPr>
          <p:cNvPr id="4" name="Content Placeholder 3" descr="https://www.researchgate.net/profile/Jian_Zheng22/publication/312593525/figure/fig3/AS:667699034210310@1536203263467/The-architecture-of-RNN.jpg"/>
          <p:cNvPicPr>
            <a:picLocks noGrp="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3085600" y="832761"/>
            <a:ext cx="6096000" cy="2771619"/>
          </a:xfrm>
          <a:prstGeom prst="rect">
            <a:avLst/>
          </a:prstGeom>
          <a:noFill/>
          <a:ln>
            <a:noFill/>
          </a:ln>
        </p:spPr>
      </p:pic>
      <mc:AlternateContent xmlns:mc="http://schemas.openxmlformats.org/markup-compatibility/2006">
        <mc:Choice xmlns:a14="http://schemas.microsoft.com/office/drawing/2010/main" Requires="a14">
          <p:sp>
            <p:nvSpPr>
              <p:cNvPr id="5" name="Rectangle 4"/>
              <p:cNvSpPr/>
              <p:nvPr/>
            </p:nvSpPr>
            <p:spPr>
              <a:xfrm>
                <a:off x="3085600" y="3707885"/>
                <a:ext cx="6096000" cy="3383940"/>
              </a:xfrm>
              <a:prstGeom prst="rect">
                <a:avLst/>
              </a:prstGeom>
            </p:spPr>
            <p:txBody>
              <a:bodyPr>
                <a:spAutoFit/>
              </a:bodyPr>
              <a:lstStyle/>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Input </a:t>
                </a:r>
                <a:r>
                  <a:rPr lang="en-US" sz="2400" dirty="0" smtClean="0">
                    <a:latin typeface="Times New Roman" panose="02020603050405020304" pitchFamily="18" charset="0"/>
                    <a:cs typeface="Times New Roman" panose="02020603050405020304" pitchFamily="18" charset="0"/>
                  </a:rPr>
                  <a:t>Time Series:</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𝑋</m:t>
                    </m:r>
                    <m:r>
                      <a:rPr lang="en-US" sz="2400" i="1">
                        <a:latin typeface="Cambria Math" panose="02040503050406030204" pitchFamily="18" charset="0"/>
                      </a:rPr>
                      <m:t> = </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𝑥</m:t>
                            </m:r>
                          </m:e>
                          <m:sub>
                            <m:r>
                              <a:rPr lang="en-US" sz="2400" i="1">
                                <a:latin typeface="Cambria Math" panose="02040503050406030204" pitchFamily="18" charset="0"/>
                              </a:rPr>
                              <m:t>𝑇</m:t>
                            </m:r>
                          </m:sub>
                        </m:sSub>
                      </m:e>
                    </m:d>
                  </m:oMath>
                </a14:m>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Hidden State Sequence: </a:t>
                </a:r>
                <a14:m>
                  <m:oMath xmlns:m="http://schemas.openxmlformats.org/officeDocument/2006/math">
                    <m:r>
                      <a:rPr lang="en-US" sz="2400" i="1">
                        <a:latin typeface="Cambria Math" panose="02040503050406030204" pitchFamily="18" charset="0"/>
                      </a:rPr>
                      <m:t>h</m:t>
                    </m:r>
                    <m:r>
                      <a:rPr lang="en-US" sz="2400" i="1">
                        <a:latin typeface="Cambria Math" panose="02040503050406030204" pitchFamily="18" charset="0"/>
                      </a:rPr>
                      <m:t> = </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𝑇</m:t>
                            </m:r>
                          </m:sub>
                        </m:sSub>
                      </m:e>
                    </m:d>
                  </m:oMath>
                </a14:m>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Output Sequence: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𝑇</m:t>
                        </m:r>
                      </m:sub>
                    </m:sSub>
                    <m:r>
                      <a:rPr lang="en-US" sz="2400" i="1">
                        <a:latin typeface="Cambria Math" panose="02040503050406030204" pitchFamily="18" charset="0"/>
                      </a:rPr>
                      <m:t>}</m:t>
                    </m:r>
                  </m:oMath>
                </a14:m>
                <a:r>
                  <a:rPr lang="en-US" sz="3200" dirty="0" smtClean="0">
                    <a:latin typeface="Times New Roman" panose="02020603050405020304" pitchFamily="18" charset="0"/>
                    <a:cs typeface="Times New Roman" panose="02020603050405020304" pitchFamily="18" charset="0"/>
                  </a:rPr>
                  <a:t> </a:t>
                </a:r>
              </a:p>
              <a:p>
                <a:pPr algn="ctr"/>
                <a:endParaRPr lang="en-US" sz="3200" dirty="0" smtClean="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h𝑥</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hh</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h</m:t>
                          </m:r>
                        </m:sub>
                      </m:sSub>
                      <m:r>
                        <a:rPr lang="en-US" sz="2400" i="1">
                          <a:latin typeface="Cambria Math" panose="02040503050406030204" pitchFamily="18" charset="0"/>
                        </a:rPr>
                        <m:t>)</m:t>
                      </m:r>
                    </m:oMath>
                  </m:oMathPara>
                </a14:m>
                <a:endParaRPr lang="en-US" sz="4000" dirty="0" smtClean="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𝑦h</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𝑦</m:t>
                          </m:r>
                        </m:sub>
                      </m:sSub>
                      <m:r>
                        <a:rPr lang="en-US" sz="2400" i="1">
                          <a:latin typeface="Cambria Math" panose="02040503050406030204" pitchFamily="18" charset="0"/>
                        </a:rPr>
                        <m:t>)</m:t>
                      </m:r>
                    </m:oMath>
                  </m:oMathPara>
                </a14:m>
                <a:endParaRPr lang="en-US" sz="40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3085600" y="3707885"/>
                <a:ext cx="6096000" cy="3383940"/>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4573678" y="3688897"/>
            <a:ext cx="3119843" cy="400110"/>
          </a:xfrm>
          <a:prstGeom prst="rect">
            <a:avLst/>
          </a:prstGeom>
          <a:noFill/>
        </p:spPr>
        <p:txBody>
          <a:bodyPr wrap="square" rtlCol="0">
            <a:spAutoFit/>
          </a:bodyPr>
          <a:lstStyle/>
          <a:p>
            <a:r>
              <a:rPr lang="en-US" sz="2000" dirty="0" smtClean="0"/>
              <a:t>Fig 1: Sample RNN Structure</a:t>
            </a:r>
            <a:endParaRPr lang="en-US" sz="2000" dirty="0"/>
          </a:p>
        </p:txBody>
      </p:sp>
    </p:spTree>
    <p:extLst>
      <p:ext uri="{BB962C8B-B14F-4D97-AF65-F5344CB8AC3E}">
        <p14:creationId xmlns:p14="http://schemas.microsoft.com/office/powerpoint/2010/main" val="1589865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601" y="88747"/>
            <a:ext cx="9905998" cy="688384"/>
          </a:xfrm>
        </p:spPr>
        <p:txBody>
          <a:bodyPr/>
          <a:lstStyle/>
          <a:p>
            <a:r>
              <a:rPr lang="en-US" dirty="0" smtClean="0"/>
              <a:t>RNN </a:t>
            </a:r>
            <a:r>
              <a:rPr lang="en-US" dirty="0" err="1" smtClean="0"/>
              <a:t>Contd</a:t>
            </a:r>
            <a:r>
              <a:rPr lang="en-US" dirty="0" smtClean="0"/>
              <a:t>…</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875800" y="4880824"/>
                <a:ext cx="10515600" cy="3954352"/>
              </a:xfrm>
              <a:prstGeom prst="rect">
                <a:avLst/>
              </a:prstGeom>
            </p:spPr>
            <p:txBody>
              <a:bodyPr wrap="square">
                <a:spAutoFit/>
              </a:bodyPr>
              <a:lstStyle/>
              <a:p>
                <a:pPr algn="ctr"/>
                <a:r>
                  <a:rPr lang="en-US" sz="2400" dirty="0" smtClean="0">
                    <a:latin typeface="Times New Roman" panose="02020603050405020304" pitchFamily="18" charset="0"/>
                    <a:cs typeface="Times New Roman" panose="02020603050405020304" pitchFamily="18" charset="0"/>
                  </a:rPr>
                  <a:t>Activation Functions :</a:t>
                </a:r>
              </a:p>
              <a:p>
                <a:pPr marL="342900" indent="-342900" algn="ctr">
                  <a:buFont typeface="Arial" panose="020B0604020202020204" pitchFamily="34" charset="0"/>
                  <a:buChar char="•"/>
                </a:pPr>
                <a14:m>
                  <m:oMath xmlns:m="http://schemas.openxmlformats.org/officeDocument/2006/math">
                    <m:r>
                      <a:rPr lang="en-US" sz="2400" i="1">
                        <a:latin typeface="Cambria Math" panose="02040503050406030204" pitchFamily="18" charset="0"/>
                      </a:rPr>
                      <m:t>𝑠𝑖𝑔𝑚𝑜𝑑</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𝑥</m:t>
                            </m:r>
                          </m:sup>
                        </m:sSup>
                      </m:den>
                    </m:f>
                  </m:oMath>
                </a14:m>
                <a:r>
                  <a:rPr lang="en-US" sz="2400" dirty="0" smtClean="0">
                    <a:latin typeface="Times New Roman" panose="02020603050405020304" pitchFamily="18" charset="0"/>
                    <a:cs typeface="Times New Roman" panose="02020603050405020304" pitchFamily="18" charset="0"/>
                  </a:rPr>
                  <a:t>  , Range(0,1)</a:t>
                </a:r>
              </a:p>
              <a:p>
                <a:pPr marL="342900" indent="-342900" algn="ctr">
                  <a:buFont typeface="Arial" panose="020B0604020202020204" pitchFamily="34" charset="0"/>
                  <a:buChar char="•"/>
                </a:pPr>
                <a14:m>
                  <m:oMath xmlns:m="http://schemas.openxmlformats.org/officeDocument/2006/math">
                    <m:r>
                      <a:rPr lang="en-US" sz="2400" i="1">
                        <a:latin typeface="Cambria Math" panose="02040503050406030204" pitchFamily="18" charset="0"/>
                      </a:rPr>
                      <m:t>𝑡𝑎𝑛h</m:t>
                    </m:r>
                    <m:r>
                      <a:rPr lang="en-US" sz="2400" i="1">
                        <a:latin typeface="Cambria Math" panose="02040503050406030204" pitchFamily="18" charset="0"/>
                      </a:rPr>
                      <m:t> (</m:t>
                    </m:r>
                    <m:r>
                      <a:rPr lang="en-US" sz="2400" i="1">
                        <a:latin typeface="Cambria Math" panose="02040503050406030204" pitchFamily="18" charset="0"/>
                      </a:rPr>
                      <m:t>𝑥</m:t>
                    </m:r>
                    <m:r>
                      <a:rPr lang="en-US" sz="2400" i="1">
                        <a:latin typeface="Cambria Math" panose="02040503050406030204" pitchFamily="18" charset="0"/>
                      </a:rPr>
                      <m:t>) = 2</m:t>
                    </m:r>
                    <m:r>
                      <a:rPr lang="en-US" sz="2400" i="1">
                        <a:latin typeface="Cambria Math" panose="02040503050406030204" pitchFamily="18" charset="0"/>
                      </a:rPr>
                      <m:t>𝑠𝑖𝑔𝑚𝑜𝑖𝑑</m:t>
                    </m:r>
                    <m:r>
                      <a:rPr lang="en-US" sz="2400" i="1">
                        <a:latin typeface="Cambria Math" panose="02040503050406030204" pitchFamily="18" charset="0"/>
                      </a:rPr>
                      <m:t>(2</m:t>
                    </m:r>
                    <m:r>
                      <a:rPr lang="en-US" sz="2400" i="1">
                        <a:latin typeface="Cambria Math" panose="02040503050406030204" pitchFamily="18" charset="0"/>
                      </a:rPr>
                      <m:t>𝑥</m:t>
                    </m:r>
                    <m:r>
                      <a:rPr lang="en-US" sz="2400" i="1">
                        <a:latin typeface="Cambria Math" panose="02040503050406030204" pitchFamily="18" charset="0"/>
                      </a:rPr>
                      <m:t>) – 1</m:t>
                    </m:r>
                  </m:oMath>
                </a14:m>
                <a:r>
                  <a:rPr lang="en-US" sz="2400" dirty="0" smtClean="0">
                    <a:latin typeface="Times New Roman" panose="02020603050405020304" pitchFamily="18" charset="0"/>
                    <a:cs typeface="Times New Roman" panose="02020603050405020304" pitchFamily="18" charset="0"/>
                  </a:rPr>
                  <a:t> , Range(-1,1) </a:t>
                </a:r>
              </a:p>
              <a:p>
                <a:pPr marL="342900" indent="-342900" algn="ctr">
                  <a:buFont typeface="Arial" panose="020B0604020202020204" pitchFamily="34" charset="0"/>
                  <a:buChar char="•"/>
                </a:pPr>
                <a14:m>
                  <m:oMath xmlns:m="http://schemas.openxmlformats.org/officeDocument/2006/math">
                    <m:r>
                      <a:rPr lang="en-US" sz="2400" i="1">
                        <a:latin typeface="Cambria Math" panose="02040503050406030204" pitchFamily="18" charset="0"/>
                      </a:rPr>
                      <m:t>𝑅𝑒𝐿𝑈</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i="1">
                        <a:latin typeface="Cambria Math" panose="02040503050406030204" pitchFamily="18" charset="0"/>
                      </a:rPr>
                      <m:t>𝑚𝑎𝑥</m:t>
                    </m:r>
                    <m:r>
                      <a:rPr lang="en-US" sz="2400" i="1">
                        <a:latin typeface="Cambria Math" panose="02040503050406030204" pitchFamily="18" charset="0"/>
                      </a:rPr>
                      <m:t>{0,</m:t>
                    </m:r>
                    <m:r>
                      <a:rPr lang="en-US" sz="2400" i="1">
                        <a:latin typeface="Cambria Math" panose="02040503050406030204" pitchFamily="18" charset="0"/>
                      </a:rPr>
                      <m:t>𝑥</m:t>
                    </m:r>
                    <m:r>
                      <a:rPr lang="en-US" sz="2400" i="1">
                        <a:latin typeface="Cambria Math" panose="02040503050406030204" pitchFamily="18" charset="0"/>
                      </a:rPr>
                      <m:t>}</m:t>
                    </m:r>
                  </m:oMath>
                </a14:m>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smtClean="0"/>
              </a:p>
              <a:p>
                <a:r>
                  <a:rPr lang="en-US" sz="2400" dirty="0" smtClean="0"/>
                  <a:t> </a:t>
                </a:r>
                <a:endParaRPr lang="en-US" sz="2400" dirty="0"/>
              </a:p>
              <a:p>
                <a:r>
                  <a:rPr lang="en-US" sz="2400" dirty="0" smtClean="0">
                    <a:latin typeface="Times New Roman" panose="02020603050405020304" pitchFamily="18" charset="0"/>
                    <a:cs typeface="Times New Roman" panose="02020603050405020304" pitchFamily="18" charset="0"/>
                  </a:rPr>
                  <a:t> </a:t>
                </a:r>
              </a:p>
              <a:p>
                <a:endParaRPr lang="en-US" sz="2400" dirty="0" smtClean="0">
                  <a:latin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875800" y="4880824"/>
                <a:ext cx="10515600" cy="3954352"/>
              </a:xfrm>
              <a:prstGeom prst="rect">
                <a:avLst/>
              </a:prstGeom>
              <a:blipFill>
                <a:blip r:embed="rId2"/>
                <a:stretch>
                  <a:fillRect t="-1235"/>
                </a:stretch>
              </a:blipFill>
            </p:spPr>
            <p:txBody>
              <a:bodyPr/>
              <a:lstStyle/>
              <a:p>
                <a:r>
                  <a:rPr lang="en-US">
                    <a:noFill/>
                  </a:rPr>
                  <a:t> </a:t>
                </a:r>
              </a:p>
            </p:txBody>
          </p:sp>
        </mc:Fallback>
      </mc:AlternateContent>
      <p:pic>
        <p:nvPicPr>
          <p:cNvPr id="6" name="Picture 5"/>
          <p:cNvPicPr/>
          <p:nvPr/>
        </p:nvPicPr>
        <p:blipFill>
          <a:blip r:embed="rId3"/>
          <a:stretch>
            <a:fillRect/>
          </a:stretch>
        </p:blipFill>
        <p:spPr>
          <a:xfrm>
            <a:off x="3191022" y="777131"/>
            <a:ext cx="5232541" cy="3032869"/>
          </a:xfrm>
          <a:prstGeom prst="rect">
            <a:avLst/>
          </a:prstGeom>
        </p:spPr>
      </p:pic>
      <p:sp>
        <p:nvSpPr>
          <p:cNvPr id="7" name="TextBox 6"/>
          <p:cNvSpPr txBox="1"/>
          <p:nvPr/>
        </p:nvSpPr>
        <p:spPr>
          <a:xfrm>
            <a:off x="4350328" y="4098274"/>
            <a:ext cx="3119843" cy="400110"/>
          </a:xfrm>
          <a:prstGeom prst="rect">
            <a:avLst/>
          </a:prstGeom>
          <a:noFill/>
        </p:spPr>
        <p:txBody>
          <a:bodyPr wrap="square" rtlCol="0">
            <a:spAutoFit/>
          </a:bodyPr>
          <a:lstStyle/>
          <a:p>
            <a:pPr algn="ctr"/>
            <a:r>
              <a:rPr lang="en-US" sz="2000" dirty="0" smtClean="0"/>
              <a:t>Fig 2: Activation Functions</a:t>
            </a:r>
            <a:endParaRPr lang="en-US" sz="2000" dirty="0"/>
          </a:p>
        </p:txBody>
      </p:sp>
    </p:spTree>
    <p:extLst>
      <p:ext uri="{BB962C8B-B14F-4D97-AF65-F5344CB8AC3E}">
        <p14:creationId xmlns:p14="http://schemas.microsoft.com/office/powerpoint/2010/main" val="167895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7711"/>
            <a:ext cx="9905998" cy="915378"/>
          </a:xfrm>
        </p:spPr>
        <p:txBody>
          <a:bodyPr/>
          <a:lstStyle/>
          <a:p>
            <a:r>
              <a:rPr lang="en-US" dirty="0" smtClean="0"/>
              <a:t>LSTM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33298" y="4237717"/>
                <a:ext cx="9905999" cy="2505393"/>
              </a:xfrm>
            </p:spPr>
            <p:txBody>
              <a:bodyPr>
                <a:normAutofit/>
              </a:bodyPr>
              <a:lstStyle/>
              <a:p>
                <a:pPr marL="0" indent="0" algn="ctr">
                  <a:buNone/>
                </a:pPr>
                <a:r>
                  <a:rPr lang="en-US" dirty="0" smtClean="0"/>
                  <a:t>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oMath>
                </a14:m>
                <a:r>
                  <a:rPr lang="en-US" dirty="0"/>
                  <a:t>: </a:t>
                </a:r>
                <a:r>
                  <a:rPr lang="en-US" i="1" dirty="0"/>
                  <a:t>old cells state</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 </a:t>
                </a:r>
                <a:r>
                  <a:rPr lang="en-US" i="1" dirty="0"/>
                  <a:t>present cell state</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dirty="0"/>
                  <a:t>: </a:t>
                </a:r>
                <a:r>
                  <a:rPr lang="en-US" i="1" dirty="0"/>
                  <a:t>output of previous cell</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oMath>
                </a14:m>
                <a:r>
                  <a:rPr lang="en-US" dirty="0"/>
                  <a:t> : </a:t>
                </a:r>
                <a:r>
                  <a:rPr lang="en-US" i="1" dirty="0"/>
                  <a:t>Output of present cell</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𝑡</m:t>
                        </m:r>
                      </m:sub>
                    </m:sSub>
                  </m:oMath>
                </a14:m>
                <a:r>
                  <a:rPr lang="en-US" dirty="0"/>
                  <a:t> : </a:t>
                </a:r>
                <a:r>
                  <a:rPr lang="en-US" i="1" dirty="0"/>
                  <a:t>Input gate layer</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oMath>
                </a14:m>
                <a:r>
                  <a:rPr lang="en-US" dirty="0"/>
                  <a:t> : </a:t>
                </a:r>
                <a:r>
                  <a:rPr lang="en-US" i="1" dirty="0"/>
                  <a:t>forget gate layer</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𝑡</m:t>
                        </m:r>
                      </m:sub>
                    </m:sSub>
                  </m:oMath>
                </a14:m>
                <a:r>
                  <a:rPr lang="en-US" dirty="0"/>
                  <a:t> : </a:t>
                </a:r>
                <a:r>
                  <a:rPr lang="en-US" i="1" dirty="0"/>
                  <a:t>output sigmoid gate </a:t>
                </a:r>
                <a:r>
                  <a:rPr lang="en-US" i="1" dirty="0" smtClean="0"/>
                  <a:t>layer</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33298" y="4237717"/>
                <a:ext cx="9905999" cy="2505393"/>
              </a:xfrm>
              <a:blipFill>
                <a:blip r:embed="rId2"/>
                <a:stretch>
                  <a:fillRect t="-243" r="-1415"/>
                </a:stretch>
              </a:blipFill>
            </p:spPr>
            <p:txBody>
              <a:bodyPr/>
              <a:lstStyle/>
              <a:p>
                <a:r>
                  <a:rPr lang="en-US">
                    <a:noFill/>
                  </a:rPr>
                  <a:t> </a:t>
                </a:r>
              </a:p>
            </p:txBody>
          </p:sp>
        </mc:Fallback>
      </mc:AlternateContent>
      <p:pic>
        <p:nvPicPr>
          <p:cNvPr id="4" name="Picture 3" descr="Image for pos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4508" y="847069"/>
            <a:ext cx="4979806" cy="2719749"/>
          </a:xfrm>
          <a:prstGeom prst="rect">
            <a:avLst/>
          </a:prstGeom>
          <a:noFill/>
          <a:ln>
            <a:noFill/>
          </a:ln>
        </p:spPr>
      </p:pic>
      <p:sp>
        <p:nvSpPr>
          <p:cNvPr id="5" name="TextBox 4"/>
          <p:cNvSpPr txBox="1"/>
          <p:nvPr/>
        </p:nvSpPr>
        <p:spPr>
          <a:xfrm>
            <a:off x="4534489" y="3707406"/>
            <a:ext cx="3119843" cy="400110"/>
          </a:xfrm>
          <a:prstGeom prst="rect">
            <a:avLst/>
          </a:prstGeom>
          <a:noFill/>
        </p:spPr>
        <p:txBody>
          <a:bodyPr wrap="square" rtlCol="0">
            <a:spAutoFit/>
          </a:bodyPr>
          <a:lstStyle/>
          <a:p>
            <a:pPr algn="ctr"/>
            <a:r>
              <a:rPr lang="en-US" sz="2000" dirty="0" smtClean="0"/>
              <a:t>Fig 3: LSTM Cell</a:t>
            </a:r>
            <a:endParaRPr lang="en-US" sz="2000" dirty="0"/>
          </a:p>
        </p:txBody>
      </p:sp>
    </p:spTree>
    <p:extLst>
      <p:ext uri="{BB962C8B-B14F-4D97-AF65-F5344CB8AC3E}">
        <p14:creationId xmlns:p14="http://schemas.microsoft.com/office/powerpoint/2010/main" val="1143341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0"/>
            <a:ext cx="9905998" cy="831273"/>
          </a:xfrm>
        </p:spPr>
        <p:txBody>
          <a:bodyPr/>
          <a:lstStyle/>
          <a:p>
            <a:r>
              <a:rPr lang="en-US" dirty="0" smtClean="0"/>
              <a:t>GRU</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7791" y="3569890"/>
                <a:ext cx="9905999" cy="3541714"/>
              </a:xfrm>
            </p:spPr>
            <p:txBody>
              <a:bodyPr/>
              <a:lstStyle/>
              <a:p>
                <a:pPr marL="0" indent="0">
                  <a:buNone/>
                </a:pPr>
                <a:endParaRPr lang="en-US" dirty="0" smtClean="0"/>
              </a:p>
              <a:p>
                <a:pPr marL="0" indent="0" algn="ctr">
                  <a:buNone/>
                </a:pPr>
                <a:r>
                  <a:rPr lang="en-US" dirty="0" smtClean="0"/>
                  <a:t>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dirty="0"/>
                  <a:t>: </a:t>
                </a:r>
                <a:r>
                  <a:rPr lang="en-US" i="1" dirty="0"/>
                  <a:t>output of previous cell</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oMath>
                </a14:m>
                <a:r>
                  <a:rPr lang="en-US" dirty="0"/>
                  <a:t> : </a:t>
                </a:r>
                <a:r>
                  <a:rPr lang="en-US" i="1" dirty="0"/>
                  <a:t>Output of present cell</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𝑡</m:t>
                        </m:r>
                      </m:sub>
                    </m:sSub>
                  </m:oMath>
                </a14:m>
                <a:r>
                  <a:rPr lang="en-US" dirty="0"/>
                  <a:t> : </a:t>
                </a:r>
                <a:r>
                  <a:rPr lang="en-US" i="1" dirty="0"/>
                  <a:t>update sigmoid gate layer</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oMath>
                </a14:m>
                <a:r>
                  <a:rPr lang="en-US" dirty="0"/>
                  <a:t> : </a:t>
                </a:r>
                <a:r>
                  <a:rPr lang="en-US" i="1" dirty="0"/>
                  <a:t>reset sigmoid gate layer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57791" y="3569890"/>
                <a:ext cx="9905999" cy="3541714"/>
              </a:xfrm>
              <a:blipFill>
                <a:blip r:embed="rId2"/>
                <a:stretch>
                  <a:fillRect/>
                </a:stretch>
              </a:blipFill>
            </p:spPr>
            <p:txBody>
              <a:bodyPr/>
              <a:lstStyle/>
              <a:p>
                <a:r>
                  <a:rPr lang="en-US">
                    <a:noFill/>
                  </a:rPr>
                  <a:t> </a:t>
                </a:r>
              </a:p>
            </p:txBody>
          </p:sp>
        </mc:Fallback>
      </mc:AlternateContent>
      <p:pic>
        <p:nvPicPr>
          <p:cNvPr id="4" name="Picture 3" descr="Image for pos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4537" y="643809"/>
            <a:ext cx="4919752" cy="2926081"/>
          </a:xfrm>
          <a:prstGeom prst="rect">
            <a:avLst/>
          </a:prstGeom>
          <a:noFill/>
          <a:ln>
            <a:noFill/>
          </a:ln>
        </p:spPr>
      </p:pic>
      <p:sp>
        <p:nvSpPr>
          <p:cNvPr id="5" name="TextBox 4"/>
          <p:cNvSpPr txBox="1"/>
          <p:nvPr/>
        </p:nvSpPr>
        <p:spPr>
          <a:xfrm>
            <a:off x="4534491" y="3712036"/>
            <a:ext cx="3119843" cy="400110"/>
          </a:xfrm>
          <a:prstGeom prst="rect">
            <a:avLst/>
          </a:prstGeom>
          <a:noFill/>
        </p:spPr>
        <p:txBody>
          <a:bodyPr wrap="square" rtlCol="0">
            <a:spAutoFit/>
          </a:bodyPr>
          <a:lstStyle/>
          <a:p>
            <a:pPr algn="ctr"/>
            <a:r>
              <a:rPr lang="en-US" sz="2000" dirty="0" smtClean="0"/>
              <a:t>Fig 4: GRU Cell</a:t>
            </a:r>
            <a:endParaRPr lang="en-US" sz="2000" dirty="0"/>
          </a:p>
        </p:txBody>
      </p:sp>
    </p:spTree>
    <p:extLst>
      <p:ext uri="{BB962C8B-B14F-4D97-AF65-F5344CB8AC3E}">
        <p14:creationId xmlns:p14="http://schemas.microsoft.com/office/powerpoint/2010/main" val="3046064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886691"/>
          </a:xfrm>
        </p:spPr>
        <p:txBody>
          <a:bodyPr/>
          <a:lstStyle/>
          <a:p>
            <a:r>
              <a:rPr lang="en-US" dirty="0" smtClean="0"/>
              <a:t>Sliding Window 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50006" y="3239588"/>
                <a:ext cx="9905999" cy="3618412"/>
              </a:xfrm>
            </p:spPr>
            <p:txBody>
              <a:bodyPr>
                <a:normAutofit/>
              </a:bodyPr>
              <a:lstStyle/>
              <a:p>
                <a:r>
                  <a:rPr lang="en-US" dirty="0" smtClean="0"/>
                  <a:t>A way to restructure a time series as supervised problem </a:t>
                </a:r>
              </a:p>
              <a:p>
                <a:r>
                  <a:rPr lang="en-US" dirty="0"/>
                  <a:t>converts the sequential supervised learning problem into the classical supervised learning problem</a:t>
                </a:r>
                <a:r>
                  <a:rPr lang="en-US" dirty="0" smtClean="0"/>
                  <a:t>.</a:t>
                </a:r>
              </a:p>
              <a:p>
                <a:r>
                  <a:rPr lang="en-US" dirty="0"/>
                  <a:t>It constructs a window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𝑤</m:t>
                        </m:r>
                      </m:sub>
                    </m:sSub>
                    <m:r>
                      <a:rPr lang="en-US" i="1">
                        <a:latin typeface="Cambria Math" panose="02040503050406030204" pitchFamily="18" charset="0"/>
                      </a:rPr>
                      <m:t> </m:t>
                    </m:r>
                  </m:oMath>
                </a14:m>
                <a:r>
                  <a:rPr lang="en-US" dirty="0"/>
                  <a:t>, that maps an input window of width </a:t>
                </a:r>
                <a14:m>
                  <m:oMath xmlns:m="http://schemas.openxmlformats.org/officeDocument/2006/math">
                    <m:r>
                      <a:rPr lang="en-US" i="1">
                        <a:latin typeface="Cambria Math" panose="02040503050406030204" pitchFamily="18" charset="0"/>
                      </a:rPr>
                      <m:t>𝑤</m:t>
                    </m:r>
                  </m:oMath>
                </a14:m>
                <a:r>
                  <a:rPr lang="en-US" dirty="0"/>
                  <a:t> into an individual output value y. Specifically, let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−1)/2</m:t>
                    </m:r>
                  </m:oMath>
                </a14:m>
                <a:r>
                  <a:rPr lang="en-US" dirty="0"/>
                  <a:t>  be the “half-width” of the window.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𝑤</m:t>
                        </m:r>
                      </m:sub>
                    </m:sSub>
                  </m:oMath>
                </a14:m>
                <a:r>
                  <a:rPr lang="en-US" dirty="0"/>
                  <a:t> predicts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using the window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𝑑</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𝑑</m:t>
                        </m:r>
                      </m:sub>
                    </m:sSub>
                  </m:oMath>
                </a14:m>
                <a:r>
                  <a:rPr lang="en-US" dirty="0" smtClean="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50006" y="3239588"/>
                <a:ext cx="9905999" cy="3618412"/>
              </a:xfrm>
              <a:blipFill>
                <a:blip r:embed="rId2"/>
                <a:stretch>
                  <a:fillRect l="-1292" t="-2189" r="-55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292786" y="698394"/>
            <a:ext cx="8220440" cy="2021846"/>
          </a:xfrm>
          <a:prstGeom prst="rect">
            <a:avLst/>
          </a:prstGeom>
        </p:spPr>
      </p:pic>
      <p:sp>
        <p:nvSpPr>
          <p:cNvPr id="5" name="TextBox 4"/>
          <p:cNvSpPr txBox="1"/>
          <p:nvPr/>
        </p:nvSpPr>
        <p:spPr>
          <a:xfrm>
            <a:off x="4534489" y="2839478"/>
            <a:ext cx="3119843" cy="400110"/>
          </a:xfrm>
          <a:prstGeom prst="rect">
            <a:avLst/>
          </a:prstGeom>
          <a:noFill/>
        </p:spPr>
        <p:txBody>
          <a:bodyPr wrap="square" rtlCol="0">
            <a:spAutoFit/>
          </a:bodyPr>
          <a:lstStyle/>
          <a:p>
            <a:pPr algn="ctr"/>
            <a:r>
              <a:rPr lang="en-US" sz="2000" dirty="0" smtClean="0"/>
              <a:t>Fig 5: Sliding Window</a:t>
            </a:r>
            <a:endParaRPr lang="en-US" sz="2000" dirty="0"/>
          </a:p>
        </p:txBody>
      </p:sp>
    </p:spTree>
    <p:extLst>
      <p:ext uri="{BB962C8B-B14F-4D97-AF65-F5344CB8AC3E}">
        <p14:creationId xmlns:p14="http://schemas.microsoft.com/office/powerpoint/2010/main" val="3656061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910" y="0"/>
            <a:ext cx="9905998" cy="731520"/>
          </a:xfrm>
        </p:spPr>
        <p:txBody>
          <a:bodyPr/>
          <a:lstStyle/>
          <a:p>
            <a:r>
              <a:rPr lang="en-US" dirty="0" smtClean="0"/>
              <a:t>Literature Review</a:t>
            </a:r>
            <a:endParaRPr lang="en-US" dirty="0"/>
          </a:p>
        </p:txBody>
      </p:sp>
      <p:sp>
        <p:nvSpPr>
          <p:cNvPr id="3" name="Content Placeholder 2"/>
          <p:cNvSpPr>
            <a:spLocks noGrp="1"/>
          </p:cNvSpPr>
          <p:nvPr>
            <p:ph idx="1"/>
          </p:nvPr>
        </p:nvSpPr>
        <p:spPr>
          <a:xfrm>
            <a:off x="1141412" y="640080"/>
            <a:ext cx="10027331" cy="6021977"/>
          </a:xfrm>
        </p:spPr>
        <p:txBody>
          <a:bodyPr>
            <a:normAutofit lnSpcReduction="10000"/>
          </a:bodyPr>
          <a:lstStyle/>
          <a:p>
            <a:r>
              <a:rPr lang="en-US" dirty="0" smtClean="0"/>
              <a:t>During Pre-Deep Learning era, Financial Time Series modelling has mainly concentrated in the field of linear models.</a:t>
            </a:r>
          </a:p>
          <a:p>
            <a:r>
              <a:rPr lang="en-US" dirty="0" smtClean="0"/>
              <a:t>The most commonly used linear model, ARIMA was proposed by Box and Jenkins in 1976.</a:t>
            </a:r>
          </a:p>
          <a:p>
            <a:r>
              <a:rPr lang="en-US" dirty="0" smtClean="0"/>
              <a:t>The first attempt to model a financial time series using a neural network was by H. White in 1988. This work made an attempt for decoding the non linear regularities in asset price movement for IBM.</a:t>
            </a:r>
          </a:p>
          <a:p>
            <a:r>
              <a:rPr lang="en-US" dirty="0" smtClean="0"/>
              <a:t> In 1996, J. Roman and A. </a:t>
            </a:r>
            <a:r>
              <a:rPr lang="en-US" dirty="0" err="1" smtClean="0"/>
              <a:t>Jameel</a:t>
            </a:r>
            <a:r>
              <a:rPr lang="en-US" dirty="0" smtClean="0"/>
              <a:t> used back propagation and RNN models for the prediction for five different stock markets.</a:t>
            </a:r>
          </a:p>
          <a:p>
            <a:r>
              <a:rPr lang="en-US" dirty="0" err="1" smtClean="0"/>
              <a:t>Hengjian</a:t>
            </a:r>
            <a:r>
              <a:rPr lang="en-US" dirty="0" smtClean="0"/>
              <a:t> </a:t>
            </a:r>
            <a:r>
              <a:rPr lang="en-US" dirty="0" err="1" smtClean="0"/>
              <a:t>Jia</a:t>
            </a:r>
            <a:r>
              <a:rPr lang="en-US" dirty="0" smtClean="0"/>
              <a:t> found that LSTMs learns patterns effective for stock market prediction and he obtained descent RMSEs with different architectures of LSTM. This study helped in realization of this problem, and gave an insight to solve this problem using Sliding Window Method.</a:t>
            </a:r>
          </a:p>
          <a:p>
            <a:endParaRPr lang="en-US" dirty="0"/>
          </a:p>
        </p:txBody>
      </p:sp>
    </p:spTree>
    <p:extLst>
      <p:ext uri="{BB962C8B-B14F-4D97-AF65-F5344CB8AC3E}">
        <p14:creationId xmlns:p14="http://schemas.microsoft.com/office/powerpoint/2010/main" val="3821028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018903"/>
          </a:xfrm>
        </p:spPr>
        <p:txBody>
          <a:bodyPr/>
          <a:lstStyle/>
          <a:p>
            <a:r>
              <a:rPr lang="en-US" dirty="0" err="1" smtClean="0"/>
              <a:t>LITERature</a:t>
            </a:r>
            <a:r>
              <a:rPr lang="en-US" dirty="0" smtClean="0"/>
              <a:t> Review (</a:t>
            </a:r>
            <a:r>
              <a:rPr lang="en-US" dirty="0" err="1" smtClean="0"/>
              <a:t>Contd</a:t>
            </a:r>
            <a:r>
              <a:rPr lang="en-US" dirty="0" smtClean="0"/>
              <a:t>…)</a:t>
            </a:r>
            <a:endParaRPr lang="en-US" dirty="0"/>
          </a:p>
        </p:txBody>
      </p:sp>
      <p:sp>
        <p:nvSpPr>
          <p:cNvPr id="3" name="Content Placeholder 2"/>
          <p:cNvSpPr>
            <a:spLocks noGrp="1"/>
          </p:cNvSpPr>
          <p:nvPr>
            <p:ph idx="1"/>
          </p:nvPr>
        </p:nvSpPr>
        <p:spPr>
          <a:xfrm>
            <a:off x="1141412" y="901336"/>
            <a:ext cx="10249399" cy="5656217"/>
          </a:xfrm>
        </p:spPr>
        <p:txBody>
          <a:bodyPr>
            <a:normAutofit fontScale="92500" lnSpcReduction="20000"/>
          </a:bodyPr>
          <a:lstStyle/>
          <a:p>
            <a:r>
              <a:rPr lang="en-US" sz="2600" dirty="0"/>
              <a:t>A. Dutta with his team have applied GRU for the bitcoin price prediction </a:t>
            </a:r>
            <a:r>
              <a:rPr lang="en-US" sz="2600" dirty="0" smtClean="0"/>
              <a:t>. </a:t>
            </a:r>
            <a:r>
              <a:rPr lang="en-US" sz="2600" dirty="0"/>
              <a:t>They have obtained quite promising results </a:t>
            </a:r>
            <a:r>
              <a:rPr lang="en-US" sz="2600" dirty="0" smtClean="0"/>
              <a:t>with </a:t>
            </a:r>
            <a:r>
              <a:rPr lang="en-US" sz="2600" dirty="0"/>
              <a:t>Test RMSE of 0.017. </a:t>
            </a:r>
            <a:endParaRPr lang="en-US" sz="2600" dirty="0" smtClean="0"/>
          </a:p>
          <a:p>
            <a:r>
              <a:rPr lang="en-US" sz="2600" dirty="0" smtClean="0"/>
              <a:t>RNN </a:t>
            </a:r>
            <a:r>
              <a:rPr lang="en-US" sz="2600" dirty="0"/>
              <a:t>with Gated Recurrent Units (GRU) have been applied for stock price movement prediction in some recent works by D. Duong with his </a:t>
            </a:r>
            <a:r>
              <a:rPr lang="en-US" sz="2600" dirty="0" smtClean="0"/>
              <a:t>colleagues </a:t>
            </a:r>
            <a:r>
              <a:rPr lang="en-US" sz="2600" dirty="0"/>
              <a:t>and have shown promising success</a:t>
            </a:r>
            <a:r>
              <a:rPr lang="en-US" sz="2600" dirty="0" smtClean="0"/>
              <a:t>. </a:t>
            </a:r>
            <a:r>
              <a:rPr lang="en-US" sz="2600" dirty="0"/>
              <a:t>Bidirectional Gated Recurrent Unit (BGRU) have been used to predict stock price movements, and their model achieved accuracy of nearly 60% in S&amp;P500 index prediction and the individual stock prediction is over 65</a:t>
            </a:r>
            <a:r>
              <a:rPr lang="en-US" sz="2600" dirty="0" smtClean="0"/>
              <a:t>%.</a:t>
            </a:r>
          </a:p>
          <a:p>
            <a:r>
              <a:rPr lang="en-US" sz="2600" dirty="0"/>
              <a:t>From the motivation of success of deep RNN with LSTM and GRU units in different areas to model sequence data, in this study, it is attempted to experiment with </a:t>
            </a:r>
            <a:r>
              <a:rPr lang="en-US" sz="2600" dirty="0" smtClean="0"/>
              <a:t> </a:t>
            </a:r>
            <a:r>
              <a:rPr lang="en-US" sz="2600" dirty="0"/>
              <a:t>RNN with LSTM and GRUs to predict future stock price based on previous days data. The proposed method focuses on predicting stock price for Apple Inc., Amazon.com </a:t>
            </a:r>
            <a:r>
              <a:rPr lang="en-US" sz="2600" dirty="0" smtClean="0"/>
              <a:t>Inc. </a:t>
            </a:r>
            <a:r>
              <a:rPr lang="en-US" sz="2600" dirty="0"/>
              <a:t>and Ford Motors Company. The approach adopted is a sliding window approach with data overlap. </a:t>
            </a:r>
            <a:endParaRPr lang="en-US" sz="2600" dirty="0" smtClean="0"/>
          </a:p>
          <a:p>
            <a:endParaRPr lang="en-US" dirty="0"/>
          </a:p>
          <a:p>
            <a:endParaRPr lang="en-US" dirty="0"/>
          </a:p>
        </p:txBody>
      </p:sp>
    </p:spTree>
    <p:extLst>
      <p:ext uri="{BB962C8B-B14F-4D97-AF65-F5344CB8AC3E}">
        <p14:creationId xmlns:p14="http://schemas.microsoft.com/office/powerpoint/2010/main" val="29710540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482</TotalTime>
  <Words>1004</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Cambria Math</vt:lpstr>
      <vt:lpstr>Times New Roman</vt:lpstr>
      <vt:lpstr>Trebuchet MS</vt:lpstr>
      <vt:lpstr>Tw Cen MT</vt:lpstr>
      <vt:lpstr>Circuit</vt:lpstr>
      <vt:lpstr>Short Term STOCK Price Prediction Using LSTM and GRU : A comparative Study</vt:lpstr>
      <vt:lpstr>Introduction</vt:lpstr>
      <vt:lpstr>RNN (Recurrent Neural Network)</vt:lpstr>
      <vt:lpstr>RNN Contd…</vt:lpstr>
      <vt:lpstr>LSTM</vt:lpstr>
      <vt:lpstr>GRU</vt:lpstr>
      <vt:lpstr>Sliding Window Method</vt:lpstr>
      <vt:lpstr>Literature Review</vt:lpstr>
      <vt:lpstr>LITERature Review (Contd…)</vt:lpstr>
      <vt:lpstr>Methodology</vt:lpstr>
      <vt:lpstr>Dataset</vt:lpstr>
      <vt:lpstr>Data Preprocessing and Feature Selection</vt:lpstr>
      <vt:lpstr>Data Preprocessing and Feature Selection (Contd…)</vt:lpstr>
      <vt:lpstr>Data Preprocessing and Feature Selection (Contd…)</vt:lpstr>
      <vt:lpstr>Data Preprocessing and Feature Selection (Contd…)</vt:lpstr>
      <vt:lpstr>Framing as Supervised Learning</vt:lpstr>
      <vt:lpstr>Model Architecture and Fitting the Model</vt:lpstr>
      <vt:lpstr>Results and Analysis</vt:lpstr>
      <vt:lpstr>CONCLUSION</vt:lpstr>
      <vt:lpstr>References</vt:lpstr>
      <vt:lpstr>References (CONTD…) </vt:lpstr>
      <vt:lpstr>References (Contd…)</vt:lpstr>
      <vt:lpstr>References (Contd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Term StOCK Price prediction with </dc:title>
  <dc:creator>himalraj gentil</dc:creator>
  <cp:lastModifiedBy>himalraj gentil</cp:lastModifiedBy>
  <cp:revision>40</cp:revision>
  <dcterms:created xsi:type="dcterms:W3CDTF">2021-03-01T03:04:55Z</dcterms:created>
  <dcterms:modified xsi:type="dcterms:W3CDTF">2021-03-03T14:20:52Z</dcterms:modified>
</cp:coreProperties>
</file>