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91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264E-50DD-D54C-AAAF-67A8456992DE}" type="datetime1">
              <a:rPr lang="it-IT" smtClean="0"/>
              <a:t>15/05/2015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677C6-BED1-F44B-890A-ACB0B6E2F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143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28A1-7223-ED45-AEBF-632395B6C05F}" type="datetime1">
              <a:rPr lang="it-IT" smtClean="0"/>
              <a:t>15/05/2015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9160-8363-1940-88B3-41DE1F871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04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96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di non leggere il testo ma vedere dopo il problema con i vincoli</a:t>
            </a:r>
          </a:p>
          <a:p>
            <a:r>
              <a:rPr lang="it-IT" baseline="0" dirty="0" smtClean="0"/>
              <a:t>SPIEGARE non il progetto MA DIRE CHE SI VUOLE ILLUSTRARE LO STUDIO CHE E’ STATO FATTO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8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A308-D742-524A-A855-B3EBC452EA00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D137-08EA-C34E-BDC0-7A6898CB95B0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7F55-DDCB-9B46-9409-1B0530C32638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4AB-2FD3-2D43-A6FE-0D125A9C2E26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8C17-18B5-1944-AFB7-FCCA49674F5D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3B3-856A-7B40-BBE4-C6EFD2554EB9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D106-3CA6-3949-8149-CA34BD0FA418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34A4-316F-AC4C-AFC4-01E4CB153479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EAD8-A7C0-464E-95BA-E3BEEA10CAA6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6501-4460-DD4C-8B31-81BF494A0EB3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19E7-4E35-7444-8C93-CF1EBB54C1BE}" type="datetime2">
              <a:rPr lang="it-IT" smtClean="0"/>
              <a:t>venerdì 15 maggio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2D263B-008B-AD43-8412-E0FEC90B2153}" type="datetime2">
              <a:rPr lang="it-IT" smtClean="0"/>
              <a:t>venerdì 15 maggio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558800"/>
            <a:ext cx="8778947" cy="40290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1900"/>
            <a:ext cx="9144000" cy="18365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8873" y="5163999"/>
            <a:ext cx="602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i="1" dirty="0" smtClean="0">
                <a:solidFill>
                  <a:srgbClr val="15A6FB"/>
                </a:solidFill>
                <a:latin typeface="Calibri"/>
                <a:cs typeface="Calibri"/>
              </a:rPr>
              <a:t>Inventory Routing</a:t>
            </a:r>
            <a:endParaRPr lang="it-IT" sz="54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71918" y="4940691"/>
            <a:ext cx="425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>
                <a:latin typeface="Calibri"/>
                <a:cs typeface="Calibri"/>
              </a:rPr>
              <a:t>Progetto di Ricerca Operativa, Prof. Maddalena </a:t>
            </a:r>
            <a:r>
              <a:rPr lang="it-IT" sz="1400" i="1" dirty="0" err="1" smtClean="0">
                <a:latin typeface="Calibri"/>
                <a:cs typeface="Calibri"/>
              </a:rPr>
              <a:t>Nonato</a:t>
            </a:r>
            <a:endParaRPr lang="it-IT" sz="1400" i="1" dirty="0">
              <a:latin typeface="Calibri"/>
              <a:cs typeface="Calibri"/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6098326" y="4801124"/>
            <a:ext cx="0" cy="170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845997" y="5038753"/>
            <a:ext cx="1797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i="1" dirty="0" smtClean="0">
                <a:latin typeface="Calibri"/>
                <a:cs typeface="Calibri"/>
              </a:rPr>
              <a:t>Luca Gentilini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Lorenzo Modenese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Davide </a:t>
            </a:r>
            <a:r>
              <a:rPr lang="it-IT" sz="1600" i="1" dirty="0" err="1" smtClean="0">
                <a:latin typeface="Calibri"/>
                <a:cs typeface="Calibri"/>
              </a:rPr>
              <a:t>Ghinato</a:t>
            </a:r>
            <a:endParaRPr lang="it-IT" sz="1600" i="1" dirty="0" smtClean="0">
              <a:latin typeface="Calibri"/>
              <a:cs typeface="Calibri"/>
            </a:endParaRP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Giacomo Stocco</a:t>
            </a:r>
            <a:endParaRPr lang="it-IT" sz="16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1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030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Descriviamo il problema…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88425" y="1306115"/>
            <a:ext cx="8271819" cy="567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>
                <a:latin typeface="Calibri"/>
                <a:cs typeface="Calibri"/>
              </a:rPr>
              <a:t>S</a:t>
            </a:r>
            <a:r>
              <a:rPr lang="it-IT" sz="1900" dirty="0" smtClean="0">
                <a:latin typeface="Calibri"/>
                <a:cs typeface="Calibri"/>
              </a:rPr>
              <a:t>i </a:t>
            </a:r>
            <a:r>
              <a:rPr lang="it-IT" sz="1900" dirty="0">
                <a:latin typeface="Calibri"/>
                <a:cs typeface="Calibri"/>
              </a:rPr>
              <a:t>tratta di un problema di distribuzione e di inventario. E’ dato un magazzino centrale D da cui si devono rifornire settimanalmente k supermercati.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Per </a:t>
            </a:r>
            <a:r>
              <a:rPr lang="it-IT" sz="1900" dirty="0">
                <a:latin typeface="Calibri"/>
                <a:cs typeface="Calibri"/>
              </a:rPr>
              <a:t>ogni supermercato </a:t>
            </a:r>
            <a:r>
              <a:rPr lang="it-IT" sz="1900" dirty="0" smtClean="0">
                <a:latin typeface="Calibri"/>
                <a:cs typeface="Calibri"/>
              </a:rPr>
              <a:t>h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 </a:t>
            </a:r>
            <a:r>
              <a:rPr lang="it-IT" sz="1900" dirty="0" smtClean="0">
                <a:latin typeface="Calibri"/>
                <a:cs typeface="Calibri"/>
              </a:rPr>
              <a:t>K = {</a:t>
            </a:r>
            <a:r>
              <a:rPr lang="it-IT" sz="1900" dirty="0">
                <a:latin typeface="Calibri"/>
                <a:cs typeface="Calibri"/>
              </a:rPr>
              <a:t>1..k} è</a:t>
            </a:r>
            <a:r>
              <a:rPr lang="it-IT" sz="1900" dirty="0" smtClean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</a:rPr>
              <a:t>noto il livello delle scorte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a inizio periodo (</a:t>
            </a:r>
            <a:r>
              <a:rPr lang="it-IT" sz="1900" dirty="0" smtClean="0">
                <a:latin typeface="Calibri"/>
                <a:cs typeface="Calibri"/>
              </a:rPr>
              <a:t>t = 1</a:t>
            </a:r>
            <a:r>
              <a:rPr lang="it-IT" sz="1900" dirty="0">
                <a:latin typeface="Calibri"/>
                <a:cs typeface="Calibri"/>
              </a:rPr>
              <a:t>) e il consumo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per ogni periodo </a:t>
            </a:r>
            <a:r>
              <a:rPr lang="it-IT" sz="1900" dirty="0" smtClean="0">
                <a:latin typeface="Calibri"/>
                <a:cs typeface="Calibri"/>
              </a:rPr>
              <a:t>t = 1</a:t>
            </a:r>
            <a:r>
              <a:rPr lang="it-IT" sz="1900" dirty="0">
                <a:latin typeface="Calibri"/>
                <a:cs typeface="Calibri"/>
              </a:rPr>
              <a:t>..T. Al termine di ogni periodo </a:t>
            </a:r>
            <a:r>
              <a:rPr lang="it-IT" sz="1900" dirty="0" smtClean="0">
                <a:latin typeface="Calibri"/>
                <a:cs typeface="Calibri"/>
              </a:rPr>
              <a:t>t &gt; 1 </a:t>
            </a:r>
            <a:r>
              <a:rPr lang="it-IT" sz="1900" dirty="0">
                <a:latin typeface="Calibri"/>
                <a:cs typeface="Calibri"/>
              </a:rPr>
              <a:t>il livello delle scorte di ogni supermercato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e’</a:t>
            </a:r>
            <a:r>
              <a:rPr lang="it-IT" sz="1900" dirty="0">
                <a:latin typeface="Calibri"/>
                <a:cs typeface="Calibri"/>
              </a:rPr>
              <a:t> uguale al livello alla fine del periodo precedente (s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meno </a:t>
            </a:r>
            <a:r>
              <a:rPr lang="it-IT" sz="1900" dirty="0">
                <a:latin typeface="Calibri"/>
                <a:cs typeface="Calibri"/>
              </a:rPr>
              <a:t>il consumo di quel periodo (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più </a:t>
            </a:r>
            <a:r>
              <a:rPr lang="it-IT" sz="1900" dirty="0">
                <a:latin typeface="Calibri"/>
                <a:cs typeface="Calibri"/>
              </a:rPr>
              <a:t>il rifornimento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arrivato dal magazzino centrale D.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Ogni </a:t>
            </a:r>
            <a:r>
              <a:rPr lang="it-IT" sz="1900" dirty="0">
                <a:latin typeface="Calibri"/>
                <a:cs typeface="Calibri"/>
              </a:rPr>
              <a:t>settimana (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t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 </a:t>
            </a:r>
            <a:r>
              <a:rPr lang="it-IT" sz="1900" dirty="0" smtClean="0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occorre decidere quali supermercati rifornire (K(t</a:t>
            </a:r>
            <a:r>
              <a:rPr lang="it-IT" sz="1900" dirty="0" smtClean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 </a:t>
            </a:r>
            <a:r>
              <a:rPr lang="it-IT" sz="1900" dirty="0" smtClean="0">
                <a:latin typeface="Calibri"/>
                <a:cs typeface="Calibri"/>
              </a:rPr>
              <a:t>K</a:t>
            </a:r>
            <a:r>
              <a:rPr lang="it-IT" sz="1900" dirty="0">
                <a:latin typeface="Calibri"/>
                <a:cs typeface="Calibri"/>
              </a:rPr>
              <a:t>) e ciascuno di quanta merce (i valori delle variabili 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sapendo che la domanda deve sempre essere soddisfatta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+ 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il livello delle scorte a fine periodo deve essere uguale a quello iniziale </a:t>
            </a:r>
            <a:r>
              <a:rPr lang="it-IT" sz="1900" dirty="0" smtClean="0">
                <a:latin typeface="Calibri"/>
                <a:cs typeface="Calibri"/>
              </a:rPr>
              <a:t>(s</a:t>
            </a:r>
            <a:r>
              <a:rPr lang="it-IT" sz="1900" baseline="-25000" dirty="0" smtClean="0">
                <a:latin typeface="Calibri"/>
                <a:cs typeface="Calibri"/>
              </a:rPr>
              <a:t>h1</a:t>
            </a:r>
            <a:r>
              <a:rPr lang="it-IT" sz="1900" dirty="0" smtClean="0">
                <a:latin typeface="Calibri"/>
                <a:cs typeface="Calibri"/>
              </a:rPr>
              <a:t> =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smtClean="0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e i supermercati scelti vengono riforniti da un unico camion che percorre un ciclo hamiltoniano passante per D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Si supponga inoltre che </a:t>
            </a:r>
            <a:r>
              <a:rPr lang="it-IT" sz="1900" dirty="0">
                <a:latin typeface="Calibri"/>
                <a:cs typeface="Calibri"/>
              </a:rPr>
              <a:t>ogni supermercato h ha un limite massimo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alle sue scorte (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t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 </a:t>
            </a:r>
            <a:r>
              <a:rPr lang="it-IT" sz="1900" dirty="0" smtClean="0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e il camion ha una </a:t>
            </a:r>
            <a:r>
              <a:rPr lang="it-IT" sz="1900" dirty="0" smtClean="0">
                <a:latin typeface="Calibri"/>
                <a:cs typeface="Calibri"/>
              </a:rPr>
              <a:t>capacità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39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La nostra prima impressione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pic>
        <p:nvPicPr>
          <p:cNvPr id="3" name="Immagine 2" descr="punto-interrogativo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50" y="2050053"/>
            <a:ext cx="4716147" cy="396516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235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502380" y="1639276"/>
            <a:ext cx="8184419" cy="113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La Ricerca Operativa vuole l'ottimizzazione di </a:t>
            </a:r>
            <a:r>
              <a:rPr lang="it-IT" sz="1900" dirty="0">
                <a:latin typeface="Calibri"/>
                <a:cs typeface="Calibri"/>
              </a:rPr>
              <a:t>problemi formalizzabili come minimizzazione o massimizzazione di una funzione (detta </a:t>
            </a:r>
            <a:r>
              <a:rPr lang="it-IT" sz="1900" b="1" i="1" dirty="0">
                <a:latin typeface="Calibri"/>
                <a:cs typeface="Calibri"/>
              </a:rPr>
              <a:t>funzione obiettivo</a:t>
            </a:r>
            <a:r>
              <a:rPr lang="it-IT" sz="1900" dirty="0">
                <a:latin typeface="Calibri"/>
                <a:cs typeface="Calibri"/>
              </a:rPr>
              <a:t>) sottoposta a dei </a:t>
            </a:r>
            <a:r>
              <a:rPr lang="it-IT" sz="1900" b="1" dirty="0" smtClean="0">
                <a:latin typeface="Calibri"/>
                <a:cs typeface="Calibri"/>
              </a:rPr>
              <a:t>vincoli</a:t>
            </a:r>
            <a:r>
              <a:rPr lang="it-IT" sz="1900" dirty="0" smtClean="0">
                <a:latin typeface="Calibri"/>
                <a:cs typeface="Calibri"/>
              </a:rPr>
              <a:t> descritti da </a:t>
            </a:r>
            <a:r>
              <a:rPr lang="it-IT" sz="1900" b="1" dirty="0" smtClean="0">
                <a:latin typeface="Calibri"/>
                <a:cs typeface="Calibri"/>
              </a:rPr>
              <a:t>variabili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  <a:endParaRPr lang="it-IT" sz="1900" dirty="0">
              <a:latin typeface="Calibri"/>
              <a:cs typeface="Calibri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67392" y="3174535"/>
            <a:ext cx="7819407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Funzione obiettivo</a:t>
            </a:r>
            <a:r>
              <a:rPr lang="it-IT" sz="1900" dirty="0" smtClean="0"/>
              <a:t>: in un problema di scelta è una funzione che esprime il fine in base al quale si intende effettuare la scelta.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Variabili d’azione</a:t>
            </a:r>
            <a:r>
              <a:rPr lang="it-IT" sz="1900" dirty="0" smtClean="0"/>
              <a:t>: sono le quantità che definiscono il problema, sono soggette a un dominio.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Vincoli</a:t>
            </a:r>
            <a:r>
              <a:rPr lang="it-IT" sz="1900" dirty="0" smtClean="0"/>
              <a:t>: sono le condizioni a cui sono soggetti le variabili d’azione, vengono espressi mediante equazioni o disequazioni e si possono classificare in vincoli di </a:t>
            </a:r>
            <a:r>
              <a:rPr lang="it-IT" sz="1900" i="1" dirty="0" smtClean="0"/>
              <a:t>segno</a:t>
            </a:r>
            <a:r>
              <a:rPr lang="it-IT" sz="1900" dirty="0" smtClean="0"/>
              <a:t> o vincoli </a:t>
            </a:r>
            <a:r>
              <a:rPr lang="it-IT" sz="1900" i="1" dirty="0" smtClean="0"/>
              <a:t>tecnici</a:t>
            </a:r>
            <a:r>
              <a:rPr lang="it-IT" sz="1900" dirty="0" smtClean="0"/>
              <a:t>.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44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684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problema: il nostro modello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/>
              <p:cNvSpPr/>
              <p:nvPr/>
            </p:nvSpPr>
            <p:spPr>
              <a:xfrm>
                <a:off x="502380" y="1684949"/>
                <a:ext cx="2122056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0" y="1684949"/>
                <a:ext cx="2122056" cy="9840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/>
          <p:cNvSpPr txBox="1"/>
          <p:nvPr/>
        </p:nvSpPr>
        <p:spPr>
          <a:xfrm>
            <a:off x="3137095" y="2039815"/>
            <a:ext cx="554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Funzione obiettivo: cercare di minimizzare il numero di supermercati visitati per ogni periodo t.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502380" y="3012175"/>
                <a:ext cx="1354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h𝑡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0" y="3012175"/>
                <a:ext cx="135447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/>
          <p:cNvSpPr txBox="1"/>
          <p:nvPr/>
        </p:nvSpPr>
        <p:spPr>
          <a:xfrm>
            <a:off x="3137095" y="3012175"/>
            <a:ext cx="554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Variabile booleana indica se il camion passa per il supermercato h nel periodo t.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/>
              <p:cNvSpPr/>
              <p:nvPr/>
            </p:nvSpPr>
            <p:spPr>
              <a:xfrm>
                <a:off x="502380" y="3984535"/>
                <a:ext cx="1543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h𝑡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h𝑡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0" y="3984535"/>
                <a:ext cx="154369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3137095" y="3984535"/>
            <a:ext cx="5549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Quantità fornita dal camion al supermercato h nel periodo t. Q è la capacità massima del camion (dato di input).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/>
              <p:cNvSpPr/>
              <p:nvPr/>
            </p:nvSpPr>
            <p:spPr>
              <a:xfrm>
                <a:off x="502380" y="5185676"/>
                <a:ext cx="1506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h𝑡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0" y="5185676"/>
                <a:ext cx="150643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/>
          <p:cNvSpPr txBox="1"/>
          <p:nvPr/>
        </p:nvSpPr>
        <p:spPr>
          <a:xfrm>
            <a:off x="3137095" y="5370342"/>
            <a:ext cx="554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quantità fornita ad ogni supermercato h nel periodo t è compresa tra 0 e Q.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4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684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problema: il nostro modello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1477109" y="2398458"/>
            <a:ext cx="720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Vincolo di bilancio al singolo nodo. Le scorte del periodo successivo devono essere uguali alle scorte del periodo precedente più la quantità rifornita meno la quantità venduta dal supermercato h.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477109" y="4154257"/>
            <a:ext cx="720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scorte di partenza su ogni supermercato sono uguali alle scorte dell’ultimo periodo T.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477109" y="5665517"/>
            <a:ext cx="720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scorte su ogni supermercato non devono superare la capacità massima S</a:t>
            </a:r>
            <a:r>
              <a:rPr lang="it-IT" sz="1200" dirty="0" smtClean="0"/>
              <a:t>MAX </a:t>
            </a:r>
            <a:r>
              <a:rPr lang="it-IT" dirty="0" smtClean="0"/>
              <a:t>(dato di input).</a:t>
            </a:r>
            <a:endParaRPr lang="it-IT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/>
              <p:cNvSpPr/>
              <p:nvPr/>
            </p:nvSpPr>
            <p:spPr>
              <a:xfrm>
                <a:off x="502380" y="1865560"/>
                <a:ext cx="5645202" cy="388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h𝑡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h𝑡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h𝑡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1&lt;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0" y="1865560"/>
                <a:ext cx="5645202" cy="388889"/>
              </a:xfrm>
              <a:prstGeom prst="rect">
                <a:avLst/>
              </a:prstGeom>
              <a:blipFill rotWithShape="0"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/>
              <p:cNvSpPr/>
              <p:nvPr/>
            </p:nvSpPr>
            <p:spPr>
              <a:xfrm>
                <a:off x="502380" y="3553356"/>
                <a:ext cx="2804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h𝑇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0" y="3553356"/>
                <a:ext cx="280455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/>
              <p:cNvSpPr/>
              <p:nvPr/>
            </p:nvSpPr>
            <p:spPr>
              <a:xfrm>
                <a:off x="502380" y="5050431"/>
                <a:ext cx="4361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h𝑡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0" y="5050431"/>
                <a:ext cx="43616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0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684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problema: il nostro modello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1477109" y="2547329"/>
            <a:ext cx="720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Vincolo che eguaglia la quantità in uscita con la quantità fornita per ogni supermercato.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477109" y="4535541"/>
            <a:ext cx="720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quantità in ingresso per ogni supermercato nel periodo t non devono superare la capacità del camion.</a:t>
            </a:r>
            <a:endParaRPr lang="it-IT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/>
              <p:cNvSpPr/>
              <p:nvPr/>
            </p:nvSpPr>
            <p:spPr>
              <a:xfrm>
                <a:off x="502380" y="1480604"/>
                <a:ext cx="362214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it-IT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h𝑡</m:t>
                              </m:r>
                            </m:sub>
                          </m:sSub>
                        </m:e>
                      </m:nary>
                      <m:r>
                        <a:rPr lang="it-IT" i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h𝑡</m:t>
                              </m:r>
                            </m:sub>
                          </m:sSub>
                        </m:e>
                      </m:nary>
                      <m:r>
                        <a:rPr lang="it-IT" i="0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0" y="1480604"/>
                <a:ext cx="3622145" cy="8712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502380" y="3429000"/>
                <a:ext cx="2950551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it-IT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h𝑡</m:t>
                              </m:r>
                            </m:sub>
                          </m:s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nary>
                      <m:r>
                        <a:rPr lang="it-IT" i="0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0" y="3429000"/>
                <a:ext cx="2950551" cy="8712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0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70</TotalTime>
  <Words>594</Words>
  <Application>Microsoft Office PowerPoint</Application>
  <PresentationFormat>Presentazione su schermo (4:3)</PresentationFormat>
  <Paragraphs>48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Clarity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Gentilini</dc:creator>
  <cp:lastModifiedBy>LORENZO</cp:lastModifiedBy>
  <cp:revision>19</cp:revision>
  <dcterms:created xsi:type="dcterms:W3CDTF">2015-05-13T17:57:24Z</dcterms:created>
  <dcterms:modified xsi:type="dcterms:W3CDTF">2015-05-15T14:04:35Z</dcterms:modified>
</cp:coreProperties>
</file>