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A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91" autoAdjust="0"/>
  </p:normalViewPr>
  <p:slideViewPr>
    <p:cSldViewPr snapToGrid="0" snapToObjects="1">
      <p:cViewPr varScale="1">
        <p:scale>
          <a:sx n="86" d="100"/>
          <a:sy n="86" d="100"/>
        </p:scale>
        <p:origin x="-17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4264E-50DD-D54C-AAAF-67A8456992DE}" type="datetime1">
              <a:rPr lang="it-IT" smtClean="0"/>
              <a:t>14/05/15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677C6-BED1-F44B-890A-ACB0B6E2FC3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51434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D28A1-7223-ED45-AEBF-632395B6C05F}" type="datetime1">
              <a:rPr lang="it-IT" smtClean="0"/>
              <a:t>14/05/15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F9160-8363-1940-88B3-41DE1F87167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28048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F9160-8363-1940-88B3-41DE1F87167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6967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Dire</a:t>
            </a:r>
            <a:r>
              <a:rPr lang="it-IT" baseline="0" dirty="0" smtClean="0"/>
              <a:t> di non leggere il testo ma vedere dopo il problema con i vincoli</a:t>
            </a:r>
          </a:p>
          <a:p>
            <a:r>
              <a:rPr lang="it-IT" baseline="0" dirty="0" smtClean="0"/>
              <a:t>SPIEGARE non il progetto MA DIRE CHE SI VUOLE ILLUSTRARE LO STUDIO CHE E’ STATO FATTO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F9160-8363-1940-88B3-41DE1F871672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1814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A308-D742-524A-A855-B3EBC452EA00}" type="datetime2">
              <a:rPr lang="it-IT" smtClean="0"/>
              <a:t>Giovedì 14 maggio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D137-08EA-C34E-BDC0-7A6898CB95B0}" type="datetime2">
              <a:rPr lang="it-IT" smtClean="0"/>
              <a:t>Giovedì 14 maggio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7F55-DDCB-9B46-9409-1B0530C32638}" type="datetime2">
              <a:rPr lang="it-IT" smtClean="0"/>
              <a:t>Giovedì 14 maggio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4AB-2FD3-2D43-A6FE-0D125A9C2E26}" type="datetime2">
              <a:rPr lang="it-IT" smtClean="0"/>
              <a:t>Giovedì 14 maggio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8C17-18B5-1944-AFB7-FCCA49674F5D}" type="datetime2">
              <a:rPr lang="it-IT" smtClean="0"/>
              <a:t>Giovedì 14 maggio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63B3-856A-7B40-BBE4-C6EFD2554EB9}" type="datetime2">
              <a:rPr lang="it-IT" smtClean="0"/>
              <a:t>Giovedì 14 maggio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D106-3CA6-3949-8149-CA34BD0FA418}" type="datetime2">
              <a:rPr lang="it-IT" smtClean="0"/>
              <a:t>Giovedì 14 maggio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34A4-316F-AC4C-AFC4-01E4CB153479}" type="datetime2">
              <a:rPr lang="it-IT" smtClean="0"/>
              <a:t>Giovedì 14 maggio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EAD8-A7C0-464E-95BA-E3BEEA10CAA6}" type="datetime2">
              <a:rPr lang="it-IT" smtClean="0"/>
              <a:t>Giovedì 14 maggio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6501-4460-DD4C-8B31-81BF494A0EB3}" type="datetime2">
              <a:rPr lang="it-IT" smtClean="0"/>
              <a:t>Giovedì 14 maggio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19E7-4E35-7444-8C93-CF1EBB54C1BE}" type="datetime2">
              <a:rPr lang="it-IT" smtClean="0"/>
              <a:t>Giovedì 14 maggio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C2D263B-008B-AD43-8412-E0FEC90B2153}" type="datetime2">
              <a:rPr lang="it-IT" smtClean="0"/>
              <a:t>Giovedì 14 maggio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" y="558800"/>
            <a:ext cx="8778947" cy="402907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01900"/>
            <a:ext cx="9144000" cy="183653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48873" y="5163999"/>
            <a:ext cx="602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i="1" dirty="0" smtClean="0">
                <a:solidFill>
                  <a:srgbClr val="15A6FB"/>
                </a:solidFill>
                <a:latin typeface="Calibri"/>
                <a:cs typeface="Calibri"/>
              </a:rPr>
              <a:t>Inventory Routing</a:t>
            </a:r>
            <a:endParaRPr lang="it-IT" sz="5400" i="1" dirty="0">
              <a:solidFill>
                <a:srgbClr val="15A6FB"/>
              </a:solidFill>
              <a:latin typeface="Calibri"/>
              <a:cs typeface="Calibri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371918" y="4940691"/>
            <a:ext cx="4255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>
                <a:latin typeface="Calibri"/>
                <a:cs typeface="Calibri"/>
              </a:rPr>
              <a:t>Progetto di Ricerca Operativa, Prof. Maddalena </a:t>
            </a:r>
            <a:r>
              <a:rPr lang="it-IT" sz="1400" i="1" dirty="0" err="1" smtClean="0">
                <a:latin typeface="Calibri"/>
                <a:cs typeface="Calibri"/>
              </a:rPr>
              <a:t>Nonato</a:t>
            </a:r>
            <a:endParaRPr lang="it-IT" sz="1400" i="1" dirty="0">
              <a:latin typeface="Calibri"/>
              <a:cs typeface="Calibri"/>
            </a:endParaRPr>
          </a:p>
        </p:txBody>
      </p:sp>
      <p:cxnSp>
        <p:nvCxnSpPr>
          <p:cNvPr id="11" name="Connettore 1 10"/>
          <p:cNvCxnSpPr/>
          <p:nvPr/>
        </p:nvCxnSpPr>
        <p:spPr>
          <a:xfrm>
            <a:off x="6098326" y="4801124"/>
            <a:ext cx="0" cy="1702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6845997" y="5038753"/>
            <a:ext cx="17970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i="1" dirty="0" smtClean="0">
                <a:latin typeface="Calibri"/>
                <a:cs typeface="Calibri"/>
              </a:rPr>
              <a:t>Luca Gentilini</a:t>
            </a:r>
          </a:p>
          <a:p>
            <a:pPr algn="r"/>
            <a:r>
              <a:rPr lang="it-IT" sz="1600" i="1" dirty="0" smtClean="0">
                <a:latin typeface="Calibri"/>
                <a:cs typeface="Calibri"/>
              </a:rPr>
              <a:t>Lorenzo Modenese</a:t>
            </a:r>
          </a:p>
          <a:p>
            <a:pPr algn="r"/>
            <a:r>
              <a:rPr lang="it-IT" sz="1600" i="1" dirty="0" smtClean="0">
                <a:latin typeface="Calibri"/>
                <a:cs typeface="Calibri"/>
              </a:rPr>
              <a:t>Davide </a:t>
            </a:r>
            <a:r>
              <a:rPr lang="it-IT" sz="1600" i="1" dirty="0" err="1" smtClean="0">
                <a:latin typeface="Calibri"/>
                <a:cs typeface="Calibri"/>
              </a:rPr>
              <a:t>Ghinato</a:t>
            </a:r>
            <a:endParaRPr lang="it-IT" sz="1600" i="1" dirty="0" smtClean="0">
              <a:latin typeface="Calibri"/>
              <a:cs typeface="Calibri"/>
            </a:endParaRPr>
          </a:p>
          <a:p>
            <a:pPr algn="r"/>
            <a:r>
              <a:rPr lang="it-IT" sz="1600" i="1" dirty="0" smtClean="0">
                <a:latin typeface="Calibri"/>
                <a:cs typeface="Calibri"/>
              </a:rPr>
              <a:t>Giacomo Stocco</a:t>
            </a:r>
            <a:endParaRPr lang="it-IT" sz="1600" i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917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2380" y="656721"/>
            <a:ext cx="4030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i="1" dirty="0" smtClean="0">
                <a:solidFill>
                  <a:srgbClr val="15A6FB"/>
                </a:solidFill>
                <a:latin typeface="Calibri"/>
                <a:cs typeface="Calibri"/>
              </a:rPr>
              <a:t>Descriviamo il problema…</a:t>
            </a:r>
            <a:endParaRPr lang="it-IT" sz="2800" i="1" dirty="0">
              <a:solidFill>
                <a:srgbClr val="15A6FB"/>
              </a:solidFill>
              <a:latin typeface="Calibri"/>
              <a:cs typeface="Calibri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488425" y="1306115"/>
            <a:ext cx="8271819" cy="5678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it-IT" sz="1900" dirty="0">
                <a:latin typeface="Calibri"/>
                <a:cs typeface="Calibri"/>
              </a:rPr>
              <a:t>S</a:t>
            </a:r>
            <a:r>
              <a:rPr lang="it-IT" sz="1900" dirty="0" smtClean="0">
                <a:latin typeface="Calibri"/>
                <a:cs typeface="Calibri"/>
              </a:rPr>
              <a:t>i </a:t>
            </a:r>
            <a:r>
              <a:rPr lang="it-IT" sz="1900" dirty="0">
                <a:latin typeface="Calibri"/>
                <a:cs typeface="Calibri"/>
              </a:rPr>
              <a:t>tratta di un problema di distribuzione e di inventario. E’ dato un magazzino centrale D da cui si devono rifornire settimanalmente k supermercati. </a:t>
            </a:r>
            <a:endParaRPr lang="it-IT" sz="1900" dirty="0" smtClean="0">
              <a:latin typeface="Calibri"/>
              <a:cs typeface="Calibri"/>
            </a:endParaRPr>
          </a:p>
          <a:p>
            <a:pPr algn="just">
              <a:lnSpc>
                <a:spcPct val="120000"/>
              </a:lnSpc>
            </a:pPr>
            <a:r>
              <a:rPr lang="it-IT" sz="1900" dirty="0" smtClean="0">
                <a:latin typeface="Calibri"/>
                <a:cs typeface="Calibri"/>
              </a:rPr>
              <a:t>Per </a:t>
            </a:r>
            <a:r>
              <a:rPr lang="it-IT" sz="1900" dirty="0">
                <a:latin typeface="Calibri"/>
                <a:cs typeface="Calibri"/>
              </a:rPr>
              <a:t>ogni supermercato </a:t>
            </a:r>
            <a:r>
              <a:rPr lang="it-IT" sz="1900" dirty="0" smtClean="0">
                <a:latin typeface="Calibri"/>
                <a:cs typeface="Calibri"/>
              </a:rPr>
              <a:t>h </a:t>
            </a:r>
            <a:r>
              <a:rPr lang="it-IT" sz="1900" dirty="0" smtClean="0">
                <a:latin typeface="Calibri"/>
                <a:cs typeface="Calibri"/>
                <a:sym typeface="Symbol"/>
              </a:rPr>
              <a:t> </a:t>
            </a:r>
            <a:r>
              <a:rPr lang="it-IT" sz="1900" dirty="0" smtClean="0">
                <a:latin typeface="Calibri"/>
                <a:cs typeface="Calibri"/>
              </a:rPr>
              <a:t>K = {</a:t>
            </a:r>
            <a:r>
              <a:rPr lang="it-IT" sz="1900" dirty="0">
                <a:latin typeface="Calibri"/>
                <a:cs typeface="Calibri"/>
              </a:rPr>
              <a:t>1..k} è</a:t>
            </a:r>
            <a:r>
              <a:rPr lang="it-IT" sz="1900" dirty="0" smtClean="0">
                <a:latin typeface="Calibri"/>
                <a:cs typeface="Calibri"/>
              </a:rPr>
              <a:t> </a:t>
            </a:r>
            <a:r>
              <a:rPr lang="it-IT" sz="1900" dirty="0">
                <a:latin typeface="Calibri"/>
                <a:cs typeface="Calibri"/>
              </a:rPr>
              <a:t>noto il livello delle scorte </a:t>
            </a:r>
            <a:r>
              <a:rPr lang="it-IT" sz="1900" dirty="0" err="1">
                <a:latin typeface="Calibri"/>
                <a:cs typeface="Calibri"/>
              </a:rPr>
              <a:t>s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 a inizio periodo (</a:t>
            </a:r>
            <a:r>
              <a:rPr lang="it-IT" sz="1900" dirty="0" smtClean="0">
                <a:latin typeface="Calibri"/>
                <a:cs typeface="Calibri"/>
              </a:rPr>
              <a:t>t = 1</a:t>
            </a:r>
            <a:r>
              <a:rPr lang="it-IT" sz="1900" dirty="0">
                <a:latin typeface="Calibri"/>
                <a:cs typeface="Calibri"/>
              </a:rPr>
              <a:t>) e il consumo </a:t>
            </a:r>
            <a:r>
              <a:rPr lang="it-IT" sz="1900" dirty="0" err="1">
                <a:latin typeface="Calibri"/>
                <a:cs typeface="Calibri"/>
              </a:rPr>
              <a:t>q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 per ogni periodo </a:t>
            </a:r>
            <a:r>
              <a:rPr lang="it-IT" sz="1900" dirty="0" smtClean="0">
                <a:latin typeface="Calibri"/>
                <a:cs typeface="Calibri"/>
              </a:rPr>
              <a:t>t = 1</a:t>
            </a:r>
            <a:r>
              <a:rPr lang="it-IT" sz="1900" dirty="0">
                <a:latin typeface="Calibri"/>
                <a:cs typeface="Calibri"/>
              </a:rPr>
              <a:t>..T. Al termine di ogni periodo </a:t>
            </a:r>
            <a:r>
              <a:rPr lang="it-IT" sz="1900" dirty="0" smtClean="0">
                <a:latin typeface="Calibri"/>
                <a:cs typeface="Calibri"/>
              </a:rPr>
              <a:t>t &gt; 1 </a:t>
            </a:r>
            <a:r>
              <a:rPr lang="it-IT" sz="1900" dirty="0">
                <a:latin typeface="Calibri"/>
                <a:cs typeface="Calibri"/>
              </a:rPr>
              <a:t>il livello delle scorte di ogni supermercato </a:t>
            </a:r>
            <a:r>
              <a:rPr lang="it-IT" sz="1900" dirty="0" err="1">
                <a:latin typeface="Calibri"/>
                <a:cs typeface="Calibri"/>
              </a:rPr>
              <a:t>s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 </a:t>
            </a:r>
            <a:r>
              <a:rPr lang="it-IT" sz="1900" dirty="0" err="1">
                <a:latin typeface="Calibri"/>
                <a:cs typeface="Calibri"/>
              </a:rPr>
              <a:t>e’</a:t>
            </a:r>
            <a:r>
              <a:rPr lang="it-IT" sz="1900" dirty="0">
                <a:latin typeface="Calibri"/>
                <a:cs typeface="Calibri"/>
              </a:rPr>
              <a:t> uguale al livello alla fine del periodo precedente (s</a:t>
            </a:r>
            <a:r>
              <a:rPr lang="it-IT" sz="1900" baseline="-25000" dirty="0">
                <a:latin typeface="Calibri"/>
                <a:cs typeface="Calibri"/>
              </a:rPr>
              <a:t>ht-1</a:t>
            </a:r>
            <a:r>
              <a:rPr lang="it-IT" sz="1900" dirty="0">
                <a:latin typeface="Calibri"/>
                <a:cs typeface="Calibri"/>
              </a:rPr>
              <a:t>) </a:t>
            </a:r>
            <a:r>
              <a:rPr lang="it-IT" sz="1900" dirty="0" smtClean="0">
                <a:latin typeface="Calibri"/>
                <a:cs typeface="Calibri"/>
              </a:rPr>
              <a:t>meno </a:t>
            </a:r>
            <a:r>
              <a:rPr lang="it-IT" sz="1900" dirty="0">
                <a:latin typeface="Calibri"/>
                <a:cs typeface="Calibri"/>
              </a:rPr>
              <a:t>il consumo di quel periodo (</a:t>
            </a:r>
            <a:r>
              <a:rPr lang="it-IT" sz="1900" dirty="0" err="1">
                <a:latin typeface="Calibri"/>
                <a:cs typeface="Calibri"/>
              </a:rPr>
              <a:t>q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) </a:t>
            </a:r>
            <a:r>
              <a:rPr lang="it-IT" sz="1900" dirty="0" smtClean="0">
                <a:latin typeface="Calibri"/>
                <a:cs typeface="Calibri"/>
              </a:rPr>
              <a:t>più </a:t>
            </a:r>
            <a:r>
              <a:rPr lang="it-IT" sz="1900" dirty="0">
                <a:latin typeface="Calibri"/>
                <a:cs typeface="Calibri"/>
              </a:rPr>
              <a:t>il rifornimento (</a:t>
            </a:r>
            <a:r>
              <a:rPr lang="it-IT" sz="1900" dirty="0" err="1">
                <a:latin typeface="Calibri"/>
                <a:cs typeface="Calibri"/>
              </a:rPr>
              <a:t>x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) arrivato dal magazzino centrale D. </a:t>
            </a:r>
            <a:endParaRPr lang="it-IT" sz="1900" dirty="0" smtClean="0">
              <a:latin typeface="Calibri"/>
              <a:cs typeface="Calibri"/>
            </a:endParaRPr>
          </a:p>
          <a:p>
            <a:pPr algn="just">
              <a:lnSpc>
                <a:spcPct val="120000"/>
              </a:lnSpc>
            </a:pPr>
            <a:r>
              <a:rPr lang="it-IT" sz="1900" dirty="0" smtClean="0">
                <a:latin typeface="Calibri"/>
                <a:cs typeface="Calibri"/>
              </a:rPr>
              <a:t>Ogni </a:t>
            </a:r>
            <a:r>
              <a:rPr lang="it-IT" sz="1900" dirty="0">
                <a:latin typeface="Calibri"/>
                <a:cs typeface="Calibri"/>
              </a:rPr>
              <a:t>settimana (</a:t>
            </a:r>
            <a:r>
              <a:rPr lang="it-IT" sz="1900" dirty="0">
                <a:latin typeface="Calibri"/>
                <a:cs typeface="Calibri"/>
                <a:sym typeface="Symbol"/>
              </a:rPr>
              <a:t></a:t>
            </a:r>
            <a:r>
              <a:rPr lang="it-IT" sz="1900" dirty="0">
                <a:latin typeface="Calibri"/>
                <a:cs typeface="Calibri"/>
              </a:rPr>
              <a:t> </a:t>
            </a:r>
            <a:r>
              <a:rPr lang="it-IT" sz="1900" dirty="0" smtClean="0">
                <a:latin typeface="Calibri"/>
                <a:cs typeface="Calibri"/>
              </a:rPr>
              <a:t>t </a:t>
            </a:r>
            <a:r>
              <a:rPr lang="it-IT" sz="1900" dirty="0" smtClean="0">
                <a:latin typeface="Calibri"/>
                <a:cs typeface="Calibri"/>
                <a:sym typeface="Symbol"/>
              </a:rPr>
              <a:t> </a:t>
            </a:r>
            <a:r>
              <a:rPr lang="it-IT" sz="1900" dirty="0" smtClean="0">
                <a:latin typeface="Calibri"/>
                <a:cs typeface="Calibri"/>
              </a:rPr>
              <a:t>T</a:t>
            </a:r>
            <a:r>
              <a:rPr lang="it-IT" sz="1900" dirty="0">
                <a:latin typeface="Calibri"/>
                <a:cs typeface="Calibri"/>
              </a:rPr>
              <a:t>) occorre decidere quali supermercati rifornire (K(t</a:t>
            </a:r>
            <a:r>
              <a:rPr lang="it-IT" sz="1900" dirty="0" smtClean="0">
                <a:latin typeface="Calibri"/>
                <a:cs typeface="Calibri"/>
              </a:rPr>
              <a:t>) </a:t>
            </a:r>
            <a:r>
              <a:rPr lang="it-IT" sz="1900" dirty="0" smtClean="0">
                <a:latin typeface="Calibri"/>
                <a:cs typeface="Calibri"/>
                <a:sym typeface="Symbol"/>
              </a:rPr>
              <a:t> </a:t>
            </a:r>
            <a:r>
              <a:rPr lang="it-IT" sz="1900" dirty="0" smtClean="0">
                <a:latin typeface="Calibri"/>
                <a:cs typeface="Calibri"/>
              </a:rPr>
              <a:t>K</a:t>
            </a:r>
            <a:r>
              <a:rPr lang="it-IT" sz="1900" dirty="0">
                <a:latin typeface="Calibri"/>
                <a:cs typeface="Calibri"/>
              </a:rPr>
              <a:t>) e ciascuno di quanta merce (i valori delle variabili </a:t>
            </a:r>
            <a:r>
              <a:rPr lang="it-IT" sz="1900" dirty="0" err="1">
                <a:latin typeface="Calibri"/>
                <a:cs typeface="Calibri"/>
              </a:rPr>
              <a:t>x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), sapendo che la domanda deve sempre essere soddisfatta (</a:t>
            </a:r>
            <a:r>
              <a:rPr lang="it-IT" sz="1900" dirty="0" err="1">
                <a:latin typeface="Calibri"/>
                <a:cs typeface="Calibri"/>
              </a:rPr>
              <a:t>x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 + s</a:t>
            </a:r>
            <a:r>
              <a:rPr lang="it-IT" sz="1900" baseline="-25000" dirty="0">
                <a:latin typeface="Calibri"/>
                <a:cs typeface="Calibri"/>
              </a:rPr>
              <a:t>ht-1</a:t>
            </a:r>
            <a:r>
              <a:rPr lang="it-IT" sz="1900" dirty="0">
                <a:latin typeface="Calibri"/>
                <a:cs typeface="Calibri"/>
              </a:rPr>
              <a:t> &gt;= </a:t>
            </a:r>
            <a:r>
              <a:rPr lang="it-IT" sz="1900" dirty="0" err="1">
                <a:latin typeface="Calibri"/>
                <a:cs typeface="Calibri"/>
              </a:rPr>
              <a:t>q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), il livello delle scorte a fine periodo deve essere uguale a quello iniziale </a:t>
            </a:r>
            <a:r>
              <a:rPr lang="it-IT" sz="1900" dirty="0" smtClean="0">
                <a:latin typeface="Calibri"/>
                <a:cs typeface="Calibri"/>
              </a:rPr>
              <a:t>(s</a:t>
            </a:r>
            <a:r>
              <a:rPr lang="it-IT" sz="1900" baseline="-25000" dirty="0" smtClean="0">
                <a:latin typeface="Calibri"/>
                <a:cs typeface="Calibri"/>
              </a:rPr>
              <a:t>h1</a:t>
            </a:r>
            <a:r>
              <a:rPr lang="it-IT" sz="1900" dirty="0" smtClean="0">
                <a:latin typeface="Calibri"/>
                <a:cs typeface="Calibri"/>
              </a:rPr>
              <a:t> </a:t>
            </a:r>
            <a:r>
              <a:rPr lang="it-IT" sz="1900" dirty="0" smtClean="0">
                <a:latin typeface="Calibri"/>
                <a:cs typeface="Calibri"/>
              </a:rPr>
              <a:t>= </a:t>
            </a:r>
            <a:r>
              <a:rPr lang="it-IT" sz="1900" dirty="0" err="1">
                <a:latin typeface="Calibri"/>
                <a:cs typeface="Calibri"/>
              </a:rPr>
              <a:t>s</a:t>
            </a:r>
            <a:r>
              <a:rPr lang="it-IT" sz="1900" baseline="-25000" smtClean="0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), e i supermercati scelti vengono riforniti da un unico camion che percorre un ciclo hamiltoniano passante per D</a:t>
            </a:r>
            <a:r>
              <a:rPr lang="it-IT" sz="1900" dirty="0" smtClean="0">
                <a:latin typeface="Calibri"/>
                <a:cs typeface="Calibri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it-IT" sz="1900" dirty="0" smtClean="0">
                <a:latin typeface="Calibri"/>
                <a:cs typeface="Calibri"/>
              </a:rPr>
              <a:t>Si supponga inoltre che </a:t>
            </a:r>
            <a:r>
              <a:rPr lang="it-IT" sz="1900" dirty="0">
                <a:latin typeface="Calibri"/>
                <a:cs typeface="Calibri"/>
              </a:rPr>
              <a:t>ogni supermercato h ha un limite massimo </a:t>
            </a:r>
            <a:r>
              <a:rPr lang="it-IT" sz="1900" dirty="0" err="1">
                <a:latin typeface="Calibri"/>
                <a:cs typeface="Calibri"/>
              </a:rPr>
              <a:t>S</a:t>
            </a:r>
            <a:r>
              <a:rPr lang="it-IT" sz="1900" baseline="-25000" dirty="0" err="1">
                <a:latin typeface="Calibri"/>
                <a:cs typeface="Calibri"/>
              </a:rPr>
              <a:t>h</a:t>
            </a:r>
            <a:r>
              <a:rPr lang="it-IT" sz="1900" dirty="0">
                <a:latin typeface="Calibri"/>
                <a:cs typeface="Calibri"/>
              </a:rPr>
              <a:t> alle sue scorte (</a:t>
            </a:r>
            <a:r>
              <a:rPr lang="it-IT" sz="1900" dirty="0" err="1">
                <a:latin typeface="Calibri"/>
                <a:cs typeface="Calibri"/>
              </a:rPr>
              <a:t>S</a:t>
            </a:r>
            <a:r>
              <a:rPr lang="it-IT" sz="1900" baseline="-25000" dirty="0" err="1">
                <a:latin typeface="Calibri"/>
                <a:cs typeface="Calibri"/>
              </a:rPr>
              <a:t>h</a:t>
            </a:r>
            <a:r>
              <a:rPr lang="it-IT" sz="1900" dirty="0">
                <a:latin typeface="Calibri"/>
                <a:cs typeface="Calibri"/>
              </a:rPr>
              <a:t> &gt;= </a:t>
            </a:r>
            <a:r>
              <a:rPr lang="it-IT" sz="1900" dirty="0" err="1">
                <a:latin typeface="Calibri"/>
                <a:cs typeface="Calibri"/>
              </a:rPr>
              <a:t>s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 </a:t>
            </a:r>
            <a:r>
              <a:rPr lang="it-IT" sz="1900" dirty="0">
                <a:latin typeface="Calibri"/>
                <a:cs typeface="Calibri"/>
                <a:sym typeface="Symbol"/>
              </a:rPr>
              <a:t></a:t>
            </a:r>
            <a:r>
              <a:rPr lang="it-IT" sz="1900" dirty="0">
                <a:latin typeface="Calibri"/>
                <a:cs typeface="Calibri"/>
              </a:rPr>
              <a:t> </a:t>
            </a:r>
            <a:r>
              <a:rPr lang="it-IT" sz="1900" dirty="0" smtClean="0">
                <a:latin typeface="Calibri"/>
                <a:cs typeface="Calibri"/>
              </a:rPr>
              <a:t>t </a:t>
            </a:r>
            <a:r>
              <a:rPr lang="it-IT" sz="1900" dirty="0" smtClean="0">
                <a:latin typeface="Calibri"/>
                <a:cs typeface="Calibri"/>
                <a:sym typeface="Symbol"/>
              </a:rPr>
              <a:t> </a:t>
            </a:r>
            <a:r>
              <a:rPr lang="it-IT" sz="1900" dirty="0" smtClean="0">
                <a:latin typeface="Calibri"/>
                <a:cs typeface="Calibri"/>
              </a:rPr>
              <a:t>T</a:t>
            </a:r>
            <a:r>
              <a:rPr lang="it-IT" sz="1900" dirty="0">
                <a:latin typeface="Calibri"/>
                <a:cs typeface="Calibri"/>
              </a:rPr>
              <a:t>) e il camion ha una </a:t>
            </a:r>
            <a:r>
              <a:rPr lang="it-IT" sz="1900" dirty="0" smtClean="0">
                <a:latin typeface="Calibri"/>
                <a:cs typeface="Calibri"/>
              </a:rPr>
              <a:t>capacità </a:t>
            </a:r>
            <a:r>
              <a:rPr lang="it-IT" sz="1900" dirty="0" err="1" smtClean="0">
                <a:latin typeface="Calibri"/>
                <a:cs typeface="Calibri"/>
              </a:rPr>
              <a:t>Q</a:t>
            </a:r>
            <a:r>
              <a:rPr lang="it-IT" sz="1900" dirty="0" smtClean="0">
                <a:latin typeface="Calibri"/>
                <a:cs typeface="Calibri"/>
              </a:rPr>
              <a:t>.</a:t>
            </a:r>
          </a:p>
          <a:p>
            <a:endParaRPr lang="it-IT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3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2380" y="656721"/>
            <a:ext cx="439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i="1" dirty="0" smtClean="0">
                <a:solidFill>
                  <a:srgbClr val="15A6FB"/>
                </a:solidFill>
                <a:latin typeface="Calibri"/>
                <a:cs typeface="Calibri"/>
              </a:rPr>
              <a:t>La nostra prima impressione</a:t>
            </a:r>
            <a:endParaRPr lang="it-IT" sz="2800" i="1" dirty="0">
              <a:solidFill>
                <a:srgbClr val="15A6FB"/>
              </a:solidFill>
              <a:latin typeface="Calibri"/>
              <a:cs typeface="Calibri"/>
            </a:endParaRPr>
          </a:p>
        </p:txBody>
      </p:sp>
      <p:pic>
        <p:nvPicPr>
          <p:cNvPr id="3" name="Immagine 2" descr="punto-interrogativo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50" y="2050053"/>
            <a:ext cx="4716147" cy="3965168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39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2380" y="656721"/>
            <a:ext cx="4235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i="1" dirty="0" smtClean="0">
                <a:solidFill>
                  <a:srgbClr val="15A6FB"/>
                </a:solidFill>
                <a:latin typeface="Calibri"/>
                <a:cs typeface="Calibri"/>
              </a:rPr>
              <a:t>Modellazione del problema</a:t>
            </a:r>
            <a:endParaRPr lang="it-IT" sz="2800" i="1" dirty="0">
              <a:solidFill>
                <a:srgbClr val="15A6FB"/>
              </a:solidFill>
              <a:latin typeface="Calibri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asellaDiTesto 2"/>
          <p:cNvSpPr txBox="1"/>
          <p:nvPr/>
        </p:nvSpPr>
        <p:spPr>
          <a:xfrm>
            <a:off x="502380" y="1639276"/>
            <a:ext cx="8184419" cy="1135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it-IT" sz="1900" dirty="0" smtClean="0">
                <a:latin typeface="Calibri"/>
                <a:cs typeface="Calibri"/>
              </a:rPr>
              <a:t>La Ricerca Operativa vuole l'ottimizzazione di </a:t>
            </a:r>
            <a:r>
              <a:rPr lang="it-IT" sz="1900" dirty="0">
                <a:latin typeface="Calibri"/>
                <a:cs typeface="Calibri"/>
              </a:rPr>
              <a:t>problemi formalizzabili come minimizzazione o massimizzazione di una funzione (detta </a:t>
            </a:r>
            <a:r>
              <a:rPr lang="it-IT" sz="1900" b="1" i="1" dirty="0">
                <a:latin typeface="Calibri"/>
                <a:cs typeface="Calibri"/>
              </a:rPr>
              <a:t>funzione obiettivo</a:t>
            </a:r>
            <a:r>
              <a:rPr lang="it-IT" sz="1900" dirty="0">
                <a:latin typeface="Calibri"/>
                <a:cs typeface="Calibri"/>
              </a:rPr>
              <a:t>) sottoposta a dei </a:t>
            </a:r>
            <a:r>
              <a:rPr lang="it-IT" sz="1900" b="1" dirty="0" smtClean="0">
                <a:latin typeface="Calibri"/>
                <a:cs typeface="Calibri"/>
              </a:rPr>
              <a:t>vincoli</a:t>
            </a:r>
            <a:r>
              <a:rPr lang="it-IT" sz="1900" dirty="0" smtClean="0">
                <a:latin typeface="Calibri"/>
                <a:cs typeface="Calibri"/>
              </a:rPr>
              <a:t> descritti da </a:t>
            </a:r>
            <a:r>
              <a:rPr lang="it-IT" sz="1900" b="1" dirty="0" smtClean="0">
                <a:latin typeface="Calibri"/>
                <a:cs typeface="Calibri"/>
              </a:rPr>
              <a:t>variabili</a:t>
            </a:r>
            <a:r>
              <a:rPr lang="it-IT" sz="1900" dirty="0" smtClean="0">
                <a:latin typeface="Calibri"/>
                <a:cs typeface="Calibri"/>
              </a:rPr>
              <a:t>.</a:t>
            </a:r>
            <a:endParaRPr lang="it-IT" sz="1900" dirty="0">
              <a:latin typeface="Calibri"/>
              <a:cs typeface="Calibri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867392" y="3174535"/>
            <a:ext cx="7819407" cy="2738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buFont typeface="Arial"/>
              <a:buChar char="•"/>
            </a:pPr>
            <a:r>
              <a:rPr lang="it-IT" sz="1900" b="1" dirty="0" smtClean="0"/>
              <a:t>Funzione obiettivo</a:t>
            </a:r>
            <a:r>
              <a:rPr lang="it-IT" sz="1900" dirty="0" smtClean="0"/>
              <a:t>: in un problema di scelta è una funzione che esprime il fine in base al quale si intende effettuare la scelta.</a:t>
            </a:r>
          </a:p>
          <a:p>
            <a:pPr marL="342900" indent="-342900" algn="just">
              <a:lnSpc>
                <a:spcPct val="130000"/>
              </a:lnSpc>
              <a:buFont typeface="Arial"/>
              <a:buChar char="•"/>
            </a:pPr>
            <a:r>
              <a:rPr lang="it-IT" sz="1900" b="1" dirty="0" smtClean="0"/>
              <a:t>Variabili d’azione</a:t>
            </a:r>
            <a:r>
              <a:rPr lang="it-IT" sz="1900" dirty="0" smtClean="0"/>
              <a:t>: sono le quantità che definiscono il problema, sono soggette a un dominio.</a:t>
            </a:r>
          </a:p>
          <a:p>
            <a:pPr marL="342900" indent="-342900" algn="just">
              <a:lnSpc>
                <a:spcPct val="130000"/>
              </a:lnSpc>
              <a:buFont typeface="Arial"/>
              <a:buChar char="•"/>
            </a:pPr>
            <a:r>
              <a:rPr lang="it-IT" sz="1900" b="1" dirty="0" smtClean="0"/>
              <a:t>Vincoli</a:t>
            </a:r>
            <a:r>
              <a:rPr lang="it-IT" sz="1900" dirty="0" smtClean="0"/>
              <a:t>: sono le condizioni a cui sono soggetti le variabili d’azione, vengono espressi mediante equazioni o disequazioni e si possono classificare in vincoli di </a:t>
            </a:r>
            <a:r>
              <a:rPr lang="it-IT" sz="1900" i="1" dirty="0" smtClean="0"/>
              <a:t>segno</a:t>
            </a:r>
            <a:r>
              <a:rPr lang="it-IT" sz="1900" dirty="0" smtClean="0"/>
              <a:t> o vincoli </a:t>
            </a:r>
            <a:r>
              <a:rPr lang="it-IT" sz="1900" i="1" dirty="0" smtClean="0"/>
              <a:t>tecnici</a:t>
            </a:r>
            <a:r>
              <a:rPr lang="it-IT" sz="1900" dirty="0" smtClean="0"/>
              <a:t>.</a:t>
            </a:r>
            <a:endParaRPr lang="it-IT" sz="1900" dirty="0"/>
          </a:p>
        </p:txBody>
      </p:sp>
    </p:spTree>
    <p:extLst>
      <p:ext uri="{BB962C8B-B14F-4D97-AF65-F5344CB8AC3E}">
        <p14:creationId xmlns:p14="http://schemas.microsoft.com/office/powerpoint/2010/main" val="2954411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2380" y="656721"/>
            <a:ext cx="6843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i="1" dirty="0" smtClean="0">
                <a:solidFill>
                  <a:srgbClr val="15A6FB"/>
                </a:solidFill>
                <a:latin typeface="Calibri"/>
                <a:cs typeface="Calibri"/>
              </a:rPr>
              <a:t>Modellazione del problema: il nostro modello</a:t>
            </a:r>
            <a:endParaRPr lang="it-IT" sz="2800" i="1" dirty="0">
              <a:solidFill>
                <a:srgbClr val="15A6FB"/>
              </a:solidFill>
              <a:latin typeface="Calibri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93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Chiarezza.thmx</Template>
  <TotalTime>48</TotalTime>
  <Words>420</Words>
  <Application>Microsoft Macintosh PowerPoint</Application>
  <PresentationFormat>Presentazione su schermo (4:3)</PresentationFormat>
  <Paragraphs>26</Paragraphs>
  <Slides>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Clarity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Luca Gentilini</dc:creator>
  <cp:lastModifiedBy>Luca Gentilini</cp:lastModifiedBy>
  <cp:revision>16</cp:revision>
  <dcterms:created xsi:type="dcterms:W3CDTF">2015-05-13T17:57:24Z</dcterms:created>
  <dcterms:modified xsi:type="dcterms:W3CDTF">2015-05-14T15:10:24Z</dcterms:modified>
</cp:coreProperties>
</file>