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2" r:id="rId4"/>
    <p:sldId id="303" r:id="rId5"/>
    <p:sldId id="306" r:id="rId6"/>
    <p:sldId id="307" r:id="rId7"/>
    <p:sldId id="305" r:id="rId8"/>
    <p:sldId id="311" r:id="rId9"/>
    <p:sldId id="308" r:id="rId10"/>
    <p:sldId id="312" r:id="rId11"/>
    <p:sldId id="313" r:id="rId12"/>
    <p:sldId id="323" r:id="rId13"/>
    <p:sldId id="295" r:id="rId14"/>
    <p:sldId id="286" r:id="rId15"/>
    <p:sldId id="297" r:id="rId16"/>
    <p:sldId id="296" r:id="rId17"/>
    <p:sldId id="298" r:id="rId18"/>
    <p:sldId id="299" r:id="rId19"/>
    <p:sldId id="326" r:id="rId20"/>
    <p:sldId id="324" r:id="rId21"/>
    <p:sldId id="300" r:id="rId22"/>
    <p:sldId id="301" r:id="rId23"/>
    <p:sldId id="302" r:id="rId24"/>
    <p:sldId id="288" r:id="rId25"/>
    <p:sldId id="325" r:id="rId26"/>
    <p:sldId id="289" r:id="rId27"/>
    <p:sldId id="321" r:id="rId28"/>
    <p:sldId id="322" r:id="rId29"/>
    <p:sldId id="290" r:id="rId30"/>
    <p:sldId id="291" r:id="rId31"/>
    <p:sldId id="293" r:id="rId32"/>
    <p:sldId id="294" r:id="rId33"/>
    <p:sldId id="330" r:id="rId34"/>
    <p:sldId id="327" r:id="rId35"/>
    <p:sldId id="331" r:id="rId36"/>
    <p:sldId id="332" r:id="rId37"/>
    <p:sldId id="335" r:id="rId38"/>
    <p:sldId id="334" r:id="rId39"/>
    <p:sldId id="269" r:id="rId40"/>
    <p:sldId id="26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782" autoAdjust="0"/>
  </p:normalViewPr>
  <p:slideViewPr>
    <p:cSldViewPr>
      <p:cViewPr varScale="1">
        <p:scale>
          <a:sx n="49" d="100"/>
          <a:sy n="49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3795-B973-4C64-95DF-997D01EE818E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8D1A-4115-42FD-A951-0AA3E7F7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2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engineering – closest to QA?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engines </a:t>
            </a:r>
          </a:p>
          <a:p>
            <a:r>
              <a:rPr lang="en-US" dirty="0" smtClean="0"/>
              <a:t>Google: Ads</a:t>
            </a:r>
          </a:p>
          <a:p>
            <a:r>
              <a:rPr lang="en-US" dirty="0" err="1" smtClean="0"/>
              <a:t>Trulia</a:t>
            </a:r>
            <a:r>
              <a:rPr lang="en-US" dirty="0" smtClean="0"/>
              <a:t>: market value based on nearby prices</a:t>
            </a:r>
          </a:p>
          <a:p>
            <a:r>
              <a:rPr lang="en-US" dirty="0" err="1" smtClean="0"/>
              <a:t>Linkedin</a:t>
            </a:r>
            <a:r>
              <a:rPr lang="en-US" dirty="0" smtClean="0"/>
              <a:t>: what skillset to expect from UI/UX</a:t>
            </a:r>
            <a:r>
              <a:rPr lang="en-US" baseline="0" dirty="0" smtClean="0"/>
              <a:t> designers? How long do engineers stay at Google?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Association rule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Target: targeted marketing, coupons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FredMeyers</a:t>
            </a:r>
            <a:r>
              <a:rPr lang="en-US" dirty="0" smtClean="0"/>
              <a:t>: aisles and product placement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Turnstyle</a:t>
            </a:r>
            <a:r>
              <a:rPr lang="en-US" dirty="0" smtClean="0"/>
              <a:t>: detect affluence in small</a:t>
            </a:r>
            <a:r>
              <a:rPr lang="en-US" baseline="0" dirty="0" smtClean="0"/>
              <a:t> </a:t>
            </a:r>
            <a:r>
              <a:rPr lang="en-US" dirty="0" smtClean="0"/>
              <a:t>shops of Toronto based on number of phone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Recsys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enough data, the system can always </a:t>
            </a:r>
            <a:r>
              <a:rPr lang="en-US" baseline="0" dirty="0" smtClean="0"/>
              <a:t>find someone similar to you – and suggest you stuff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this graph, and thereby obtaining movie labels (= the axes)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0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6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“Matrix factorization models map both users and items to a joint latent factor space of dimensionality f, such that user-item interactions are modeled as inner products in that space.”</a:t>
            </a:r>
            <a:endParaRPr lang="en-US" dirty="0" smtClean="0"/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 = “the extent to which the movie possesses those factors”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 = “the extent of interest the user has in movies high on the corresponding factors”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“transpose(Qi) * Pu captures the user’s overall interest in the movie’s characteristics. This approximates user u’s rating of movie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 = User </a:t>
            </a:r>
          </a:p>
          <a:p>
            <a:r>
              <a:rPr lang="en-US" dirty="0" smtClean="0"/>
              <a:t>I = movie</a:t>
            </a:r>
          </a:p>
          <a:p>
            <a:r>
              <a:rPr lang="en-US" dirty="0" smtClean="0"/>
              <a:t>R = rating</a:t>
            </a:r>
          </a:p>
          <a:p>
            <a:r>
              <a:rPr lang="en-US" dirty="0" smtClean="0"/>
              <a:t>Q = movie bias</a:t>
            </a:r>
          </a:p>
          <a:p>
            <a:r>
              <a:rPr lang="en-US" dirty="0" smtClean="0"/>
              <a:t>P = user bias</a:t>
            </a:r>
          </a:p>
          <a:p>
            <a:r>
              <a:rPr lang="en-US" dirty="0" smtClean="0"/>
              <a:t>Lambda = regularization parameter, needs tuning</a:t>
            </a:r>
          </a:p>
          <a:p>
            <a:r>
              <a:rPr lang="en-US" dirty="0" smtClean="0"/>
              <a:t>K = training set = known pairs of ratings: (user,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Mission: “continuously improving the customer experience”.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How does Netflix use big data to improve the quality of its product?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mining</a:t>
            </a:r>
          </a:p>
          <a:p>
            <a:r>
              <a:rPr lang="en-US" smtClean="0"/>
              <a:t>Also </a:t>
            </a:r>
            <a:r>
              <a:rPr lang="en-US" dirty="0" smtClean="0"/>
              <a:t>called “fishing for results” in old-fashioned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8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Old-fashioned 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8D1A-4115-42FD-A951-0AA3E7F70F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31BB-098D-4EEE-A014-B6FD7B07E79E}" type="datetime1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7AB-30C9-4F71-AF31-41646FF3A771}" type="datetime1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582-89F3-46C7-81F6-5BBAFB98223E}" type="datetime1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A6E-F9D0-4629-830C-CB3AA4297BAF}" type="datetime1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EA5-2009-4D7E-BD34-AAEC6E297EB5}" type="datetime1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13C-2278-4D26-9CD8-74F2001B487C}" type="datetime1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C7F2-1176-4DA8-9149-E1862D37CE0D}" type="datetime1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CB1D-CF2C-42C8-91B8-AADDC2AFBB90}" type="datetime1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6D8C-BC14-4E8F-B3E1-D35714BEC048}" type="datetime1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8650-980C-4D11-8CF9-2FE8CE66AB2B}" type="datetime1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23B4-2FD6-4D48-938A-D733E3FA8A30}" type="datetime1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C77C-D9DC-4090-97D4-EF56F64EBC3F}" type="datetime1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7166-9254-4D27-84F8-510F87682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debeauv@uc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gif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atlantic.com/technology/archive/2014/01/how-netflix-reverse-engineered-hollywood/282679/" TargetMode="External"/><Relationship Id="rId2" Type="http://schemas.openxmlformats.org/officeDocument/2006/relationships/hyperlink" Target="http://www.ics.uci.edu/~smyth/courses/cs277/public_slides/recommender_systems_part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line.wsj.com/news/articles/SB100014240527023034530045792906321289291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Big Data to Improve Product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Debeauvais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tdebeauv@uci.edu</a:t>
            </a:r>
            <a:endParaRPr lang="en-US" dirty="0" smtClean="0"/>
          </a:p>
          <a:p>
            <a:r>
              <a:rPr lang="en-US" dirty="0" smtClean="0"/>
              <a:t>License: CC-BY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3- Movies have genres</a:t>
            </a:r>
          </a:p>
          <a:p>
            <a:pPr marL="0" lvl="1" indent="0">
              <a:buNone/>
            </a:pP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10</a:t>
            </a:fld>
            <a:endParaRPr lang="en-US"/>
          </a:p>
        </p:txBody>
      </p:sp>
      <p:pic>
        <p:nvPicPr>
          <p:cNvPr id="13314" name="Picture 2" descr="http://www.snap2objects.com/wp-content/uploads/2011/11/previews2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9" y="1066800"/>
            <a:ext cx="3967951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1" y="242234"/>
            <a:ext cx="8321039" cy="635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5507" y="184666"/>
            <a:ext cx="139442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1105" y="5562600"/>
            <a:ext cx="13188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Mainstream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1" y="2505670"/>
            <a:ext cx="116041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Comedy</a:t>
            </a:r>
          </a:p>
          <a:p>
            <a:r>
              <a:rPr lang="en-US" dirty="0" smtClean="0"/>
              <a:t>Horror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2706469"/>
            <a:ext cx="13716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Drama</a:t>
            </a:r>
            <a:endParaRPr lang="en-US" dirty="0"/>
          </a:p>
          <a:p>
            <a:r>
              <a:rPr lang="en-US" dirty="0" smtClean="0"/>
              <a:t>Female lead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9249" y="641658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[Koren et al. 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or reject intuitions with data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pbs.twimg.com/media/Bf-9ok8CUAAFmiL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9144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1066800"/>
            <a:ext cx="17800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Define problem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225040" y="2209800"/>
            <a:ext cx="17800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Collect data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4953000" y="4343400"/>
            <a:ext cx="17800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Measure or model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3276600"/>
            <a:ext cx="17800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Clean up data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6324600" y="5410200"/>
            <a:ext cx="20173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Report</a:t>
            </a:r>
            <a:endParaRPr lang="en-US" sz="2800" dirty="0"/>
          </a:p>
        </p:txBody>
      </p:sp>
      <p:cxnSp>
        <p:nvCxnSpPr>
          <p:cNvPr id="7" name="Elbow Connector 6"/>
          <p:cNvCxnSpPr>
            <a:stCxn id="11" idx="1"/>
            <a:endCxn id="5" idx="2"/>
          </p:cNvCxnSpPr>
          <p:nvPr/>
        </p:nvCxnSpPr>
        <p:spPr>
          <a:xfrm rot="10800000">
            <a:off x="1728216" y="1981200"/>
            <a:ext cx="4596384" cy="38862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8" idx="0"/>
          </p:cNvCxnSpPr>
          <p:nvPr/>
        </p:nvCxnSpPr>
        <p:spPr>
          <a:xfrm>
            <a:off x="2618232" y="1524000"/>
            <a:ext cx="496824" cy="6858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0"/>
          </p:cNvCxnSpPr>
          <p:nvPr/>
        </p:nvCxnSpPr>
        <p:spPr>
          <a:xfrm>
            <a:off x="4005072" y="2667000"/>
            <a:ext cx="466344" cy="6096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9" idx="0"/>
          </p:cNvCxnSpPr>
          <p:nvPr/>
        </p:nvCxnSpPr>
        <p:spPr>
          <a:xfrm>
            <a:off x="5361432" y="3733800"/>
            <a:ext cx="481584" cy="6096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1" idx="0"/>
          </p:cNvCxnSpPr>
          <p:nvPr/>
        </p:nvCxnSpPr>
        <p:spPr>
          <a:xfrm>
            <a:off x="6733032" y="4800600"/>
            <a:ext cx="600253" cy="6096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File:The Normal Distribu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26965"/>
            <a:ext cx="8915400" cy="53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9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http://4.bp.blogspot.com/-o0vLxYf6YZ4/UQVO9K2jxDI/AAAAAAAACt8/Z5w0bSgqkxw/s1600/machin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" y="1202551"/>
            <a:ext cx="9097817" cy="504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610766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smtClean="0"/>
              <a:t>n-chandra.blogspot.com/2013/01/picking-machine-learning-algorithm.html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04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18</a:t>
            </a:fld>
            <a:endParaRPr lang="en-US"/>
          </a:p>
        </p:txBody>
      </p:sp>
      <p:pic>
        <p:nvPicPr>
          <p:cNvPr id="6148" name="Picture 4" descr="http://www.masswerk.at/minard/images/min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3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engineering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19</a:t>
            </a:fld>
            <a:endParaRPr lang="en-US"/>
          </a:p>
        </p:txBody>
      </p:sp>
      <p:pic>
        <p:nvPicPr>
          <p:cNvPr id="14338" name="Picture 2" descr="http://i.imgur.com/j1n8VK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8" y="1371600"/>
            <a:ext cx="8531562" cy="4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6096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smtClean="0"/>
              <a:t>bowling-bash.blogspot.com/2013/10/blizzards-hadoop-platform.html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67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 recommendations</a:t>
            </a:r>
          </a:p>
          <a:p>
            <a:r>
              <a:rPr lang="en-US" dirty="0" smtClean="0"/>
              <a:t>What is big data?</a:t>
            </a:r>
          </a:p>
          <a:p>
            <a:r>
              <a:rPr lang="en-US" dirty="0" smtClean="0"/>
              <a:t>Industry examples</a:t>
            </a:r>
          </a:p>
          <a:p>
            <a:r>
              <a:rPr lang="en-US" dirty="0" smtClean="0"/>
              <a:t>A technical example: singular value decomposition for recommender systems</a:t>
            </a:r>
          </a:p>
          <a:p>
            <a:r>
              <a:rPr lang="en-US" dirty="0" smtClean="0"/>
              <a:t>Thought exercises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tools and processes</a:t>
            </a:r>
          </a:p>
          <a:p>
            <a:r>
              <a:rPr lang="en-US" dirty="0" smtClean="0"/>
              <a:t>Some old, some recent</a:t>
            </a:r>
          </a:p>
          <a:p>
            <a:r>
              <a:rPr lang="en-US" dirty="0" smtClean="0"/>
              <a:t>Pick the right one for the problem at hand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 descr="http://www.seomofo.com/downloads/new-google-logo-knocko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11885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siliconangle.com/files/2011/09/truli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58140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b-i.forbesimg.com/tomiogeron/files/2013/08/linked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4322064" cy="121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0" descr="http://www.looneylabs.com/sites/default/files/Targe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2057400" cy="27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 descr="https://encrypted-tbn3.gstatic.com/images?q=tbn:ANd9GcQY1sUzwwxaSpN6us5OWz2x0RgBOSveNdhK16xEu-dhrU-bF2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20988"/>
            <a:ext cx="5270030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getturnstyle.com/assets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68" y="4688506"/>
            <a:ext cx="5723862" cy="4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24</a:t>
            </a:fld>
            <a:endParaRPr lang="en-US"/>
          </a:p>
        </p:txBody>
      </p:sp>
      <p:pic>
        <p:nvPicPr>
          <p:cNvPr id="1038" name="Picture 14" descr="https://encrypted-tbn3.gstatic.com/images?q=tbn:ANd9GcTAxFwltTJswfd64Mmatg18rxH_TLyiRkKur_G2md00FrVxcoXhZC03X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36" y="1219200"/>
            <a:ext cx="5749628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sjc.edu/StudentServices/StudentGovernmentAssociation/District%20Committees%2020112012/facebook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25" y="83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4.bp.blogspot.com/-3ZktjoSzU4o/Um50A9fdkwI/AAAAAAAADdM/g_DKt_YO4aA/s1600/netfli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30" y="3505200"/>
            <a:ext cx="4546770" cy="25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</a:p>
          <a:p>
            <a:r>
              <a:rPr lang="en-US" dirty="0" smtClean="0"/>
              <a:t>Everywhere</a:t>
            </a:r>
          </a:p>
          <a:p>
            <a:r>
              <a:rPr lang="en-US" dirty="0" smtClean="0"/>
              <a:t>Creepy?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2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1" y="242234"/>
            <a:ext cx="8321039" cy="635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9249" y="641658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[Koren et al. 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83773"/>
              </p:ext>
            </p:extLst>
          </p:nvPr>
        </p:nvGraphicFramePr>
        <p:xfrm>
          <a:off x="2819400" y="1295400"/>
          <a:ext cx="329184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20"/>
                <a:gridCol w="401444"/>
                <a:gridCol w="401444"/>
                <a:gridCol w="401444"/>
                <a:gridCol w="401444"/>
                <a:gridCol w="401444"/>
              </a:tblGrid>
              <a:tr h="25603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The Longest Yard</a:t>
                      </a:r>
                      <a:endParaRPr lang="en-US" sz="2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Citizen Kane</a:t>
                      </a:r>
                      <a:endParaRPr lang="en-US" sz="2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Fast &amp; Furious</a:t>
                      </a:r>
                      <a:endParaRPr lang="en-US" sz="2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Kill Bill</a:t>
                      </a:r>
                      <a:endParaRPr lang="en-US" sz="2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Sound of Music</a:t>
                      </a:r>
                      <a:endParaRPr lang="en-US" sz="2400" dirty="0"/>
                    </a:p>
                  </a:txBody>
                  <a:tcPr vert="vert270"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Alice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Claire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Frank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(usually 99</a:t>
            </a:r>
            <a:r>
              <a:rPr lang="en-US" dirty="0"/>
              <a:t>% </a:t>
            </a:r>
            <a:r>
              <a:rPr lang="en-US" dirty="0" smtClean="0"/>
              <a:t>sparse)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1839"/>
              </p:ext>
            </p:extLst>
          </p:nvPr>
        </p:nvGraphicFramePr>
        <p:xfrm>
          <a:off x="381000" y="2362200"/>
          <a:ext cx="2025805" cy="338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205"/>
                <a:gridCol w="274320"/>
                <a:gridCol w="274320"/>
                <a:gridCol w="274320"/>
                <a:gridCol w="274320"/>
                <a:gridCol w="274320"/>
              </a:tblGrid>
              <a:tr h="155398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Longest Yard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Citizen Kane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Fast &amp; Furious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Kill Bill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Sound of Music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58374"/>
              </p:ext>
            </p:extLst>
          </p:nvPr>
        </p:nvGraphicFramePr>
        <p:xfrm>
          <a:off x="2850995" y="2362200"/>
          <a:ext cx="1568605" cy="338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205"/>
                <a:gridCol w="457200"/>
                <a:gridCol w="457200"/>
              </a:tblGrid>
              <a:tr h="155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*0.1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1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 2</a:t>
                      </a:r>
                    </a:p>
                  </a:txBody>
                  <a:tcPr vert="vert270" anchor="ctr">
                    <a:noFill/>
                  </a:tcPr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90450"/>
              </p:ext>
            </p:extLst>
          </p:nvPr>
        </p:nvGraphicFramePr>
        <p:xfrm>
          <a:off x="4786861" y="2362200"/>
          <a:ext cx="1097280" cy="216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</a:tblGrid>
              <a:tr h="155398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4" y="5867400"/>
            <a:ext cx="24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 </a:t>
            </a:r>
            <a:r>
              <a:rPr lang="en-US" dirty="0" smtClean="0"/>
              <a:t>= global average = 3.3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95499"/>
              </p:ext>
            </p:extLst>
          </p:nvPr>
        </p:nvGraphicFramePr>
        <p:xfrm>
          <a:off x="6248400" y="2362200"/>
          <a:ext cx="2483005" cy="216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205"/>
                <a:gridCol w="365760"/>
                <a:gridCol w="365760"/>
                <a:gridCol w="365760"/>
                <a:gridCol w="365760"/>
                <a:gridCol w="365760"/>
              </a:tblGrid>
              <a:tr h="155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*0.1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Longest Yard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Citizen Kane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Fast &amp; Furious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Kill Bill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Sound of Music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F2</a:t>
                      </a:r>
                      <a:endParaRPr 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62200" y="3810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38641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641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2300" y="1828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		Tastes		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4.bp.blogspot.com/-3ZktjoSzU4o/Um50A9fdkwI/AAAAAAAADdM/g_DKt_YO4aA/s1600/netfli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90656"/>
            <a:ext cx="9296400" cy="522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944" y="44590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“Connecting </a:t>
            </a:r>
            <a:r>
              <a:rPr lang="en-US" sz="3600" dirty="0">
                <a:solidFill>
                  <a:schemeClr val="bg1"/>
                </a:solidFill>
              </a:rPr>
              <a:t>people </a:t>
            </a:r>
            <a:r>
              <a:rPr lang="en-US" sz="3600" dirty="0" smtClean="0">
                <a:solidFill>
                  <a:schemeClr val="bg1"/>
                </a:solidFill>
              </a:rPr>
              <a:t>to </a:t>
            </a:r>
            <a:r>
              <a:rPr lang="en-US" sz="3600" dirty="0">
                <a:solidFill>
                  <a:schemeClr val="bg1"/>
                </a:solidFill>
              </a:rPr>
              <a:t>the movies they love</a:t>
            </a:r>
            <a:r>
              <a:rPr lang="en-US" sz="3600" dirty="0" smtClean="0">
                <a:solidFill>
                  <a:schemeClr val="bg1"/>
                </a:solidFill>
              </a:rPr>
              <a:t>”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1" y="242234"/>
            <a:ext cx="8321039" cy="635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9249" y="641658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[Koren et al. 2009]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1" y="242234"/>
            <a:ext cx="8321039" cy="635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9249" y="641658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[Koren et al. 2009]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7000" y="1066800"/>
            <a:ext cx="685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23929" y="3886200"/>
            <a:ext cx="685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2895600"/>
            <a:ext cx="685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1403866"/>
            <a:ext cx="762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Densifying</a:t>
            </a:r>
            <a:r>
              <a:rPr lang="en-US" dirty="0" smtClean="0"/>
              <a:t> sparse matrices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Number of ratings x100</a:t>
            </a:r>
          </a:p>
          <a:p>
            <a:pPr lvl="1"/>
            <a:r>
              <a:rPr lang="en-US" dirty="0" smtClean="0"/>
              <a:t>Storage x100</a:t>
            </a:r>
          </a:p>
          <a:p>
            <a:pPr lvl="1"/>
            <a:r>
              <a:rPr lang="en-US" dirty="0" smtClean="0"/>
              <a:t>SVD is O(N</a:t>
            </a:r>
            <a:r>
              <a:rPr lang="en-US" baseline="30000" dirty="0" smtClean="0"/>
              <a:t>3</a:t>
            </a:r>
            <a:r>
              <a:rPr lang="en-US" dirty="0" smtClean="0"/>
              <a:t>), CPU x1M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Minimize square error on known ratings using stochastic gradient descent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95711"/>
              </p:ext>
            </p:extLst>
          </p:nvPr>
        </p:nvGraphicFramePr>
        <p:xfrm>
          <a:off x="6553200" y="1752600"/>
          <a:ext cx="2025805" cy="338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205"/>
                <a:gridCol w="274320"/>
                <a:gridCol w="274320"/>
                <a:gridCol w="274320"/>
                <a:gridCol w="274320"/>
                <a:gridCol w="274320"/>
              </a:tblGrid>
              <a:tr h="155398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Armageddon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Citizen Kane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Fast &amp; Furious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Kill Bill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Sound of Music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2947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93493"/>
            <a:ext cx="55744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2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eb.media.mit.edu/~tristan/phd/dissertation/figures/P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0"/>
            <a:ext cx="2618232" cy="24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techniques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/>
              <a:t>Movies -&gt; </a:t>
            </a:r>
            <a:r>
              <a:rPr lang="en-US" dirty="0" smtClean="0"/>
              <a:t>documents, ratings -&gt; </a:t>
            </a:r>
            <a:r>
              <a:rPr lang="en-US" dirty="0" err="1" smtClean="0"/>
              <a:t>tf-idf</a:t>
            </a:r>
            <a:endParaRPr lang="en-US" dirty="0" smtClean="0"/>
          </a:p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r>
              <a:rPr lang="en-US" dirty="0" err="1" smtClean="0"/>
              <a:t>Cf</a:t>
            </a:r>
            <a:r>
              <a:rPr lang="en-US" dirty="0"/>
              <a:t> “A theory of aspects as latent </a:t>
            </a:r>
            <a:r>
              <a:rPr lang="en-US" dirty="0" smtClean="0"/>
              <a:t>topics”</a:t>
            </a:r>
          </a:p>
          <a:p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Eigen value decomposition </a:t>
            </a:r>
          </a:p>
          <a:p>
            <a:pPr lvl="1"/>
            <a:r>
              <a:rPr lang="en-US" dirty="0" smtClean="0"/>
              <a:t>Of the covariance matrix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  <a:p>
            <a:r>
              <a:rPr lang="en-US" dirty="0" smtClean="0"/>
              <a:t>Need practical methods</a:t>
            </a:r>
          </a:p>
          <a:p>
            <a:r>
              <a:rPr lang="en-US" dirty="0" smtClean="0"/>
              <a:t>The math escalates quickly</a:t>
            </a:r>
          </a:p>
          <a:p>
            <a:pPr lvl="1"/>
            <a:r>
              <a:rPr lang="en-US" dirty="0" smtClean="0"/>
              <a:t>But you may need it …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7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do 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“Frequently </a:t>
            </a:r>
            <a:r>
              <a:rPr lang="en-US" dirty="0"/>
              <a:t>bought </a:t>
            </a:r>
            <a:r>
              <a:rPr lang="en-US" dirty="0" smtClean="0"/>
              <a:t>together”</a:t>
            </a:r>
          </a:p>
          <a:p>
            <a:pPr lvl="1"/>
            <a:r>
              <a:rPr lang="en-US" dirty="0" smtClean="0"/>
              <a:t>Association rule mining</a:t>
            </a:r>
          </a:p>
          <a:p>
            <a:r>
              <a:rPr lang="en-US" dirty="0" smtClean="0"/>
              <a:t>Customer clustering</a:t>
            </a:r>
          </a:p>
          <a:p>
            <a:pPr lvl="1"/>
            <a:r>
              <a:rPr lang="en-US" dirty="0" smtClean="0"/>
              <a:t>SVD</a:t>
            </a:r>
          </a:p>
          <a:p>
            <a:endParaRPr lang="en-US" dirty="0" smtClean="0"/>
          </a:p>
          <a:p>
            <a:r>
              <a:rPr lang="en-US" dirty="0" smtClean="0"/>
              <a:t>(Stock management</a:t>
            </a:r>
          </a:p>
          <a:p>
            <a:pPr lvl="1"/>
            <a:r>
              <a:rPr lang="en-US" dirty="0" smtClean="0"/>
              <a:t>Poisson process?)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229600" cy="65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444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Dating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Match %</a:t>
            </a:r>
          </a:p>
          <a:p>
            <a:pPr lvl="1"/>
            <a:r>
              <a:rPr lang="en-US" dirty="0"/>
              <a:t>SVD </a:t>
            </a:r>
            <a:r>
              <a:rPr lang="en-US" dirty="0" smtClean="0"/>
              <a:t>on weighted questions</a:t>
            </a:r>
          </a:p>
          <a:p>
            <a:pPr lvl="2"/>
            <a:r>
              <a:rPr lang="en-US" dirty="0"/>
              <a:t>“Would you rather be weird or normal?”= 99% weird</a:t>
            </a:r>
          </a:p>
          <a:p>
            <a:pPr lvl="2"/>
            <a:r>
              <a:rPr lang="en-US" dirty="0"/>
              <a:t>“Sex before marriage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SVD on </a:t>
            </a:r>
            <a:r>
              <a:rPr lang="en-US" dirty="0" err="1" smtClean="0"/>
              <a:t>tf-idf</a:t>
            </a:r>
            <a:r>
              <a:rPr lang="en-US" dirty="0" smtClean="0"/>
              <a:t> from profile essays</a:t>
            </a:r>
          </a:p>
          <a:p>
            <a:pPr lvl="1"/>
            <a:r>
              <a:rPr lang="en-US" dirty="0" smtClean="0"/>
              <a:t>Cosine distance in SVD space</a:t>
            </a:r>
          </a:p>
          <a:p>
            <a:r>
              <a:rPr lang="en-US" dirty="0" smtClean="0"/>
              <a:t>Actual information in a profile</a:t>
            </a:r>
          </a:p>
          <a:p>
            <a:pPr lvl="1"/>
            <a:r>
              <a:rPr lang="en-US" dirty="0" smtClean="0"/>
              <a:t>Everybody loves travelling, but they say it differently</a:t>
            </a:r>
          </a:p>
          <a:p>
            <a:pPr lvl="1"/>
            <a:r>
              <a:rPr lang="en-US" dirty="0" smtClean="0"/>
              <a:t>“I love travelling!” = “travel” = low </a:t>
            </a:r>
            <a:r>
              <a:rPr lang="en-US" dirty="0" err="1" smtClean="0"/>
              <a:t>tf-idf</a:t>
            </a:r>
            <a:endParaRPr lang="en-US" dirty="0" smtClean="0"/>
          </a:p>
          <a:p>
            <a:pPr lvl="1"/>
            <a:r>
              <a:rPr lang="en-US" dirty="0" smtClean="0"/>
              <a:t>“Have a passport!” = “passport” = high </a:t>
            </a:r>
            <a:r>
              <a:rPr lang="en-US" dirty="0" err="1" smtClean="0"/>
              <a:t>tf-idf</a:t>
            </a:r>
            <a:endParaRPr lang="en-US" dirty="0" smtClean="0"/>
          </a:p>
          <a:p>
            <a:pPr lvl="1"/>
            <a:r>
              <a:rPr lang="en-US" dirty="0" err="1"/>
              <a:t>Tf-idf</a:t>
            </a:r>
            <a:r>
              <a:rPr lang="en-US" dirty="0"/>
              <a:t> is not always </a:t>
            </a:r>
            <a:r>
              <a:rPr lang="en-US" dirty="0" smtClean="0"/>
              <a:t>appropriate!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94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Debeauvais</a:t>
            </a:r>
            <a:r>
              <a:rPr lang="en-US" dirty="0" smtClean="0"/>
              <a:t>, tdebeauv@uci.edu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4</a:t>
            </a:fld>
            <a:endParaRPr lang="en-US"/>
          </a:p>
        </p:txBody>
      </p:sp>
      <p:pic>
        <p:nvPicPr>
          <p:cNvPr id="7172" name="Picture 4" descr="Critically acclaimed Fight-the-System Document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647"/>
            <a:ext cx="8077200" cy="2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een TV Dramas Featuring a Strong Female Lead.&#10;Actually, kudos to Netflix on this one, because that&amp;#8217;s totally what I&amp;#8217;m int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9667"/>
            <a:ext cx="8077200" cy="21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ateoplis:&#10;&#10;Netflix, April 1st&#10;&#10;so amaz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07906"/>
            <a:ext cx="8077200" cy="21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6477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http://genresofnetflix.tumblr.com</a:t>
            </a:r>
            <a:r>
              <a:rPr lang="en-US" i="1" dirty="0" smtClean="0"/>
              <a:t>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56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Padhraic</a:t>
            </a:r>
            <a:r>
              <a:rPr lang="en-US" dirty="0"/>
              <a:t> Smyth’s </a:t>
            </a:r>
            <a:r>
              <a:rPr lang="en-US" dirty="0" smtClean="0"/>
              <a:t>slides on Netflix </a:t>
            </a:r>
            <a:r>
              <a:rPr lang="en-US" dirty="0" err="1" smtClean="0"/>
              <a:t>recsys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://www.ics.uci.edu/~</a:t>
            </a:r>
            <a:r>
              <a:rPr lang="en-US" dirty="0" smtClean="0">
                <a:hlinkClick r:id="rId2"/>
              </a:rPr>
              <a:t>smyth/courses/cs277/public_slides/recommender_systems_part2.pdf</a:t>
            </a:r>
            <a:endParaRPr lang="en-US" dirty="0" smtClean="0"/>
          </a:p>
          <a:p>
            <a:r>
              <a:rPr lang="en-US" dirty="0" err="1" smtClean="0"/>
              <a:t>Koren</a:t>
            </a:r>
            <a:r>
              <a:rPr lang="en-US" dirty="0" smtClean="0"/>
              <a:t> et al. 2009: Matrix factorization techniques for recommender systems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://www.theatlantic.com/technology/archive/2014/01/how-netflix-reverse-engineered-hollywood/282679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online.wsj.com/news/articles/SB10001424052702303453004579290632128929194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5</a:t>
            </a:fld>
            <a:endParaRPr lang="en-US"/>
          </a:p>
        </p:txBody>
      </p:sp>
      <p:pic>
        <p:nvPicPr>
          <p:cNvPr id="12290" name="Picture 2" descr="http://johnnyholland.org/wp-content/uploads/netflix-curio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6225312" cy="32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37signals.com/svn/images/netflix_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530647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1- People rate movies high</a:t>
            </a:r>
          </a:p>
          <a:p>
            <a:pPr marL="0" indent="0">
              <a:buNone/>
            </a:pPr>
            <a:r>
              <a:rPr lang="en-US" i="1" dirty="0" smtClean="0"/>
              <a:t>They </a:t>
            </a:r>
            <a:r>
              <a:rPr lang="en-US" b="1" i="1" dirty="0" smtClean="0"/>
              <a:t>generally</a:t>
            </a:r>
            <a:r>
              <a:rPr lang="en-US" i="1" dirty="0" smtClean="0"/>
              <a:t> don’t bother rating bad movies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4" descr="http://img2-1.timeinc.net/ew/img/review/011123/grinch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7735"/>
            <a:ext cx="2280664" cy="22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2590800" y="2865120"/>
            <a:ext cx="3352800" cy="1207008"/>
          </a:xfrm>
          <a:prstGeom prst="cloudCallout">
            <a:avLst>
              <a:gd name="adj1" fmla="val -50761"/>
              <a:gd name="adj2" fmla="val 61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 ONLY RATE BAD MOVIES!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rate movies high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7</a:t>
            </a:fld>
            <a:endParaRPr lang="en-US"/>
          </a:p>
        </p:txBody>
      </p:sp>
      <p:pic>
        <p:nvPicPr>
          <p:cNvPr id="11266" name="Picture 2" descr="http://www.networx.ch/netflix_user_rating_average_distribu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47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11086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smtClean="0"/>
              <a:t>www.netflixprize.com/community/viewtopic.php?pid=5941#p5941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15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2- Older </a:t>
            </a:r>
            <a:r>
              <a:rPr lang="en-US" dirty="0"/>
              <a:t>movies are rated </a:t>
            </a:r>
            <a:r>
              <a:rPr lang="en-US" dirty="0" smtClean="0"/>
              <a:t>higher</a:t>
            </a:r>
          </a:p>
          <a:p>
            <a:pPr marL="0" indent="0">
              <a:buNone/>
            </a:pPr>
            <a:r>
              <a:rPr lang="en-US" i="1" dirty="0" smtClean="0"/>
              <a:t>Nostalgia</a:t>
            </a:r>
          </a:p>
          <a:p>
            <a:pPr marL="0" indent="0">
              <a:buNone/>
            </a:pPr>
            <a:r>
              <a:rPr lang="en-US" i="1" dirty="0" smtClean="0"/>
              <a:t>Netflix keeps </a:t>
            </a:r>
            <a:r>
              <a:rPr lang="en-US" i="1" dirty="0"/>
              <a:t>only </a:t>
            </a:r>
            <a:r>
              <a:rPr lang="en-US" i="1" dirty="0" smtClean="0"/>
              <a:t>the best of old movies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 descr="http://upload.wikimedia.org/wikipedia/en/thumb/c/ce/Citizenkane.jpg/405px-Citizenka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5848"/>
            <a:ext cx="2362200" cy="34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Older movies are rated </a:t>
            </a:r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7166-9254-4D27-84F8-510F8768212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391400" cy="516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640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Paddraic</a:t>
            </a:r>
            <a:r>
              <a:rPr lang="en-US" dirty="0" smtClean="0"/>
              <a:t> Smyth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976</Words>
  <Application>Microsoft Office PowerPoint</Application>
  <PresentationFormat>On-screen Show (4:3)</PresentationFormat>
  <Paragraphs>377</Paragraphs>
  <Slides>40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Using Big Data to Improve Product Quality</vt:lpstr>
      <vt:lpstr>Outline</vt:lpstr>
      <vt:lpstr>PowerPoint Presentation</vt:lpstr>
      <vt:lpstr>PowerPoint Presentation</vt:lpstr>
      <vt:lpstr>PowerPoint Presentation</vt:lpstr>
      <vt:lpstr>Intuitions</vt:lpstr>
      <vt:lpstr>People rate movies high</vt:lpstr>
      <vt:lpstr>Intuitions</vt:lpstr>
      <vt:lpstr>Older movies are rated higher</vt:lpstr>
      <vt:lpstr>Intuitions</vt:lpstr>
      <vt:lpstr>PowerPoint Presentation</vt:lpstr>
      <vt:lpstr>Take-away</vt:lpstr>
      <vt:lpstr>What is big data?</vt:lpstr>
      <vt:lpstr>PowerPoint Presentation</vt:lpstr>
      <vt:lpstr>Data mining</vt:lpstr>
      <vt:lpstr>Statistics</vt:lpstr>
      <vt:lpstr>Machine learning</vt:lpstr>
      <vt:lpstr>Visualization</vt:lpstr>
      <vt:lpstr>Data engineering</vt:lpstr>
      <vt:lpstr>Take-aways</vt:lpstr>
      <vt:lpstr>Industry examples</vt:lpstr>
      <vt:lpstr>PowerPoint Presentation</vt:lpstr>
      <vt:lpstr>PowerPoint Presentation</vt:lpstr>
      <vt:lpstr>PowerPoint Presentation</vt:lpstr>
      <vt:lpstr>Take-aways</vt:lpstr>
      <vt:lpstr>Singular value decomposition</vt:lpstr>
      <vt:lpstr>PowerPoint Presentation</vt:lpstr>
      <vt:lpstr>Ratings data</vt:lpstr>
      <vt:lpstr>Singular Value Decomposition</vt:lpstr>
      <vt:lpstr>PowerPoint Presentation</vt:lpstr>
      <vt:lpstr>PowerPoint Presentation</vt:lpstr>
      <vt:lpstr>Densifying sparse matrices</vt:lpstr>
      <vt:lpstr>Similar techniques</vt:lpstr>
      <vt:lpstr>Take-aways</vt:lpstr>
      <vt:lpstr>How would you do …</vt:lpstr>
      <vt:lpstr>Amazon</vt:lpstr>
      <vt:lpstr>PowerPoint Presentation</vt:lpstr>
      <vt:lpstr>Dating website</vt:lpstr>
      <vt:lpstr>thanks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Big Data to Improve Product Quality</dc:title>
  <dc:creator>Tho Deb</dc:creator>
  <cp:lastModifiedBy>Tho Deb</cp:lastModifiedBy>
  <cp:revision>98</cp:revision>
  <dcterms:created xsi:type="dcterms:W3CDTF">2014-02-07T22:26:59Z</dcterms:created>
  <dcterms:modified xsi:type="dcterms:W3CDTF">2014-05-28T17:28:57Z</dcterms:modified>
</cp:coreProperties>
</file>