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63ded819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63ded819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63ded819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63ded819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63ded819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63ded819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63ded819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63ded819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63ded819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63ded819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63ded819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63ded819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63ded819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63ded819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63ded819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63ded819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63ded819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63ded819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63ded819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63ded819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Real-Time Emotion Detection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Prepared by students: </a:t>
            </a:r>
            <a:endParaRPr/>
          </a:p>
          <a:p>
            <a:pPr indent="0" lvl="0" marL="0" rtl="0" algn="l">
              <a:spcBef>
                <a:spcPts val="0"/>
              </a:spcBef>
              <a:spcAft>
                <a:spcPts val="0"/>
              </a:spcAft>
              <a:buNone/>
            </a:pPr>
            <a:r>
              <a:rPr lang="en"/>
              <a:t>Genti Nuhiu &amp; Vigan Demiri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a:t>
            </a:r>
            <a:endParaRPr/>
          </a:p>
        </p:txBody>
      </p:sp>
      <p:sp>
        <p:nvSpPr>
          <p:cNvPr id="182" name="Google Shape;182;p22"/>
          <p:cNvSpPr txBox="1"/>
          <p:nvPr>
            <p:ph idx="1" type="body"/>
          </p:nvPr>
        </p:nvSpPr>
        <p:spPr>
          <a:xfrm>
            <a:off x="819150" y="1505000"/>
            <a:ext cx="75057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Real-time emotion detection involves capturing video frames from the laptop camera, detecting faces, and classifying emotions using the trained model. </a:t>
            </a:r>
            <a:endParaRPr sz="1500">
              <a:latin typeface="Nunito"/>
              <a:ea typeface="Nunito"/>
              <a:cs typeface="Nunito"/>
              <a:sym typeface="Nunito"/>
            </a:endParaRPr>
          </a:p>
          <a:p>
            <a:pPr indent="-323850" lvl="0" marL="457200" rtl="0" algn="l">
              <a:spcBef>
                <a:spcPts val="1200"/>
              </a:spcBef>
              <a:spcAft>
                <a:spcPts val="0"/>
              </a:spcAft>
              <a:buSzPts val="1500"/>
              <a:buAutoNum type="arabicPeriod"/>
            </a:pPr>
            <a:r>
              <a:rPr b="1" lang="en" sz="1500">
                <a:latin typeface="Nunito"/>
                <a:ea typeface="Nunito"/>
                <a:cs typeface="Nunito"/>
                <a:sym typeface="Nunito"/>
              </a:rPr>
              <a:t>Capture Video Frames:</a:t>
            </a:r>
            <a:r>
              <a:rPr lang="en" sz="1500">
                <a:latin typeface="Nunito"/>
                <a:ea typeface="Nunito"/>
                <a:cs typeface="Nunito"/>
                <a:sym typeface="Nunito"/>
              </a:rPr>
              <a:t> Use OpenCV to capture frames from the laptop camera. </a:t>
            </a:r>
            <a:endParaRPr sz="1500">
              <a:latin typeface="Nunito"/>
              <a:ea typeface="Nunito"/>
              <a:cs typeface="Nunito"/>
              <a:sym typeface="Nunito"/>
            </a:endParaRPr>
          </a:p>
          <a:p>
            <a:pPr indent="-323850" lvl="0" marL="457200" rtl="0" algn="l">
              <a:spcBef>
                <a:spcPts val="0"/>
              </a:spcBef>
              <a:spcAft>
                <a:spcPts val="0"/>
              </a:spcAft>
              <a:buSzPts val="1500"/>
              <a:buAutoNum type="arabicPeriod"/>
            </a:pPr>
            <a:r>
              <a:rPr b="1" lang="en" sz="1500">
                <a:latin typeface="Nunito"/>
                <a:ea typeface="Nunito"/>
                <a:cs typeface="Nunito"/>
                <a:sym typeface="Nunito"/>
              </a:rPr>
              <a:t>Face Detection: </a:t>
            </a:r>
            <a:r>
              <a:rPr lang="en" sz="1500">
                <a:latin typeface="Nunito"/>
                <a:ea typeface="Nunito"/>
                <a:cs typeface="Nunito"/>
                <a:sym typeface="Nunito"/>
              </a:rPr>
              <a:t>Detect faces in each frame using Haar cascades. Haar cascades are a popular technique for real-time face detection due to their efficiency and accuracy. </a:t>
            </a:r>
            <a:endParaRPr sz="1500">
              <a:latin typeface="Nunito"/>
              <a:ea typeface="Nunito"/>
              <a:cs typeface="Nunito"/>
              <a:sym typeface="Nunito"/>
            </a:endParaRPr>
          </a:p>
          <a:p>
            <a:pPr indent="-323850" lvl="0" marL="457200" rtl="0" algn="l">
              <a:spcBef>
                <a:spcPts val="0"/>
              </a:spcBef>
              <a:spcAft>
                <a:spcPts val="0"/>
              </a:spcAft>
              <a:buSzPts val="1500"/>
              <a:buAutoNum type="arabicPeriod"/>
            </a:pPr>
            <a:r>
              <a:rPr b="1" lang="en" sz="1500">
                <a:latin typeface="Nunito"/>
                <a:ea typeface="Nunito"/>
                <a:cs typeface="Nunito"/>
                <a:sym typeface="Nunito"/>
              </a:rPr>
              <a:t>Emotion Classification:</a:t>
            </a:r>
            <a:r>
              <a:rPr lang="en" sz="1500">
                <a:latin typeface="Nunito"/>
                <a:ea typeface="Nunito"/>
                <a:cs typeface="Nunito"/>
                <a:sym typeface="Nunito"/>
              </a:rPr>
              <a:t> Preprocess the detected face and predict the emotion using the trained CNN.</a:t>
            </a:r>
            <a:endParaRPr sz="1500">
              <a:latin typeface="Nunito"/>
              <a:ea typeface="Nunito"/>
              <a:cs typeface="Nunito"/>
              <a:sym typeface="Nunito"/>
            </a:endParaRPr>
          </a:p>
          <a:p>
            <a:pPr indent="-323850" lvl="0" marL="457200" rtl="0" algn="l">
              <a:spcBef>
                <a:spcPts val="0"/>
              </a:spcBef>
              <a:spcAft>
                <a:spcPts val="0"/>
              </a:spcAft>
              <a:buSzPts val="1500"/>
              <a:buAutoNum type="arabicPeriod"/>
            </a:pPr>
            <a:r>
              <a:rPr b="1" lang="en" sz="1500">
                <a:latin typeface="Nunito"/>
                <a:ea typeface="Nunito"/>
                <a:cs typeface="Nunito"/>
                <a:sym typeface="Nunito"/>
              </a:rPr>
              <a:t>Display Results: </a:t>
            </a:r>
            <a:r>
              <a:rPr lang="en" sz="1500">
                <a:latin typeface="Nunito"/>
                <a:ea typeface="Nunito"/>
                <a:cs typeface="Nunito"/>
                <a:sym typeface="Nunito"/>
              </a:rPr>
              <a:t>Draw bounding boxes around detected faces and display the predicted emotion</a:t>
            </a:r>
            <a:endParaRPr sz="15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398250" y="2236050"/>
            <a:ext cx="2347500" cy="6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This project aims to build a real-time emotion detection system using a laptop camera. The system will leverage deep learning techniques, particularly Convolutional Neural Networks (CNNs), to classify emotions from facial expressions. </a:t>
            </a:r>
            <a:endParaRPr sz="1500">
              <a:latin typeface="Nunito"/>
              <a:ea typeface="Nunito"/>
              <a:cs typeface="Nunito"/>
              <a:sym typeface="Nunito"/>
            </a:endParaRPr>
          </a:p>
          <a:p>
            <a:pPr indent="0" lvl="0" marL="0" rtl="0" algn="l">
              <a:spcBef>
                <a:spcPts val="1200"/>
              </a:spcBef>
              <a:spcAft>
                <a:spcPts val="1200"/>
              </a:spcAft>
              <a:buNone/>
            </a:pPr>
            <a:r>
              <a:rPr lang="en" sz="1500">
                <a:latin typeface="Nunito"/>
                <a:ea typeface="Nunito"/>
                <a:cs typeface="Nunito"/>
                <a:sym typeface="Nunito"/>
              </a:rPr>
              <a:t>The FER2013 dataset, which contains thousands of labeled facial images, will be used to train the model. The main components of the project include data preprocessing, model training, and real-time emotion detection.</a:t>
            </a:r>
            <a:endParaRPr sz="15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6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141" name="Google Shape;141;p15"/>
          <p:cNvSpPr txBox="1"/>
          <p:nvPr>
            <p:ph idx="1" type="body"/>
          </p:nvPr>
        </p:nvSpPr>
        <p:spPr>
          <a:xfrm>
            <a:off x="819150" y="1472300"/>
            <a:ext cx="7505700" cy="31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Emotion detection technology has numerous applications, including: </a:t>
            </a:r>
            <a:endParaRPr sz="1500">
              <a:latin typeface="Nunito"/>
              <a:ea typeface="Nunito"/>
              <a:cs typeface="Nunito"/>
              <a:sym typeface="Nunito"/>
            </a:endParaRPr>
          </a:p>
          <a:p>
            <a:pPr indent="-323850" lvl="0" marL="457200" rtl="0" algn="l">
              <a:spcBef>
                <a:spcPts val="1200"/>
              </a:spcBef>
              <a:spcAft>
                <a:spcPts val="0"/>
              </a:spcAft>
              <a:buSzPts val="1500"/>
              <a:buFont typeface="Nunito"/>
              <a:buChar char="-"/>
            </a:pPr>
            <a:r>
              <a:rPr b="1" lang="en" sz="1500">
                <a:latin typeface="Nunito"/>
                <a:ea typeface="Nunito"/>
                <a:cs typeface="Nunito"/>
                <a:sym typeface="Nunito"/>
              </a:rPr>
              <a:t>Customer Service: </a:t>
            </a:r>
            <a:r>
              <a:rPr lang="en" sz="1500">
                <a:latin typeface="Nunito"/>
                <a:ea typeface="Nunito"/>
                <a:cs typeface="Nunito"/>
                <a:sym typeface="Nunito"/>
              </a:rPr>
              <a:t>Enhance customer experience by understanding their emotions during interactions.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b="1" lang="en" sz="1500">
                <a:latin typeface="Nunito"/>
                <a:ea typeface="Nunito"/>
                <a:cs typeface="Nunito"/>
                <a:sym typeface="Nunito"/>
              </a:rPr>
              <a:t>Healthcare:</a:t>
            </a:r>
            <a:r>
              <a:rPr lang="en" sz="1500">
                <a:latin typeface="Nunito"/>
                <a:ea typeface="Nunito"/>
                <a:cs typeface="Nunito"/>
                <a:sym typeface="Nunito"/>
              </a:rPr>
              <a:t> Monitor patients' emotional states for better mental health management.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b="1" lang="en" sz="1500">
                <a:latin typeface="Nunito"/>
                <a:ea typeface="Nunito"/>
                <a:cs typeface="Nunito"/>
                <a:sym typeface="Nunito"/>
              </a:rPr>
              <a:t>Education:</a:t>
            </a:r>
            <a:r>
              <a:rPr lang="en" sz="1500">
                <a:latin typeface="Nunito"/>
                <a:ea typeface="Nunito"/>
                <a:cs typeface="Nunito"/>
                <a:sym typeface="Nunito"/>
              </a:rPr>
              <a:t> Adapt educational content based on students' emotional responses.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b="1" lang="en" sz="1500">
                <a:latin typeface="Nunito"/>
                <a:ea typeface="Nunito"/>
                <a:cs typeface="Nunito"/>
                <a:sym typeface="Nunito"/>
              </a:rPr>
              <a:t>Marketing:</a:t>
            </a:r>
            <a:r>
              <a:rPr lang="en" sz="1500">
                <a:latin typeface="Nunito"/>
                <a:ea typeface="Nunito"/>
                <a:cs typeface="Nunito"/>
                <a:sym typeface="Nunito"/>
              </a:rPr>
              <a:t> Analyze consumer emotions to tailor marketing strategies.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b="1" lang="en" sz="1500">
                <a:latin typeface="Nunito"/>
                <a:ea typeface="Nunito"/>
                <a:cs typeface="Nunito"/>
                <a:sym typeface="Nunito"/>
              </a:rPr>
              <a:t>Entertainment: </a:t>
            </a:r>
            <a:r>
              <a:rPr lang="en" sz="1500">
                <a:latin typeface="Nunito"/>
                <a:ea typeface="Nunito"/>
                <a:cs typeface="Nunito"/>
                <a:sym typeface="Nunito"/>
              </a:rPr>
              <a:t>Create interactive content that responds to users' emotions.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b="1" lang="en" sz="1500">
                <a:latin typeface="Nunito"/>
                <a:ea typeface="Nunito"/>
                <a:cs typeface="Nunito"/>
                <a:sym typeface="Nunito"/>
              </a:rPr>
              <a:t>Security: </a:t>
            </a:r>
            <a:r>
              <a:rPr lang="en" sz="1500">
                <a:latin typeface="Nunito"/>
                <a:ea typeface="Nunito"/>
                <a:cs typeface="Nunito"/>
                <a:sym typeface="Nunito"/>
              </a:rPr>
              <a:t>Detect unusual emotional states that may indicate potential threats</a:t>
            </a:r>
            <a:endParaRPr sz="15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Steps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500">
                <a:latin typeface="Nunito"/>
                <a:ea typeface="Nunito"/>
                <a:cs typeface="Nunito"/>
                <a:sym typeface="Nunito"/>
              </a:rPr>
              <a:t>The objectives of this project are centered around three main goals:</a:t>
            </a:r>
            <a:endParaRPr sz="1500">
              <a:latin typeface="Nunito"/>
              <a:ea typeface="Nunito"/>
              <a:cs typeface="Nunito"/>
              <a:sym typeface="Nunito"/>
            </a:endParaRPr>
          </a:p>
          <a:p>
            <a:pPr indent="-323850" lvl="0" marL="457200" rtl="0" algn="l">
              <a:spcBef>
                <a:spcPts val="1200"/>
              </a:spcBef>
              <a:spcAft>
                <a:spcPts val="0"/>
              </a:spcAft>
              <a:buSzPts val="1500"/>
              <a:buFont typeface="Nunito"/>
              <a:buAutoNum type="arabicPeriod"/>
            </a:pPr>
            <a:r>
              <a:rPr b="1" lang="en" sz="1500">
                <a:latin typeface="Nunito"/>
                <a:ea typeface="Nunito"/>
                <a:cs typeface="Nunito"/>
                <a:sym typeface="Nunito"/>
              </a:rPr>
              <a:t>Developing a Robust Preprocessing Pipeline for the FER2013 Dataset:</a:t>
            </a:r>
            <a:r>
              <a:rPr lang="en" sz="1500">
                <a:latin typeface="Nunito"/>
                <a:ea typeface="Nunito"/>
                <a:cs typeface="Nunito"/>
                <a:sym typeface="Nunito"/>
              </a:rPr>
              <a:t> Before feeding the data into the neural network, it is crucial to preprocess it appropriately. This involves reading and converting the pixel data into a usable format, normalizing the images to ensure consistent input, and one-hot encoding the emotion labels. </a:t>
            </a:r>
            <a:endParaRPr sz="1500">
              <a:latin typeface="Nunito"/>
              <a:ea typeface="Nunito"/>
              <a:cs typeface="Nunito"/>
              <a:sym typeface="Nunito"/>
            </a:endParaRPr>
          </a:p>
          <a:p>
            <a:pPr indent="0" lvl="0" marL="457200" rtl="0" algn="l">
              <a:spcBef>
                <a:spcPts val="1200"/>
              </a:spcBef>
              <a:spcAft>
                <a:spcPts val="1200"/>
              </a:spcAft>
              <a:buNone/>
            </a:pPr>
            <a:r>
              <a:rPr i="1" lang="en" sz="1500">
                <a:latin typeface="Nunito"/>
                <a:ea typeface="Nunito"/>
                <a:cs typeface="Nunito"/>
                <a:sym typeface="Nunito"/>
              </a:rPr>
              <a:t>A robust preprocessing pipeline ensures that the data is in the optimal state for training the model, leading to better performance and accuracy.</a:t>
            </a:r>
            <a:endParaRPr i="1" sz="15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819150" y="602425"/>
            <a:ext cx="7505700" cy="402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Nunito"/>
                <a:ea typeface="Nunito"/>
                <a:cs typeface="Nunito"/>
                <a:sym typeface="Nunito"/>
              </a:rPr>
              <a:t>2. Designing and Training a High-Accuracy CNN: </a:t>
            </a:r>
            <a:r>
              <a:rPr lang="en" sz="1500">
                <a:latin typeface="Nunito"/>
                <a:ea typeface="Nunito"/>
                <a:cs typeface="Nunito"/>
                <a:sym typeface="Nunito"/>
              </a:rPr>
              <a:t>The project aims to design a CNN architecture that can effectively classify facial expressions with high accuracy. The CNN will be trained on the preprocessed FER2013 dataset, learning to recognize patterns and features associated with different emotions. The training process involves tuning hyperparameters, optimizing the network, and evaluating its performance using metrics such as accuracy, precision, recall, and F1-score.</a:t>
            </a:r>
            <a:endParaRPr sz="1500">
              <a:latin typeface="Nunito"/>
              <a:ea typeface="Nunito"/>
              <a:cs typeface="Nunito"/>
              <a:sym typeface="Nunito"/>
            </a:endParaRPr>
          </a:p>
          <a:p>
            <a:pPr indent="0" lvl="0" marL="0" rtl="0" algn="l">
              <a:spcBef>
                <a:spcPts val="1200"/>
              </a:spcBef>
              <a:spcAft>
                <a:spcPts val="1200"/>
              </a:spcAft>
              <a:buNone/>
            </a:pPr>
            <a:r>
              <a:rPr b="1" lang="en" sz="1500">
                <a:latin typeface="Nunito"/>
                <a:ea typeface="Nunito"/>
                <a:cs typeface="Nunito"/>
                <a:sym typeface="Nunito"/>
              </a:rPr>
              <a:t>3. Implementing a Real-Time Emotion Detection System: </a:t>
            </a:r>
            <a:r>
              <a:rPr lang="en" sz="1500">
                <a:latin typeface="Nunito"/>
                <a:ea typeface="Nunito"/>
                <a:cs typeface="Nunito"/>
                <a:sym typeface="Nunito"/>
              </a:rPr>
              <a:t>The final objective is to implement a system that utilizes the trained CNN to detect emotions in real-time. This involves integrating the model with OpenCV to capture and process live video frames from a laptop camera. The system will detect faces in each frame, preprocess the detected faces, and classify their emotions using the CNN. The classified emotions will be displayed on the screen, providing real-time feedback on the emotional states of individuals in the video feed.</a:t>
            </a:r>
            <a:endParaRPr sz="15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a:t>
            </a:r>
            <a:r>
              <a:rPr lang="en"/>
              <a:t> the FER2013 Dataset</a:t>
            </a:r>
            <a:endParaRPr/>
          </a:p>
        </p:txBody>
      </p:sp>
      <p:sp>
        <p:nvSpPr>
          <p:cNvPr id="158" name="Google Shape;158;p18"/>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The FER2013 dataset is a publicly available dataset used for facial expression recognition. It consists of 35,887 grayscale images of faces, each 48x48 pixels, labeled with one of seven emotions: Angry, Disgust, Fear, Happy, Sad, Surprise, and Neutral. The dataset is divided into training and test sets, with the training set containing 28,709 images and the test set containing 7,178 images. </a:t>
            </a:r>
            <a:endParaRPr sz="1500">
              <a:latin typeface="Nunito"/>
              <a:ea typeface="Nunito"/>
              <a:cs typeface="Nunito"/>
              <a:sym typeface="Nunito"/>
            </a:endParaRPr>
          </a:p>
          <a:p>
            <a:pPr indent="0" lvl="0" marL="0" rtl="0" algn="l">
              <a:spcBef>
                <a:spcPts val="1200"/>
              </a:spcBef>
              <a:spcAft>
                <a:spcPts val="0"/>
              </a:spcAft>
              <a:buNone/>
            </a:pPr>
            <a:r>
              <a:t/>
            </a:r>
            <a:endParaRPr sz="1500">
              <a:latin typeface="Nunito"/>
              <a:ea typeface="Nunito"/>
              <a:cs typeface="Nunito"/>
              <a:sym typeface="Nunito"/>
            </a:endParaRPr>
          </a:p>
          <a:p>
            <a:pPr indent="0" lvl="0" marL="0" rtl="0" algn="l">
              <a:spcBef>
                <a:spcPts val="1200"/>
              </a:spcBef>
              <a:spcAft>
                <a:spcPts val="1200"/>
              </a:spcAft>
              <a:buNone/>
            </a:pPr>
            <a:r>
              <a:rPr lang="en" sz="1500">
                <a:latin typeface="Nunito"/>
                <a:ea typeface="Nunito"/>
                <a:cs typeface="Nunito"/>
                <a:sym typeface="Nunito"/>
              </a:rPr>
              <a:t>Data Format: Each image in the dataset is represented as a string of pixel values, which need to be converted into numpy arrays for processing.</a:t>
            </a:r>
            <a:endParaRPr sz="15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70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Architecture - CNN Layers</a:t>
            </a:r>
            <a:endParaRPr/>
          </a:p>
        </p:txBody>
      </p:sp>
      <p:sp>
        <p:nvSpPr>
          <p:cNvPr id="164" name="Google Shape;164;p19"/>
          <p:cNvSpPr txBox="1"/>
          <p:nvPr>
            <p:ph idx="1" type="body"/>
          </p:nvPr>
        </p:nvSpPr>
        <p:spPr>
          <a:xfrm>
            <a:off x="819150" y="1548500"/>
            <a:ext cx="7505700" cy="309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AutoNum type="arabicPeriod"/>
            </a:pPr>
            <a:r>
              <a:rPr b="1" lang="en" sz="1400">
                <a:latin typeface="Nunito"/>
                <a:ea typeface="Nunito"/>
                <a:cs typeface="Nunito"/>
                <a:sym typeface="Nunito"/>
              </a:rPr>
              <a:t>Convolutional Layers: </a:t>
            </a:r>
            <a:r>
              <a:rPr lang="en" sz="1400">
                <a:latin typeface="Nunito"/>
                <a:ea typeface="Nunito"/>
                <a:cs typeface="Nunito"/>
                <a:sym typeface="Nunito"/>
              </a:rPr>
              <a:t>Extract features from input images using convolutional filters. These layers apply a set of learnable filters to the input images, creating feature maps that capture various aspects of the images, such as edges, textures, and patterns. </a:t>
            </a:r>
            <a:endParaRPr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1" lang="en" sz="1400">
                <a:latin typeface="Nunito"/>
                <a:ea typeface="Nunito"/>
                <a:cs typeface="Nunito"/>
                <a:sym typeface="Nunito"/>
              </a:rPr>
              <a:t>Pooling Layers:</a:t>
            </a:r>
            <a:r>
              <a:rPr lang="en" sz="1400">
                <a:latin typeface="Nunito"/>
                <a:ea typeface="Nunito"/>
                <a:cs typeface="Nunito"/>
                <a:sym typeface="Nunito"/>
              </a:rPr>
              <a:t> Reduce the spatial dimensions of the feature maps, retaining the most important information. This down-sampling process helps to reduce the computational complexity and overfitting. </a:t>
            </a:r>
            <a:endParaRPr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1" lang="en" sz="1400">
                <a:latin typeface="Nunito"/>
                <a:ea typeface="Nunito"/>
                <a:cs typeface="Nunito"/>
                <a:sym typeface="Nunito"/>
              </a:rPr>
              <a:t>Fully Connected Layers:</a:t>
            </a:r>
            <a:r>
              <a:rPr lang="en" sz="1400">
                <a:latin typeface="Nunito"/>
                <a:ea typeface="Nunito"/>
                <a:cs typeface="Nunito"/>
                <a:sym typeface="Nunito"/>
              </a:rPr>
              <a:t> Perform classification based on the features extracted by the convolutional layers. These layers are densely connected, allowing the model to learn complex representations of the data. </a:t>
            </a:r>
            <a:endParaRPr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1" lang="en" sz="1400">
                <a:latin typeface="Nunito"/>
                <a:ea typeface="Nunito"/>
                <a:cs typeface="Nunito"/>
                <a:sym typeface="Nunito"/>
              </a:rPr>
              <a:t>Dropout Layers: </a:t>
            </a:r>
            <a:r>
              <a:rPr lang="en" sz="1400">
                <a:latin typeface="Nunito"/>
                <a:ea typeface="Nunito"/>
                <a:cs typeface="Nunito"/>
                <a:sym typeface="Nunito"/>
              </a:rPr>
              <a:t>Prevent overfitting by randomly setting a fraction of input units to 0 during training. Dropout helps to improve the generalization of the model by preventing it from relying too heavily on any particular set of features.</a:t>
            </a:r>
            <a:endParaRPr sz="14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70" name="Google Shape;170;p20"/>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Data preprocessing is a crucial step in any machine learning project. For this project, preprocessing involves:</a:t>
            </a:r>
            <a:endParaRPr sz="1500">
              <a:latin typeface="Nunito"/>
              <a:ea typeface="Nunito"/>
              <a:cs typeface="Nunito"/>
              <a:sym typeface="Nunito"/>
            </a:endParaRPr>
          </a:p>
          <a:p>
            <a:pPr indent="-323850" lvl="0" marL="457200" rtl="0" algn="l">
              <a:spcBef>
                <a:spcPts val="1200"/>
              </a:spcBef>
              <a:spcAft>
                <a:spcPts val="0"/>
              </a:spcAft>
              <a:buSzPts val="1500"/>
              <a:buAutoNum type="arabicPeriod"/>
            </a:pPr>
            <a:r>
              <a:rPr b="1" lang="en" sz="1500">
                <a:latin typeface="Nunito"/>
                <a:ea typeface="Nunito"/>
                <a:cs typeface="Nunito"/>
                <a:sym typeface="Nunito"/>
              </a:rPr>
              <a:t>Loading the dataset:</a:t>
            </a:r>
            <a:r>
              <a:rPr lang="en" sz="1500">
                <a:latin typeface="Nunito"/>
                <a:ea typeface="Nunito"/>
                <a:cs typeface="Nunito"/>
                <a:sym typeface="Nunito"/>
              </a:rPr>
              <a:t> Reading the CSV file and extracting pixel values and labels.</a:t>
            </a:r>
            <a:endParaRPr sz="1500">
              <a:latin typeface="Nunito"/>
              <a:ea typeface="Nunito"/>
              <a:cs typeface="Nunito"/>
              <a:sym typeface="Nunito"/>
            </a:endParaRPr>
          </a:p>
          <a:p>
            <a:pPr indent="-323850" lvl="0" marL="457200" rtl="0" algn="l">
              <a:spcBef>
                <a:spcPts val="0"/>
              </a:spcBef>
              <a:spcAft>
                <a:spcPts val="0"/>
              </a:spcAft>
              <a:buSzPts val="1500"/>
              <a:buAutoNum type="arabicPeriod"/>
            </a:pPr>
            <a:r>
              <a:rPr b="1" lang="en" sz="1500">
                <a:latin typeface="Nunito"/>
                <a:ea typeface="Nunito"/>
                <a:cs typeface="Nunito"/>
                <a:sym typeface="Nunito"/>
              </a:rPr>
              <a:t>Converting pixel values: </a:t>
            </a:r>
            <a:r>
              <a:rPr lang="en" sz="1500">
                <a:latin typeface="Nunito"/>
                <a:ea typeface="Nunito"/>
                <a:cs typeface="Nunito"/>
                <a:sym typeface="Nunito"/>
              </a:rPr>
              <a:t>Converting the pixel string to a numpy array and reshaping it into a 48x48 matrix.</a:t>
            </a:r>
            <a:endParaRPr sz="1500">
              <a:latin typeface="Nunito"/>
              <a:ea typeface="Nunito"/>
              <a:cs typeface="Nunito"/>
              <a:sym typeface="Nunito"/>
            </a:endParaRPr>
          </a:p>
          <a:p>
            <a:pPr indent="-323850" lvl="0" marL="457200" rtl="0" algn="l">
              <a:spcBef>
                <a:spcPts val="0"/>
              </a:spcBef>
              <a:spcAft>
                <a:spcPts val="0"/>
              </a:spcAft>
              <a:buSzPts val="1500"/>
              <a:buAutoNum type="arabicPeriod"/>
            </a:pPr>
            <a:r>
              <a:rPr b="1" lang="en" sz="1500">
                <a:latin typeface="Nunito"/>
                <a:ea typeface="Nunito"/>
                <a:cs typeface="Nunito"/>
                <a:sym typeface="Nunito"/>
              </a:rPr>
              <a:t>Normalization: </a:t>
            </a:r>
            <a:r>
              <a:rPr lang="en" sz="1500">
                <a:latin typeface="Nunito"/>
                <a:ea typeface="Nunito"/>
                <a:cs typeface="Nunito"/>
                <a:sym typeface="Nunito"/>
              </a:rPr>
              <a:t>Scaling pixel values to the range [0, 1] by dividing by 255. </a:t>
            </a:r>
            <a:endParaRPr sz="1500">
              <a:latin typeface="Nunito"/>
              <a:ea typeface="Nunito"/>
              <a:cs typeface="Nunito"/>
              <a:sym typeface="Nunito"/>
            </a:endParaRPr>
          </a:p>
          <a:p>
            <a:pPr indent="-323850" lvl="0" marL="457200" rtl="0" algn="l">
              <a:spcBef>
                <a:spcPts val="0"/>
              </a:spcBef>
              <a:spcAft>
                <a:spcPts val="0"/>
              </a:spcAft>
              <a:buSzPts val="1500"/>
              <a:buAutoNum type="arabicPeriod"/>
            </a:pPr>
            <a:r>
              <a:rPr b="1" lang="en" sz="1500">
                <a:latin typeface="Nunito"/>
                <a:ea typeface="Nunito"/>
                <a:cs typeface="Nunito"/>
                <a:sym typeface="Nunito"/>
              </a:rPr>
              <a:t>One-Hot Encoding: </a:t>
            </a:r>
            <a:r>
              <a:rPr lang="en" sz="1500">
                <a:latin typeface="Nunito"/>
                <a:ea typeface="Nunito"/>
                <a:cs typeface="Nunito"/>
                <a:sym typeface="Nunito"/>
              </a:rPr>
              <a:t>Converting emotion labels to one-hot encoded vectors.</a:t>
            </a:r>
            <a:endParaRPr sz="15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6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the Model</a:t>
            </a:r>
            <a:endParaRPr/>
          </a:p>
        </p:txBody>
      </p:sp>
      <p:sp>
        <p:nvSpPr>
          <p:cNvPr id="176" name="Google Shape;176;p21"/>
          <p:cNvSpPr txBox="1"/>
          <p:nvPr>
            <p:ph idx="1" type="body"/>
          </p:nvPr>
        </p:nvSpPr>
        <p:spPr>
          <a:xfrm>
            <a:off x="819150" y="1472300"/>
            <a:ext cx="7505700" cy="29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Training the model involves several key steps: </a:t>
            </a:r>
            <a:endParaRPr sz="1500">
              <a:latin typeface="Nunito"/>
              <a:ea typeface="Nunito"/>
              <a:cs typeface="Nunito"/>
              <a:sym typeface="Nunito"/>
            </a:endParaRPr>
          </a:p>
          <a:p>
            <a:pPr indent="-323850" lvl="0" marL="457200" rtl="0" algn="l">
              <a:spcBef>
                <a:spcPts val="1200"/>
              </a:spcBef>
              <a:spcAft>
                <a:spcPts val="0"/>
              </a:spcAft>
              <a:buSzPts val="1500"/>
              <a:buFont typeface="Nunito"/>
              <a:buAutoNum type="arabicPeriod"/>
            </a:pPr>
            <a:r>
              <a:rPr b="1" lang="en" sz="1500">
                <a:latin typeface="Nunito"/>
                <a:ea typeface="Nunito"/>
                <a:cs typeface="Nunito"/>
                <a:sym typeface="Nunito"/>
              </a:rPr>
              <a:t>Splitting the data: </a:t>
            </a:r>
            <a:r>
              <a:rPr lang="en" sz="1500">
                <a:latin typeface="Nunito"/>
                <a:ea typeface="Nunito"/>
                <a:cs typeface="Nunito"/>
                <a:sym typeface="Nunito"/>
              </a:rPr>
              <a:t>The dataset is divided into training and validation sets. This allows us to monitor the model's performance on unseen data during training. </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b="1" lang="en" sz="1500">
                <a:latin typeface="Nunito"/>
                <a:ea typeface="Nunito"/>
                <a:cs typeface="Nunito"/>
                <a:sym typeface="Nunito"/>
              </a:rPr>
              <a:t>Compiling the model:</a:t>
            </a:r>
            <a:r>
              <a:rPr lang="en" sz="1500">
                <a:latin typeface="Nunito"/>
                <a:ea typeface="Nunito"/>
                <a:cs typeface="Nunito"/>
                <a:sym typeface="Nunito"/>
              </a:rPr>
              <a:t> The model is compiled with the Adam optimizer and categorical cross-entropy loss function. The Adam optimizer is a popular choice for deep learning models because it adjusts the learning rate dynamically, making it more efficient. </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b="1" lang="en" sz="1500">
                <a:latin typeface="Nunito"/>
                <a:ea typeface="Nunito"/>
                <a:cs typeface="Nunito"/>
                <a:sym typeface="Nunito"/>
              </a:rPr>
              <a:t>Fitting the model:</a:t>
            </a:r>
            <a:r>
              <a:rPr lang="en" sz="1500">
                <a:latin typeface="Nunito"/>
                <a:ea typeface="Nunito"/>
                <a:cs typeface="Nunito"/>
                <a:sym typeface="Nunito"/>
              </a:rPr>
              <a:t> The model is trained over several epochs, with the training progress monitored using validation data. During each epoch, the model adjusts its weights based on the training data, gradually improving its performance.</a:t>
            </a:r>
            <a:endParaRPr sz="15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