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</p:sldIdLst>
  <p:sldSz cx="9144000" cy="5143500" type="screen16x9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Figtree" panose="020B0604020202020204" charset="0"/>
      <p:regular r:id="rId15"/>
      <p:bold r:id="rId16"/>
      <p:italic r:id="rId17"/>
      <p:boldItalic r:id="rId18"/>
    </p:embeddedFont>
    <p:embeddedFont>
      <p:font typeface="Figtree Black" panose="020B0604020202020204" charset="0"/>
      <p:bold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1ce5643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1ce5643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5f81a966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5f81a966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5f81a966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5f81a966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5f81a966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c5f81a966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5f630f075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5f630f075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3675" y="1397175"/>
            <a:ext cx="6496800" cy="17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30813" y="33368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flipH="1">
            <a:off x="1085272" y="-657800"/>
            <a:ext cx="1527377" cy="155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1"/>
          <p:cNvGrpSpPr/>
          <p:nvPr/>
        </p:nvGrpSpPr>
        <p:grpSpPr>
          <a:xfrm>
            <a:off x="-899353" y="-810825"/>
            <a:ext cx="10639092" cy="5872078"/>
            <a:chOff x="-899353" y="-810825"/>
            <a:chExt cx="10639092" cy="5872078"/>
          </a:xfrm>
        </p:grpSpPr>
        <p:pic>
          <p:nvPicPr>
            <p:cNvPr id="76" name="Google Shape;76;p11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10800000" flipH="1">
              <a:off x="6065086" y="-810825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1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0800000">
              <a:off x="-899353" y="895826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1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0800000" flipH="1">
              <a:off x="8269712" y="2987303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3"/>
          <p:cNvGrpSpPr/>
          <p:nvPr/>
        </p:nvGrpSpPr>
        <p:grpSpPr>
          <a:xfrm>
            <a:off x="-812278" y="195560"/>
            <a:ext cx="10582417" cy="5750078"/>
            <a:chOff x="-812278" y="195560"/>
            <a:chExt cx="10582417" cy="5750078"/>
          </a:xfrm>
        </p:grpSpPr>
        <p:pic>
          <p:nvPicPr>
            <p:cNvPr id="85" name="Google Shape;85;p13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5224323" y="4395613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3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-812278" y="1556950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8300112" y="195560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375" y="14656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375" y="289905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4656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289905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25" y="14656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25" y="289905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19975" y="196788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3419250" y="196788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6118525" y="196788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719975" y="340135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3419250" y="340135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5"/>
          </p:nvPr>
        </p:nvSpPr>
        <p:spPr>
          <a:xfrm>
            <a:off x="6118525" y="340135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4"/>
          <p:cNvGrpSpPr/>
          <p:nvPr/>
        </p:nvGrpSpPr>
        <p:grpSpPr>
          <a:xfrm>
            <a:off x="-1201164" y="-1024991"/>
            <a:ext cx="11292838" cy="6061190"/>
            <a:chOff x="-1201164" y="-1024991"/>
            <a:chExt cx="11292838" cy="6061190"/>
          </a:xfrm>
        </p:grpSpPr>
        <p:pic>
          <p:nvPicPr>
            <p:cNvPr id="104" name="Google Shape;104;p14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-1201164" y="1831153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4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8564297" y="3486175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2215487" y="-1326952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5"/>
          <p:cNvGrpSpPr/>
          <p:nvPr/>
        </p:nvGrpSpPr>
        <p:grpSpPr>
          <a:xfrm>
            <a:off x="-754938" y="-1015025"/>
            <a:ext cx="10506099" cy="7076699"/>
            <a:chOff x="-754938" y="-1015025"/>
            <a:chExt cx="10506099" cy="7076699"/>
          </a:xfrm>
        </p:grpSpPr>
        <p:pic>
          <p:nvPicPr>
            <p:cNvPr id="111" name="Google Shape;111;p15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8189586" y="-1015025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5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7665222" y="4511650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5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0800000">
              <a:off x="-754938" y="2111948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458150" y="2933438"/>
            <a:ext cx="62277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1"/>
          </p:nvPr>
        </p:nvSpPr>
        <p:spPr>
          <a:xfrm>
            <a:off x="1458150" y="1565063"/>
            <a:ext cx="6227700" cy="13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7"/>
          <p:cNvGrpSpPr/>
          <p:nvPr/>
        </p:nvGrpSpPr>
        <p:grpSpPr>
          <a:xfrm>
            <a:off x="-1199649" y="80288"/>
            <a:ext cx="11173035" cy="5671213"/>
            <a:chOff x="-1199649" y="80288"/>
            <a:chExt cx="11173035" cy="5671213"/>
          </a:xfrm>
        </p:grpSpPr>
        <p:pic>
          <p:nvPicPr>
            <p:cNvPr id="122" name="Google Shape;122;p17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8411811" y="4201475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7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8428897" y="80288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7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-897688" y="3031098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5011000" y="1046225"/>
            <a:ext cx="34179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5006125" y="445025"/>
            <a:ext cx="341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>
            <a:spLocks noGrp="1"/>
          </p:cNvSpPr>
          <p:nvPr>
            <p:ph type="pic" idx="2"/>
          </p:nvPr>
        </p:nvSpPr>
        <p:spPr>
          <a:xfrm>
            <a:off x="715100" y="977850"/>
            <a:ext cx="3187800" cy="3187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8" name="Google Shape;128;p17"/>
          <p:cNvSpPr>
            <a:spLocks noGrp="1"/>
          </p:cNvSpPr>
          <p:nvPr>
            <p:ph type="pic" idx="3"/>
          </p:nvPr>
        </p:nvSpPr>
        <p:spPr>
          <a:xfrm>
            <a:off x="4397963" y="2400150"/>
            <a:ext cx="1765500" cy="1765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9" name="Google Shape;129;p17"/>
          <p:cNvSpPr>
            <a:spLocks noGrp="1"/>
          </p:cNvSpPr>
          <p:nvPr>
            <p:ph type="pic" idx="4"/>
          </p:nvPr>
        </p:nvSpPr>
        <p:spPr>
          <a:xfrm>
            <a:off x="6658525" y="2400150"/>
            <a:ext cx="1765500" cy="1765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8"/>
          <p:cNvGrpSpPr/>
          <p:nvPr/>
        </p:nvGrpSpPr>
        <p:grpSpPr>
          <a:xfrm>
            <a:off x="-750038" y="-409700"/>
            <a:ext cx="10706462" cy="6568225"/>
            <a:chOff x="-750038" y="-409700"/>
            <a:chExt cx="10706462" cy="6568225"/>
          </a:xfrm>
        </p:grpSpPr>
        <p:pic>
          <p:nvPicPr>
            <p:cNvPr id="133" name="Google Shape;133;p18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4396911" y="4608500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8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8429047" y="-409700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8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0800000">
              <a:off x="-750038" y="1400785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714975" y="1963325"/>
            <a:ext cx="23379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2"/>
          </p:nvPr>
        </p:nvSpPr>
        <p:spPr>
          <a:xfrm>
            <a:off x="714975" y="2393100"/>
            <a:ext cx="23379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3"/>
          </p:nvPr>
        </p:nvSpPr>
        <p:spPr>
          <a:xfrm>
            <a:off x="3392050" y="2393100"/>
            <a:ext cx="23379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4"/>
          </p:nvPr>
        </p:nvSpPr>
        <p:spPr>
          <a:xfrm>
            <a:off x="6080100" y="2393100"/>
            <a:ext cx="23439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5"/>
          </p:nvPr>
        </p:nvSpPr>
        <p:spPr>
          <a:xfrm>
            <a:off x="3403216" y="1963325"/>
            <a:ext cx="23379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6"/>
          </p:nvPr>
        </p:nvSpPr>
        <p:spPr>
          <a:xfrm>
            <a:off x="6080100" y="1963325"/>
            <a:ext cx="23439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9"/>
          <p:cNvGrpSpPr/>
          <p:nvPr/>
        </p:nvGrpSpPr>
        <p:grpSpPr>
          <a:xfrm>
            <a:off x="-846464" y="764638"/>
            <a:ext cx="10583163" cy="5313898"/>
            <a:chOff x="-846464" y="764638"/>
            <a:chExt cx="10583163" cy="5313898"/>
          </a:xfrm>
        </p:grpSpPr>
        <p:pic>
          <p:nvPicPr>
            <p:cNvPr id="146" name="Google Shape;146;p19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-846464" y="764638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9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8209322" y="1796738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9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5400000">
              <a:off x="2226187" y="4306548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2866963" y="1503975"/>
            <a:ext cx="47427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2"/>
          </p:nvPr>
        </p:nvSpPr>
        <p:spPr>
          <a:xfrm>
            <a:off x="2866963" y="2723675"/>
            <a:ext cx="47427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3"/>
          </p:nvPr>
        </p:nvSpPr>
        <p:spPr>
          <a:xfrm>
            <a:off x="2866963" y="3943375"/>
            <a:ext cx="47427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4"/>
          </p:nvPr>
        </p:nvSpPr>
        <p:spPr>
          <a:xfrm>
            <a:off x="2866963" y="1135025"/>
            <a:ext cx="47427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5"/>
          </p:nvPr>
        </p:nvSpPr>
        <p:spPr>
          <a:xfrm>
            <a:off x="2866963" y="2354730"/>
            <a:ext cx="47427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6"/>
          </p:nvPr>
        </p:nvSpPr>
        <p:spPr>
          <a:xfrm>
            <a:off x="2866963" y="3574435"/>
            <a:ext cx="47427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20"/>
          <p:cNvGrpSpPr/>
          <p:nvPr/>
        </p:nvGrpSpPr>
        <p:grpSpPr>
          <a:xfrm>
            <a:off x="-740599" y="-358166"/>
            <a:ext cx="10980010" cy="6516690"/>
            <a:chOff x="-740599" y="-358166"/>
            <a:chExt cx="10980010" cy="6516690"/>
          </a:xfrm>
        </p:grpSpPr>
        <p:pic>
          <p:nvPicPr>
            <p:cNvPr id="159" name="Google Shape;159;p20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8677836" y="2743825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1786372" y="4608500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-438638" y="-660127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1163725" y="1354775"/>
            <a:ext cx="2967000" cy="40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2"/>
          </p:nvPr>
        </p:nvSpPr>
        <p:spPr>
          <a:xfrm>
            <a:off x="1163726" y="1667103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3"/>
          </p:nvPr>
        </p:nvSpPr>
        <p:spPr>
          <a:xfrm>
            <a:off x="5013252" y="1667103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4"/>
          </p:nvPr>
        </p:nvSpPr>
        <p:spPr>
          <a:xfrm>
            <a:off x="1163726" y="3339228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5"/>
          </p:nvPr>
        </p:nvSpPr>
        <p:spPr>
          <a:xfrm>
            <a:off x="5013252" y="3339228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6"/>
          </p:nvPr>
        </p:nvSpPr>
        <p:spPr>
          <a:xfrm>
            <a:off x="1163725" y="3026900"/>
            <a:ext cx="2967000" cy="40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7"/>
          </p:nvPr>
        </p:nvSpPr>
        <p:spPr>
          <a:xfrm>
            <a:off x="5013250" y="1354775"/>
            <a:ext cx="2967000" cy="40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8"/>
          </p:nvPr>
        </p:nvSpPr>
        <p:spPr>
          <a:xfrm>
            <a:off x="5013250" y="3026900"/>
            <a:ext cx="2967000" cy="40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860200" y="2640513"/>
            <a:ext cx="4568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860200" y="1661188"/>
            <a:ext cx="1431900" cy="9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715100" y="1054500"/>
            <a:ext cx="3034500" cy="30345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8" name="Google Shape;18;p3"/>
          <p:cNvGrpSpPr/>
          <p:nvPr/>
        </p:nvGrpSpPr>
        <p:grpSpPr>
          <a:xfrm>
            <a:off x="-624202" y="-491753"/>
            <a:ext cx="6362352" cy="5788804"/>
            <a:chOff x="-624202" y="-491753"/>
            <a:chExt cx="6362352" cy="5788804"/>
          </a:xfrm>
        </p:grpSpPr>
        <p:pic>
          <p:nvPicPr>
            <p:cNvPr id="19" name="Google Shape;19;p3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-5400000">
              <a:off x="3966162" y="-793715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-5400000" flipH="1">
              <a:off x="-612878" y="3758350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21"/>
          <p:cNvGrpSpPr/>
          <p:nvPr/>
        </p:nvGrpSpPr>
        <p:grpSpPr>
          <a:xfrm>
            <a:off x="-1201164" y="-1082475"/>
            <a:ext cx="8943288" cy="7160998"/>
            <a:chOff x="-1201164" y="-1082475"/>
            <a:chExt cx="8943288" cy="7160998"/>
          </a:xfrm>
        </p:grpSpPr>
        <p:pic>
          <p:nvPicPr>
            <p:cNvPr id="174" name="Google Shape;174;p21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-1201164" y="445025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1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6214747" y="-1082475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1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3566812" y="4306535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1"/>
          </p:nvPr>
        </p:nvSpPr>
        <p:spPr>
          <a:xfrm>
            <a:off x="719876" y="17353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2"/>
          </p:nvPr>
        </p:nvSpPr>
        <p:spPr>
          <a:xfrm>
            <a:off x="3342150" y="17353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3"/>
          </p:nvPr>
        </p:nvSpPr>
        <p:spPr>
          <a:xfrm>
            <a:off x="5964424" y="1735313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4"/>
          </p:nvPr>
        </p:nvSpPr>
        <p:spPr>
          <a:xfrm>
            <a:off x="719876" y="329984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5"/>
          </p:nvPr>
        </p:nvSpPr>
        <p:spPr>
          <a:xfrm>
            <a:off x="3342150" y="329984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6"/>
          </p:nvPr>
        </p:nvSpPr>
        <p:spPr>
          <a:xfrm>
            <a:off x="5964424" y="329984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7"/>
          </p:nvPr>
        </p:nvSpPr>
        <p:spPr>
          <a:xfrm>
            <a:off x="719875" y="1374305"/>
            <a:ext cx="2459100" cy="42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8"/>
          </p:nvPr>
        </p:nvSpPr>
        <p:spPr>
          <a:xfrm>
            <a:off x="3342150" y="1374305"/>
            <a:ext cx="2459100" cy="42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9"/>
          </p:nvPr>
        </p:nvSpPr>
        <p:spPr>
          <a:xfrm>
            <a:off x="5964424" y="1374305"/>
            <a:ext cx="2459700" cy="42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13"/>
          </p:nvPr>
        </p:nvSpPr>
        <p:spPr>
          <a:xfrm>
            <a:off x="719875" y="2934275"/>
            <a:ext cx="2459100" cy="42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14"/>
          </p:nvPr>
        </p:nvSpPr>
        <p:spPr>
          <a:xfrm>
            <a:off x="3342300" y="2934275"/>
            <a:ext cx="2459100" cy="42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15"/>
          </p:nvPr>
        </p:nvSpPr>
        <p:spPr>
          <a:xfrm>
            <a:off x="5964724" y="2934275"/>
            <a:ext cx="2459100" cy="42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2"/>
          <p:cNvGrpSpPr/>
          <p:nvPr/>
        </p:nvGrpSpPr>
        <p:grpSpPr>
          <a:xfrm>
            <a:off x="-1062224" y="1415409"/>
            <a:ext cx="11092485" cy="4414315"/>
            <a:chOff x="-1062224" y="1415409"/>
            <a:chExt cx="11092485" cy="4414315"/>
          </a:xfrm>
        </p:grpSpPr>
        <p:pic>
          <p:nvPicPr>
            <p:cNvPr id="193" name="Google Shape;193;p22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8468686" y="2610775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2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1564847" y="4279700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2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-760263" y="1113448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2"/>
          <p:cNvSpPr txBox="1">
            <a:spLocks noGrp="1"/>
          </p:cNvSpPr>
          <p:nvPr>
            <p:ph type="title" hasCustomPrompt="1"/>
          </p:nvPr>
        </p:nvSpPr>
        <p:spPr>
          <a:xfrm>
            <a:off x="1564850" y="537500"/>
            <a:ext cx="60144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1"/>
          </p:nvPr>
        </p:nvSpPr>
        <p:spPr>
          <a:xfrm>
            <a:off x="1564850" y="1415400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 idx="2" hasCustomPrompt="1"/>
          </p:nvPr>
        </p:nvSpPr>
        <p:spPr>
          <a:xfrm>
            <a:off x="1564850" y="1910199"/>
            <a:ext cx="60144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3"/>
          </p:nvPr>
        </p:nvSpPr>
        <p:spPr>
          <a:xfrm>
            <a:off x="1564850" y="2788099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title" idx="4" hasCustomPrompt="1"/>
          </p:nvPr>
        </p:nvSpPr>
        <p:spPr>
          <a:xfrm>
            <a:off x="1564850" y="3282898"/>
            <a:ext cx="60144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5"/>
          </p:nvPr>
        </p:nvSpPr>
        <p:spPr>
          <a:xfrm>
            <a:off x="1564850" y="4160799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>
            <a:spLocks noGrp="1"/>
          </p:cNvSpPr>
          <p:nvPr>
            <p:ph type="ctrTitle"/>
          </p:nvPr>
        </p:nvSpPr>
        <p:spPr>
          <a:xfrm>
            <a:off x="2382250" y="76305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1"/>
          </p:nvPr>
        </p:nvSpPr>
        <p:spPr>
          <a:xfrm>
            <a:off x="2382350" y="17004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2382325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4"/>
          <p:cNvGrpSpPr/>
          <p:nvPr/>
        </p:nvGrpSpPr>
        <p:grpSpPr>
          <a:xfrm>
            <a:off x="-1056477" y="-729050"/>
            <a:ext cx="10950515" cy="5438876"/>
            <a:chOff x="-1056477" y="-729050"/>
            <a:chExt cx="10950515" cy="5438876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10800000" flipH="1">
              <a:off x="-1056477" y="3159800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4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-5400000">
              <a:off x="1967097" y="-740373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4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0800000" flipH="1">
              <a:off x="8424012" y="-226071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5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5"/>
          <p:cNvGrpSpPr/>
          <p:nvPr/>
        </p:nvGrpSpPr>
        <p:grpSpPr>
          <a:xfrm>
            <a:off x="-807378" y="-985550"/>
            <a:ext cx="9916042" cy="7001853"/>
            <a:chOff x="-807378" y="-985550"/>
            <a:chExt cx="9916042" cy="7001853"/>
          </a:xfrm>
        </p:grpSpPr>
        <p:pic>
          <p:nvPicPr>
            <p:cNvPr id="216" name="Google Shape;216;p25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10800000" flipH="1">
              <a:off x="5224323" y="-985550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5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0800000">
              <a:off x="-807378" y="177089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5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0800000" flipH="1">
              <a:off x="7638637" y="3942353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4"/>
          <p:cNvGrpSpPr/>
          <p:nvPr/>
        </p:nvGrpSpPr>
        <p:grpSpPr>
          <a:xfrm>
            <a:off x="-966952" y="459327"/>
            <a:ext cx="10860990" cy="5449124"/>
            <a:chOff x="-966952" y="459327"/>
            <a:chExt cx="10860990" cy="5449124"/>
          </a:xfrm>
        </p:grpSpPr>
        <p:pic>
          <p:nvPicPr>
            <p:cNvPr id="24" name="Google Shape;24;p4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-966952" y="459327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4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-5400000" flipH="1">
              <a:off x="1967097" y="4369750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4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8424012" y="3331523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5"/>
          <p:cNvGrpSpPr/>
          <p:nvPr/>
        </p:nvGrpSpPr>
        <p:grpSpPr>
          <a:xfrm>
            <a:off x="-812278" y="1552022"/>
            <a:ext cx="11315128" cy="4606503"/>
            <a:chOff x="-812278" y="1552022"/>
            <a:chExt cx="11315128" cy="4606503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016511" y="4608500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-812278" y="1917950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8730862" y="1250060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90775" y="1970725"/>
            <a:ext cx="29076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4945650" y="1970725"/>
            <a:ext cx="29076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290775" y="2391000"/>
            <a:ext cx="29076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4945650" y="2391000"/>
            <a:ext cx="29076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"/>
          <p:cNvGrpSpPr/>
          <p:nvPr/>
        </p:nvGrpSpPr>
        <p:grpSpPr>
          <a:xfrm>
            <a:off x="-1358862" y="445025"/>
            <a:ext cx="11392811" cy="5811950"/>
            <a:chOff x="-1358862" y="445025"/>
            <a:chExt cx="11392811" cy="5811950"/>
          </a:xfrm>
        </p:grpSpPr>
        <p:pic>
          <p:nvPicPr>
            <p:cNvPr id="43" name="Google Shape;43;p6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716498" y="4706950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6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8506572" y="445025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6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-1056900" y="2496710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7"/>
          <p:cNvGrpSpPr/>
          <p:nvPr/>
        </p:nvGrpSpPr>
        <p:grpSpPr>
          <a:xfrm>
            <a:off x="307348" y="-1015025"/>
            <a:ext cx="9082202" cy="7208525"/>
            <a:chOff x="307348" y="-1015025"/>
            <a:chExt cx="9082202" cy="7208525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307348" y="4643475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3808309" y="-1015025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7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5400000">
              <a:off x="7617562" y="3993960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20000" y="628438"/>
            <a:ext cx="44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20000" y="1360563"/>
            <a:ext cx="44589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5394400" y="1054500"/>
            <a:ext cx="3034500" cy="3034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8"/>
          <p:cNvGrpSpPr/>
          <p:nvPr/>
        </p:nvGrpSpPr>
        <p:grpSpPr>
          <a:xfrm>
            <a:off x="5342701" y="535000"/>
            <a:ext cx="4380585" cy="5273160"/>
            <a:chOff x="5342701" y="535000"/>
            <a:chExt cx="4380585" cy="5273160"/>
          </a:xfrm>
        </p:grpSpPr>
        <p:pic>
          <p:nvPicPr>
            <p:cNvPr id="59" name="Google Shape;59;p8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8161711" y="535000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8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5400000">
              <a:off x="5644662" y="4036173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9"/>
          <p:cNvGrpSpPr/>
          <p:nvPr/>
        </p:nvGrpSpPr>
        <p:grpSpPr>
          <a:xfrm>
            <a:off x="-1035778" y="-609600"/>
            <a:ext cx="11538628" cy="5673853"/>
            <a:chOff x="-1035778" y="-609600"/>
            <a:chExt cx="11538628" cy="5673853"/>
          </a:xfrm>
        </p:grpSpPr>
        <p:pic>
          <p:nvPicPr>
            <p:cNvPr id="65" name="Google Shape;65;p9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10800000" flipH="1">
              <a:off x="7648111" y="-609600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9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0800000">
              <a:off x="-1035778" y="1748251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9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 flipH="1">
              <a:off x="8730862" y="3292266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web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1929364" y="3781930"/>
            <a:ext cx="5285272" cy="7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 Fields We Roam, Where Data's Sown: Smart Farming, Our Future Grown.</a:t>
            </a: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5400000">
            <a:off x="715812" y="3849285"/>
            <a:ext cx="1470026" cy="207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109598" y="535000"/>
            <a:ext cx="1561575" cy="15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0BBD83-1BFB-24F1-6AA6-60C67DE60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081" y="1224159"/>
            <a:ext cx="3275977" cy="2312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47974-3BB6-3DAD-3A69-A6670BF2F614}"/>
              </a:ext>
            </a:extLst>
          </p:cNvPr>
          <p:cNvSpPr txBox="1">
            <a:spLocks/>
          </p:cNvSpPr>
          <p:nvPr/>
        </p:nvSpPr>
        <p:spPr>
          <a:xfrm>
            <a:off x="2750843" y="653684"/>
            <a:ext cx="5021943" cy="707886"/>
          </a:xfrm>
          <a:custGeom>
            <a:avLst/>
            <a:gdLst>
              <a:gd name="connsiteX0" fmla="*/ 0 w 5021943"/>
              <a:gd name="connsiteY0" fmla="*/ 0 h 707886"/>
              <a:gd name="connsiteX1" fmla="*/ 5021943 w 5021943"/>
              <a:gd name="connsiteY1" fmla="*/ 0 h 707886"/>
              <a:gd name="connsiteX2" fmla="*/ 5021943 w 5021943"/>
              <a:gd name="connsiteY2" fmla="*/ 707886 h 707886"/>
              <a:gd name="connsiteX3" fmla="*/ 0 w 5021943"/>
              <a:gd name="connsiteY3" fmla="*/ 707886 h 707886"/>
              <a:gd name="connsiteX4" fmla="*/ 0 w 5021943"/>
              <a:gd name="connsiteY4" fmla="*/ 0 h 707886"/>
              <a:gd name="connsiteX0" fmla="*/ 0 w 5021943"/>
              <a:gd name="connsiteY0" fmla="*/ 0 h 1397314"/>
              <a:gd name="connsiteX1" fmla="*/ 5021943 w 5021943"/>
              <a:gd name="connsiteY1" fmla="*/ 0 h 1397314"/>
              <a:gd name="connsiteX2" fmla="*/ 4463143 w 5021943"/>
              <a:gd name="connsiteY2" fmla="*/ 1397314 h 1397314"/>
              <a:gd name="connsiteX3" fmla="*/ 0 w 5021943"/>
              <a:gd name="connsiteY3" fmla="*/ 707886 h 1397314"/>
              <a:gd name="connsiteX4" fmla="*/ 0 w 5021943"/>
              <a:gd name="connsiteY4" fmla="*/ 0 h 139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1943" h="1397314">
                <a:moveTo>
                  <a:pt x="0" y="0"/>
                </a:moveTo>
                <a:lnTo>
                  <a:pt x="5021943" y="0"/>
                </a:lnTo>
                <a:lnTo>
                  <a:pt x="4463143" y="1397314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SMART FARM</a:t>
            </a:r>
            <a:endParaRPr lang="it-IT" sz="40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720000" y="516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title" idx="2"/>
          </p:nvPr>
        </p:nvSpPr>
        <p:spPr>
          <a:xfrm>
            <a:off x="2255700" y="14656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 idx="3"/>
          </p:nvPr>
        </p:nvSpPr>
        <p:spPr>
          <a:xfrm>
            <a:off x="4033313" y="30911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 idx="4"/>
          </p:nvPr>
        </p:nvSpPr>
        <p:spPr>
          <a:xfrm>
            <a:off x="5976324" y="14776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title" idx="6"/>
          </p:nvPr>
        </p:nvSpPr>
        <p:spPr>
          <a:xfrm>
            <a:off x="1950900" y="3047589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ubTitle" idx="1"/>
          </p:nvPr>
        </p:nvSpPr>
        <p:spPr>
          <a:xfrm>
            <a:off x="1470300" y="196788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all started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8"/>
          </p:nvPr>
        </p:nvSpPr>
        <p:spPr>
          <a:xfrm>
            <a:off x="5190924" y="1979871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9"/>
          </p:nvPr>
        </p:nvSpPr>
        <p:spPr>
          <a:xfrm>
            <a:off x="1165500" y="3549821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13"/>
          </p:nvPr>
        </p:nvSpPr>
        <p:spPr>
          <a:xfrm>
            <a:off x="3247913" y="359340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 idx="3"/>
          </p:nvPr>
        </p:nvSpPr>
        <p:spPr>
          <a:xfrm>
            <a:off x="6115725" y="30476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13"/>
          </p:nvPr>
        </p:nvSpPr>
        <p:spPr>
          <a:xfrm>
            <a:off x="5406525" y="354990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378523" y="3996500"/>
            <a:ext cx="1561575" cy="15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3034015" y="523063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48" name="Google Shape;248;p28"/>
          <p:cNvSpPr txBox="1"/>
          <p:nvPr/>
        </p:nvSpPr>
        <p:spPr>
          <a:xfrm>
            <a:off x="1299550" y="4093475"/>
            <a:ext cx="11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GENTI NUHIU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6644600" y="4093475"/>
            <a:ext cx="138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VIGAN DEMIRI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51" name="Google Shape;251;p2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52000" y="1634975"/>
            <a:ext cx="2458500" cy="2458500"/>
          </a:xfrm>
          <a:prstGeom prst="ellipse">
            <a:avLst/>
          </a:prstGeom>
        </p:spPr>
      </p:pic>
      <p:pic>
        <p:nvPicPr>
          <p:cNvPr id="253" name="Google Shape;253;p2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968800" y="1634975"/>
            <a:ext cx="2458500" cy="2458500"/>
          </a:xfrm>
          <a:prstGeom prst="ellipse">
            <a:avLst/>
          </a:prstGeom>
        </p:spPr>
      </p:pic>
      <p:pic>
        <p:nvPicPr>
          <p:cNvPr id="22" name="Google Shape;252;p28">
            <a:extLst>
              <a:ext uri="{FF2B5EF4-FFF2-40B4-BE49-F238E27FC236}">
                <a16:creationId xmlns:a16="http://schemas.microsoft.com/office/drawing/2014/main" id="{C331E6A1-AAD4-0911-036F-FDA4B596EF3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42750" y="1634975"/>
            <a:ext cx="2458500" cy="24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" name="Google Shape;248;p28">
            <a:extLst>
              <a:ext uri="{FF2B5EF4-FFF2-40B4-BE49-F238E27FC236}">
                <a16:creationId xmlns:a16="http://schemas.microsoft.com/office/drawing/2014/main" id="{3DA1A032-E273-59E0-D8CB-094FB4874C21}"/>
              </a:ext>
            </a:extLst>
          </p:cNvPr>
          <p:cNvSpPr txBox="1"/>
          <p:nvPr/>
        </p:nvSpPr>
        <p:spPr>
          <a:xfrm>
            <a:off x="3786300" y="4093475"/>
            <a:ext cx="170184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JAHJA NUR ZULBEARI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1829050" y="226450"/>
            <a:ext cx="5915700" cy="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IT ALL STARTED</a:t>
            </a:r>
            <a:endParaRPr sz="4000"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475973" y="4089000"/>
            <a:ext cx="1561575" cy="15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/>
        </p:nvSpPr>
        <p:spPr>
          <a:xfrm>
            <a:off x="533400" y="1257300"/>
            <a:ext cx="739902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Concerns about food quality have been on the rise in recent years.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Environmental Factors: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en-US" sz="15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1. Climate Change: </a:t>
            </a:r>
            <a:r>
              <a: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Changes in climate patterns can affect crop growth, potentially leading to reduced quality.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en-US" sz="15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 Pollution: </a:t>
            </a:r>
            <a:r>
              <a: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Industrial pollution can contaminate soil and water sources, affecting the quality of the crops grown in those areas.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Farmers often struggle with efficiently managing their resources and making informed decisions due to a lack of real-time data.</a:t>
            </a:r>
          </a:p>
        </p:txBody>
      </p:sp>
      <p:sp>
        <p:nvSpPr>
          <p:cNvPr id="263" name="Google Shape;263;p29"/>
          <p:cNvSpPr txBox="1"/>
          <p:nvPr/>
        </p:nvSpPr>
        <p:spPr>
          <a:xfrm>
            <a:off x="-2140050" y="-321875"/>
            <a:ext cx="6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1458150" y="420913"/>
            <a:ext cx="62277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sp>
        <p:nvSpPr>
          <p:cNvPr id="271" name="Google Shape;271;p30"/>
          <p:cNvSpPr txBox="1">
            <a:spLocks noGrp="1"/>
          </p:cNvSpPr>
          <p:nvPr>
            <p:ph type="subTitle" idx="1"/>
          </p:nvPr>
        </p:nvSpPr>
        <p:spPr>
          <a:xfrm>
            <a:off x="3871258" y="1724031"/>
            <a:ext cx="5120342" cy="24286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</a:t>
            </a:r>
            <a:r>
              <a:rPr lang="en-US" sz="1400" dirty="0"/>
              <a:t>n order to prevent this phenomenon, we suggest a web application that will </a:t>
            </a:r>
            <a:r>
              <a:rPr lang="en-US" sz="1400" i="1" u="sng" dirty="0"/>
              <a:t>inform agronomists, future investors or large plantation </a:t>
            </a:r>
            <a:r>
              <a:rPr lang="en-US" sz="1400" dirty="0"/>
              <a:t>owners about: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sz="1400" dirty="0"/>
              <a:t>-    The temperature, CO2 levels and light in their closed farms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sz="1400" dirty="0"/>
              <a:t>-    The disease of the plants (if any)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-    Recommendations to prevent loss of plants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endParaRPr sz="1200" dirty="0"/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31948" y="3324675"/>
            <a:ext cx="1561575" cy="15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flipH="1">
            <a:off x="475334" y="3810550"/>
            <a:ext cx="1527377" cy="1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-5400000">
            <a:off x="2699087" y="-633415"/>
            <a:ext cx="1470026" cy="207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EEECC8A-311E-B32B-5368-7872A67B27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6667" b="16667"/>
          <a:stretch>
            <a:fillRect/>
          </a:stretch>
        </p:blipFill>
        <p:spPr>
          <a:xfrm>
            <a:off x="276485" y="990789"/>
            <a:ext cx="3594773" cy="3594773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>
            <a:spLocks noGrp="1"/>
          </p:cNvSpPr>
          <p:nvPr>
            <p:ph type="subTitle" idx="1"/>
          </p:nvPr>
        </p:nvSpPr>
        <p:spPr>
          <a:xfrm>
            <a:off x="449417" y="2381783"/>
            <a:ext cx="2769208" cy="4144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Gather Data</a:t>
            </a:r>
            <a:endParaRPr dirty="0"/>
          </a:p>
        </p:txBody>
      </p:sp>
      <p:sp>
        <p:nvSpPr>
          <p:cNvPr id="289" name="Google Shape;289;p32"/>
          <p:cNvSpPr txBox="1">
            <a:spLocks noGrp="1"/>
          </p:cNvSpPr>
          <p:nvPr>
            <p:ph type="subTitle" idx="5"/>
          </p:nvPr>
        </p:nvSpPr>
        <p:spPr>
          <a:xfrm>
            <a:off x="3401104" y="2256174"/>
            <a:ext cx="23379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290" name="Google Shape;290;p32"/>
          <p:cNvSpPr txBox="1">
            <a:spLocks noGrp="1"/>
          </p:cNvSpPr>
          <p:nvPr>
            <p:ph type="subTitle" idx="6"/>
          </p:nvPr>
        </p:nvSpPr>
        <p:spPr>
          <a:xfrm>
            <a:off x="6080125" y="2248676"/>
            <a:ext cx="23439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 Scanning</a:t>
            </a:r>
            <a:endParaRPr dirty="0"/>
          </a:p>
        </p:txBody>
      </p:sp>
      <p:sp>
        <p:nvSpPr>
          <p:cNvPr id="291" name="Google Shape;291;p32"/>
          <p:cNvSpPr txBox="1">
            <a:spLocks noGrp="1"/>
          </p:cNvSpPr>
          <p:nvPr>
            <p:ph type="title"/>
          </p:nvPr>
        </p:nvSpPr>
        <p:spPr>
          <a:xfrm>
            <a:off x="2398030" y="386578"/>
            <a:ext cx="476578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DM Sans"/>
                <a:ea typeface="DM Sans"/>
                <a:cs typeface="DM Sans"/>
                <a:sym typeface="DM Sans"/>
              </a:rPr>
              <a:t>SOLUTION - MAIN FUNCTIONS</a:t>
            </a:r>
            <a:endParaRPr dirty="0"/>
          </a:p>
        </p:txBody>
      </p:sp>
      <p:sp>
        <p:nvSpPr>
          <p:cNvPr id="292" name="Google Shape;292;p32"/>
          <p:cNvSpPr txBox="1">
            <a:spLocks noGrp="1"/>
          </p:cNvSpPr>
          <p:nvPr>
            <p:ph type="subTitle" idx="2"/>
          </p:nvPr>
        </p:nvSpPr>
        <p:spPr>
          <a:xfrm>
            <a:off x="769189" y="2886975"/>
            <a:ext cx="2294737" cy="16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Feed the AI model with our sensors in the closed fields</a:t>
            </a:r>
            <a:endParaRPr sz="1500" dirty="0"/>
          </a:p>
        </p:txBody>
      </p:sp>
      <p:sp>
        <p:nvSpPr>
          <p:cNvPr id="293" name="Google Shape;293;p32"/>
          <p:cNvSpPr txBox="1">
            <a:spLocks noGrp="1"/>
          </p:cNvSpPr>
          <p:nvPr>
            <p:ph type="subTitle" idx="3"/>
          </p:nvPr>
        </p:nvSpPr>
        <p:spPr>
          <a:xfrm>
            <a:off x="3218625" y="2963175"/>
            <a:ext cx="26271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The AI Model will generate a report accordingly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*If the results have been dissapointing for a long time – possible chance for plant diseases</a:t>
            </a:r>
            <a:endParaRPr sz="1500" dirty="0"/>
          </a:p>
        </p:txBody>
      </p:sp>
      <p:sp>
        <p:nvSpPr>
          <p:cNvPr id="294" name="Google Shape;294;p32"/>
          <p:cNvSpPr txBox="1">
            <a:spLocks noGrp="1"/>
          </p:cNvSpPr>
          <p:nvPr>
            <p:ph type="subTitle" idx="4"/>
          </p:nvPr>
        </p:nvSpPr>
        <p:spPr>
          <a:xfrm>
            <a:off x="6080075" y="2934025"/>
            <a:ext cx="26271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The AI Model will detect the type of the disease and recommend your future steps</a:t>
            </a:r>
            <a:endParaRPr sz="1500" dirty="0"/>
          </a:p>
        </p:txBody>
      </p:sp>
      <p:grpSp>
        <p:nvGrpSpPr>
          <p:cNvPr id="295" name="Google Shape;295;p32"/>
          <p:cNvGrpSpPr/>
          <p:nvPr/>
        </p:nvGrpSpPr>
        <p:grpSpPr>
          <a:xfrm>
            <a:off x="4233872" y="1758044"/>
            <a:ext cx="596605" cy="500689"/>
            <a:chOff x="2611458" y="3816374"/>
            <a:chExt cx="426329" cy="332375"/>
          </a:xfrm>
        </p:grpSpPr>
        <p:sp>
          <p:nvSpPr>
            <p:cNvPr id="296" name="Google Shape;296;p32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32"/>
          <p:cNvPicPr preferRelativeResize="0"/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>
            <a:off x="1563907" y="1774867"/>
            <a:ext cx="500680" cy="500700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  <p:pic>
        <p:nvPicPr>
          <p:cNvPr id="307" name="Google Shape;3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775" y="1600223"/>
            <a:ext cx="596600" cy="5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726F51-FCC3-17FD-8BB3-E8DE9E53B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881" y="3874597"/>
            <a:ext cx="1896288" cy="1338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720000" y="32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STEPS</a:t>
            </a:r>
            <a:endParaRPr dirty="0"/>
          </a:p>
        </p:txBody>
      </p:sp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20000" y="1049629"/>
            <a:ext cx="4445100" cy="4998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Mobile App Integration</a:t>
            </a:r>
            <a:r>
              <a:rPr lang="en-US" dirty="0"/>
              <a:t>: Develop a mobile app companion to the web platform to access real-time data and recommendations directly on smartphones.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could include features like push notifications for critical alerts and on-the-go monitoring.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 </a:t>
            </a:r>
            <a:r>
              <a:rPr lang="en-US" dirty="0"/>
              <a:t>Scanning Future of Plants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Image processing generating of the plantation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3">
            <a:alphaModFix/>
          </a:blip>
          <a:srcRect l="48646"/>
          <a:stretch/>
        </p:blipFill>
        <p:spPr>
          <a:xfrm>
            <a:off x="6395400" y="2734585"/>
            <a:ext cx="2028600" cy="197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BB27A-3BE5-0119-D755-3F27DA69AF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07" t="8511" b="8511"/>
          <a:stretch/>
        </p:blipFill>
        <p:spPr>
          <a:xfrm>
            <a:off x="6395400" y="1076859"/>
            <a:ext cx="2028600" cy="16577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616286" y="97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Figtree Black"/>
                <a:ea typeface="Figtree Black"/>
                <a:cs typeface="Figtree Black"/>
                <a:sym typeface="Figtree Black"/>
              </a:rPr>
              <a:t>DEMO</a:t>
            </a:r>
            <a:endParaRPr sz="6000" dirty="0"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56A829-D9FC-17FC-5B88-FFF9FC9A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98" y="1734459"/>
            <a:ext cx="3275977" cy="23124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Newsletter by Slidesgo">
  <a:themeElements>
    <a:clrScheme name="Simple Light">
      <a:dk1>
        <a:srgbClr val="FFFFFF"/>
      </a:dk1>
      <a:lt1>
        <a:srgbClr val="25282F"/>
      </a:lt1>
      <a:dk2>
        <a:srgbClr val="6987EE"/>
      </a:dk2>
      <a:lt2>
        <a:srgbClr val="9DC5F1"/>
      </a:lt2>
      <a:accent1>
        <a:srgbClr val="CDBCF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300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Figtree Black</vt:lpstr>
      <vt:lpstr>Raleway</vt:lpstr>
      <vt:lpstr>Figtree</vt:lpstr>
      <vt:lpstr>Nunito Light</vt:lpstr>
      <vt:lpstr>DM Sans</vt:lpstr>
      <vt:lpstr>Artificial Intelligence in Finance Newsletter by Slidesgo</vt:lpstr>
      <vt:lpstr>In Fields We Roam, Where Data's Sown: Smart Farming, Our Future Grown.</vt:lpstr>
      <vt:lpstr>Agenda</vt:lpstr>
      <vt:lpstr>Our team</vt:lpstr>
      <vt:lpstr>HOW IT ALL STARTED</vt:lpstr>
      <vt:lpstr>OUR IDEA</vt:lpstr>
      <vt:lpstr>SOLUTION - MAIN FUNCTIONS</vt:lpstr>
      <vt:lpstr>FUTURE STEPS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Fields We Roam, Where Data's Sown: Smart Farming, Our Future Grown.</dc:title>
  <dc:creator>User</dc:creator>
  <cp:lastModifiedBy>vigan demiri</cp:lastModifiedBy>
  <cp:revision>3</cp:revision>
  <dcterms:modified xsi:type="dcterms:W3CDTF">2024-06-02T04:30:58Z</dcterms:modified>
</cp:coreProperties>
</file>