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4" r:id="rId10"/>
    <p:sldId id="265" r:id="rId11"/>
    <p:sldId id="273" r:id="rId12"/>
    <p:sldId id="267" r:id="rId13"/>
    <p:sldId id="274" r:id="rId14"/>
    <p:sldId id="269" r:id="rId15"/>
    <p:sldId id="270" r:id="rId16"/>
    <p:sldId id="275" r:id="rId17"/>
    <p:sldId id="276" r:id="rId18"/>
    <p:sldId id="277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9ED79F-B1CD-4B9F-BC2C-C991A9828CB8}">
  <a:tblStyle styleId="{6B9ED79F-B1CD-4B9F-BC2C-C991A9828C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6145d3d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6145d3d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1a74e396c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1a74e396c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1a74e396c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1a74e396c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813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1a74e396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1a74e396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a74e396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a74e396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364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1a74e396c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1a74e396c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1a74e396c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1a74e396c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a74e396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a74e396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429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a74e396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a74e396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641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a74e396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a74e396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67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16145d3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16145d3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a74e396c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a74e396c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1a74e396c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1a74e396c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1a74e396c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1a74e396c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16145d3d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16145d3d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1a74e396c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1a74e396c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1a74e396c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1a74e396c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232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1a74e396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1a74e396c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49250" y="767475"/>
            <a:ext cx="3688800" cy="75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화면설계서</a:t>
            </a:r>
            <a:endParaRPr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649250" y="1918675"/>
            <a:ext cx="3688800" cy="754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6조 업빛투</a:t>
            </a:r>
            <a:endParaRPr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85525" y="2937025"/>
            <a:ext cx="7453200" cy="132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222222"/>
                </a:solidFill>
                <a:highlight>
                  <a:schemeClr val="lt1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뉴스 기사 및 유튜브 텍스트의 감성 분석과 딥러닝을 이용한 주가 등락 예측 서비스 구현</a:t>
            </a:r>
            <a:endParaRPr sz="2000" b="1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ctrTitle"/>
          </p:nvPr>
        </p:nvSpPr>
        <p:spPr>
          <a:xfrm>
            <a:off x="311708" y="1658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종목별 페이지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26E3B8-8044-4581-8DB7-F61FE89F1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3" y="473625"/>
            <a:ext cx="6512400" cy="4155050"/>
          </a:xfrm>
          <a:prstGeom prst="rect">
            <a:avLst/>
          </a:prstGeom>
        </p:spPr>
      </p:pic>
      <p:sp>
        <p:nvSpPr>
          <p:cNvPr id="190" name="Google Shape;190;p23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상단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 전날 주가 데이터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주가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전날 삼성전자 주가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거래량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전날 삼성전자 거래량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전일대비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전날 구가 등락률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예측값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앙상블 분석을 통한 주식 가격 상승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하락 예측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주가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주가 데이터 그래프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2018/2019/2020/2021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연도별 그래프 표출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언론사별 긍정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부정 판단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수집 언론사별 감성 분석을 통해 얻은 기사 및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YouTube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영상의 긍정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 판단</a:t>
            </a:r>
            <a:endParaRPr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페이지(p.13) 연결</a:t>
            </a:r>
            <a:endParaRPr sz="1000" b="1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840440" y="968188"/>
            <a:ext cx="3597089" cy="890762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754538" y="557057"/>
            <a:ext cx="343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840440" y="2023781"/>
            <a:ext cx="4222378" cy="2400301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5151430" y="2023781"/>
            <a:ext cx="1371600" cy="2346513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4571999" y="1163171"/>
            <a:ext cx="1315255" cy="695779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584780" y="75204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4641093" y="1947875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6110419" y="1947875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92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85AABEF-7B2D-4C19-B02E-98DD87176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3" y="473625"/>
            <a:ext cx="6512400" cy="4155050"/>
          </a:xfrm>
          <a:prstGeom prst="rect">
            <a:avLst/>
          </a:prstGeom>
        </p:spPr>
      </p:pic>
      <p:sp>
        <p:nvSpPr>
          <p:cNvPr id="211" name="Google Shape;211;p24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주가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/>
          </a:p>
          <a:p>
            <a:pPr marL="133474" lvl="0" algn="just" rtl="0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/>
              <a:t>2018</a:t>
            </a:r>
            <a:r>
              <a:rPr lang="ko-KR" altLang="en-US" sz="800" dirty="0"/>
              <a:t>년 주가 그래프 화면</a:t>
            </a:r>
            <a:endParaRPr sz="800" dirty="0"/>
          </a:p>
        </p:txBody>
      </p:sp>
      <p:sp>
        <p:nvSpPr>
          <p:cNvPr id="217" name="Google Shape;217;p24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페이지(p.13) 연결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0" name="Google Shape;22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  <p:sp>
        <p:nvSpPr>
          <p:cNvPr id="13" name="Google Shape;193;p23">
            <a:extLst>
              <a:ext uri="{FF2B5EF4-FFF2-40B4-BE49-F238E27FC236}">
                <a16:creationId xmlns:a16="http://schemas.microsoft.com/office/drawing/2014/main" id="{07B44C2C-FDBD-4600-9D3E-659A6752EBDB}"/>
              </a:ext>
            </a:extLst>
          </p:cNvPr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상단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Google Shape;199;p23">
            <a:extLst>
              <a:ext uri="{FF2B5EF4-FFF2-40B4-BE49-F238E27FC236}">
                <a16:creationId xmlns:a16="http://schemas.microsoft.com/office/drawing/2014/main" id="{3B40A84A-0692-4BE6-915D-E4731E2A098F}"/>
              </a:ext>
            </a:extLst>
          </p:cNvPr>
          <p:cNvSpPr/>
          <p:nvPr/>
        </p:nvSpPr>
        <p:spPr>
          <a:xfrm>
            <a:off x="840440" y="2023781"/>
            <a:ext cx="4222378" cy="2400301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03;p23">
            <a:extLst>
              <a:ext uri="{FF2B5EF4-FFF2-40B4-BE49-F238E27FC236}">
                <a16:creationId xmlns:a16="http://schemas.microsoft.com/office/drawing/2014/main" id="{2AD21A85-C196-4369-9EAA-E946CE889E02}"/>
              </a:ext>
            </a:extLst>
          </p:cNvPr>
          <p:cNvSpPr txBox="1"/>
          <p:nvPr/>
        </p:nvSpPr>
        <p:spPr>
          <a:xfrm>
            <a:off x="3359925" y="1947875"/>
            <a:ext cx="178606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rPr>
              <a:t>⑤</a:t>
            </a:r>
            <a:r>
              <a:rPr lang="ko-KR" altLang="en-US" sz="1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rPr>
              <a:t> 주가 </a:t>
            </a:r>
            <a:r>
              <a:rPr lang="en-US" altLang="ko-KR" sz="1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rPr>
              <a:t>– 2018 </a:t>
            </a:r>
            <a:r>
              <a:rPr lang="ko-KR" altLang="en-US" sz="1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rPr>
              <a:t>클릭 화면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B700CA-AA33-4B5A-9F1F-1B3C2892F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0" y="441039"/>
            <a:ext cx="6512400" cy="4261422"/>
          </a:xfrm>
          <a:prstGeom prst="rect">
            <a:avLst/>
          </a:prstGeom>
        </p:spPr>
      </p:pic>
      <p:sp>
        <p:nvSpPr>
          <p:cNvPr id="226" name="Google Shape;226;p25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하단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언론사별 이슈 기사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매일경제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아시아경제 각각 당일 기사 중 긍정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단어의 비율이 가장 큰 기사 표출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말풍선</a:t>
            </a: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색을 통해 긍정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중립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 기사 표현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말풍선 색 파랑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긍정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말풍선 색 회색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보합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말풍선 색 빨강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 (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</a:t>
            </a: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 기사의 긍정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중립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부정 판단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기사를 읽고 해당 내용이 긍정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중립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부정인지를 직접 판단하여 투표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 </a:t>
            </a:r>
            <a:r>
              <a:rPr lang="ko-KR" altLang="en-US" sz="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 결과</a:t>
            </a:r>
            <a:endParaRPr lang="en-US" altLang="ko-KR" sz="800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ARIMA, </a:t>
            </a:r>
            <a:r>
              <a:rPr lang="en-US" sz="8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FBProphet</a:t>
            </a:r>
            <a:r>
              <a:rPr 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LSTM </a:t>
            </a: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순으로 분석 결과 표출</a:t>
            </a:r>
            <a:endParaRPr lang="en-US" alt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 </a:t>
            </a:r>
            <a:r>
              <a:rPr lang="ko-KR" altLang="en-US" sz="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 결과 그래프</a:t>
            </a:r>
            <a:endParaRPr lang="en-US" altLang="ko-KR" sz="800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ARIMA, </a:t>
            </a:r>
            <a:r>
              <a:rPr lang="en-US" sz="8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FBProphet</a:t>
            </a:r>
            <a:r>
              <a:rPr 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LSTM </a:t>
            </a: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 표출</a:t>
            </a: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노란색 선</a:t>
            </a:r>
            <a:r>
              <a:rPr 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선으로 현재 가격과 예측 결과의 차이를 보여줌</a:t>
            </a: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 </a:t>
            </a:r>
            <a:r>
              <a:rPr lang="ko-KR" altLang="en-US" sz="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종목별 워드 클라우드</a:t>
            </a:r>
            <a:r>
              <a:rPr 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rophet, LSTM 분석결과표출</a:t>
            </a:r>
            <a:endParaRPr lang="en-US" altLang="ko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 관련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YouTube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키워드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표출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마우스 오버레이 시 키워드 개수 및 비율 표출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 (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</a:t>
            </a:r>
            <a:r>
              <a:rPr 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 페이지 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상단 번으로 이동</a:t>
            </a:r>
            <a:endParaRPr sz="800" u="sng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840825" y="462109"/>
            <a:ext cx="4280700" cy="1392516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867500" y="1957250"/>
            <a:ext cx="4253950" cy="1254175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867500" y="3267764"/>
            <a:ext cx="4253950" cy="1095807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4706686" y="401034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⑥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4706686" y="1912601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⑨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937625" y="1391975"/>
            <a:ext cx="2493033" cy="311140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3430658" y="1299800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⑦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5204877" y="473625"/>
            <a:ext cx="1335200" cy="1229490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5"/>
          <p:cNvSpPr txBox="1"/>
          <p:nvPr/>
        </p:nvSpPr>
        <p:spPr>
          <a:xfrm>
            <a:off x="4706686" y="3226450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⑩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6132605" y="401034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⑧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13835" y="3588488"/>
            <a:ext cx="517290" cy="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5"/>
          <p:cNvSpPr txBox="1"/>
          <p:nvPr/>
        </p:nvSpPr>
        <p:spPr>
          <a:xfrm>
            <a:off x="6064859" y="4300151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⑪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6" name="Google Shape;24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65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B60CFB87-BAF2-466A-B4EC-3D13F3BEF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0" y="432690"/>
            <a:ext cx="6512400" cy="4278120"/>
          </a:xfrm>
          <a:prstGeom prst="rect">
            <a:avLst/>
          </a:prstGeom>
        </p:spPr>
      </p:pic>
      <p:sp>
        <p:nvSpPr>
          <p:cNvPr id="252" name="Google Shape;252;p26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하단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투표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아시아경제 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긍정 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 클릭 화면</a:t>
            </a:r>
            <a:endParaRPr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843223" y="927560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⑫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1" name="Google Shape;26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  <p:sp>
        <p:nvSpPr>
          <p:cNvPr id="16" name="Google Shape;238;p25">
            <a:extLst>
              <a:ext uri="{FF2B5EF4-FFF2-40B4-BE49-F238E27FC236}">
                <a16:creationId xmlns:a16="http://schemas.microsoft.com/office/drawing/2014/main" id="{F8E355C4-5231-4BE8-91EF-34E6A46385C1}"/>
              </a:ext>
            </a:extLst>
          </p:cNvPr>
          <p:cNvSpPr/>
          <p:nvPr/>
        </p:nvSpPr>
        <p:spPr>
          <a:xfrm>
            <a:off x="937625" y="1391975"/>
            <a:ext cx="2493033" cy="311140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태블로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7" name="Google Shape;267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2C4AF0-D570-43C0-9CBA-D978F82FD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" y="419101"/>
            <a:ext cx="6512400" cy="425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Google Shape;226;p25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Tablea</a:t>
            </a:r>
            <a:r>
              <a:rPr 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태블로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연동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Tableau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연동하여 만든 차트를 홈페이지에 연동해서 보여줌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종목별 차트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마우스를 종목별 차트에 올려놓으면 해당 종목의 시가총액을 표시하고</a:t>
            </a:r>
            <a:r>
              <a:rPr lang="en-US" altLang="ko-KR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종목을 클릭하면 개별 추가 차트로 이동</a:t>
            </a:r>
            <a:endParaRPr sz="800" u="sng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1013834" y="933688"/>
            <a:ext cx="5587365" cy="3728006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944700" y="481807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1849836" y="1432112"/>
            <a:ext cx="765617" cy="887506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2214705" y="187586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13835" y="3588488"/>
            <a:ext cx="517290" cy="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071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E196FDE-F2B5-4EBF-9691-22D8DE4F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" y="433388"/>
            <a:ext cx="65124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Google Shape;226;p25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Tablea</a:t>
            </a:r>
            <a:r>
              <a:rPr 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Tableau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태블로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연동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종목을 누르면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캔들차트로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표시된 추가 그래프가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보여짐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1013834" y="779565"/>
            <a:ext cx="5587365" cy="3841771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6138798" y="730876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13835" y="3588488"/>
            <a:ext cx="517290" cy="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710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A3CC8A8-A20A-4034-AD72-8235E300F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" y="334964"/>
            <a:ext cx="6512400" cy="434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Google Shape;226;p25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Tablea</a:t>
            </a:r>
            <a:r>
              <a:rPr 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Tableau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태블로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모델별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예측 결과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종목을 클릭하면 각 종목별 분석 모델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(ARIMA, </a:t>
            </a: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FBProphet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LSTM, RL)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일치 예측 결과값을 표출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 날짜와 예측 결과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분석 모델에 마우스를 올리면 예측 날짜와 예측 결과를 보여줌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2420471" y="893633"/>
            <a:ext cx="2602005" cy="424179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2339176" y="4736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5735170" y="1835525"/>
            <a:ext cx="841971" cy="423582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5645846" y="1408303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⑤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13835" y="3588488"/>
            <a:ext cx="517290" cy="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89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설계서 버전관리</a:t>
            </a:r>
            <a:endParaRPr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1888019168"/>
              </p:ext>
            </p:extLst>
          </p:nvPr>
        </p:nvGraphicFramePr>
        <p:xfrm>
          <a:off x="248600" y="1101325"/>
          <a:ext cx="8209400" cy="2377210"/>
        </p:xfrm>
        <a:graphic>
          <a:graphicData uri="http://schemas.openxmlformats.org/drawingml/2006/table">
            <a:tbl>
              <a:tblPr>
                <a:noFill/>
                <a:tableStyleId>{6B9ED79F-B1CD-4B9F-BC2C-C991A9828CB8}</a:tableStyleId>
              </a:tblPr>
              <a:tblGrid>
                <a:gridCol w="94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1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버전</a:t>
                      </a:r>
                      <a:endParaRPr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작성일</a:t>
                      </a:r>
                      <a:endParaRPr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작성자</a:t>
                      </a:r>
                      <a:endParaRPr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내용</a:t>
                      </a:r>
                      <a:endParaRPr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비고</a:t>
                      </a:r>
                      <a:endParaRPr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2021.09.10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정길종</a:t>
                      </a: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참고(빅카인즈) 사이트 벤치마킹</a:t>
                      </a:r>
                      <a:endParaRPr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2.0</a:t>
                      </a: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2021.09.27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정길종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주제에 맞는 템플릿 적용</a:t>
                      </a:r>
                      <a:endParaRPr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</a:t>
                      </a: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2021.10.01</a:t>
                      </a: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정길종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 결과 반영 및 디자인 적용</a:t>
                      </a:r>
                      <a:endParaRPr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122425" y="891825"/>
            <a:ext cx="32706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Menu Structure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122425" y="1624475"/>
            <a:ext cx="32706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화면목록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122425" y="2275750"/>
            <a:ext cx="32706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페이지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122425" y="3045425"/>
            <a:ext cx="32706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종목별 페이지</a:t>
            </a:r>
            <a:endParaRPr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122425" y="3763300"/>
            <a:ext cx="32706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태블로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502225" y="891825"/>
            <a:ext cx="997500" cy="48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p.4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502225" y="1624475"/>
            <a:ext cx="997500" cy="48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p.6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502225" y="2275750"/>
            <a:ext cx="997500" cy="48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p.7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502225" y="3045425"/>
            <a:ext cx="997500" cy="48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p.10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502225" y="3763300"/>
            <a:ext cx="997500" cy="48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p.15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Google Shape;62;p14">
            <a:extLst>
              <a:ext uri="{FF2B5EF4-FFF2-40B4-BE49-F238E27FC236}">
                <a16:creationId xmlns:a16="http://schemas.microsoft.com/office/drawing/2014/main" id="{0207B8B8-DA9A-4746-8972-B1BDEA615A4A}"/>
              </a:ext>
            </a:extLst>
          </p:cNvPr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248600" y="1072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페이지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978750" y="1072800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75725" y="2777313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 페이지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005875" y="1950363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삼성전자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75725" y="4400275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태블로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2005875" y="2364788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SK하이닉스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2005875" y="2779213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LG화학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005875" y="3175313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현대차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005875" y="3571413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셀트리온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4" name="Google Shape;94;p16"/>
          <p:cNvCxnSpPr>
            <a:stCxn id="85" idx="3"/>
            <a:endCxn id="86" idx="1"/>
          </p:cNvCxnSpPr>
          <p:nvPr/>
        </p:nvCxnSpPr>
        <p:spPr>
          <a:xfrm>
            <a:off x="1491800" y="1202250"/>
            <a:ext cx="486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/>
          <p:cNvCxnSpPr>
            <a:stCxn id="87" idx="3"/>
            <a:endCxn id="88" idx="1"/>
          </p:cNvCxnSpPr>
          <p:nvPr/>
        </p:nvCxnSpPr>
        <p:spPr>
          <a:xfrm rot="10800000" flipH="1">
            <a:off x="1518925" y="2079963"/>
            <a:ext cx="486900" cy="82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6"/>
          <p:cNvCxnSpPr>
            <a:stCxn id="87" idx="3"/>
            <a:endCxn id="90" idx="1"/>
          </p:cNvCxnSpPr>
          <p:nvPr/>
        </p:nvCxnSpPr>
        <p:spPr>
          <a:xfrm rot="10800000" flipH="1">
            <a:off x="1518925" y="2494263"/>
            <a:ext cx="486900" cy="41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6"/>
          <p:cNvCxnSpPr>
            <a:stCxn id="87" idx="3"/>
            <a:endCxn id="91" idx="1"/>
          </p:cNvCxnSpPr>
          <p:nvPr/>
        </p:nvCxnSpPr>
        <p:spPr>
          <a:xfrm>
            <a:off x="1518925" y="2906763"/>
            <a:ext cx="486900" cy="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>
            <a:stCxn id="87" idx="3"/>
            <a:endCxn id="92" idx="1"/>
          </p:cNvCxnSpPr>
          <p:nvPr/>
        </p:nvCxnSpPr>
        <p:spPr>
          <a:xfrm>
            <a:off x="1518925" y="2906763"/>
            <a:ext cx="486900" cy="39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6"/>
          <p:cNvCxnSpPr>
            <a:stCxn id="87" idx="3"/>
            <a:endCxn id="93" idx="1"/>
          </p:cNvCxnSpPr>
          <p:nvPr/>
        </p:nvCxnSpPr>
        <p:spPr>
          <a:xfrm>
            <a:off x="1518925" y="2906763"/>
            <a:ext cx="486900" cy="79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6"/>
          <p:cNvSpPr/>
          <p:nvPr/>
        </p:nvSpPr>
        <p:spPr>
          <a:xfrm>
            <a:off x="2005875" y="4400275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태블로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1" name="Google Shape;101;p16"/>
          <p:cNvCxnSpPr>
            <a:stCxn id="89" idx="3"/>
            <a:endCxn id="100" idx="1"/>
          </p:cNvCxnSpPr>
          <p:nvPr/>
        </p:nvCxnSpPr>
        <p:spPr>
          <a:xfrm>
            <a:off x="1518925" y="4529725"/>
            <a:ext cx="486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6"/>
          <p:cNvSpPr/>
          <p:nvPr/>
        </p:nvSpPr>
        <p:spPr>
          <a:xfrm>
            <a:off x="6524300" y="2250038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주가 조회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524300" y="2629063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기사 조회</a:t>
            </a:r>
            <a:endParaRPr sz="10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6524300" y="3008088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조회</a:t>
            </a:r>
            <a:endParaRPr sz="10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524300" y="3387113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기사 투표 입력</a:t>
            </a:r>
            <a:endParaRPr sz="10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6" name="Google Shape;106;p16"/>
          <p:cNvCxnSpPr>
            <a:stCxn id="88" idx="3"/>
            <a:endCxn id="107" idx="1"/>
          </p:cNvCxnSpPr>
          <p:nvPr/>
        </p:nvCxnSpPr>
        <p:spPr>
          <a:xfrm>
            <a:off x="3194775" y="2079813"/>
            <a:ext cx="3309600" cy="86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6"/>
          <p:cNvSpPr/>
          <p:nvPr/>
        </p:nvSpPr>
        <p:spPr>
          <a:xfrm>
            <a:off x="6504275" y="2818563"/>
            <a:ext cx="174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08" name="Google Shape;108;p16"/>
          <p:cNvCxnSpPr>
            <a:stCxn id="90" idx="3"/>
            <a:endCxn id="107" idx="1"/>
          </p:cNvCxnSpPr>
          <p:nvPr/>
        </p:nvCxnSpPr>
        <p:spPr>
          <a:xfrm>
            <a:off x="3194775" y="2494238"/>
            <a:ext cx="3309600" cy="45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6"/>
          <p:cNvCxnSpPr>
            <a:stCxn id="91" idx="3"/>
            <a:endCxn id="107" idx="1"/>
          </p:cNvCxnSpPr>
          <p:nvPr/>
        </p:nvCxnSpPr>
        <p:spPr>
          <a:xfrm>
            <a:off x="3194775" y="2908663"/>
            <a:ext cx="3309600" cy="3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6"/>
          <p:cNvCxnSpPr>
            <a:stCxn id="92" idx="3"/>
            <a:endCxn id="107" idx="1"/>
          </p:cNvCxnSpPr>
          <p:nvPr/>
        </p:nvCxnSpPr>
        <p:spPr>
          <a:xfrm rot="10800000" flipH="1">
            <a:off x="3194775" y="2948063"/>
            <a:ext cx="3309600" cy="35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6"/>
          <p:cNvCxnSpPr>
            <a:stCxn id="93" idx="3"/>
            <a:endCxn id="107" idx="1"/>
          </p:cNvCxnSpPr>
          <p:nvPr/>
        </p:nvCxnSpPr>
        <p:spPr>
          <a:xfrm rot="10800000" flipH="1">
            <a:off x="3194775" y="2948163"/>
            <a:ext cx="3309600" cy="75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6"/>
          <p:cNvSpPr/>
          <p:nvPr/>
        </p:nvSpPr>
        <p:spPr>
          <a:xfrm>
            <a:off x="6514300" y="733950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기사 조회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514300" y="1112975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코스피 조회</a:t>
            </a:r>
            <a:endParaRPr sz="10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514300" y="1492000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기사 분석 조회</a:t>
            </a:r>
            <a:endParaRPr sz="10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5" name="Google Shape;115;p16"/>
          <p:cNvCxnSpPr>
            <a:stCxn id="86" idx="3"/>
            <a:endCxn id="113" idx="1"/>
          </p:cNvCxnSpPr>
          <p:nvPr/>
        </p:nvCxnSpPr>
        <p:spPr>
          <a:xfrm>
            <a:off x="3167650" y="1202250"/>
            <a:ext cx="3346800" cy="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6"/>
          <p:cNvCxnSpPr>
            <a:stCxn id="86" idx="3"/>
            <a:endCxn id="112" idx="1"/>
          </p:cNvCxnSpPr>
          <p:nvPr/>
        </p:nvCxnSpPr>
        <p:spPr>
          <a:xfrm rot="10800000" flipH="1">
            <a:off x="3167650" y="863550"/>
            <a:ext cx="3346800" cy="33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6"/>
          <p:cNvCxnSpPr>
            <a:stCxn id="86" idx="3"/>
            <a:endCxn id="114" idx="1"/>
          </p:cNvCxnSpPr>
          <p:nvPr/>
        </p:nvCxnSpPr>
        <p:spPr>
          <a:xfrm>
            <a:off x="3167650" y="1202250"/>
            <a:ext cx="3346800" cy="4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6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Menu Structure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목록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25" name="Google Shape;125;p17"/>
          <p:cNvGraphicFramePr/>
          <p:nvPr>
            <p:extLst>
              <p:ext uri="{D42A27DB-BD31-4B8C-83A1-F6EECF244321}">
                <p14:modId xmlns:p14="http://schemas.microsoft.com/office/powerpoint/2010/main" val="2159348184"/>
              </p:ext>
            </p:extLst>
          </p:nvPr>
        </p:nvGraphicFramePr>
        <p:xfrm>
          <a:off x="248600" y="744325"/>
          <a:ext cx="8426850" cy="4022970"/>
        </p:xfrm>
        <a:graphic>
          <a:graphicData uri="http://schemas.openxmlformats.org/drawingml/2006/table">
            <a:tbl>
              <a:tblPr>
                <a:noFill/>
                <a:tableStyleId>{6B9ED79F-B1CD-4B9F-BC2C-C991A9828CB8}</a:tableStyleId>
              </a:tblPr>
              <a:tblGrid>
                <a:gridCol w="11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대메뉴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중메뉴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</a:t>
                      </a: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age ID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Page Title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Description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비고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페이지_1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p.5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삼성전자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페이지_1_1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삼성전자 페이지 상단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삼성전자 주가 데이터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p.8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삼성전자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페이지_1_2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삼성전자 페이지 하단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삼성전자 뉴스 및 분석 데이터, 뉴스 투표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p.10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SK하이닉스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페이지_2_1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하이닉스 페이지 </a:t>
                      </a:r>
                      <a:r>
                        <a:rPr lang="ko" sz="8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하이닉스 주가 데이터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p.13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SK하이닉스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페이지_2_2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하이닉스 페이지</a:t>
                      </a:r>
                      <a:r>
                        <a:rPr lang="ko" sz="8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하단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하이닉스 </a:t>
                      </a: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및 분석 데이터</a:t>
                      </a:r>
                      <a:r>
                        <a:rPr lang="ko" sz="8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뉴스 투표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p.15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LG화학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페이지_3_1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LG화학 페이지 </a:t>
                      </a:r>
                      <a:r>
                        <a:rPr lang="ko" sz="8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LG화학 </a:t>
                      </a: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주가 데이터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p.18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LG화학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페이지_3_2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LG화학 페이지</a:t>
                      </a: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하단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LG화학 </a:t>
                      </a: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및 분석 데이터</a:t>
                      </a:r>
                      <a:r>
                        <a:rPr lang="ko" sz="8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뉴스 투표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p.20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현대차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페이지_4_1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현대차 페이지 </a:t>
                      </a: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현대차 </a:t>
                      </a: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주가 데이터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p.23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현대차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페이지_4_2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현대차 페이지</a:t>
                      </a:r>
                      <a:r>
                        <a:rPr lang="ko" sz="8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하단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현대차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및 분석 데이터</a:t>
                      </a: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뉴스 투표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p.25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셀트리온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페이지_5_1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셀트리온 페이지 상단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셀트리온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주가 데이터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p.28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셀트리온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페이지_5_1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셀트리온 페이지 상단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셀트리온 </a:t>
                      </a: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주가 데이터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p.30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태블로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태블로_1</a:t>
                      </a:r>
                      <a:endParaRPr sz="80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태블로 페이지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ARIMA, FBProbhet, LSTM 등 그래프</a:t>
                      </a:r>
                      <a:endParaRPr sz="80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p.32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목록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32" name="Google Shape;132;p18"/>
          <p:cNvGraphicFramePr/>
          <p:nvPr>
            <p:extLst>
              <p:ext uri="{D42A27DB-BD31-4B8C-83A1-F6EECF244321}">
                <p14:modId xmlns:p14="http://schemas.microsoft.com/office/powerpoint/2010/main" val="1351917133"/>
              </p:ext>
            </p:extLst>
          </p:nvPr>
        </p:nvGraphicFramePr>
        <p:xfrm>
          <a:off x="248600" y="744325"/>
          <a:ext cx="8426850" cy="1584810"/>
        </p:xfrm>
        <a:graphic>
          <a:graphicData uri="http://schemas.openxmlformats.org/drawingml/2006/table">
            <a:tbl>
              <a:tblPr>
                <a:noFill/>
                <a:tableStyleId>{6B9ED79F-B1CD-4B9F-BC2C-C991A9828CB8}</a:tableStyleId>
              </a:tblPr>
              <a:tblGrid>
                <a:gridCol w="11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대메뉴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중메뉴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</a:t>
                      </a: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age ID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Page Title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Description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비고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메인페이지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메인페이지_1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페인페이지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 8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종목페이지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종목페이지_상단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종목페이지_1_1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 페이지 상단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 주가 데이터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 11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종목페이지_하단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종목페이지_2_1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</a:t>
                      </a: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 주가 데이터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 13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태블로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태블로_1</a:t>
                      </a:r>
                      <a:endParaRPr sz="80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태블로 페이지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ARIMA, FBProbhet, LSTM 등 그래프</a:t>
                      </a:r>
                      <a:endParaRPr sz="8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 36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페이지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572DF6A4-EC6F-479D-B825-49A73F03C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9" y="473625"/>
            <a:ext cx="6568202" cy="4166499"/>
          </a:xfrm>
          <a:prstGeom prst="rect">
            <a:avLst/>
          </a:prstGeom>
        </p:spPr>
      </p:pic>
      <p:sp>
        <p:nvSpPr>
          <p:cNvPr id="146" name="Google Shape;146;p20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 기사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삼성전자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SK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하이닉스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현대차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LG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화학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셀트리온 순으로 긍정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부정점수가 가장 큰 기사 표출</a:t>
            </a: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코스피 지수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2018~2021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년까지의 월별 코스피 지수 평균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연도별 코스피 지수 데이터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언론사별 긍정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부정 판단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뉴스 매체 및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YouTube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채널 하루 평균 긍정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 판단 시각화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오늘의 이슈 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 워드 클라우드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언론사 및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YouTube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언급된 상위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단어 워드 클라우드</a:t>
            </a:r>
          </a:p>
        </p:txBody>
      </p:sp>
      <p:sp>
        <p:nvSpPr>
          <p:cNvPr id="152" name="Google Shape;152;p20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800100" y="823650"/>
            <a:ext cx="5654488" cy="797675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710400" y="422709"/>
            <a:ext cx="343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800100" y="1710250"/>
            <a:ext cx="4276800" cy="1678409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5192325" y="1710250"/>
            <a:ext cx="1349669" cy="1631344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800100" y="3543300"/>
            <a:ext cx="4276825" cy="1096825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4670638" y="1629399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6129850" y="1633819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sz="2000" b="1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4670638" y="3477584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906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053A1ABC-EE32-426C-AF49-F4981FA1A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9" y="473625"/>
            <a:ext cx="6568202" cy="4166499"/>
          </a:xfrm>
          <a:prstGeom prst="rect">
            <a:avLst/>
          </a:prstGeom>
        </p:spPr>
      </p:pic>
      <p:sp>
        <p:nvSpPr>
          <p:cNvPr id="167" name="Google Shape;167;p21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코스피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코스피 2021년 클릭 화면</a:t>
            </a:r>
            <a:endParaRPr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6059025" y="2005575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  <p:sp>
        <p:nvSpPr>
          <p:cNvPr id="14" name="Google Shape;155;p20">
            <a:extLst>
              <a:ext uri="{FF2B5EF4-FFF2-40B4-BE49-F238E27FC236}">
                <a16:creationId xmlns:a16="http://schemas.microsoft.com/office/drawing/2014/main" id="{32FD21DA-6BDD-41BC-A0C7-D03900476D42}"/>
              </a:ext>
            </a:extLst>
          </p:cNvPr>
          <p:cNvSpPr/>
          <p:nvPr/>
        </p:nvSpPr>
        <p:spPr>
          <a:xfrm>
            <a:off x="800100" y="1710250"/>
            <a:ext cx="4276800" cy="1678409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58;p20">
            <a:extLst>
              <a:ext uri="{FF2B5EF4-FFF2-40B4-BE49-F238E27FC236}">
                <a16:creationId xmlns:a16="http://schemas.microsoft.com/office/drawing/2014/main" id="{9730C484-5E14-470A-BA70-6C7B0D121379}"/>
              </a:ext>
            </a:extLst>
          </p:cNvPr>
          <p:cNvSpPr txBox="1"/>
          <p:nvPr/>
        </p:nvSpPr>
        <p:spPr>
          <a:xfrm>
            <a:off x="4670638" y="1629399"/>
            <a:ext cx="5049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⑤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971</Words>
  <Application>Microsoft Office PowerPoint</Application>
  <PresentationFormat>화면 슬라이드 쇼(16:9)</PresentationFormat>
  <Paragraphs>330</Paragraphs>
  <Slides>18</Slides>
  <Notes>18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나눔고딕</vt:lpstr>
      <vt:lpstr>나눔고딕 ExtraBold</vt:lpstr>
      <vt:lpstr>Arial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메인 페이지 </vt:lpstr>
      <vt:lpstr>PowerPoint 프레젠테이션</vt:lpstr>
      <vt:lpstr>PowerPoint 프레젠테이션</vt:lpstr>
      <vt:lpstr>종목별 페이지 </vt:lpstr>
      <vt:lpstr>PowerPoint 프레젠테이션</vt:lpstr>
      <vt:lpstr>PowerPoint 프레젠테이션</vt:lpstr>
      <vt:lpstr>PowerPoint 프레젠테이션</vt:lpstr>
      <vt:lpstr>PowerPoint 프레젠테이션</vt:lpstr>
      <vt:lpstr>태블로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김형림</cp:lastModifiedBy>
  <cp:revision>5</cp:revision>
  <dcterms:modified xsi:type="dcterms:W3CDTF">2021-10-06T08:57:16Z</dcterms:modified>
</cp:coreProperties>
</file>