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7"/>
  </p:notesMasterIdLst>
  <p:sldIdLst>
    <p:sldId id="256" r:id="rId2"/>
    <p:sldId id="340" r:id="rId3"/>
    <p:sldId id="341" r:id="rId4"/>
    <p:sldId id="339" r:id="rId5"/>
    <p:sldId id="288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FC3F81-A05E-4C6C-82A8-8F35BC810176}">
  <a:tblStyle styleId="{72FC3F81-A05E-4C6C-82A8-8F35BC8101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7" autoAdjust="0"/>
    <p:restoredTop sz="88054" autoAdjust="0"/>
  </p:normalViewPr>
  <p:slideViewPr>
    <p:cSldViewPr snapToGrid="0">
      <p:cViewPr varScale="1">
        <p:scale>
          <a:sx n="132" d="100"/>
          <a:sy n="132" d="100"/>
        </p:scale>
        <p:origin x="15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13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https://www.seoul.co.kr/news/newsView.php?id=20200812017006</a:t>
            </a:r>
          </a:p>
          <a:p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질병관리청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보고서 ‘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2020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년 국내 말라리아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매개모기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감시 현황’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18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https://www.seoul.co.kr/news/newsView.php?id=20200812017006</a:t>
            </a:r>
          </a:p>
          <a:p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질병관리청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보고서 ‘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2020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년 국내 말라리아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매개모기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감시 현황’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193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a9fa94098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a9fa94098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49344" y="1053415"/>
            <a:ext cx="880415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49345" y="8686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7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44516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10</a:t>
            </a:r>
            <a:r>
              <a:rPr lang="ko-KR" altLang="en-US" dirty="0">
                <a:solidFill>
                  <a:schemeClr val="accent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조 </a:t>
            </a:r>
            <a:r>
              <a:rPr lang="en-US" altLang="ko-KR" dirty="0">
                <a:solidFill>
                  <a:schemeClr val="accent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Synergy</a:t>
            </a:r>
            <a:endParaRPr dirty="0">
              <a:solidFill>
                <a:srgbClr val="4A8CFF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34066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기후 데이터를 활용한 모기 발생 예보</a:t>
            </a:r>
            <a:endParaRPr 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lvl="0" indent="0"/>
            <a:endParaRPr 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lvl="0" indent="0"/>
            <a:r>
              <a:rPr 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2021-07-12</a:t>
            </a:r>
          </a:p>
          <a:p>
            <a:pPr marL="0" lvl="0" indent="0"/>
            <a:r>
              <a:rPr lang="ko-KR" altLang="en-US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김형림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고아름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남예은</a:t>
            </a:r>
            <a:endParaRPr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4" name="Picture 4" descr="깃허브(GitHub)의 공식 마스코트 옥토캣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1" r="23008"/>
          <a:stretch/>
        </p:blipFill>
        <p:spPr bwMode="auto">
          <a:xfrm>
            <a:off x="1276324" y="994191"/>
            <a:ext cx="2617501" cy="242091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9344" y="86868"/>
            <a:ext cx="8116542" cy="572700"/>
          </a:xfrm>
        </p:spPr>
        <p:txBody>
          <a:bodyPr/>
          <a:lstStyle/>
          <a:p>
            <a:pPr lvl="0"/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연구의 필요성 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기후 변화와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모기매개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질병 증가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49346" y="718135"/>
            <a:ext cx="5244458" cy="4328427"/>
          </a:xfrm>
        </p:spPr>
        <p:txBody>
          <a:bodyPr/>
          <a:lstStyle/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모기는 </a:t>
            </a:r>
            <a:r>
              <a:rPr lang="ko-KR" altLang="en-US" sz="1100" dirty="0" err="1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일평균기온</a:t>
            </a:r>
            <a:r>
              <a:rPr lang="ko-KR" altLang="en-US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혹은 최고기온이 </a:t>
            </a:r>
            <a:r>
              <a:rPr lang="en-US" altLang="ko-KR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1℃ </a:t>
            </a:r>
            <a:r>
              <a:rPr lang="ko-KR" altLang="en-US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상승함에 따라 일주일 후 모기 성체 개체수가 </a:t>
            </a:r>
            <a:r>
              <a:rPr lang="en-US" altLang="ko-KR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27% </a:t>
            </a:r>
            <a:r>
              <a:rPr lang="ko-KR" altLang="en-US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증가할 가능성이 있으며 상대습도와 강수량은 양의 상관성을 보인다</a:t>
            </a:r>
            <a:r>
              <a:rPr lang="en-US" altLang="ko-KR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따라서 기후변화로 기온 상승 시 </a:t>
            </a:r>
            <a:r>
              <a:rPr lang="ko-KR" altLang="en-US" sz="1100" dirty="0" err="1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매개모기의</a:t>
            </a:r>
            <a:r>
              <a:rPr lang="ko-KR" altLang="en-US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밀도 증가가 예상되며 이로 인해서 환자수가 다시 증가할 가능성이 있다</a:t>
            </a:r>
            <a:r>
              <a:rPr lang="en-US" altLang="ko-KR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</a:p>
          <a:p>
            <a:pPr marL="14400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altLang="ko-KR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Ref. </a:t>
            </a:r>
            <a:r>
              <a:rPr lang="ko-KR" altLang="en-US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질병관리본부</a:t>
            </a:r>
            <a:r>
              <a:rPr lang="en-US" altLang="ko-KR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(2017) </a:t>
            </a:r>
            <a:r>
              <a:rPr lang="ko-KR" altLang="en-US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주요환경변화에 따른 미래 </a:t>
            </a:r>
            <a:r>
              <a:rPr lang="ko-KR" altLang="en-US" sz="900" dirty="0" err="1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감염병의</a:t>
            </a:r>
            <a:r>
              <a:rPr lang="ko-KR" altLang="en-US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발생양상</a:t>
            </a:r>
            <a:r>
              <a:rPr lang="en-US" altLang="ko-KR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질병관리본부 </a:t>
            </a:r>
            <a:r>
              <a:rPr lang="ko-KR" altLang="en-US" sz="900" dirty="0" err="1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미래감염병대비과</a:t>
            </a:r>
            <a:r>
              <a:rPr lang="en-US" altLang="ko-KR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주간 건강과 질병</a:t>
            </a:r>
            <a:r>
              <a:rPr lang="en-US" altLang="ko-KR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10(38),1024-1028</a:t>
            </a:r>
          </a:p>
          <a:p>
            <a:pPr marL="14400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lang="en-US" altLang="ko-KR" sz="1100" dirty="0">
              <a:solidFill>
                <a:schemeClr val="tx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모기가 매개하는 질환 중 기후 변화에 의해 우리나라에서 환자 발생 증가가 가능한 감염병들은 </a:t>
            </a:r>
            <a:r>
              <a:rPr lang="ko-KR" altLang="en-US" sz="1100" dirty="0" err="1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삼일열</a:t>
            </a:r>
            <a:r>
              <a:rPr lang="ko-KR" altLang="en-US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말라리아</a:t>
            </a:r>
            <a:r>
              <a:rPr lang="en-US" altLang="ko-KR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일본뇌염이 있으며</a:t>
            </a:r>
            <a:r>
              <a:rPr lang="en-US" altLang="ko-KR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해외에서 유입이 되어 국내 기후변화에 의해 국내에서 새롭게 </a:t>
            </a:r>
            <a:r>
              <a:rPr lang="ko-KR" altLang="en-US" sz="1100" dirty="0" err="1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발생하리라</a:t>
            </a:r>
            <a:r>
              <a:rPr lang="ko-KR" altLang="en-US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예상되는 </a:t>
            </a:r>
            <a:r>
              <a:rPr lang="ko-KR" altLang="en-US" sz="1100" dirty="0" err="1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감염병들은</a:t>
            </a:r>
            <a:r>
              <a:rPr lang="ko-KR" altLang="en-US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지카</a:t>
            </a:r>
            <a:r>
              <a:rPr lang="en-US" altLang="ko-KR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뎅기열</a:t>
            </a:r>
            <a:r>
              <a:rPr lang="en-US" altLang="ko-KR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황열</a:t>
            </a:r>
            <a:r>
              <a:rPr lang="en-US" altLang="ko-KR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웨스트나일열</a:t>
            </a:r>
            <a:r>
              <a:rPr lang="en-US" altLang="ko-KR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치쿤구니야열</a:t>
            </a:r>
            <a:r>
              <a:rPr lang="en-US" altLang="ko-KR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열대열</a:t>
            </a:r>
            <a:r>
              <a:rPr lang="ko-KR" altLang="en-US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말라리아 등이 있다</a:t>
            </a:r>
            <a:r>
              <a:rPr lang="en-US" altLang="ko-KR" sz="11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</a:p>
          <a:p>
            <a:pPr marL="18000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altLang="ko-KR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Ref. </a:t>
            </a:r>
            <a:r>
              <a:rPr lang="ko-KR" altLang="en-US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환경부</a:t>
            </a:r>
            <a:r>
              <a:rPr lang="en-US" altLang="ko-KR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(2020) </a:t>
            </a:r>
            <a:r>
              <a:rPr lang="ko-KR" altLang="en-US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한국 기후변화 평가보고서</a:t>
            </a:r>
            <a:endParaRPr lang="en-US" altLang="ko-KR" sz="900" dirty="0">
              <a:solidFill>
                <a:schemeClr val="tx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18000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lang="en-US" altLang="ko-KR" sz="1000" dirty="0">
              <a:solidFill>
                <a:schemeClr val="tx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말라리아 환자가 밀집되어 있는 서울</a:t>
            </a:r>
            <a:r>
              <a:rPr lang="en-US" altLang="ko-KR" sz="10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경기</a:t>
            </a:r>
            <a:r>
              <a:rPr lang="en-US" altLang="ko-KR" sz="10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인천</a:t>
            </a:r>
            <a:r>
              <a:rPr lang="en-US" altLang="ko-KR" sz="10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강원에서 기온이 </a:t>
            </a:r>
            <a:r>
              <a:rPr lang="en-US" altLang="ko-KR" sz="10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1℃ </a:t>
            </a:r>
            <a:r>
              <a:rPr lang="ko-KR" altLang="en-US" sz="10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상승하면 발생 위험이 </a:t>
            </a:r>
            <a:r>
              <a:rPr lang="en-US" altLang="ko-KR" sz="10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10.8%, 12.7%, 14.2%, 20.8% </a:t>
            </a:r>
            <a:r>
              <a:rPr lang="ko-KR" altLang="en-US" sz="10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증가하였다</a:t>
            </a:r>
            <a:r>
              <a:rPr lang="en-US" altLang="ko-KR" sz="10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</a:p>
          <a:p>
            <a:pPr marL="18000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altLang="ko-KR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Ref. </a:t>
            </a:r>
            <a:r>
              <a:rPr lang="ko-KR" altLang="en-US" sz="900" dirty="0" err="1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채수미</a:t>
            </a:r>
            <a:r>
              <a:rPr lang="en-US" altLang="ko-KR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(2014) </a:t>
            </a:r>
            <a:r>
              <a:rPr lang="ko-KR" altLang="en-US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기온과 </a:t>
            </a:r>
            <a:r>
              <a:rPr lang="ko-KR" altLang="en-US" sz="900" dirty="0" err="1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지역특성이</a:t>
            </a:r>
            <a:r>
              <a:rPr lang="ko-KR" altLang="en-US" sz="900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말라리아 발생에 미치는 영향</a:t>
            </a:r>
            <a:endParaRPr lang="en-US" altLang="ko-KR" sz="900" dirty="0">
              <a:solidFill>
                <a:schemeClr val="tx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18000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lang="en-US" altLang="ko-KR" sz="1000" dirty="0">
              <a:solidFill>
                <a:schemeClr val="tx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altLang="ko-KR" sz="1100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ko-KR" altLang="en-US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917" y="3248869"/>
            <a:ext cx="2731625" cy="16017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3804" y="4800341"/>
            <a:ext cx="3750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Fig. </a:t>
            </a:r>
            <a:r>
              <a:rPr lang="ko-KR" altLang="en-US" sz="1000" b="1" dirty="0">
                <a:solidFill>
                  <a:srgbClr val="24202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최근 </a:t>
            </a:r>
            <a:r>
              <a:rPr lang="en-US" altLang="ko-KR" sz="1000" b="1" dirty="0">
                <a:solidFill>
                  <a:srgbClr val="24202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5</a:t>
            </a:r>
            <a:r>
              <a:rPr lang="ko-KR" altLang="en-US" sz="1000" b="1" dirty="0">
                <a:solidFill>
                  <a:srgbClr val="24202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년간 말라리아 일본뇌염 </a:t>
            </a:r>
            <a:r>
              <a:rPr lang="ko-KR" altLang="en-US" sz="1000" b="1" dirty="0" err="1">
                <a:solidFill>
                  <a:srgbClr val="24202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발생현황</a:t>
            </a:r>
            <a:r>
              <a:rPr lang="ko-KR" altLang="en-US" sz="1000" b="1" dirty="0">
                <a:solidFill>
                  <a:srgbClr val="24202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및</a:t>
            </a:r>
            <a:r>
              <a:rPr lang="en-US" altLang="ko-KR" sz="1000" b="1" dirty="0">
                <a:solidFill>
                  <a:srgbClr val="24202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000" b="1" dirty="0">
                <a:solidFill>
                  <a:srgbClr val="24202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모기 매개 </a:t>
            </a:r>
            <a:r>
              <a:rPr lang="ko-KR" altLang="en-US" sz="1000" b="1" dirty="0" err="1">
                <a:solidFill>
                  <a:srgbClr val="24202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감염병</a:t>
            </a:r>
            <a:endParaRPr lang="ko-KR" altLang="en-US" sz="10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48" r="4574"/>
          <a:stretch/>
        </p:blipFill>
        <p:spPr>
          <a:xfrm>
            <a:off x="5478857" y="697322"/>
            <a:ext cx="3576600" cy="20343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78857" y="2790192"/>
            <a:ext cx="35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Fig. </a:t>
            </a:r>
            <a:r>
              <a:rPr lang="ko-KR" altLang="en-US" sz="1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평년</a:t>
            </a:r>
            <a:r>
              <a:rPr lang="en-US" altLang="ko-KR" sz="1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(2015~2019), 2018</a:t>
            </a:r>
            <a:r>
              <a:rPr lang="ko-KR" altLang="en-US" sz="1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년</a:t>
            </a:r>
            <a:r>
              <a:rPr lang="en-US" altLang="ko-KR" sz="1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2019</a:t>
            </a:r>
            <a:r>
              <a:rPr lang="ko-KR" altLang="en-US" sz="1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년 및 </a:t>
            </a:r>
            <a:r>
              <a:rPr lang="en-US" altLang="ko-KR" sz="1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2020</a:t>
            </a:r>
            <a:r>
              <a:rPr lang="ko-KR" altLang="en-US" sz="1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년의 </a:t>
            </a:r>
            <a:r>
              <a:rPr lang="ko-KR" altLang="en-US" sz="1000" b="1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매개모기</a:t>
            </a:r>
            <a:r>
              <a:rPr lang="ko-KR" altLang="en-US" sz="1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발생과 강수 현황</a:t>
            </a:r>
            <a:r>
              <a:rPr lang="en-US" altLang="ko-KR" sz="1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endParaRPr lang="ko-KR" altLang="en-US" sz="10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114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06729" y="659568"/>
            <a:ext cx="800389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 err="1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가설설정</a:t>
            </a:r>
            <a:endParaRPr lang="ko-KR" altLang="en-US" sz="1800" b="1" dirty="0">
              <a:solidFill>
                <a:srgbClr val="24292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H</a:t>
            </a:r>
            <a:r>
              <a:rPr lang="en-US" altLang="ko-KR" b="1" baseline="-25000" dirty="0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</a:t>
            </a:r>
            <a:r>
              <a:rPr lang="ko-KR" altLang="en-US" dirty="0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</a:t>
            </a:r>
            <a:r>
              <a:rPr lang="en-US" altLang="ko-KR" dirty="0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dirty="0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모기 성장 기간을 반영한 기후 데이터가 모기 </a:t>
            </a:r>
            <a:r>
              <a:rPr lang="ko-KR" altLang="en-US" dirty="0" err="1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개체수</a:t>
            </a:r>
            <a:r>
              <a:rPr lang="ko-KR" altLang="en-US" dirty="0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 err="1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증가량과</a:t>
            </a:r>
            <a:r>
              <a:rPr lang="ko-KR" altLang="en-US" dirty="0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상관관계가 </a:t>
            </a:r>
            <a:r>
              <a:rPr lang="ko-KR" altLang="en-US" b="1" dirty="0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있다</a:t>
            </a:r>
            <a:r>
              <a:rPr lang="en-US" altLang="ko-KR" b="1" dirty="0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solidFill>
                <a:srgbClr val="24292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H</a:t>
            </a:r>
            <a:r>
              <a:rPr lang="en-US" altLang="ko-KR" b="1" baseline="-25000" dirty="0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dirty="0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</a:t>
            </a:r>
            <a:r>
              <a:rPr lang="en-US" altLang="ko-KR" dirty="0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 </a:t>
            </a:r>
            <a:r>
              <a:rPr lang="ko-KR" altLang="en-US" b="1" dirty="0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없다</a:t>
            </a:r>
            <a:r>
              <a:rPr lang="en-US" altLang="ko-KR" b="1" dirty="0">
                <a:solidFill>
                  <a:srgbClr val="24292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solidFill>
                <a:srgbClr val="24292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Google Shape;616;p60"/>
          <p:cNvSpPr txBox="1"/>
          <p:nvPr/>
        </p:nvSpPr>
        <p:spPr>
          <a:xfrm>
            <a:off x="1287448" y="1701191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평균기온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10" name="Google Shape;616;p60"/>
          <p:cNvSpPr txBox="1"/>
          <p:nvPr/>
        </p:nvSpPr>
        <p:spPr>
          <a:xfrm>
            <a:off x="2601497" y="1701191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 err="1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일강수량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11" name="Google Shape;616;p60"/>
          <p:cNvSpPr txBox="1"/>
          <p:nvPr/>
        </p:nvSpPr>
        <p:spPr>
          <a:xfrm>
            <a:off x="3915546" y="1701191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 err="1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누적강수일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12" name="Google Shape;616;p60"/>
          <p:cNvSpPr txBox="1"/>
          <p:nvPr/>
        </p:nvSpPr>
        <p:spPr>
          <a:xfrm>
            <a:off x="5229595" y="1701191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평균 풍속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13" name="Google Shape;616;p60"/>
          <p:cNvSpPr txBox="1"/>
          <p:nvPr/>
        </p:nvSpPr>
        <p:spPr>
          <a:xfrm>
            <a:off x="1287448" y="2149620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평균 상대습도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14" name="Google Shape;616;p60"/>
          <p:cNvSpPr txBox="1"/>
          <p:nvPr/>
        </p:nvSpPr>
        <p:spPr>
          <a:xfrm>
            <a:off x="2601497" y="2149620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평균 증기압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15" name="Google Shape;616;p60"/>
          <p:cNvSpPr txBox="1"/>
          <p:nvPr/>
        </p:nvSpPr>
        <p:spPr>
          <a:xfrm>
            <a:off x="3915546" y="2149620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합계 일조시간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16" name="Google Shape;616;p60"/>
          <p:cNvSpPr txBox="1"/>
          <p:nvPr/>
        </p:nvSpPr>
        <p:spPr>
          <a:xfrm>
            <a:off x="5229595" y="2149620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합계 일사량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80619" y="1562582"/>
            <a:ext cx="5474826" cy="972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" name="오른쪽 화살표 19"/>
          <p:cNvSpPr/>
          <p:nvPr/>
        </p:nvSpPr>
        <p:spPr>
          <a:xfrm>
            <a:off x="6780733" y="1864699"/>
            <a:ext cx="410936" cy="335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Google Shape;616;p60"/>
          <p:cNvSpPr txBox="1"/>
          <p:nvPr/>
        </p:nvSpPr>
        <p:spPr>
          <a:xfrm>
            <a:off x="7316957" y="1562581"/>
            <a:ext cx="1641848" cy="3212325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8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목표 변수</a:t>
            </a:r>
            <a:endParaRPr lang="en-US" altLang="ko-KR" sz="18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  <a:p>
            <a:pPr lvl="0" algn="ctr"/>
            <a:endParaRPr lang="en-US" altLang="ko-KR" sz="18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  <a:p>
            <a:pPr lvl="0" algn="ctr"/>
            <a:r>
              <a:rPr lang="en-US" sz="18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&lt;</a:t>
            </a:r>
            <a:r>
              <a:rPr lang="ko-KR" altLang="en-US" sz="18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모기 개체수</a:t>
            </a:r>
            <a:r>
              <a:rPr lang="en-US" altLang="ko-KR" sz="18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&gt;</a:t>
            </a:r>
            <a:endParaRPr sz="18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7537" y="1664265"/>
            <a:ext cx="772822" cy="736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현재</a:t>
            </a:r>
          </a:p>
        </p:txBody>
      </p:sp>
      <p:sp>
        <p:nvSpPr>
          <p:cNvPr id="52" name="Google Shape;616;p60"/>
          <p:cNvSpPr txBox="1"/>
          <p:nvPr/>
        </p:nvSpPr>
        <p:spPr>
          <a:xfrm>
            <a:off x="1287448" y="2812229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평균기온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53" name="Google Shape;616;p60"/>
          <p:cNvSpPr txBox="1"/>
          <p:nvPr/>
        </p:nvSpPr>
        <p:spPr>
          <a:xfrm>
            <a:off x="2601497" y="2812229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 err="1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일강수량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54" name="Google Shape;616;p60"/>
          <p:cNvSpPr txBox="1"/>
          <p:nvPr/>
        </p:nvSpPr>
        <p:spPr>
          <a:xfrm>
            <a:off x="3915546" y="2812229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 err="1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누적강수일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55" name="Google Shape;616;p60"/>
          <p:cNvSpPr txBox="1"/>
          <p:nvPr/>
        </p:nvSpPr>
        <p:spPr>
          <a:xfrm>
            <a:off x="5229595" y="2812229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평균 풍속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56" name="Google Shape;616;p60"/>
          <p:cNvSpPr txBox="1"/>
          <p:nvPr/>
        </p:nvSpPr>
        <p:spPr>
          <a:xfrm>
            <a:off x="1287448" y="3260658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평균 상대습도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57" name="Google Shape;616;p60"/>
          <p:cNvSpPr txBox="1"/>
          <p:nvPr/>
        </p:nvSpPr>
        <p:spPr>
          <a:xfrm>
            <a:off x="2601497" y="3260658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평균 증기압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58" name="Google Shape;616;p60"/>
          <p:cNvSpPr txBox="1"/>
          <p:nvPr/>
        </p:nvSpPr>
        <p:spPr>
          <a:xfrm>
            <a:off x="3915546" y="3260658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합계 일조시간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59" name="Google Shape;616;p60"/>
          <p:cNvSpPr txBox="1"/>
          <p:nvPr/>
        </p:nvSpPr>
        <p:spPr>
          <a:xfrm>
            <a:off x="5229595" y="3260658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합계 일사량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80619" y="2673620"/>
            <a:ext cx="5474826" cy="972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1" name="타원 60"/>
          <p:cNvSpPr/>
          <p:nvPr/>
        </p:nvSpPr>
        <p:spPr>
          <a:xfrm>
            <a:off x="277537" y="2775303"/>
            <a:ext cx="772822" cy="736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7</a:t>
            </a:r>
            <a:r>
              <a:rPr lang="ko-KR" altLang="en-US" sz="1000" dirty="0"/>
              <a:t>일 전</a:t>
            </a:r>
            <a:endParaRPr lang="ko-KR" altLang="en-US" sz="1050" dirty="0"/>
          </a:p>
        </p:txBody>
      </p:sp>
      <p:sp>
        <p:nvSpPr>
          <p:cNvPr id="72" name="Google Shape;616;p60"/>
          <p:cNvSpPr txBox="1"/>
          <p:nvPr/>
        </p:nvSpPr>
        <p:spPr>
          <a:xfrm>
            <a:off x="1284962" y="3941242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평균기온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73" name="Google Shape;616;p60"/>
          <p:cNvSpPr txBox="1"/>
          <p:nvPr/>
        </p:nvSpPr>
        <p:spPr>
          <a:xfrm>
            <a:off x="2599011" y="3941242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 err="1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일강수량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74" name="Google Shape;616;p60"/>
          <p:cNvSpPr txBox="1"/>
          <p:nvPr/>
        </p:nvSpPr>
        <p:spPr>
          <a:xfrm>
            <a:off x="3913060" y="3941242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 err="1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누적강수일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75" name="Google Shape;616;p60"/>
          <p:cNvSpPr txBox="1"/>
          <p:nvPr/>
        </p:nvSpPr>
        <p:spPr>
          <a:xfrm>
            <a:off x="5227109" y="3941242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평균 풍속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76" name="Google Shape;616;p60"/>
          <p:cNvSpPr txBox="1"/>
          <p:nvPr/>
        </p:nvSpPr>
        <p:spPr>
          <a:xfrm>
            <a:off x="1284962" y="4389671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평균 상대습도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77" name="Google Shape;616;p60"/>
          <p:cNvSpPr txBox="1"/>
          <p:nvPr/>
        </p:nvSpPr>
        <p:spPr>
          <a:xfrm>
            <a:off x="2599011" y="4389671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평균 증기압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78" name="Google Shape;616;p60"/>
          <p:cNvSpPr txBox="1"/>
          <p:nvPr/>
        </p:nvSpPr>
        <p:spPr>
          <a:xfrm>
            <a:off x="3913060" y="4389671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합계 일조시간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79" name="Google Shape;616;p60"/>
          <p:cNvSpPr txBox="1"/>
          <p:nvPr/>
        </p:nvSpPr>
        <p:spPr>
          <a:xfrm>
            <a:off x="5227109" y="4389671"/>
            <a:ext cx="1188761" cy="29169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l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Montserrat"/>
                <a:sym typeface="Montserrat"/>
              </a:rPr>
              <a:t>합계 일사량</a:t>
            </a:r>
            <a:endParaRPr sz="1100" b="1" dirty="0">
              <a:solidFill>
                <a:schemeClr val="l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Montserrat"/>
              <a:sym typeface="Montserrat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178133" y="3802633"/>
            <a:ext cx="5474826" cy="972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81" name="타원 80"/>
          <p:cNvSpPr/>
          <p:nvPr/>
        </p:nvSpPr>
        <p:spPr>
          <a:xfrm>
            <a:off x="275051" y="3904316"/>
            <a:ext cx="772822" cy="736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14</a:t>
            </a:r>
            <a:r>
              <a:rPr lang="ko-KR" altLang="en-US" sz="1000" dirty="0"/>
              <a:t>일 전</a:t>
            </a:r>
          </a:p>
        </p:txBody>
      </p:sp>
      <p:sp>
        <p:nvSpPr>
          <p:cNvPr id="82" name="오른쪽 화살표 81"/>
          <p:cNvSpPr/>
          <p:nvPr/>
        </p:nvSpPr>
        <p:spPr>
          <a:xfrm>
            <a:off x="6780733" y="2975737"/>
            <a:ext cx="410936" cy="335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83" name="오른쪽 화살표 82"/>
          <p:cNvSpPr/>
          <p:nvPr/>
        </p:nvSpPr>
        <p:spPr>
          <a:xfrm>
            <a:off x="6780733" y="4104750"/>
            <a:ext cx="410936" cy="335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1393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연구의 확장성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49345" y="718135"/>
            <a:ext cx="8758435" cy="3883845"/>
          </a:xfrm>
        </p:spPr>
        <p:txBody>
          <a:bodyPr/>
          <a:lstStyle/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모기 외 기후변화에 따라 증가할 매개체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감영병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쯔쯔가무시증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렙토스피라증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과 같은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감염병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예방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연구로서도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확대 가능</a:t>
            </a:r>
            <a:endParaRPr lang="en-US" altLang="ko-KR" sz="1100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685800" lvl="1" indent="-22860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기온변화에 따른 매개체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감염병들에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대한 발생을 예측 한 연구결과에서 우리나라의 온도가 섭씨 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1℃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상승할 경우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쯔쯔가무시증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렙토스피라증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말라리아순으로 이들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감염병들의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평균 발생이 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4.27%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증가 할 것으로 예측되었다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(Shin et al.,2009).</a:t>
            </a:r>
          </a:p>
          <a:p>
            <a:pPr marL="685800" lvl="1" indent="-22860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매개체 분포 확대와 밀도 증가는 기온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강우량 및 습도와 같은 기후요소에 밀접한 영향을 받는다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즉 기후변화로 인한 생태계 교란은 매개체 분포 대와 밀도 증가에 영향을 주기 때문에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쯔쯔가무시증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렙토스피라증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및 말라리아와 같은 곤충 및 설치류 매개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감염병의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질병발생 양상이 변할 수 있다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(Ref.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환경부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(2020)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한국 기후변화 평가보고서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 </a:t>
            </a:r>
          </a:p>
          <a:p>
            <a:pPr marL="685800" lvl="1" indent="-22860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진드기 매개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감염병인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쯔쯔가무시증의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연평균 환자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발생수는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기온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일 최고기온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일 최저기온과 상관성을 나타내었고 늦봄과 여름의 기온과 밀접한 관련성이 있으며 계절성이 뚜렷하다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강공언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등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2016)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ko-KR" altLang="en-US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7800" b="75532"/>
          <a:stretch/>
        </p:blipFill>
        <p:spPr>
          <a:xfrm>
            <a:off x="741401" y="3694589"/>
            <a:ext cx="3511285" cy="13703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24073" b="40096"/>
          <a:stretch/>
        </p:blipFill>
        <p:spPr>
          <a:xfrm>
            <a:off x="5682342" y="3365369"/>
            <a:ext cx="3225437" cy="169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4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Thanks</a:t>
            </a:r>
            <a:endParaRPr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649" name="Google Shape;649;p62"/>
          <p:cNvSpPr txBox="1"/>
          <p:nvPr/>
        </p:nvSpPr>
        <p:spPr>
          <a:xfrm>
            <a:off x="713225" y="1630928"/>
            <a:ext cx="38412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  <a:sym typeface="Montserrat"/>
              </a:rPr>
              <a:t>Do you have any question?</a:t>
            </a:r>
            <a:endParaRPr dirty="0">
              <a:solidFill>
                <a:schemeClr val="accent2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Montserrat"/>
              <a:sym typeface="Montserra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0707" t="11653" r="12727" b="11406"/>
          <a:stretch/>
        </p:blipFill>
        <p:spPr>
          <a:xfrm>
            <a:off x="713225" y="2305896"/>
            <a:ext cx="2596535" cy="26092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47264" y="2803791"/>
            <a:ext cx="23903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altLang="ko-KR" sz="32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  <a:sym typeface="Montserrat"/>
              </a:rPr>
              <a:t>STOP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altLang="ko-KR" sz="32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  <a:sym typeface="Montserrat"/>
              </a:rPr>
              <a:t>Mosquito!!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사용자 지정 1">
      <a:majorFont>
        <a:latin typeface="12롯데마트드림Bold"/>
        <a:ea typeface="12롯데마트드림Bold"/>
        <a:cs typeface=""/>
      </a:majorFont>
      <a:minorFont>
        <a:latin typeface="12롯데마트드림Bold"/>
        <a:ea typeface="12롯데마트드림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495</Words>
  <Application>Microsoft Office PowerPoint</Application>
  <PresentationFormat>화면 슬라이드 쇼(16:9)</PresentationFormat>
  <Paragraphs>65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12롯데마트드림Bold</vt:lpstr>
      <vt:lpstr>Barlow</vt:lpstr>
      <vt:lpstr>Montserrat</vt:lpstr>
      <vt:lpstr>경기천년제목 Bold</vt:lpstr>
      <vt:lpstr>경기천년제목 Medium</vt:lpstr>
      <vt:lpstr>경기천년제목V Bold</vt:lpstr>
      <vt:lpstr>Arial</vt:lpstr>
      <vt:lpstr>Wingdings</vt:lpstr>
      <vt:lpstr>Management Consulting Toolkit by Slidesgo</vt:lpstr>
      <vt:lpstr>10조 Synergy</vt:lpstr>
      <vt:lpstr>연구의 필요성 – 기후 변화와 모기매개 질병 증가</vt:lpstr>
      <vt:lpstr>데이터</vt:lpstr>
      <vt:lpstr>연구의 확장성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스마트그리드</dc:title>
  <dc:creator>admin</dc:creator>
  <cp:lastModifiedBy>김형림</cp:lastModifiedBy>
  <cp:revision>89</cp:revision>
  <dcterms:modified xsi:type="dcterms:W3CDTF">2021-07-12T06:32:07Z</dcterms:modified>
</cp:coreProperties>
</file>