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64" r:id="rId9"/>
    <p:sldId id="265" r:id="rId10"/>
    <p:sldId id="273" r:id="rId11"/>
    <p:sldId id="267" r:id="rId12"/>
    <p:sldId id="274" r:id="rId13"/>
    <p:sldId id="269" r:id="rId14"/>
    <p:sldId id="270" r:id="rId15"/>
    <p:sldId id="275" r:id="rId16"/>
    <p:sldId id="276" r:id="rId17"/>
    <p:sldId id="27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ED79F-B1CD-4B9F-BC2C-C991A9828CB8}">
  <a:tblStyle styleId="{6B9ED79F-B1CD-4B9F-BC2C-C991A9828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6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2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4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67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3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6조 업빛투</a:t>
            </a:r>
            <a:endParaRPr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222222"/>
                </a:solidFill>
                <a:highlight>
                  <a:schemeClr val="lt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및 유튜브 텍스트의 감성 분석과</a:t>
            </a:r>
            <a:endParaRPr lang="en-US" altLang="ko" sz="2500" b="1" dirty="0">
              <a:solidFill>
                <a:srgbClr val="222222"/>
              </a:solidFill>
              <a:highlight>
                <a:schemeClr val="lt1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222222"/>
                </a:solidFill>
                <a:highlight>
                  <a:schemeClr val="lt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딥러닝을 이용한 주가 등락 예측 서비스 구현</a:t>
            </a:r>
            <a:endParaRPr sz="20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6E3B8-8044-4581-8DB7-F61FE89F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전날 주가 데이터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주가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거래량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전일대비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구가 등락률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예측값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 분석을 통한 주식 가격 상승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하락 예측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주가 데이터 그래프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2018/2019/2020/2021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연도별 그래프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수집 언론사별 감성 분석을 통해 얻은 기사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영상의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</a:t>
            </a:r>
            <a:endParaRPr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40440" y="968188"/>
            <a:ext cx="3597089" cy="89076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54538" y="557057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51430" y="2023781"/>
            <a:ext cx="1371600" cy="2346513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71999" y="1163171"/>
            <a:ext cx="1315255" cy="6957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584780" y="75204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641093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110419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92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85AABEF-7B2D-4C19-B02E-98DD8717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/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/>
              <a:t>2018</a:t>
            </a:r>
            <a:r>
              <a:rPr lang="ko-KR" altLang="en-US" sz="800" dirty="0"/>
              <a:t>년 주가 그래프 화면</a:t>
            </a:r>
            <a:endParaRPr sz="800" dirty="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13" name="Google Shape;193;p23">
            <a:extLst>
              <a:ext uri="{FF2B5EF4-FFF2-40B4-BE49-F238E27FC236}">
                <a16:creationId xmlns:a16="http://schemas.microsoft.com/office/drawing/2014/main" id="{07B44C2C-FDBD-4600-9D3E-659A6752EBDB}"/>
              </a:ext>
            </a:extLst>
          </p:cNvPr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199;p23">
            <a:extLst>
              <a:ext uri="{FF2B5EF4-FFF2-40B4-BE49-F238E27FC236}">
                <a16:creationId xmlns:a16="http://schemas.microsoft.com/office/drawing/2014/main" id="{3B40A84A-0692-4BE6-915D-E4731E2A098F}"/>
              </a:ext>
            </a:extLst>
          </p:cNvPr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3;p23">
            <a:extLst>
              <a:ext uri="{FF2B5EF4-FFF2-40B4-BE49-F238E27FC236}">
                <a16:creationId xmlns:a16="http://schemas.microsoft.com/office/drawing/2014/main" id="{2AD21A85-C196-4369-9EAA-E946CE889E02}"/>
              </a:ext>
            </a:extLst>
          </p:cNvPr>
          <p:cNvSpPr txBox="1"/>
          <p:nvPr/>
        </p:nvSpPr>
        <p:spPr>
          <a:xfrm>
            <a:off x="3359925" y="1947875"/>
            <a:ext cx="178606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⑤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 주가 </a:t>
            </a:r>
            <a:r>
              <a:rPr lang="en-US" altLang="ko-KR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– 2018 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클릭 화면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700CA-AA33-4B5A-9F1F-1B3C2892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41039"/>
            <a:ext cx="6512400" cy="4261422"/>
          </a:xfrm>
          <a:prstGeom prst="rect">
            <a:avLst/>
          </a:prstGeom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이슈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 각각 당일 기사 중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단어의 비율이 가장 큰 기사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</a:t>
            </a: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색을 통해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기사 표현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파랑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긍정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회색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보합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빨강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기사의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중립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기사를 읽고 해당 내용이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부정인지를 직접 판단하여 투표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순으로 분석 결과 표출</a:t>
            </a:r>
            <a:endParaRPr lang="en-US" alt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 그래프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표출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노란색 선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선으로 현재 가격과 예측 결과의 차이를 보여줌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워드 </a:t>
            </a:r>
            <a:r>
              <a:rPr lang="ko-KR" altLang="en-US" sz="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클라우드표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</a:t>
            </a:r>
            <a:endParaRPr lang="en-US" altLang="ko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관련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오버레이 시 키워드 개수 및 비율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상단 번으로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0825" y="462109"/>
            <a:ext cx="4280700" cy="139251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67500" y="1957250"/>
            <a:ext cx="4253950" cy="12541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267764"/>
            <a:ext cx="4253950" cy="1095807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706686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06686" y="191260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430658" y="129980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204877" y="473625"/>
            <a:ext cx="1335200" cy="122949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06686" y="322645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132605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064859" y="430015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⑪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65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B60CFB87-BAF2-466A-B4EC-3D13F3BE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32690"/>
            <a:ext cx="6512400" cy="4278120"/>
          </a:xfrm>
          <a:prstGeom prst="rect">
            <a:avLst/>
          </a:prstGeom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아시아경제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843223" y="92756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⑫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16" name="Google Shape;238;p25">
            <a:extLst>
              <a:ext uri="{FF2B5EF4-FFF2-40B4-BE49-F238E27FC236}">
                <a16:creationId xmlns:a16="http://schemas.microsoft.com/office/drawing/2014/main" id="{F8E355C4-5231-4BE8-91EF-34E6A46385C1}"/>
              </a:ext>
            </a:extLst>
          </p:cNvPr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r>
              <a:rPr lang="en-US" alt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2C4AF0-D570-43C0-9CBA-D978F82F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19101"/>
            <a:ext cx="6512400" cy="42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연동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연동하여 만든 차트를 홈페이지에 연동해서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차트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마우스를 종목별 차트에 올려놓으면 해당 종목의 시가총액을 표시하고</a:t>
            </a:r>
            <a:r>
              <a:rPr lang="en-US" alt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개별 추가 차트로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933688"/>
            <a:ext cx="5587365" cy="37280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944700" y="481807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1849836" y="1432112"/>
            <a:ext cx="765617" cy="8875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2214705" y="187586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71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196FDE-F2B5-4EBF-9691-22D8DE4F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33388"/>
            <a:ext cx="65124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캔들차트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누르면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캔들차트로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표시된 추가 그래프가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보여짐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779565"/>
            <a:ext cx="5587365" cy="384177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138798" y="730876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10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3CC8A8-A20A-4034-AD72-8235E300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334964"/>
            <a:ext cx="6512400" cy="43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모델별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각 종목별 분석 모델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(ARIMA, 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LSTM, RL)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 예측 결과값을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날짜와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분석 모델에 마우스를 올리면 예측 날짜와 예측 결과를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420471" y="893633"/>
            <a:ext cx="2602005" cy="4241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339176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735170" y="1835525"/>
            <a:ext cx="841971" cy="42358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645846" y="1408303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 버전</a:t>
            </a:r>
            <a:r>
              <a:rPr lang="en-US" alt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1888019168"/>
              </p:ext>
            </p:extLst>
          </p:nvPr>
        </p:nvGraphicFramePr>
        <p:xfrm>
          <a:off x="248600" y="1101325"/>
          <a:ext cx="8209400" cy="23772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9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버전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작성일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작성자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2021.09.10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참고(빅카인즈) 사이트 벤치마킹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2021.09.27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주제에 맞는 템플릿 적용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2021.10.01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결과 반영 및 디자인 적용</a:t>
                      </a: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r>
              <a:rPr lang="en-US" alt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p.4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p.6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p.7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p.10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p.15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0207B8B8-DA9A-4746-8972-B1BDEA615A4A}"/>
              </a:ext>
            </a:extLst>
          </p:cNvPr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SK하이닉스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LG화학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셀트리온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rot="10800000" flipH="1">
            <a:off x="1518925" y="2079963"/>
            <a:ext cx="486900" cy="82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rot="10800000" flipH="1">
            <a:off x="1518925" y="2494263"/>
            <a:ext cx="486900" cy="41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조회</a:t>
            </a:r>
            <a:endParaRPr sz="10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 입력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rot="10800000" flipH="1">
            <a:off x="3194775" y="2948063"/>
            <a:ext cx="3309600" cy="35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rot="10800000" flipH="1">
            <a:off x="3194775" y="2948163"/>
            <a:ext cx="3309600" cy="75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분석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rot="10800000" flipH="1">
            <a:off x="3167650" y="863550"/>
            <a:ext cx="3346800" cy="33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목록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2" name="Google Shape;132;p18"/>
          <p:cNvGraphicFramePr/>
          <p:nvPr>
            <p:extLst>
              <p:ext uri="{D42A27DB-BD31-4B8C-83A1-F6EECF244321}">
                <p14:modId xmlns:p14="http://schemas.microsoft.com/office/powerpoint/2010/main" val="2783329928"/>
              </p:ext>
            </p:extLst>
          </p:nvPr>
        </p:nvGraphicFramePr>
        <p:xfrm>
          <a:off x="248600" y="744325"/>
          <a:ext cx="8426850" cy="15848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11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</a:t>
                      </a: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age ID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Page Title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페이지 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페이지_2_1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 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ARIMA, FBProbhet, LSTM 등 그래프</a:t>
                      </a:r>
                      <a:endParaRPr sz="8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572DF6A4-EC6F-479D-B825-49A73F03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SK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하이닉스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LG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셀트리온 순으로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부정점수가 가장 큰 기사 표출</a:t>
            </a: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지수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2018~2021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년까지의 월별 코스피 지수 평균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코스피 지수 데이터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뉴스 매체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 하루 평균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 시각화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이슈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 워드 클라우드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언론사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언급된 상위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단어 워드 클라우드</a:t>
            </a:r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00100" y="823650"/>
            <a:ext cx="5654488" cy="7976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10400" y="422709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10250"/>
            <a:ext cx="1349669" cy="1631344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00100" y="3543300"/>
            <a:ext cx="4276825" cy="109682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70638" y="162939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50" y="163381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670638" y="3477584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0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053A1ABC-EE32-426C-AF49-F4981FA1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2021년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4" name="Google Shape;155;p20">
            <a:extLst>
              <a:ext uri="{FF2B5EF4-FFF2-40B4-BE49-F238E27FC236}">
                <a16:creationId xmlns:a16="http://schemas.microsoft.com/office/drawing/2014/main" id="{32FD21DA-6BDD-41BC-A0C7-D03900476D42}"/>
              </a:ext>
            </a:extLst>
          </p:cNvPr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;p20">
            <a:extLst>
              <a:ext uri="{FF2B5EF4-FFF2-40B4-BE49-F238E27FC236}">
                <a16:creationId xmlns:a16="http://schemas.microsoft.com/office/drawing/2014/main" id="{9730C484-5E14-470A-BA70-6C7B0D121379}"/>
              </a:ext>
            </a:extLst>
          </p:cNvPr>
          <p:cNvSpPr txBox="1"/>
          <p:nvPr/>
        </p:nvSpPr>
        <p:spPr>
          <a:xfrm>
            <a:off x="4670638" y="1629399"/>
            <a:ext cx="504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764</Words>
  <Application>Microsoft Office PowerPoint</Application>
  <PresentationFormat>화면 슬라이드 쇼(16:9)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 ExtraBold</vt:lpstr>
      <vt:lpstr>Arial</vt:lpstr>
      <vt:lpstr>Calibri</vt:lpstr>
      <vt:lpstr>나눔고딕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페이지 </vt:lpstr>
      <vt:lpstr>PowerPoint 프레젠테이션</vt:lpstr>
      <vt:lpstr>PowerPoint 프레젠테이션</vt:lpstr>
      <vt:lpstr>종목별 페이지 </vt:lpstr>
      <vt:lpstr>PowerPoint 프레젠테이션</vt:lpstr>
      <vt:lpstr>PowerPoint 프레젠테이션</vt:lpstr>
      <vt:lpstr>PowerPoint 프레젠테이션</vt:lpstr>
      <vt:lpstr>PowerPoint 프레젠테이션</vt:lpstr>
      <vt:lpstr>태블로 페이지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김형림</cp:lastModifiedBy>
  <cp:revision>14</cp:revision>
  <dcterms:modified xsi:type="dcterms:W3CDTF">2021-10-07T21:20:14Z</dcterms:modified>
</cp:coreProperties>
</file>